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38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5"/>
    <p:sldId id="472" r:id="rId16"/>
    <p:sldId id="473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8F8"/>
    <a:srgbClr val="000000"/>
    <a:srgbClr val="FFFFFF"/>
    <a:srgbClr val="FF0000"/>
    <a:srgbClr val="B3ABFD"/>
    <a:srgbClr val="0070C0"/>
    <a:srgbClr val="9090F4"/>
    <a:srgbClr val="65A9D9"/>
    <a:srgbClr val="FF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497" autoAdjust="0"/>
    <p:restoredTop sz="89307" autoAdjust="0"/>
  </p:normalViewPr>
  <p:slideViewPr>
    <p:cSldViewPr snapToGrid="0">
      <p:cViewPr varScale="1">
        <p:scale>
          <a:sx n="85" d="100"/>
          <a:sy n="85" d="100"/>
        </p:scale>
        <p:origin x="843" y="39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4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AF0DD12-6D0B-434E-AEAE-27A0808CBFD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画出卡诺图化简</a:t>
            </a:r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B4EBF7-DEA7-413D-B8A0-5EE6D1195B80}" type="slidenum">
              <a:rPr kumimoji="1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1.X.X</a:t>
            </a:r>
            <a:r>
              <a:rPr lang="zh-CN" altLang="en-US" dirty="0"/>
              <a:t>表示两个</a:t>
            </a:r>
            <a:r>
              <a:rPr lang="en-US" altLang="zh-CN" dirty="0"/>
              <a:t>AB</a:t>
            </a:r>
            <a:r>
              <a:rPr lang="zh-CN" altLang="en-US" dirty="0"/>
              <a:t>二进制数相乘得四位二进制数：</a:t>
            </a:r>
            <a:r>
              <a:rPr lang="en-US" altLang="zh-CN" dirty="0"/>
              <a:t>0000,0001,0100,1001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2.3X+5</a:t>
            </a:r>
            <a:r>
              <a:rPr lang="zh-CN" altLang="en-US" dirty="0"/>
              <a:t>表示</a:t>
            </a:r>
            <a:r>
              <a:rPr lang="en-US" altLang="zh-CN" dirty="0"/>
              <a:t>3</a:t>
            </a:r>
            <a:r>
              <a:rPr lang="zh-CN" altLang="en-US" dirty="0"/>
              <a:t>乘以</a:t>
            </a:r>
            <a:r>
              <a:rPr lang="en-US" altLang="zh-CN" dirty="0"/>
              <a:t>AB</a:t>
            </a:r>
            <a:r>
              <a:rPr lang="zh-CN" altLang="en-US" dirty="0"/>
              <a:t>这个二进制数，得四位二进制数：</a:t>
            </a:r>
            <a:r>
              <a:rPr lang="en-US" altLang="zh-CN" dirty="0"/>
              <a:t>0101,1000,1011,1110.</a:t>
            </a:r>
            <a:endParaRPr lang="zh-CN" altLang="en-US" dirty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EFCFB7-EFDD-4EFB-AC5F-3FE9A805A36E}" type="slidenum">
              <a:rPr kumimoji="1" lang="en-US" altLang="zh-CN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用异或门实现？</a:t>
            </a:r>
            <a:r>
              <a:rPr lang="en-US" altLang="zh-CN" dirty="0"/>
              <a:t>Y=A</a:t>
            </a:r>
            <a:r>
              <a:rPr lang="en-US" altLang="zh-CN" dirty="0">
                <a:sym typeface="Wingdings 2" panose="05020102010507070707" pitchFamily="18" charset="2"/>
              </a:rPr>
              <a:t>BC</a:t>
            </a:r>
            <a:endParaRPr lang="en-US" altLang="zh-CN" dirty="0"/>
          </a:p>
          <a:p>
            <a:r>
              <a:rPr lang="zh-CN" altLang="en-US" dirty="0"/>
              <a:t>功能：楼道灯控制；一位全加器的和，一位全减器的差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33CE97-CE35-493D-9476-D12D3F712B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C6B972-157A-4C10-9CD1-BA8A3F8000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C078-0ACF-4B6A-8B64-28DE47646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F004F-A1D3-4A32-B9CF-A5A7D5704D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 flipV="1">
            <a:off x="633045" y="3174576"/>
            <a:ext cx="8446717" cy="457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58715" y="2466906"/>
            <a:ext cx="7426569" cy="69536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9994" y="3445937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gray">
          <a:xfrm>
            <a:off x="189640" y="937607"/>
            <a:ext cx="3571387" cy="45719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61652214&amp;di=0dbe8ba562ebf8b0aac6fc468b7851b5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92" b="35641"/>
          <a:stretch>
            <a:fillRect/>
          </a:stretch>
        </p:blipFill>
        <p:spPr bwMode="auto">
          <a:xfrm>
            <a:off x="372005" y="275048"/>
            <a:ext cx="3389022" cy="67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161" y="309671"/>
            <a:ext cx="6954715" cy="588136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6523" y="984738"/>
            <a:ext cx="8563708" cy="53750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ea typeface="黑体" panose="02010609060101010101" pitchFamily="49" charset="-122"/>
              </a:defRPr>
            </a:lvl1pPr>
            <a:lvl2pPr marL="457200" indent="0">
              <a:buNone/>
              <a:defRPr b="1">
                <a:ea typeface="黑体" panose="02010609060101010101" pitchFamily="49" charset="-122"/>
              </a:defRPr>
            </a:lvl2pPr>
            <a:lvl3pPr marL="914400" indent="0">
              <a:buNone/>
              <a:defRPr b="1">
                <a:ea typeface="黑体" panose="02010609060101010101" pitchFamily="49" charset="-122"/>
              </a:defRPr>
            </a:lvl3pPr>
            <a:lvl4pPr marL="1371600" indent="0">
              <a:buNone/>
              <a:defRPr b="1">
                <a:ea typeface="黑体" panose="02010609060101010101" pitchFamily="49" charset="-122"/>
              </a:defRPr>
            </a:lvl4pPr>
            <a:lvl5pPr marL="1828800" indent="0">
              <a:buNone/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7DD890E-49E3-4193-9EBA-C33C8E126E14}" type="datetime3">
              <a:rPr lang="zh-CN" altLang="en-US" smtClean="0"/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2737" y="6478561"/>
            <a:ext cx="902677" cy="338407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1F08F8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15B291C-51FB-4C18-A138-CCB3C24CD7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pic>
        <p:nvPicPr>
          <p:cNvPr id="12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640514" y="95243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9788" y="1455006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>
                <a:ea typeface="黑体" panose="02010609060101010101" pitchFamily="49" charset="-122"/>
              </a:defRPr>
            </a:lvl1pPr>
            <a:lvl2pPr>
              <a:defRPr b="1">
                <a:ea typeface="黑体" panose="02010609060101010101" pitchFamily="49" charset="-122"/>
              </a:defRPr>
            </a:lvl2pPr>
            <a:lvl3pPr>
              <a:defRPr b="1">
                <a:ea typeface="黑体" panose="02010609060101010101" pitchFamily="49" charset="-122"/>
              </a:defRPr>
            </a:lvl3pPr>
            <a:lvl4pPr>
              <a:defRPr b="1">
                <a:ea typeface="黑体" panose="02010609060101010101" pitchFamily="49" charset="-122"/>
              </a:defRPr>
            </a:lvl4pPr>
            <a:lvl5pPr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40642" y="1432904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b="1">
                <a:ea typeface="黑体" panose="02010609060101010101" pitchFamily="49" charset="-122"/>
              </a:defRPr>
            </a:lvl1pPr>
            <a:lvl2pPr>
              <a:defRPr b="1">
                <a:ea typeface="黑体" panose="02010609060101010101" pitchFamily="49" charset="-122"/>
              </a:defRPr>
            </a:lvl2pPr>
            <a:lvl3pPr>
              <a:defRPr b="1">
                <a:ea typeface="黑体" panose="02010609060101010101" pitchFamily="49" charset="-122"/>
              </a:defRPr>
            </a:lvl3pPr>
            <a:lvl4pPr>
              <a:defRPr b="1">
                <a:ea typeface="黑体" panose="02010609060101010101" pitchFamily="49" charset="-122"/>
              </a:defRPr>
            </a:lvl4pPr>
            <a:lvl5pPr>
              <a:defRPr b="1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b="1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4C1C56C-149B-47FD-93E1-25EA40A550F8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104" y="265475"/>
            <a:ext cx="6961256" cy="8239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33523" y="127671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3523" y="2100631"/>
            <a:ext cx="3868737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532435" y="127671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532435" y="2100631"/>
            <a:ext cx="3887788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F513AF2-E6BE-46BF-BE60-AE5395E88CA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1125414"/>
            <a:ext cx="2949575" cy="93198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1283677"/>
            <a:ext cx="4629150" cy="4577373"/>
          </a:xfrm>
          <a:prstGeom prst="rect">
            <a:avLst/>
          </a:prstGeom>
        </p:spPr>
        <p:txBody>
          <a:bodyPr/>
          <a:lstStyle>
            <a:lvl1pPr>
              <a:defRPr sz="3200">
                <a:ea typeface="黑体" panose="02010609060101010101" pitchFamily="49" charset="-122"/>
              </a:defRPr>
            </a:lvl1pPr>
            <a:lvl2pPr>
              <a:defRPr sz="2800">
                <a:ea typeface="黑体" panose="02010609060101010101" pitchFamily="49" charset="-122"/>
              </a:defRPr>
            </a:lvl2pPr>
            <a:lvl3pPr>
              <a:defRPr sz="2400">
                <a:ea typeface="黑体" panose="02010609060101010101" pitchFamily="49" charset="-122"/>
              </a:defRPr>
            </a:lvl3pPr>
            <a:lvl4pPr>
              <a:defRPr sz="2000">
                <a:ea typeface="黑体" panose="02010609060101010101" pitchFamily="49" charset="-122"/>
              </a:defRPr>
            </a:lvl4pPr>
            <a:lvl5pPr>
              <a:defRPr sz="2000">
                <a:ea typeface="黑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黑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5E5B9687-43AD-48E3-B967-34003FFE165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8" name="标题 1"/>
          <p:cNvSpPr txBox="1"/>
          <p:nvPr/>
        </p:nvSpPr>
        <p:spPr bwMode="auto">
          <a:xfrm>
            <a:off x="1306104" y="265475"/>
            <a:ext cx="6961256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0" dirty="0">
                <a:ea typeface="黑体" panose="02010609060101010101" pitchFamily="49" charset="-122"/>
              </a:rPr>
              <a:t>单击此处编辑母版标题样式</a:t>
            </a:r>
            <a:endParaRPr lang="zh-CN" altLang="en-US" b="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黑体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黑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4F3AD361-67D9-49AA-9A53-38CF28EEA58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00100" y="1661550"/>
            <a:ext cx="7772400" cy="4663050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5C643A4-3E26-45D1-96DF-2F67516788A1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805278-61F9-48C3-8FC3-3A17AD9DE6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0938" y="617538"/>
            <a:ext cx="5700712" cy="551497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16968" y="635976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D5FF35C-FDA9-4B3C-A051-F6FCDC8E36D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  <a:lvl2pPr>
              <a:defRPr>
                <a:ea typeface="黑体" panose="02010609060101010101" pitchFamily="49" charset="-122"/>
              </a:defRPr>
            </a:lvl2pPr>
            <a:lvl3pPr>
              <a:defRPr>
                <a:ea typeface="黑体" panose="02010609060101010101" pitchFamily="49" charset="-122"/>
              </a:defRPr>
            </a:lvl3pPr>
            <a:lvl4pPr>
              <a:defRPr>
                <a:ea typeface="黑体" panose="02010609060101010101" pitchFamily="49" charset="-122"/>
              </a:defRPr>
            </a:lvl4pPr>
            <a:lvl5pPr>
              <a:defRPr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‹#›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fld id="{BF34FA4C-538F-471F-9402-5654A99CCAF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FD384-32F8-44E9-8169-93E7B59729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76729-C9B5-4B34-98AF-708B3BBA2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46FE2-46C7-43C3-9FB0-079D3084B2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74CBB-5BE3-4FC8-AE54-6E725B5C38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C158C-DA34-4541-A3C6-DC8C90AF7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7D7E1-75FC-4B18-9DBE-99D7C8C1392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D0CE-8F13-4F51-9BDF-61918DB36F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ea typeface="黑体" panose="02010609060101010101" pitchFamily="49" charset="-122"/>
              </a:defRPr>
            </a:lvl1pPr>
          </a:lstStyle>
          <a:p>
            <a:fld id="{71DF61C9-BBB7-42B5-A731-022D35D89F47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324769" y="320113"/>
            <a:ext cx="7305992" cy="575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37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3770" y="6459605"/>
            <a:ext cx="518747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1" smtClean="0">
                <a:solidFill>
                  <a:schemeClr val="tx1"/>
                </a:solidFill>
                <a:effectLst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/>
              <a:t>‹#›</a:t>
            </a:r>
            <a:endParaRPr lang="en-US" altLang="zh-CN" dirty="0"/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9748" y="6465656"/>
            <a:ext cx="2895600" cy="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 b="1" smtClean="0">
                <a:solidFill>
                  <a:schemeClr val="tx1"/>
                </a:solidFill>
                <a:effectLst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9CB850-45A1-4C06-90B9-AFD35F604E04}" type="datetime3">
              <a:rPr lang="zh-CN" altLang="en-US" smtClean="0"/>
            </a:fld>
            <a:endParaRPr lang="en-US" altLang="zh-CN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602818" y="6380642"/>
            <a:ext cx="8226425" cy="31750"/>
          </a:xfrm>
          <a:prstGeom prst="rect">
            <a:avLst/>
          </a:prstGeom>
          <a:gradFill rotWithShape="0">
            <a:gsLst>
              <a:gs pos="87000">
                <a:schemeClr val="bg2"/>
              </a:gs>
              <a:gs pos="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pic>
        <p:nvPicPr>
          <p:cNvPr id="2050" name="Picture 2" descr="https://timgsa.baidu.com/timg?image&amp;quality=80&amp;size=b9999_10000&amp;sec=1513057428162&amp;di=37860fdf3c4871460953786bbfa26622&amp;imgtype=0&amp;src=http%3A%2F%2Fpic.baike.soso.com%2Fp%2F20111015%2F20111015115227-26026804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2080" r="11532" b="12880"/>
          <a:stretch>
            <a:fillRect/>
          </a:stretch>
        </p:blipFill>
        <p:spPr bwMode="auto">
          <a:xfrm>
            <a:off x="428827" y="248004"/>
            <a:ext cx="677490" cy="66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timgsa.baidu.com/timg?image&amp;quality=80&amp;size=b9999_10000&amp;sec=1513060306437&amp;di=30658f392e20939a542ddf602e2badff&amp;imgtype=0&amp;src=http%3A%2F%2Fphotocdn.sohu.com%2F20160130%2Fmp57336747_1454147583329_1_th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40974" b="38513"/>
          <a:stretch>
            <a:fillRect/>
          </a:stretch>
        </p:blipFill>
        <p:spPr bwMode="auto">
          <a:xfrm>
            <a:off x="7464668" y="6446811"/>
            <a:ext cx="1415562" cy="2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04336" y="918967"/>
            <a:ext cx="8226425" cy="31750"/>
          </a:xfrm>
          <a:prstGeom prst="rect">
            <a:avLst/>
          </a:prstGeom>
          <a:gradFill rotWithShape="0">
            <a:gsLst>
              <a:gs pos="1600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107784" y="248004"/>
            <a:ext cx="31750" cy="10525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blinds dir="vert"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04637" y="2342216"/>
            <a:ext cx="5916157" cy="695360"/>
          </a:xfrm>
        </p:spPr>
        <p:txBody>
          <a:bodyPr/>
          <a:lstStyle/>
          <a:p>
            <a:r>
              <a:rPr lang="zh-CN" altLang="en-US" dirty="0"/>
              <a:t>第三章 组合逻辑电路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300533" y="3278668"/>
            <a:ext cx="6400800" cy="3017208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§3.1 </a:t>
            </a:r>
            <a:r>
              <a:rPr lang="zh-CN" altLang="en-US" dirty="0"/>
              <a:t>概念</a:t>
            </a:r>
            <a:endParaRPr lang="en-US" altLang="zh-CN" dirty="0"/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§3.2 </a:t>
            </a:r>
            <a:r>
              <a:rPr lang="zh-CN" altLang="en-US" dirty="0"/>
              <a:t>组合逻辑电路分析</a:t>
            </a:r>
            <a:endParaRPr lang="en-US" altLang="zh-CN" dirty="0"/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§3.3 </a:t>
            </a:r>
            <a:r>
              <a:rPr lang="zh-CN" altLang="en-US" dirty="0"/>
              <a:t>组合逻辑电路综合（设计）</a:t>
            </a:r>
            <a:endParaRPr lang="en-US" altLang="zh-CN" dirty="0"/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§3.4 </a:t>
            </a:r>
            <a:r>
              <a:rPr lang="zh-CN" altLang="en-US" dirty="0"/>
              <a:t>典型集成组合逻辑电路</a:t>
            </a:r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-52388" y="233363"/>
            <a:ext cx="1497013" cy="498475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187450" y="203200"/>
            <a:ext cx="7851775" cy="9461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设计一三人表决电路。设计要求：多数赞成通过，反之不通过。并用与非门实现该电路。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84150" y="1311275"/>
            <a:ext cx="895985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设定变量：用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分别表示输入和输出信号；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39700" y="1997075"/>
            <a:ext cx="8915400" cy="9890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状态赋值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赞成用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表示，反之用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表示。表决结果用指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示灯表示；灯亮表示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，不亮表示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39700" y="3009900"/>
            <a:ext cx="2379663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列真值表：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319" name="Group 31"/>
          <p:cNvGrpSpPr/>
          <p:nvPr/>
        </p:nvGrpSpPr>
        <p:grpSpPr bwMode="auto">
          <a:xfrm>
            <a:off x="201613" y="3671888"/>
            <a:ext cx="2743200" cy="3048000"/>
            <a:chOff x="149" y="2236"/>
            <a:chExt cx="1728" cy="1920"/>
          </a:xfrm>
        </p:grpSpPr>
        <p:sp>
          <p:nvSpPr>
            <p:cNvPr id="13333" name="Line 9"/>
            <p:cNvSpPr>
              <a:spLocks noChangeShapeType="1"/>
            </p:cNvSpPr>
            <p:nvPr/>
          </p:nvSpPr>
          <p:spPr bwMode="auto">
            <a:xfrm>
              <a:off x="197" y="2236"/>
              <a:ext cx="15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4" name="Line 10"/>
            <p:cNvSpPr>
              <a:spLocks noChangeShapeType="1"/>
            </p:cNvSpPr>
            <p:nvPr/>
          </p:nvSpPr>
          <p:spPr bwMode="auto">
            <a:xfrm>
              <a:off x="197" y="2524"/>
              <a:ext cx="15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5" name="Line 11"/>
            <p:cNvSpPr>
              <a:spLocks noChangeShapeType="1"/>
            </p:cNvSpPr>
            <p:nvPr/>
          </p:nvSpPr>
          <p:spPr bwMode="auto">
            <a:xfrm>
              <a:off x="1301" y="2236"/>
              <a:ext cx="0" cy="19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6" name="Text Box 12"/>
            <p:cNvSpPr txBox="1">
              <a:spLocks noChangeArrowheads="1"/>
            </p:cNvSpPr>
            <p:nvPr/>
          </p:nvSpPr>
          <p:spPr bwMode="auto">
            <a:xfrm>
              <a:off x="245" y="2236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    B    C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7" name="Text Box 13"/>
            <p:cNvSpPr txBox="1">
              <a:spLocks noChangeArrowheads="1"/>
            </p:cNvSpPr>
            <p:nvPr/>
          </p:nvSpPr>
          <p:spPr bwMode="auto">
            <a:xfrm>
              <a:off x="245" y="252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0     0     0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8" name="Text Box 14"/>
            <p:cNvSpPr txBox="1">
              <a:spLocks noChangeArrowheads="1"/>
            </p:cNvSpPr>
            <p:nvPr/>
          </p:nvSpPr>
          <p:spPr bwMode="auto">
            <a:xfrm>
              <a:off x="245" y="2716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0     0     1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9" name="Text Box 15"/>
            <p:cNvSpPr txBox="1">
              <a:spLocks noChangeArrowheads="1"/>
            </p:cNvSpPr>
            <p:nvPr/>
          </p:nvSpPr>
          <p:spPr bwMode="auto">
            <a:xfrm>
              <a:off x="245" y="290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0     1     0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0" name="Text Box 16"/>
            <p:cNvSpPr txBox="1">
              <a:spLocks noChangeArrowheads="1"/>
            </p:cNvSpPr>
            <p:nvPr/>
          </p:nvSpPr>
          <p:spPr bwMode="auto">
            <a:xfrm>
              <a:off x="245" y="310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0     1     1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1" name="Text Box 17"/>
            <p:cNvSpPr txBox="1">
              <a:spLocks noChangeArrowheads="1"/>
            </p:cNvSpPr>
            <p:nvPr/>
          </p:nvSpPr>
          <p:spPr bwMode="auto">
            <a:xfrm>
              <a:off x="245" y="329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1     0     0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2" name="Text Box 18"/>
            <p:cNvSpPr txBox="1">
              <a:spLocks noChangeArrowheads="1"/>
            </p:cNvSpPr>
            <p:nvPr/>
          </p:nvSpPr>
          <p:spPr bwMode="auto">
            <a:xfrm>
              <a:off x="245" y="3484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1     0     1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3" name="Text Box 19"/>
            <p:cNvSpPr txBox="1">
              <a:spLocks noChangeArrowheads="1"/>
            </p:cNvSpPr>
            <p:nvPr/>
          </p:nvSpPr>
          <p:spPr bwMode="auto">
            <a:xfrm>
              <a:off x="245" y="3676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1     1     0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4" name="Text Box 20"/>
            <p:cNvSpPr txBox="1">
              <a:spLocks noChangeArrowheads="1"/>
            </p:cNvSpPr>
            <p:nvPr/>
          </p:nvSpPr>
          <p:spPr bwMode="auto">
            <a:xfrm>
              <a:off x="245" y="386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1     1     1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5" name="Line 21"/>
            <p:cNvSpPr>
              <a:spLocks noChangeShapeType="1"/>
            </p:cNvSpPr>
            <p:nvPr/>
          </p:nvSpPr>
          <p:spPr bwMode="auto">
            <a:xfrm>
              <a:off x="149" y="4156"/>
              <a:ext cx="15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6" name="Text Box 22"/>
            <p:cNvSpPr txBox="1">
              <a:spLocks noChangeArrowheads="1"/>
            </p:cNvSpPr>
            <p:nvPr/>
          </p:nvSpPr>
          <p:spPr bwMode="auto">
            <a:xfrm>
              <a:off x="1397" y="2236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7" name="Text Box 23"/>
            <p:cNvSpPr txBox="1">
              <a:spLocks noChangeArrowheads="1"/>
            </p:cNvSpPr>
            <p:nvPr/>
          </p:nvSpPr>
          <p:spPr bwMode="auto">
            <a:xfrm>
              <a:off x="1397" y="25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8" name="Text Box 24"/>
            <p:cNvSpPr txBox="1">
              <a:spLocks noChangeArrowheads="1"/>
            </p:cNvSpPr>
            <p:nvPr/>
          </p:nvSpPr>
          <p:spPr bwMode="auto">
            <a:xfrm>
              <a:off x="1397" y="290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49" name="Text Box 25"/>
            <p:cNvSpPr txBox="1">
              <a:spLocks noChangeArrowheads="1"/>
            </p:cNvSpPr>
            <p:nvPr/>
          </p:nvSpPr>
          <p:spPr bwMode="auto">
            <a:xfrm>
              <a:off x="1397" y="271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50" name="Text Box 26"/>
            <p:cNvSpPr txBox="1">
              <a:spLocks noChangeArrowheads="1"/>
            </p:cNvSpPr>
            <p:nvPr/>
          </p:nvSpPr>
          <p:spPr bwMode="auto">
            <a:xfrm>
              <a:off x="1397" y="32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51" name="Text Box 27"/>
            <p:cNvSpPr txBox="1">
              <a:spLocks noChangeArrowheads="1"/>
            </p:cNvSpPr>
            <p:nvPr/>
          </p:nvSpPr>
          <p:spPr bwMode="auto">
            <a:xfrm>
              <a:off x="1397" y="31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52" name="Text Box 28"/>
            <p:cNvSpPr txBox="1">
              <a:spLocks noChangeArrowheads="1"/>
            </p:cNvSpPr>
            <p:nvPr/>
          </p:nvSpPr>
          <p:spPr bwMode="auto">
            <a:xfrm>
              <a:off x="1397" y="34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53" name="Text Box 29"/>
            <p:cNvSpPr txBox="1">
              <a:spLocks noChangeArrowheads="1"/>
            </p:cNvSpPr>
            <p:nvPr/>
          </p:nvSpPr>
          <p:spPr bwMode="auto">
            <a:xfrm>
              <a:off x="1397" y="36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54" name="Text Box 30"/>
            <p:cNvSpPr txBox="1">
              <a:spLocks noChangeArrowheads="1"/>
            </p:cNvSpPr>
            <p:nvPr/>
          </p:nvSpPr>
          <p:spPr bwMode="auto">
            <a:xfrm>
              <a:off x="1397" y="386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3241675" y="3043238"/>
            <a:ext cx="4903788" cy="51911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写逻辑函数表达式并化简：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380" name="Group 92"/>
          <p:cNvGrpSpPr/>
          <p:nvPr/>
        </p:nvGrpSpPr>
        <p:grpSpPr bwMode="auto">
          <a:xfrm>
            <a:off x="3505200" y="3846513"/>
            <a:ext cx="4330700" cy="519112"/>
            <a:chOff x="1779" y="2378"/>
            <a:chExt cx="2728" cy="327"/>
          </a:xfrm>
        </p:grpSpPr>
        <p:sp>
          <p:nvSpPr>
            <p:cNvPr id="13329" name="Text Box 86"/>
            <p:cNvSpPr txBox="1">
              <a:spLocks noChangeArrowheads="1"/>
            </p:cNvSpPr>
            <p:nvPr/>
          </p:nvSpPr>
          <p:spPr bwMode="auto">
            <a:xfrm>
              <a:off x="1779" y="2378"/>
              <a:ext cx="272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Y=ABC+ABC+ABC+ABC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0" name="Line 87"/>
            <p:cNvSpPr>
              <a:spLocks noChangeShapeType="1"/>
            </p:cNvSpPr>
            <p:nvPr/>
          </p:nvSpPr>
          <p:spPr bwMode="auto">
            <a:xfrm>
              <a:off x="2149" y="2425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1" name="Line 88"/>
            <p:cNvSpPr>
              <a:spLocks noChangeShapeType="1"/>
            </p:cNvSpPr>
            <p:nvPr/>
          </p:nvSpPr>
          <p:spPr bwMode="auto">
            <a:xfrm>
              <a:off x="2887" y="2434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32" name="Line 89"/>
            <p:cNvSpPr>
              <a:spLocks noChangeShapeType="1"/>
            </p:cNvSpPr>
            <p:nvPr/>
          </p:nvSpPr>
          <p:spPr bwMode="auto">
            <a:xfrm>
              <a:off x="3669" y="2437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2379" name="Text Box 91"/>
          <p:cNvSpPr txBox="1">
            <a:spLocks noChangeArrowheads="1"/>
          </p:cNvSpPr>
          <p:nvPr/>
        </p:nvSpPr>
        <p:spPr bwMode="auto">
          <a:xfrm>
            <a:off x="3656013" y="4500563"/>
            <a:ext cx="2760662" cy="519112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=AB+AC+BC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2387" name="Group 99"/>
          <p:cNvGrpSpPr/>
          <p:nvPr/>
        </p:nvGrpSpPr>
        <p:grpSpPr bwMode="auto">
          <a:xfrm>
            <a:off x="3824288" y="5238750"/>
            <a:ext cx="2514600" cy="519113"/>
            <a:chOff x="2454" y="3402"/>
            <a:chExt cx="1584" cy="327"/>
          </a:xfrm>
        </p:grpSpPr>
        <p:sp>
          <p:nvSpPr>
            <p:cNvPr id="13324" name="Text Box 94"/>
            <p:cNvSpPr txBox="1">
              <a:spLocks noChangeArrowheads="1"/>
            </p:cNvSpPr>
            <p:nvPr/>
          </p:nvSpPr>
          <p:spPr bwMode="auto">
            <a:xfrm>
              <a:off x="2454" y="3402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=AB AC BC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25" name="Line 95"/>
            <p:cNvSpPr>
              <a:spLocks noChangeShapeType="1"/>
            </p:cNvSpPr>
            <p:nvPr/>
          </p:nvSpPr>
          <p:spPr bwMode="auto">
            <a:xfrm>
              <a:off x="2657" y="3461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26" name="Line 96"/>
            <p:cNvSpPr>
              <a:spLocks noChangeShapeType="1"/>
            </p:cNvSpPr>
            <p:nvPr/>
          </p:nvSpPr>
          <p:spPr bwMode="auto">
            <a:xfrm>
              <a:off x="3026" y="3461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27" name="Line 97"/>
            <p:cNvSpPr>
              <a:spLocks noChangeShapeType="1"/>
            </p:cNvSpPr>
            <p:nvPr/>
          </p:nvSpPr>
          <p:spPr bwMode="auto">
            <a:xfrm>
              <a:off x="3402" y="3461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28" name="Line 98"/>
            <p:cNvSpPr>
              <a:spLocks noChangeShapeType="1"/>
            </p:cNvSpPr>
            <p:nvPr/>
          </p:nvSpPr>
          <p:spPr bwMode="auto">
            <a:xfrm>
              <a:off x="2598" y="3402"/>
              <a:ext cx="10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  <p:bldP spid="12293" grpId="0" autoUpdateAnimBg="0"/>
      <p:bldP spid="12294" grpId="0" autoUpdateAnimBg="0"/>
      <p:bldP spid="12295" grpId="0" autoUpdateAnimBg="0"/>
      <p:bldP spid="12372" grpId="0" autoUpdateAnimBg="0"/>
      <p:bldP spid="123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269875"/>
            <a:ext cx="2733675" cy="585788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</a:rPr>
              <a:t>5.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画出逻辑图：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grpSp>
        <p:nvGrpSpPr>
          <p:cNvPr id="13397" name="Group 85"/>
          <p:cNvGrpSpPr/>
          <p:nvPr/>
        </p:nvGrpSpPr>
        <p:grpSpPr bwMode="auto">
          <a:xfrm>
            <a:off x="1579562" y="1328383"/>
            <a:ext cx="5375275" cy="4724401"/>
            <a:chOff x="1287" y="790"/>
            <a:chExt cx="3386" cy="2976"/>
          </a:xfrm>
        </p:grpSpPr>
        <p:sp>
          <p:nvSpPr>
            <p:cNvPr id="14348" name="Rectangle 4"/>
            <p:cNvSpPr>
              <a:spLocks noChangeArrowheads="1"/>
            </p:cNvSpPr>
            <p:nvPr/>
          </p:nvSpPr>
          <p:spPr bwMode="auto">
            <a:xfrm>
              <a:off x="2631" y="1510"/>
              <a:ext cx="1488" cy="2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2608" y="989"/>
              <a:ext cx="1466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三人表决电路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1575" y="1126"/>
              <a:ext cx="0" cy="21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1" name="Rectangle 7"/>
            <p:cNvSpPr>
              <a:spLocks noChangeArrowheads="1"/>
            </p:cNvSpPr>
            <p:nvPr/>
          </p:nvSpPr>
          <p:spPr bwMode="auto">
            <a:xfrm>
              <a:off x="1527" y="1318"/>
              <a:ext cx="9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>
              <a:off x="1815" y="203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3" name="Line 9"/>
            <p:cNvSpPr>
              <a:spLocks noChangeShapeType="1"/>
            </p:cNvSpPr>
            <p:nvPr/>
          </p:nvSpPr>
          <p:spPr bwMode="auto">
            <a:xfrm>
              <a:off x="1815" y="203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4" name="Oval 10"/>
            <p:cNvSpPr>
              <a:spLocks noChangeArrowheads="1"/>
            </p:cNvSpPr>
            <p:nvPr/>
          </p:nvSpPr>
          <p:spPr bwMode="auto">
            <a:xfrm>
              <a:off x="2103" y="2008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5" name="Line 11"/>
            <p:cNvSpPr>
              <a:spLocks noChangeShapeType="1"/>
            </p:cNvSpPr>
            <p:nvPr/>
          </p:nvSpPr>
          <p:spPr bwMode="auto">
            <a:xfrm>
              <a:off x="1575" y="1654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6" name="Oval 12"/>
            <p:cNvSpPr>
              <a:spLocks noChangeArrowheads="1"/>
            </p:cNvSpPr>
            <p:nvPr/>
          </p:nvSpPr>
          <p:spPr bwMode="auto">
            <a:xfrm>
              <a:off x="1959" y="1636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7" name="Line 13"/>
            <p:cNvSpPr>
              <a:spLocks noChangeShapeType="1"/>
            </p:cNvSpPr>
            <p:nvPr/>
          </p:nvSpPr>
          <p:spPr bwMode="auto">
            <a:xfrm>
              <a:off x="1575" y="2470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8" name="Line 14"/>
            <p:cNvSpPr>
              <a:spLocks noChangeShapeType="1"/>
            </p:cNvSpPr>
            <p:nvPr/>
          </p:nvSpPr>
          <p:spPr bwMode="auto">
            <a:xfrm>
              <a:off x="1575" y="3238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59" name="Oval 15"/>
            <p:cNvSpPr>
              <a:spLocks noChangeArrowheads="1"/>
            </p:cNvSpPr>
            <p:nvPr/>
          </p:nvSpPr>
          <p:spPr bwMode="auto">
            <a:xfrm>
              <a:off x="1959" y="244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0" name="Oval 16"/>
            <p:cNvSpPr>
              <a:spLocks noChangeArrowheads="1"/>
            </p:cNvSpPr>
            <p:nvPr/>
          </p:nvSpPr>
          <p:spPr bwMode="auto">
            <a:xfrm>
              <a:off x="2012" y="3210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1" name="Text Box 17"/>
            <p:cNvSpPr txBox="1">
              <a:spLocks noChangeArrowheads="1"/>
            </p:cNvSpPr>
            <p:nvPr/>
          </p:nvSpPr>
          <p:spPr bwMode="auto">
            <a:xfrm>
              <a:off x="1855" y="133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2" name="Text Box 18"/>
            <p:cNvSpPr txBox="1">
              <a:spLocks noChangeArrowheads="1"/>
            </p:cNvSpPr>
            <p:nvPr/>
          </p:nvSpPr>
          <p:spPr bwMode="auto">
            <a:xfrm>
              <a:off x="1818" y="1745"/>
              <a:ext cx="228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3" name="Oval 19"/>
            <p:cNvSpPr>
              <a:spLocks noChangeArrowheads="1"/>
            </p:cNvSpPr>
            <p:nvPr/>
          </p:nvSpPr>
          <p:spPr bwMode="auto">
            <a:xfrm>
              <a:off x="2343" y="1750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4" name="Line 20"/>
            <p:cNvSpPr>
              <a:spLocks noChangeShapeType="1"/>
            </p:cNvSpPr>
            <p:nvPr/>
          </p:nvSpPr>
          <p:spPr bwMode="auto">
            <a:xfrm>
              <a:off x="2391" y="17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5" name="Text Box 21"/>
            <p:cNvSpPr txBox="1">
              <a:spLocks noChangeArrowheads="1"/>
            </p:cNvSpPr>
            <p:nvPr/>
          </p:nvSpPr>
          <p:spPr bwMode="auto">
            <a:xfrm>
              <a:off x="2204" y="1417"/>
              <a:ext cx="278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6" name="Oval 22"/>
            <p:cNvSpPr>
              <a:spLocks noChangeArrowheads="1"/>
            </p:cNvSpPr>
            <p:nvPr/>
          </p:nvSpPr>
          <p:spPr bwMode="auto">
            <a:xfrm>
              <a:off x="1545" y="107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7" name="Text Box 23"/>
            <p:cNvSpPr txBox="1">
              <a:spLocks noChangeArrowheads="1"/>
            </p:cNvSpPr>
            <p:nvPr/>
          </p:nvSpPr>
          <p:spPr bwMode="auto">
            <a:xfrm>
              <a:off x="1352" y="790"/>
              <a:ext cx="518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+5V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8" name="Line 24"/>
            <p:cNvSpPr>
              <a:spLocks noChangeShapeType="1"/>
            </p:cNvSpPr>
            <p:nvPr/>
          </p:nvSpPr>
          <p:spPr bwMode="auto">
            <a:xfrm>
              <a:off x="1827" y="280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69" name="Line 25"/>
            <p:cNvSpPr>
              <a:spLocks noChangeShapeType="1"/>
            </p:cNvSpPr>
            <p:nvPr/>
          </p:nvSpPr>
          <p:spPr bwMode="auto">
            <a:xfrm>
              <a:off x="1815" y="357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0" name="Line 26"/>
            <p:cNvSpPr>
              <a:spLocks noChangeShapeType="1"/>
            </p:cNvSpPr>
            <p:nvPr/>
          </p:nvSpPr>
          <p:spPr bwMode="auto">
            <a:xfrm>
              <a:off x="1737" y="3718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1" name="Oval 27"/>
            <p:cNvSpPr>
              <a:spLocks noChangeArrowheads="1"/>
            </p:cNvSpPr>
            <p:nvPr/>
          </p:nvSpPr>
          <p:spPr bwMode="auto">
            <a:xfrm>
              <a:off x="2103" y="2779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2" name="Oval 28"/>
            <p:cNvSpPr>
              <a:spLocks noChangeArrowheads="1"/>
            </p:cNvSpPr>
            <p:nvPr/>
          </p:nvSpPr>
          <p:spPr bwMode="auto">
            <a:xfrm>
              <a:off x="2103" y="3544"/>
              <a:ext cx="48" cy="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3" name="Oval 29"/>
            <p:cNvSpPr>
              <a:spLocks noChangeArrowheads="1"/>
            </p:cNvSpPr>
            <p:nvPr/>
          </p:nvSpPr>
          <p:spPr bwMode="auto">
            <a:xfrm>
              <a:off x="2343" y="2528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4" name="Line 30"/>
            <p:cNvSpPr>
              <a:spLocks noChangeShapeType="1"/>
            </p:cNvSpPr>
            <p:nvPr/>
          </p:nvSpPr>
          <p:spPr bwMode="auto">
            <a:xfrm>
              <a:off x="2391" y="254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5" name="Text Box 31"/>
            <p:cNvSpPr txBox="1">
              <a:spLocks noChangeArrowheads="1"/>
            </p:cNvSpPr>
            <p:nvPr/>
          </p:nvSpPr>
          <p:spPr bwMode="auto">
            <a:xfrm>
              <a:off x="2215" y="2172"/>
              <a:ext cx="265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6" name="Oval 32"/>
            <p:cNvSpPr>
              <a:spLocks noChangeArrowheads="1"/>
            </p:cNvSpPr>
            <p:nvPr/>
          </p:nvSpPr>
          <p:spPr bwMode="auto">
            <a:xfrm>
              <a:off x="2343" y="3305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7" name="Line 33"/>
            <p:cNvSpPr>
              <a:spLocks noChangeShapeType="1"/>
            </p:cNvSpPr>
            <p:nvPr/>
          </p:nvSpPr>
          <p:spPr bwMode="auto">
            <a:xfrm>
              <a:off x="2391" y="332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8" name="Text Box 34"/>
            <p:cNvSpPr txBox="1">
              <a:spLocks noChangeArrowheads="1"/>
            </p:cNvSpPr>
            <p:nvPr/>
          </p:nvSpPr>
          <p:spPr bwMode="auto">
            <a:xfrm>
              <a:off x="2214" y="2948"/>
              <a:ext cx="278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79" name="Line 35"/>
            <p:cNvSpPr>
              <a:spLocks noChangeShapeType="1"/>
            </p:cNvSpPr>
            <p:nvPr/>
          </p:nvSpPr>
          <p:spPr bwMode="auto">
            <a:xfrm>
              <a:off x="4471" y="2614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0" name="Rectangle 36"/>
            <p:cNvSpPr>
              <a:spLocks noChangeArrowheads="1"/>
            </p:cNvSpPr>
            <p:nvPr/>
          </p:nvSpPr>
          <p:spPr bwMode="auto">
            <a:xfrm>
              <a:off x="4423" y="2758"/>
              <a:ext cx="96" cy="2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1" name="AutoShape 37"/>
            <p:cNvSpPr>
              <a:spLocks noChangeArrowheads="1"/>
            </p:cNvSpPr>
            <p:nvPr/>
          </p:nvSpPr>
          <p:spPr bwMode="auto">
            <a:xfrm>
              <a:off x="4326" y="3190"/>
              <a:ext cx="288" cy="288"/>
            </a:xfrm>
            <a:prstGeom prst="flowChartSummingJunction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2" name="Line 38"/>
            <p:cNvSpPr>
              <a:spLocks noChangeShapeType="1"/>
            </p:cNvSpPr>
            <p:nvPr/>
          </p:nvSpPr>
          <p:spPr bwMode="auto">
            <a:xfrm>
              <a:off x="4375" y="3766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3" name="Oval 39"/>
            <p:cNvSpPr>
              <a:spLocks noChangeArrowheads="1"/>
            </p:cNvSpPr>
            <p:nvPr/>
          </p:nvSpPr>
          <p:spPr bwMode="auto">
            <a:xfrm>
              <a:off x="4625" y="2589"/>
              <a:ext cx="48" cy="4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4" name="Text Box 40"/>
            <p:cNvSpPr txBox="1">
              <a:spLocks noChangeArrowheads="1"/>
            </p:cNvSpPr>
            <p:nvPr/>
          </p:nvSpPr>
          <p:spPr bwMode="auto">
            <a:xfrm>
              <a:off x="4311" y="2266"/>
              <a:ext cx="255" cy="288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5" name="Rectangle 43"/>
            <p:cNvSpPr>
              <a:spLocks noChangeArrowheads="1"/>
            </p:cNvSpPr>
            <p:nvPr/>
          </p:nvSpPr>
          <p:spPr bwMode="auto">
            <a:xfrm>
              <a:off x="2919" y="1654"/>
              <a:ext cx="341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6" name="Text Box 44"/>
            <p:cNvSpPr txBox="1">
              <a:spLocks noChangeArrowheads="1"/>
            </p:cNvSpPr>
            <p:nvPr/>
          </p:nvSpPr>
          <p:spPr bwMode="auto">
            <a:xfrm>
              <a:off x="2934" y="1680"/>
              <a:ext cx="2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&amp;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4387" name="Oval 45"/>
            <p:cNvSpPr>
              <a:spLocks noChangeArrowheads="1"/>
            </p:cNvSpPr>
            <p:nvPr/>
          </p:nvSpPr>
          <p:spPr bwMode="auto">
            <a:xfrm>
              <a:off x="3266" y="1864"/>
              <a:ext cx="85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8" name="Rectangle 47"/>
            <p:cNvSpPr>
              <a:spLocks noChangeArrowheads="1"/>
            </p:cNvSpPr>
            <p:nvPr/>
          </p:nvSpPr>
          <p:spPr bwMode="auto">
            <a:xfrm>
              <a:off x="2919" y="2998"/>
              <a:ext cx="341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89" name="Text Box 48"/>
            <p:cNvSpPr txBox="1">
              <a:spLocks noChangeArrowheads="1"/>
            </p:cNvSpPr>
            <p:nvPr/>
          </p:nvSpPr>
          <p:spPr bwMode="auto">
            <a:xfrm>
              <a:off x="2934" y="3024"/>
              <a:ext cx="2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&amp;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4390" name="Oval 49"/>
            <p:cNvSpPr>
              <a:spLocks noChangeArrowheads="1"/>
            </p:cNvSpPr>
            <p:nvPr/>
          </p:nvSpPr>
          <p:spPr bwMode="auto">
            <a:xfrm>
              <a:off x="3266" y="3208"/>
              <a:ext cx="85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91" name="Rectangle 51"/>
            <p:cNvSpPr>
              <a:spLocks noChangeArrowheads="1"/>
            </p:cNvSpPr>
            <p:nvPr/>
          </p:nvSpPr>
          <p:spPr bwMode="auto">
            <a:xfrm>
              <a:off x="2919" y="2374"/>
              <a:ext cx="341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92" name="Text Box 52"/>
            <p:cNvSpPr txBox="1">
              <a:spLocks noChangeArrowheads="1"/>
            </p:cNvSpPr>
            <p:nvPr/>
          </p:nvSpPr>
          <p:spPr bwMode="auto">
            <a:xfrm>
              <a:off x="2934" y="2400"/>
              <a:ext cx="2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&amp;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4393" name="Oval 53"/>
            <p:cNvSpPr>
              <a:spLocks noChangeArrowheads="1"/>
            </p:cNvSpPr>
            <p:nvPr/>
          </p:nvSpPr>
          <p:spPr bwMode="auto">
            <a:xfrm>
              <a:off x="3266" y="2584"/>
              <a:ext cx="85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94" name="Rectangle 55"/>
            <p:cNvSpPr>
              <a:spLocks noChangeArrowheads="1"/>
            </p:cNvSpPr>
            <p:nvPr/>
          </p:nvSpPr>
          <p:spPr bwMode="auto">
            <a:xfrm>
              <a:off x="3591" y="2362"/>
              <a:ext cx="341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95" name="Text Box 56"/>
            <p:cNvSpPr txBox="1">
              <a:spLocks noChangeArrowheads="1"/>
            </p:cNvSpPr>
            <p:nvPr/>
          </p:nvSpPr>
          <p:spPr bwMode="auto">
            <a:xfrm>
              <a:off x="3606" y="2388"/>
              <a:ext cx="2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&amp;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4396" name="Oval 57"/>
            <p:cNvSpPr>
              <a:spLocks noChangeArrowheads="1"/>
            </p:cNvSpPr>
            <p:nvPr/>
          </p:nvSpPr>
          <p:spPr bwMode="auto">
            <a:xfrm>
              <a:off x="3938" y="2572"/>
              <a:ext cx="85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97" name="Line 58"/>
            <p:cNvSpPr>
              <a:spLocks noChangeShapeType="1"/>
            </p:cNvSpPr>
            <p:nvPr/>
          </p:nvSpPr>
          <p:spPr bwMode="auto">
            <a:xfrm>
              <a:off x="2631" y="177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98" name="Line 59"/>
            <p:cNvSpPr>
              <a:spLocks noChangeShapeType="1"/>
            </p:cNvSpPr>
            <p:nvPr/>
          </p:nvSpPr>
          <p:spPr bwMode="auto">
            <a:xfrm>
              <a:off x="2631" y="254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399" name="Line 60"/>
            <p:cNvSpPr>
              <a:spLocks noChangeShapeType="1"/>
            </p:cNvSpPr>
            <p:nvPr/>
          </p:nvSpPr>
          <p:spPr bwMode="auto">
            <a:xfrm>
              <a:off x="2631" y="332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0" name="Line 61"/>
            <p:cNvSpPr>
              <a:spLocks noChangeShapeType="1"/>
            </p:cNvSpPr>
            <p:nvPr/>
          </p:nvSpPr>
          <p:spPr bwMode="auto">
            <a:xfrm>
              <a:off x="2787" y="201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1" name="Line 62"/>
            <p:cNvSpPr>
              <a:spLocks noChangeShapeType="1"/>
            </p:cNvSpPr>
            <p:nvPr/>
          </p:nvSpPr>
          <p:spPr bwMode="auto">
            <a:xfrm flipV="1">
              <a:off x="2811" y="271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2" name="Line 63"/>
            <p:cNvSpPr>
              <a:spLocks noChangeShapeType="1"/>
            </p:cNvSpPr>
            <p:nvPr/>
          </p:nvSpPr>
          <p:spPr bwMode="auto">
            <a:xfrm>
              <a:off x="2823" y="271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3" name="Line 64"/>
            <p:cNvSpPr>
              <a:spLocks noChangeShapeType="1"/>
            </p:cNvSpPr>
            <p:nvPr/>
          </p:nvSpPr>
          <p:spPr bwMode="auto">
            <a:xfrm>
              <a:off x="2727" y="177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4" name="Line 65"/>
            <p:cNvSpPr>
              <a:spLocks noChangeShapeType="1"/>
            </p:cNvSpPr>
            <p:nvPr/>
          </p:nvSpPr>
          <p:spPr bwMode="auto">
            <a:xfrm>
              <a:off x="2727" y="310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5" name="Line 66"/>
            <p:cNvSpPr>
              <a:spLocks noChangeShapeType="1"/>
            </p:cNvSpPr>
            <p:nvPr/>
          </p:nvSpPr>
          <p:spPr bwMode="auto">
            <a:xfrm>
              <a:off x="3351" y="261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6" name="Line 67"/>
            <p:cNvSpPr>
              <a:spLocks noChangeShapeType="1"/>
            </p:cNvSpPr>
            <p:nvPr/>
          </p:nvSpPr>
          <p:spPr bwMode="auto">
            <a:xfrm>
              <a:off x="3351" y="189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7" name="Line 68"/>
            <p:cNvSpPr>
              <a:spLocks noChangeShapeType="1"/>
            </p:cNvSpPr>
            <p:nvPr/>
          </p:nvSpPr>
          <p:spPr bwMode="auto">
            <a:xfrm>
              <a:off x="3447" y="1894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8" name="Line 69"/>
            <p:cNvSpPr>
              <a:spLocks noChangeShapeType="1"/>
            </p:cNvSpPr>
            <p:nvPr/>
          </p:nvSpPr>
          <p:spPr bwMode="auto">
            <a:xfrm>
              <a:off x="3447" y="242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09" name="Line 70"/>
            <p:cNvSpPr>
              <a:spLocks noChangeShapeType="1"/>
            </p:cNvSpPr>
            <p:nvPr/>
          </p:nvSpPr>
          <p:spPr bwMode="auto">
            <a:xfrm>
              <a:off x="3351" y="323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0" name="Line 71"/>
            <p:cNvSpPr>
              <a:spLocks noChangeShapeType="1"/>
            </p:cNvSpPr>
            <p:nvPr/>
          </p:nvSpPr>
          <p:spPr bwMode="auto">
            <a:xfrm flipV="1">
              <a:off x="3447" y="2710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1" name="Line 72"/>
            <p:cNvSpPr>
              <a:spLocks noChangeShapeType="1"/>
            </p:cNvSpPr>
            <p:nvPr/>
          </p:nvSpPr>
          <p:spPr bwMode="auto">
            <a:xfrm>
              <a:off x="3447" y="271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2" name="Line 73"/>
            <p:cNvSpPr>
              <a:spLocks noChangeShapeType="1"/>
            </p:cNvSpPr>
            <p:nvPr/>
          </p:nvSpPr>
          <p:spPr bwMode="auto">
            <a:xfrm>
              <a:off x="4011" y="261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3" name="Rectangle 74"/>
            <p:cNvSpPr>
              <a:spLocks noChangeArrowheads="1"/>
            </p:cNvSpPr>
            <p:nvPr/>
          </p:nvSpPr>
          <p:spPr bwMode="auto">
            <a:xfrm>
              <a:off x="1287" y="130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R</a:t>
              </a:r>
              <a:endPara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4" name="Oval 75"/>
            <p:cNvSpPr>
              <a:spLocks noChangeArrowheads="1"/>
            </p:cNvSpPr>
            <p:nvPr/>
          </p:nvSpPr>
          <p:spPr bwMode="auto">
            <a:xfrm>
              <a:off x="1547" y="2443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5" name="Oval 76"/>
            <p:cNvSpPr>
              <a:spLocks noChangeArrowheads="1"/>
            </p:cNvSpPr>
            <p:nvPr/>
          </p:nvSpPr>
          <p:spPr bwMode="auto">
            <a:xfrm>
              <a:off x="1550" y="1627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6" name="Oval 77"/>
            <p:cNvSpPr>
              <a:spLocks noChangeArrowheads="1"/>
            </p:cNvSpPr>
            <p:nvPr/>
          </p:nvSpPr>
          <p:spPr bwMode="auto">
            <a:xfrm>
              <a:off x="2770" y="2521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7" name="Oval 78"/>
            <p:cNvSpPr>
              <a:spLocks noChangeArrowheads="1"/>
            </p:cNvSpPr>
            <p:nvPr/>
          </p:nvSpPr>
          <p:spPr bwMode="auto">
            <a:xfrm>
              <a:off x="2785" y="32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8" name="Oval 79"/>
            <p:cNvSpPr>
              <a:spLocks noChangeArrowheads="1"/>
            </p:cNvSpPr>
            <p:nvPr/>
          </p:nvSpPr>
          <p:spPr bwMode="auto">
            <a:xfrm>
              <a:off x="2694" y="17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19" name="Line 80"/>
            <p:cNvSpPr>
              <a:spLocks noChangeShapeType="1"/>
            </p:cNvSpPr>
            <p:nvPr/>
          </p:nvSpPr>
          <p:spPr bwMode="auto">
            <a:xfrm flipV="1">
              <a:off x="2790" y="202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20" name="Oval 81"/>
            <p:cNvSpPr>
              <a:spLocks noChangeArrowheads="1"/>
            </p:cNvSpPr>
            <p:nvPr/>
          </p:nvSpPr>
          <p:spPr bwMode="auto">
            <a:xfrm>
              <a:off x="4445" y="258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21" name="Line 82"/>
            <p:cNvSpPr>
              <a:spLocks noChangeShapeType="1"/>
            </p:cNvSpPr>
            <p:nvPr/>
          </p:nvSpPr>
          <p:spPr bwMode="auto">
            <a:xfrm flipH="1">
              <a:off x="2007" y="177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22" name="Line 83"/>
            <p:cNvSpPr>
              <a:spLocks noChangeShapeType="1"/>
            </p:cNvSpPr>
            <p:nvPr/>
          </p:nvSpPr>
          <p:spPr bwMode="auto">
            <a:xfrm flipH="1">
              <a:off x="2002" y="25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423" name="Line 84"/>
            <p:cNvSpPr>
              <a:spLocks noChangeShapeType="1"/>
            </p:cNvSpPr>
            <p:nvPr/>
          </p:nvSpPr>
          <p:spPr bwMode="auto">
            <a:xfrm flipH="1">
              <a:off x="2007" y="333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3405" name="Group 93"/>
          <p:cNvGrpSpPr/>
          <p:nvPr/>
        </p:nvGrpSpPr>
        <p:grpSpPr bwMode="auto">
          <a:xfrm>
            <a:off x="3514725" y="376238"/>
            <a:ext cx="2825750" cy="541337"/>
            <a:chOff x="2496" y="451"/>
            <a:chExt cx="1780" cy="341"/>
          </a:xfrm>
        </p:grpSpPr>
        <p:grpSp>
          <p:nvGrpSpPr>
            <p:cNvPr id="14341" name="Group 86"/>
            <p:cNvGrpSpPr/>
            <p:nvPr/>
          </p:nvGrpSpPr>
          <p:grpSpPr bwMode="auto">
            <a:xfrm>
              <a:off x="2692" y="465"/>
              <a:ext cx="1584" cy="327"/>
              <a:chOff x="2454" y="3402"/>
              <a:chExt cx="1584" cy="327"/>
            </a:xfrm>
          </p:grpSpPr>
          <p:sp>
            <p:nvSpPr>
              <p:cNvPr id="14343" name="Text Box 87"/>
              <p:cNvSpPr txBox="1">
                <a:spLocks noChangeArrowheads="1"/>
              </p:cNvSpPr>
              <p:nvPr/>
            </p:nvSpPr>
            <p:spPr bwMode="auto">
              <a:xfrm>
                <a:off x="2454" y="3402"/>
                <a:ext cx="158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=AB AC BC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344" name="Line 88"/>
              <p:cNvSpPr>
                <a:spLocks noChangeShapeType="1"/>
              </p:cNvSpPr>
              <p:nvPr/>
            </p:nvSpPr>
            <p:spPr bwMode="auto">
              <a:xfrm>
                <a:off x="2657" y="3461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345" name="Line 89"/>
              <p:cNvSpPr>
                <a:spLocks noChangeShapeType="1"/>
              </p:cNvSpPr>
              <p:nvPr/>
            </p:nvSpPr>
            <p:spPr bwMode="auto">
              <a:xfrm>
                <a:off x="3026" y="3461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346" name="Line 90"/>
              <p:cNvSpPr>
                <a:spLocks noChangeShapeType="1"/>
              </p:cNvSpPr>
              <p:nvPr/>
            </p:nvSpPr>
            <p:spPr bwMode="auto">
              <a:xfrm>
                <a:off x="3402" y="3461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347" name="Line 91"/>
              <p:cNvSpPr>
                <a:spLocks noChangeShapeType="1"/>
              </p:cNvSpPr>
              <p:nvPr/>
            </p:nvSpPr>
            <p:spPr bwMode="auto">
              <a:xfrm>
                <a:off x="2598" y="3402"/>
                <a:ext cx="109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4342" name="Text Box 92"/>
            <p:cNvSpPr txBox="1">
              <a:spLocks noChangeArrowheads="1"/>
            </p:cNvSpPr>
            <p:nvPr/>
          </p:nvSpPr>
          <p:spPr bwMode="auto">
            <a:xfrm>
              <a:off x="2496" y="451"/>
              <a:ext cx="47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1463" y="322263"/>
            <a:ext cx="1479550" cy="479425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651000" y="268288"/>
            <a:ext cx="702786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设计一个可控制的组合电路，要求：当控制端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E=0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时，输出端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Y=X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；当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E=1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时，输出端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Y=3X+5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两位二进制数，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也用二进制数表示。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4409" name="Group 73"/>
          <p:cNvGrpSpPr/>
          <p:nvPr/>
        </p:nvGrpSpPr>
        <p:grpSpPr bwMode="auto">
          <a:xfrm>
            <a:off x="414338" y="1957388"/>
            <a:ext cx="4632325" cy="4564062"/>
            <a:chOff x="261" y="1299"/>
            <a:chExt cx="2918" cy="2875"/>
          </a:xfrm>
        </p:grpSpPr>
        <p:sp>
          <p:nvSpPr>
            <p:cNvPr id="15387" name="Text Box 6"/>
            <p:cNvSpPr txBox="1">
              <a:spLocks noChangeArrowheads="1"/>
            </p:cNvSpPr>
            <p:nvPr/>
          </p:nvSpPr>
          <p:spPr bwMode="auto">
            <a:xfrm>
              <a:off x="261" y="1638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控制端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88" name="Line 7"/>
            <p:cNvSpPr>
              <a:spLocks noChangeShapeType="1"/>
            </p:cNvSpPr>
            <p:nvPr/>
          </p:nvSpPr>
          <p:spPr bwMode="auto">
            <a:xfrm>
              <a:off x="907" y="1978"/>
              <a:ext cx="0" cy="2160"/>
            </a:xfrm>
            <a:prstGeom prst="line">
              <a:avLst/>
            </a:prstGeom>
            <a:noFill/>
            <a:ln w="28575">
              <a:solidFill>
                <a:srgbClr val="9090F4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89" name="Line 8"/>
            <p:cNvSpPr>
              <a:spLocks noChangeShapeType="1"/>
            </p:cNvSpPr>
            <p:nvPr/>
          </p:nvSpPr>
          <p:spPr bwMode="auto">
            <a:xfrm>
              <a:off x="1435" y="1983"/>
              <a:ext cx="0" cy="2160"/>
            </a:xfrm>
            <a:prstGeom prst="line">
              <a:avLst/>
            </a:prstGeom>
            <a:noFill/>
            <a:ln w="28575">
              <a:solidFill>
                <a:schemeClr val="accent1">
                  <a:lumMod val="20000"/>
                  <a:lumOff val="80000"/>
                </a:schemeClr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90" name="Line 9"/>
            <p:cNvSpPr>
              <a:spLocks noChangeShapeType="1"/>
            </p:cNvSpPr>
            <p:nvPr/>
          </p:nvSpPr>
          <p:spPr bwMode="auto">
            <a:xfrm>
              <a:off x="1958" y="1968"/>
              <a:ext cx="0" cy="2160"/>
            </a:xfrm>
            <a:prstGeom prst="line">
              <a:avLst/>
            </a:prstGeom>
            <a:noFill/>
            <a:ln w="28575">
              <a:solidFill>
                <a:srgbClr val="1F08F8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91" name="Text Box 10"/>
            <p:cNvSpPr txBox="1">
              <a:spLocks noChangeArrowheads="1"/>
            </p:cNvSpPr>
            <p:nvPr/>
          </p:nvSpPr>
          <p:spPr bwMode="auto">
            <a:xfrm>
              <a:off x="545" y="200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92" name="Text Box 11"/>
            <p:cNvSpPr txBox="1">
              <a:spLocks noChangeArrowheads="1"/>
            </p:cNvSpPr>
            <p:nvPr/>
          </p:nvSpPr>
          <p:spPr bwMode="auto">
            <a:xfrm>
              <a:off x="1020" y="200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93" name="Text Box 12"/>
            <p:cNvSpPr txBox="1">
              <a:spLocks noChangeArrowheads="1"/>
            </p:cNvSpPr>
            <p:nvPr/>
          </p:nvSpPr>
          <p:spPr bwMode="auto">
            <a:xfrm>
              <a:off x="1553" y="200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94" name="Text Box 14"/>
            <p:cNvSpPr txBox="1">
              <a:spLocks noChangeArrowheads="1"/>
            </p:cNvSpPr>
            <p:nvPr/>
          </p:nvSpPr>
          <p:spPr bwMode="auto">
            <a:xfrm>
              <a:off x="561" y="230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95" name="Text Box 15"/>
            <p:cNvSpPr txBox="1">
              <a:spLocks noChangeArrowheads="1"/>
            </p:cNvSpPr>
            <p:nvPr/>
          </p:nvSpPr>
          <p:spPr bwMode="auto">
            <a:xfrm>
              <a:off x="575" y="25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96" name="Text Box 16"/>
            <p:cNvSpPr txBox="1">
              <a:spLocks noChangeArrowheads="1"/>
            </p:cNvSpPr>
            <p:nvPr/>
          </p:nvSpPr>
          <p:spPr bwMode="auto">
            <a:xfrm>
              <a:off x="575" y="27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5397" name="Group 23"/>
            <p:cNvGrpSpPr/>
            <p:nvPr/>
          </p:nvGrpSpPr>
          <p:grpSpPr bwMode="auto">
            <a:xfrm>
              <a:off x="575" y="2989"/>
              <a:ext cx="222" cy="514"/>
              <a:chOff x="3796" y="2186"/>
              <a:chExt cx="222" cy="514"/>
            </a:xfrm>
          </p:grpSpPr>
          <p:sp>
            <p:nvSpPr>
              <p:cNvPr id="15430" name="Text Box 24"/>
              <p:cNvSpPr txBox="1">
                <a:spLocks noChangeArrowheads="1"/>
              </p:cNvSpPr>
              <p:nvPr/>
            </p:nvSpPr>
            <p:spPr bwMode="auto">
              <a:xfrm>
                <a:off x="3796" y="21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431" name="Text Box 25"/>
              <p:cNvSpPr txBox="1">
                <a:spLocks noChangeArrowheads="1"/>
              </p:cNvSpPr>
              <p:nvPr/>
            </p:nvSpPr>
            <p:spPr bwMode="auto">
              <a:xfrm>
                <a:off x="3806" y="24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5398" name="Text Box 26"/>
            <p:cNvSpPr txBox="1">
              <a:spLocks noChangeArrowheads="1"/>
            </p:cNvSpPr>
            <p:nvPr/>
          </p:nvSpPr>
          <p:spPr bwMode="auto">
            <a:xfrm>
              <a:off x="588" y="36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99" name="Text Box 27"/>
            <p:cNvSpPr txBox="1">
              <a:spLocks noChangeArrowheads="1"/>
            </p:cNvSpPr>
            <p:nvPr/>
          </p:nvSpPr>
          <p:spPr bwMode="auto">
            <a:xfrm>
              <a:off x="587" y="38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00" name="Text Box 28"/>
            <p:cNvSpPr txBox="1">
              <a:spLocks noChangeArrowheads="1"/>
            </p:cNvSpPr>
            <p:nvPr/>
          </p:nvSpPr>
          <p:spPr bwMode="auto">
            <a:xfrm>
              <a:off x="1067" y="23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01" name="Text Box 29"/>
            <p:cNvSpPr txBox="1">
              <a:spLocks noChangeArrowheads="1"/>
            </p:cNvSpPr>
            <p:nvPr/>
          </p:nvSpPr>
          <p:spPr bwMode="auto">
            <a:xfrm>
              <a:off x="1067" y="254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02" name="Text Box 30"/>
            <p:cNvSpPr txBox="1">
              <a:spLocks noChangeArrowheads="1"/>
            </p:cNvSpPr>
            <p:nvPr/>
          </p:nvSpPr>
          <p:spPr bwMode="auto">
            <a:xfrm>
              <a:off x="1078" y="3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03" name="Text Box 31"/>
            <p:cNvSpPr txBox="1">
              <a:spLocks noChangeArrowheads="1"/>
            </p:cNvSpPr>
            <p:nvPr/>
          </p:nvSpPr>
          <p:spPr bwMode="auto">
            <a:xfrm>
              <a:off x="1078" y="36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04" name="Text Box 32"/>
            <p:cNvSpPr txBox="1">
              <a:spLocks noChangeArrowheads="1"/>
            </p:cNvSpPr>
            <p:nvPr/>
          </p:nvSpPr>
          <p:spPr bwMode="auto">
            <a:xfrm>
              <a:off x="1078" y="388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05" name="Text Box 33"/>
            <p:cNvSpPr txBox="1">
              <a:spLocks noChangeArrowheads="1"/>
            </p:cNvSpPr>
            <p:nvPr/>
          </p:nvSpPr>
          <p:spPr bwMode="auto">
            <a:xfrm>
              <a:off x="1067" y="27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06" name="Text Box 34"/>
            <p:cNvSpPr txBox="1">
              <a:spLocks noChangeArrowheads="1"/>
            </p:cNvSpPr>
            <p:nvPr/>
          </p:nvSpPr>
          <p:spPr bwMode="auto">
            <a:xfrm>
              <a:off x="1069" y="29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5407" name="Group 35"/>
            <p:cNvGrpSpPr/>
            <p:nvPr/>
          </p:nvGrpSpPr>
          <p:grpSpPr bwMode="auto">
            <a:xfrm>
              <a:off x="1583" y="3660"/>
              <a:ext cx="222" cy="514"/>
              <a:chOff x="3796" y="2186"/>
              <a:chExt cx="222" cy="514"/>
            </a:xfrm>
          </p:grpSpPr>
          <p:sp>
            <p:nvSpPr>
              <p:cNvPr id="15428" name="Text Box 36"/>
              <p:cNvSpPr txBox="1">
                <a:spLocks noChangeArrowheads="1"/>
              </p:cNvSpPr>
              <p:nvPr/>
            </p:nvSpPr>
            <p:spPr bwMode="auto">
              <a:xfrm>
                <a:off x="3796" y="21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429" name="Text Box 37"/>
              <p:cNvSpPr txBox="1">
                <a:spLocks noChangeArrowheads="1"/>
              </p:cNvSpPr>
              <p:nvPr/>
            </p:nvSpPr>
            <p:spPr bwMode="auto">
              <a:xfrm>
                <a:off x="3806" y="24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5408" name="Text Box 38"/>
            <p:cNvSpPr txBox="1">
              <a:spLocks noChangeArrowheads="1"/>
            </p:cNvSpPr>
            <p:nvPr/>
          </p:nvSpPr>
          <p:spPr bwMode="auto">
            <a:xfrm>
              <a:off x="1591" y="32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09" name="Text Box 39"/>
            <p:cNvSpPr txBox="1">
              <a:spLocks noChangeArrowheads="1"/>
            </p:cNvSpPr>
            <p:nvPr/>
          </p:nvSpPr>
          <p:spPr bwMode="auto">
            <a:xfrm>
              <a:off x="1641" y="341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5410" name="Group 40"/>
            <p:cNvGrpSpPr/>
            <p:nvPr/>
          </p:nvGrpSpPr>
          <p:grpSpPr bwMode="auto">
            <a:xfrm>
              <a:off x="1583" y="2749"/>
              <a:ext cx="222" cy="514"/>
              <a:chOff x="3796" y="2186"/>
              <a:chExt cx="222" cy="514"/>
            </a:xfrm>
          </p:grpSpPr>
          <p:sp>
            <p:nvSpPr>
              <p:cNvPr id="15426" name="Text Box 41"/>
              <p:cNvSpPr txBox="1">
                <a:spLocks noChangeArrowheads="1"/>
              </p:cNvSpPr>
              <p:nvPr/>
            </p:nvSpPr>
            <p:spPr bwMode="auto">
              <a:xfrm>
                <a:off x="3796" y="21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427" name="Text Box 42"/>
              <p:cNvSpPr txBox="1">
                <a:spLocks noChangeArrowheads="1"/>
              </p:cNvSpPr>
              <p:nvPr/>
            </p:nvSpPr>
            <p:spPr bwMode="auto">
              <a:xfrm>
                <a:off x="3806" y="24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5411" name="Group 43"/>
            <p:cNvGrpSpPr/>
            <p:nvPr/>
          </p:nvGrpSpPr>
          <p:grpSpPr bwMode="auto">
            <a:xfrm>
              <a:off x="1571" y="2305"/>
              <a:ext cx="222" cy="514"/>
              <a:chOff x="3796" y="2186"/>
              <a:chExt cx="222" cy="514"/>
            </a:xfrm>
          </p:grpSpPr>
          <p:sp>
            <p:nvSpPr>
              <p:cNvPr id="15424" name="Text Box 44"/>
              <p:cNvSpPr txBox="1">
                <a:spLocks noChangeArrowheads="1"/>
              </p:cNvSpPr>
              <p:nvPr/>
            </p:nvSpPr>
            <p:spPr bwMode="auto">
              <a:xfrm>
                <a:off x="3796" y="21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5425" name="Text Box 45"/>
              <p:cNvSpPr txBox="1">
                <a:spLocks noChangeArrowheads="1"/>
              </p:cNvSpPr>
              <p:nvPr/>
            </p:nvSpPr>
            <p:spPr bwMode="auto">
              <a:xfrm>
                <a:off x="3806" y="241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5412" name="Text Box 47"/>
            <p:cNvSpPr txBox="1">
              <a:spLocks noChangeArrowheads="1"/>
            </p:cNvSpPr>
            <p:nvPr/>
          </p:nvSpPr>
          <p:spPr bwMode="auto">
            <a:xfrm>
              <a:off x="578" y="34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13" name="Text Box 48"/>
            <p:cNvSpPr txBox="1">
              <a:spLocks noChangeArrowheads="1"/>
            </p:cNvSpPr>
            <p:nvPr/>
          </p:nvSpPr>
          <p:spPr bwMode="auto">
            <a:xfrm>
              <a:off x="1078" y="343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14" name="Text Box 49"/>
            <p:cNvSpPr txBox="1">
              <a:spLocks noChangeArrowheads="1"/>
            </p:cNvSpPr>
            <p:nvPr/>
          </p:nvSpPr>
          <p:spPr bwMode="auto">
            <a:xfrm>
              <a:off x="1583" y="343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15" name="Text Box 51"/>
            <p:cNvSpPr txBox="1">
              <a:spLocks noChangeArrowheads="1"/>
            </p:cNvSpPr>
            <p:nvPr/>
          </p:nvSpPr>
          <p:spPr bwMode="auto">
            <a:xfrm>
              <a:off x="1303" y="129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16" name="Line 52"/>
            <p:cNvSpPr>
              <a:spLocks noChangeShapeType="1"/>
            </p:cNvSpPr>
            <p:nvPr/>
          </p:nvSpPr>
          <p:spPr bwMode="auto">
            <a:xfrm>
              <a:off x="907" y="1585"/>
              <a:ext cx="0" cy="432"/>
            </a:xfrm>
            <a:prstGeom prst="line">
              <a:avLst/>
            </a:prstGeom>
            <a:noFill/>
            <a:ln w="28575">
              <a:solidFill>
                <a:srgbClr val="9090F4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17" name="Line 53"/>
            <p:cNvSpPr>
              <a:spLocks noChangeShapeType="1"/>
            </p:cNvSpPr>
            <p:nvPr/>
          </p:nvSpPr>
          <p:spPr bwMode="auto">
            <a:xfrm>
              <a:off x="1959" y="1582"/>
              <a:ext cx="0" cy="432"/>
            </a:xfrm>
            <a:prstGeom prst="line">
              <a:avLst/>
            </a:prstGeom>
            <a:noFill/>
            <a:ln w="28575">
              <a:solidFill>
                <a:srgbClr val="1F08F8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18" name="Text Box 54"/>
            <p:cNvSpPr txBox="1">
              <a:spLocks noChangeArrowheads="1"/>
            </p:cNvSpPr>
            <p:nvPr/>
          </p:nvSpPr>
          <p:spPr bwMode="auto">
            <a:xfrm>
              <a:off x="1101" y="1661"/>
              <a:ext cx="7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输入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19" name="Text Box 55"/>
            <p:cNvSpPr txBox="1">
              <a:spLocks noChangeArrowheads="1"/>
            </p:cNvSpPr>
            <p:nvPr/>
          </p:nvSpPr>
          <p:spPr bwMode="auto">
            <a:xfrm>
              <a:off x="2147" y="1659"/>
              <a:ext cx="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输出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20" name="Line 56"/>
            <p:cNvSpPr>
              <a:spLocks noChangeShapeType="1"/>
            </p:cNvSpPr>
            <p:nvPr/>
          </p:nvSpPr>
          <p:spPr bwMode="auto">
            <a:xfrm>
              <a:off x="403" y="4134"/>
              <a:ext cx="263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21" name="Line 57"/>
            <p:cNvSpPr>
              <a:spLocks noChangeShapeType="1"/>
            </p:cNvSpPr>
            <p:nvPr/>
          </p:nvSpPr>
          <p:spPr bwMode="auto">
            <a:xfrm>
              <a:off x="355" y="2262"/>
              <a:ext cx="2824" cy="0"/>
            </a:xfrm>
            <a:prstGeom prst="line">
              <a:avLst/>
            </a:prstGeom>
            <a:noFill/>
            <a:ln w="28575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22" name="Line 58"/>
            <p:cNvSpPr>
              <a:spLocks noChangeShapeType="1"/>
            </p:cNvSpPr>
            <p:nvPr/>
          </p:nvSpPr>
          <p:spPr bwMode="auto">
            <a:xfrm>
              <a:off x="355" y="1974"/>
              <a:ext cx="2790" cy="0"/>
            </a:xfrm>
            <a:prstGeom prst="line">
              <a:avLst/>
            </a:prstGeom>
            <a:noFill/>
            <a:ln w="28575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423" name="Line 59"/>
            <p:cNvSpPr>
              <a:spLocks noChangeShapeType="1"/>
            </p:cNvSpPr>
            <p:nvPr/>
          </p:nvSpPr>
          <p:spPr bwMode="auto">
            <a:xfrm flipV="1">
              <a:off x="355" y="1588"/>
              <a:ext cx="2730" cy="2"/>
            </a:xfrm>
            <a:prstGeom prst="line">
              <a:avLst/>
            </a:prstGeom>
            <a:noFill/>
            <a:ln w="28575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4397" name="Text Box 61"/>
          <p:cNvSpPr txBox="1">
            <a:spLocks noChangeArrowheads="1"/>
          </p:cNvSpPr>
          <p:nvPr/>
        </p:nvSpPr>
        <p:spPr bwMode="auto">
          <a:xfrm>
            <a:off x="3140075" y="3013075"/>
            <a:ext cx="179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Y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Y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Y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-250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3213100" y="349885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0   0   0    0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3230563" y="3895725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0   0   0    1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4407" name="Group 71"/>
          <p:cNvGrpSpPr/>
          <p:nvPr/>
        </p:nvGrpSpPr>
        <p:grpSpPr bwMode="auto">
          <a:xfrm>
            <a:off x="3213100" y="4252913"/>
            <a:ext cx="1792288" cy="833437"/>
            <a:chOff x="2024" y="2745"/>
            <a:chExt cx="1129" cy="525"/>
          </a:xfrm>
        </p:grpSpPr>
        <p:sp>
          <p:nvSpPr>
            <p:cNvPr id="15385" name="Text Box 64"/>
            <p:cNvSpPr txBox="1">
              <a:spLocks noChangeArrowheads="1"/>
            </p:cNvSpPr>
            <p:nvPr/>
          </p:nvSpPr>
          <p:spPr bwMode="auto">
            <a:xfrm>
              <a:off x="2035" y="2745"/>
              <a:ext cx="1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0   1   0    0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86" name="Text Box 65"/>
            <p:cNvSpPr txBox="1">
              <a:spLocks noChangeArrowheads="1"/>
            </p:cNvSpPr>
            <p:nvPr/>
          </p:nvSpPr>
          <p:spPr bwMode="auto">
            <a:xfrm>
              <a:off x="2024" y="2982"/>
              <a:ext cx="1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1   0   0    1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3230563" y="5026025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0   1   0    1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4406" name="Group 70"/>
          <p:cNvGrpSpPr/>
          <p:nvPr/>
        </p:nvGrpSpPr>
        <p:grpSpPr bwMode="auto">
          <a:xfrm>
            <a:off x="3228975" y="5384800"/>
            <a:ext cx="1774825" cy="1173163"/>
            <a:chOff x="2023" y="3458"/>
            <a:chExt cx="1118" cy="739"/>
          </a:xfrm>
        </p:grpSpPr>
        <p:sp>
          <p:nvSpPr>
            <p:cNvPr id="15382" name="Text Box 67"/>
            <p:cNvSpPr txBox="1">
              <a:spLocks noChangeArrowheads="1"/>
            </p:cNvSpPr>
            <p:nvPr/>
          </p:nvSpPr>
          <p:spPr bwMode="auto">
            <a:xfrm>
              <a:off x="2023" y="3458"/>
              <a:ext cx="1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1   0   0    0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83" name="Text Box 68"/>
            <p:cNvSpPr txBox="1">
              <a:spLocks noChangeArrowheads="1"/>
            </p:cNvSpPr>
            <p:nvPr/>
          </p:nvSpPr>
          <p:spPr bwMode="auto">
            <a:xfrm>
              <a:off x="2023" y="3695"/>
              <a:ext cx="1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1   0   1    1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84" name="Text Box 69"/>
            <p:cNvSpPr txBox="1">
              <a:spLocks noChangeArrowheads="1"/>
            </p:cNvSpPr>
            <p:nvPr/>
          </p:nvSpPr>
          <p:spPr bwMode="auto">
            <a:xfrm>
              <a:off x="2023" y="3909"/>
              <a:ext cx="1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1   1   1    0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4426" name="Group 90"/>
          <p:cNvGrpSpPr/>
          <p:nvPr/>
        </p:nvGrpSpPr>
        <p:grpSpPr bwMode="auto">
          <a:xfrm>
            <a:off x="5414963" y="2474913"/>
            <a:ext cx="3424237" cy="2616200"/>
            <a:chOff x="3411" y="1559"/>
            <a:chExt cx="2157" cy="1648"/>
          </a:xfrm>
        </p:grpSpPr>
        <p:sp>
          <p:nvSpPr>
            <p:cNvPr id="15372" name="Text Box 74"/>
            <p:cNvSpPr txBox="1">
              <a:spLocks noChangeArrowheads="1"/>
            </p:cNvSpPr>
            <p:nvPr/>
          </p:nvSpPr>
          <p:spPr bwMode="auto">
            <a:xfrm>
              <a:off x="3411" y="1559"/>
              <a:ext cx="1842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=AB+EA+EB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73" name="Text Box 75"/>
            <p:cNvSpPr txBox="1">
              <a:spLocks noChangeArrowheads="1"/>
            </p:cNvSpPr>
            <p:nvPr/>
          </p:nvSpPr>
          <p:spPr bwMode="auto">
            <a:xfrm>
              <a:off x="3422" y="1999"/>
              <a:ext cx="2146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=EAB+EAB+EAB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74" name="Line 76"/>
            <p:cNvSpPr>
              <a:spLocks noChangeShapeType="1"/>
            </p:cNvSpPr>
            <p:nvPr/>
          </p:nvSpPr>
          <p:spPr bwMode="auto">
            <a:xfrm>
              <a:off x="3851" y="2044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75" name="Line 77"/>
            <p:cNvSpPr>
              <a:spLocks noChangeShapeType="1"/>
            </p:cNvSpPr>
            <p:nvPr/>
          </p:nvSpPr>
          <p:spPr bwMode="auto">
            <a:xfrm>
              <a:off x="4156" y="2044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76" name="Line 78"/>
            <p:cNvSpPr>
              <a:spLocks noChangeShapeType="1"/>
            </p:cNvSpPr>
            <p:nvPr/>
          </p:nvSpPr>
          <p:spPr bwMode="auto">
            <a:xfrm>
              <a:off x="4608" y="2055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77" name="Line 79"/>
            <p:cNvSpPr>
              <a:spLocks noChangeShapeType="1"/>
            </p:cNvSpPr>
            <p:nvPr/>
          </p:nvSpPr>
          <p:spPr bwMode="auto">
            <a:xfrm>
              <a:off x="4754" y="2055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78" name="Text Box 81"/>
            <p:cNvSpPr txBox="1">
              <a:spLocks noChangeArrowheads="1"/>
            </p:cNvSpPr>
            <p:nvPr/>
          </p:nvSpPr>
          <p:spPr bwMode="auto">
            <a:xfrm>
              <a:off x="3433" y="2440"/>
              <a:ext cx="1028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=EA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79" name="Text Box 83"/>
            <p:cNvSpPr txBox="1">
              <a:spLocks noChangeArrowheads="1"/>
            </p:cNvSpPr>
            <p:nvPr/>
          </p:nvSpPr>
          <p:spPr bwMode="auto">
            <a:xfrm>
              <a:off x="3444" y="2880"/>
              <a:ext cx="1367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=EB+EB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80" name="Line 84"/>
            <p:cNvSpPr>
              <a:spLocks noChangeShapeType="1"/>
            </p:cNvSpPr>
            <p:nvPr/>
          </p:nvSpPr>
          <p:spPr bwMode="auto">
            <a:xfrm>
              <a:off x="3873" y="2925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381" name="Line 85"/>
            <p:cNvSpPr>
              <a:spLocks noChangeShapeType="1"/>
            </p:cNvSpPr>
            <p:nvPr/>
          </p:nvSpPr>
          <p:spPr bwMode="auto">
            <a:xfrm>
              <a:off x="4453" y="2925"/>
              <a:ext cx="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  <p:bldP spid="14397" grpId="0" autoUpdateAnimBg="0"/>
      <p:bldP spid="14398" grpId="0" autoUpdateAnimBg="0"/>
      <p:bldP spid="14399" grpId="0" autoUpdateAnimBg="0"/>
      <p:bldP spid="1440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285750"/>
            <a:ext cx="1612900" cy="496888"/>
          </a:xfrm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3】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39863" y="250825"/>
            <a:ext cx="7296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三层楼房，楼道只有一盏灯。试设计该楼道灯控制电路。要求：在每一层均可控制开关。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373" name="Group 13"/>
          <p:cNvGrpSpPr/>
          <p:nvPr/>
        </p:nvGrpSpPr>
        <p:grpSpPr bwMode="auto">
          <a:xfrm>
            <a:off x="341313" y="1293813"/>
            <a:ext cx="4791075" cy="1093787"/>
            <a:chOff x="226" y="926"/>
            <a:chExt cx="3018" cy="689"/>
          </a:xfrm>
        </p:grpSpPr>
        <p:sp>
          <p:nvSpPr>
            <p:cNvPr id="16461" name="Text Box 5"/>
            <p:cNvSpPr txBox="1">
              <a:spLocks noChangeArrowheads="1"/>
            </p:cNvSpPr>
            <p:nvPr/>
          </p:nvSpPr>
          <p:spPr bwMode="auto">
            <a:xfrm>
              <a:off x="226" y="1119"/>
              <a:ext cx="175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开关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—A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、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、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62" name="AutoShape 6"/>
            <p:cNvSpPr/>
            <p:nvPr/>
          </p:nvSpPr>
          <p:spPr bwMode="auto">
            <a:xfrm>
              <a:off x="1920" y="983"/>
              <a:ext cx="215" cy="632"/>
            </a:xfrm>
            <a:prstGeom prst="leftBrace">
              <a:avLst>
                <a:gd name="adj1" fmla="val 24496"/>
                <a:gd name="adj2" fmla="val 50000"/>
              </a:avLst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63" name="Text Box 9"/>
            <p:cNvSpPr txBox="1">
              <a:spLocks noChangeArrowheads="1"/>
            </p:cNvSpPr>
            <p:nvPr/>
          </p:nvSpPr>
          <p:spPr bwMode="auto">
            <a:xfrm>
              <a:off x="2069" y="926"/>
              <a:ext cx="1163" cy="32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合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——“1”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64" name="Text Box 10"/>
            <p:cNvSpPr txBox="1">
              <a:spLocks noChangeArrowheads="1"/>
            </p:cNvSpPr>
            <p:nvPr/>
          </p:nvSpPr>
          <p:spPr bwMode="auto">
            <a:xfrm>
              <a:off x="2081" y="1287"/>
              <a:ext cx="1163" cy="32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开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——“0”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5374" name="Group 14"/>
          <p:cNvGrpSpPr/>
          <p:nvPr/>
        </p:nvGrpSpPr>
        <p:grpSpPr bwMode="auto">
          <a:xfrm>
            <a:off x="5324475" y="1241425"/>
            <a:ext cx="3244850" cy="1109663"/>
            <a:chOff x="3354" y="882"/>
            <a:chExt cx="2044" cy="699"/>
          </a:xfrm>
        </p:grpSpPr>
        <p:sp>
          <p:nvSpPr>
            <p:cNvPr id="16457" name="Text Box 7"/>
            <p:cNvSpPr txBox="1">
              <a:spLocks noChangeArrowheads="1"/>
            </p:cNvSpPr>
            <p:nvPr/>
          </p:nvSpPr>
          <p:spPr bwMode="auto">
            <a:xfrm>
              <a:off x="4201" y="1253"/>
              <a:ext cx="1163" cy="32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灭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——“0”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58" name="Text Box 8"/>
            <p:cNvSpPr txBox="1">
              <a:spLocks noChangeArrowheads="1"/>
            </p:cNvSpPr>
            <p:nvPr/>
          </p:nvSpPr>
          <p:spPr bwMode="auto">
            <a:xfrm>
              <a:off x="4235" y="882"/>
              <a:ext cx="1163" cy="32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亮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——“1”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59" name="Text Box 11"/>
            <p:cNvSpPr txBox="1">
              <a:spLocks noChangeArrowheads="1"/>
            </p:cNvSpPr>
            <p:nvPr/>
          </p:nvSpPr>
          <p:spPr bwMode="auto">
            <a:xfrm>
              <a:off x="3354" y="1084"/>
              <a:ext cx="926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灯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—Y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60" name="AutoShape 12"/>
            <p:cNvSpPr/>
            <p:nvPr/>
          </p:nvSpPr>
          <p:spPr bwMode="auto">
            <a:xfrm>
              <a:off x="4055" y="904"/>
              <a:ext cx="215" cy="632"/>
            </a:xfrm>
            <a:prstGeom prst="leftBrace">
              <a:avLst>
                <a:gd name="adj1" fmla="val 24496"/>
                <a:gd name="adj2" fmla="val 50000"/>
              </a:avLst>
            </a:prstGeom>
            <a:noFill/>
            <a:ln w="38100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52475" y="2432050"/>
            <a:ext cx="283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       Y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52475" y="29527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0     0     0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833688" y="2951163"/>
            <a:ext cx="48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381" name="Group 21"/>
          <p:cNvGrpSpPr/>
          <p:nvPr/>
        </p:nvGrpSpPr>
        <p:grpSpPr bwMode="auto">
          <a:xfrm>
            <a:off x="752475" y="3400425"/>
            <a:ext cx="1846263" cy="1397000"/>
            <a:chOff x="474" y="2395"/>
            <a:chExt cx="1163" cy="880"/>
          </a:xfrm>
        </p:grpSpPr>
        <p:sp>
          <p:nvSpPr>
            <p:cNvPr id="16454" name="Text Box 18"/>
            <p:cNvSpPr txBox="1">
              <a:spLocks noChangeArrowheads="1"/>
            </p:cNvSpPr>
            <p:nvPr/>
          </p:nvSpPr>
          <p:spPr bwMode="auto">
            <a:xfrm>
              <a:off x="474" y="2395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0     0     1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55" name="Text Box 19"/>
            <p:cNvSpPr txBox="1">
              <a:spLocks noChangeArrowheads="1"/>
            </p:cNvSpPr>
            <p:nvPr/>
          </p:nvSpPr>
          <p:spPr bwMode="auto">
            <a:xfrm>
              <a:off x="474" y="2689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0     1     0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56" name="Text Box 20"/>
            <p:cNvSpPr txBox="1">
              <a:spLocks noChangeArrowheads="1"/>
            </p:cNvSpPr>
            <p:nvPr/>
          </p:nvSpPr>
          <p:spPr bwMode="auto">
            <a:xfrm>
              <a:off x="485" y="2948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1     0     0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5382" name="AutoShape 22"/>
          <p:cNvSpPr/>
          <p:nvPr/>
        </p:nvSpPr>
        <p:spPr bwMode="auto">
          <a:xfrm>
            <a:off x="2474913" y="3560763"/>
            <a:ext cx="231775" cy="1076325"/>
          </a:xfrm>
          <a:prstGeom prst="rightBrace">
            <a:avLst>
              <a:gd name="adj1" fmla="val 38699"/>
              <a:gd name="adj2" fmla="val 50000"/>
            </a:avLst>
          </a:prstGeom>
          <a:noFill/>
          <a:ln w="38100">
            <a:solidFill>
              <a:srgbClr val="1F08F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814638" y="3811588"/>
            <a:ext cx="48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387" name="Group 27"/>
          <p:cNvGrpSpPr/>
          <p:nvPr/>
        </p:nvGrpSpPr>
        <p:grpSpPr bwMode="auto">
          <a:xfrm>
            <a:off x="681038" y="4781550"/>
            <a:ext cx="1865312" cy="1522413"/>
            <a:chOff x="429" y="3012"/>
            <a:chExt cx="1175" cy="959"/>
          </a:xfrm>
        </p:grpSpPr>
        <p:sp>
          <p:nvSpPr>
            <p:cNvPr id="16451" name="Text Box 24"/>
            <p:cNvSpPr txBox="1">
              <a:spLocks noChangeArrowheads="1"/>
            </p:cNvSpPr>
            <p:nvPr/>
          </p:nvSpPr>
          <p:spPr bwMode="auto">
            <a:xfrm>
              <a:off x="452" y="3012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0     1     1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52" name="Text Box 25"/>
            <p:cNvSpPr txBox="1">
              <a:spLocks noChangeArrowheads="1"/>
            </p:cNvSpPr>
            <p:nvPr/>
          </p:nvSpPr>
          <p:spPr bwMode="auto">
            <a:xfrm>
              <a:off x="441" y="3317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1     0     1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53" name="Text Box 26"/>
            <p:cNvSpPr txBox="1">
              <a:spLocks noChangeArrowheads="1"/>
            </p:cNvSpPr>
            <p:nvPr/>
          </p:nvSpPr>
          <p:spPr bwMode="auto">
            <a:xfrm>
              <a:off x="429" y="3644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1     1     0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5388" name="AutoShape 28"/>
          <p:cNvSpPr/>
          <p:nvPr/>
        </p:nvSpPr>
        <p:spPr bwMode="auto">
          <a:xfrm>
            <a:off x="2349500" y="5013325"/>
            <a:ext cx="231775" cy="1076325"/>
          </a:xfrm>
          <a:prstGeom prst="rightBrace">
            <a:avLst>
              <a:gd name="adj1" fmla="val 38699"/>
              <a:gd name="adj2" fmla="val 50000"/>
            </a:avLst>
          </a:prstGeom>
          <a:noFill/>
          <a:ln w="38100">
            <a:solidFill>
              <a:srgbClr val="1F08F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2635250" y="5353050"/>
            <a:ext cx="48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661988" y="619442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1     1     1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508250" y="6192838"/>
            <a:ext cx="484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5392" name="Group 32"/>
          <p:cNvGrpSpPr/>
          <p:nvPr/>
        </p:nvGrpSpPr>
        <p:grpSpPr bwMode="auto">
          <a:xfrm>
            <a:off x="4468813" y="3165475"/>
            <a:ext cx="2012950" cy="2978150"/>
            <a:chOff x="3282" y="1559"/>
            <a:chExt cx="1268" cy="1876"/>
          </a:xfrm>
        </p:grpSpPr>
        <p:sp>
          <p:nvSpPr>
            <p:cNvPr id="16402" name="Line 33"/>
            <p:cNvSpPr>
              <a:spLocks noChangeShapeType="1"/>
            </p:cNvSpPr>
            <p:nvPr/>
          </p:nvSpPr>
          <p:spPr bwMode="auto">
            <a:xfrm>
              <a:off x="3306" y="1602"/>
              <a:ext cx="1234" cy="0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03" name="Line 34"/>
            <p:cNvSpPr>
              <a:spLocks noChangeShapeType="1"/>
            </p:cNvSpPr>
            <p:nvPr/>
          </p:nvSpPr>
          <p:spPr bwMode="auto">
            <a:xfrm>
              <a:off x="3306" y="1882"/>
              <a:ext cx="1213" cy="0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04" name="Line 35"/>
            <p:cNvSpPr>
              <a:spLocks noChangeShapeType="1"/>
            </p:cNvSpPr>
            <p:nvPr/>
          </p:nvSpPr>
          <p:spPr bwMode="auto">
            <a:xfrm>
              <a:off x="3306" y="3399"/>
              <a:ext cx="1244" cy="0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05" name="Line 36"/>
            <p:cNvSpPr>
              <a:spLocks noChangeShapeType="1"/>
            </p:cNvSpPr>
            <p:nvPr/>
          </p:nvSpPr>
          <p:spPr bwMode="auto">
            <a:xfrm>
              <a:off x="4197" y="1602"/>
              <a:ext cx="0" cy="1797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06" name="Text Box 37"/>
            <p:cNvSpPr txBox="1">
              <a:spLocks noChangeArrowheads="1"/>
            </p:cNvSpPr>
            <p:nvPr/>
          </p:nvSpPr>
          <p:spPr bwMode="auto">
            <a:xfrm>
              <a:off x="3282" y="155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07" name="Text Box 38"/>
            <p:cNvSpPr txBox="1">
              <a:spLocks noChangeArrowheads="1"/>
            </p:cNvSpPr>
            <p:nvPr/>
          </p:nvSpPr>
          <p:spPr bwMode="auto">
            <a:xfrm>
              <a:off x="3552" y="155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08" name="Text Box 39"/>
            <p:cNvSpPr txBox="1">
              <a:spLocks noChangeArrowheads="1"/>
            </p:cNvSpPr>
            <p:nvPr/>
          </p:nvSpPr>
          <p:spPr bwMode="auto">
            <a:xfrm>
              <a:off x="3828" y="155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09" name="Text Box 40"/>
            <p:cNvSpPr txBox="1">
              <a:spLocks noChangeArrowheads="1"/>
            </p:cNvSpPr>
            <p:nvPr/>
          </p:nvSpPr>
          <p:spPr bwMode="auto">
            <a:xfrm>
              <a:off x="4249" y="155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0" name="Text Box 41"/>
            <p:cNvSpPr txBox="1">
              <a:spLocks noChangeArrowheads="1"/>
            </p:cNvSpPr>
            <p:nvPr/>
          </p:nvSpPr>
          <p:spPr bwMode="auto">
            <a:xfrm>
              <a:off x="3307" y="182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1" name="Text Box 42"/>
            <p:cNvSpPr txBox="1">
              <a:spLocks noChangeArrowheads="1"/>
            </p:cNvSpPr>
            <p:nvPr/>
          </p:nvSpPr>
          <p:spPr bwMode="auto">
            <a:xfrm>
              <a:off x="3318" y="20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2" name="Text Box 43"/>
            <p:cNvSpPr txBox="1">
              <a:spLocks noChangeArrowheads="1"/>
            </p:cNvSpPr>
            <p:nvPr/>
          </p:nvSpPr>
          <p:spPr bwMode="auto">
            <a:xfrm>
              <a:off x="3318" y="21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3" name="Text Box 44"/>
            <p:cNvSpPr txBox="1">
              <a:spLocks noChangeArrowheads="1"/>
            </p:cNvSpPr>
            <p:nvPr/>
          </p:nvSpPr>
          <p:spPr bwMode="auto">
            <a:xfrm>
              <a:off x="4256" y="215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4" name="Text Box 45"/>
            <p:cNvSpPr txBox="1">
              <a:spLocks noChangeArrowheads="1"/>
            </p:cNvSpPr>
            <p:nvPr/>
          </p:nvSpPr>
          <p:spPr bwMode="auto">
            <a:xfrm>
              <a:off x="4256" y="179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5" name="Text Box 46"/>
            <p:cNvSpPr txBox="1">
              <a:spLocks noChangeArrowheads="1"/>
            </p:cNvSpPr>
            <p:nvPr/>
          </p:nvSpPr>
          <p:spPr bwMode="auto">
            <a:xfrm>
              <a:off x="4256" y="196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6" name="Text Box 47"/>
            <p:cNvSpPr txBox="1">
              <a:spLocks noChangeArrowheads="1"/>
            </p:cNvSpPr>
            <p:nvPr/>
          </p:nvSpPr>
          <p:spPr bwMode="auto">
            <a:xfrm>
              <a:off x="4256" y="256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7" name="Text Box 48"/>
            <p:cNvSpPr txBox="1">
              <a:spLocks noChangeArrowheads="1"/>
            </p:cNvSpPr>
            <p:nvPr/>
          </p:nvSpPr>
          <p:spPr bwMode="auto">
            <a:xfrm>
              <a:off x="4256" y="235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8" name="Text Box 49"/>
            <p:cNvSpPr txBox="1">
              <a:spLocks noChangeArrowheads="1"/>
            </p:cNvSpPr>
            <p:nvPr/>
          </p:nvSpPr>
          <p:spPr bwMode="auto">
            <a:xfrm>
              <a:off x="4254" y="27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9" name="Text Box 50"/>
            <p:cNvSpPr txBox="1">
              <a:spLocks noChangeArrowheads="1"/>
            </p:cNvSpPr>
            <p:nvPr/>
          </p:nvSpPr>
          <p:spPr bwMode="auto">
            <a:xfrm>
              <a:off x="4256" y="292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6420" name="Group 51"/>
            <p:cNvGrpSpPr/>
            <p:nvPr/>
          </p:nvGrpSpPr>
          <p:grpSpPr bwMode="auto">
            <a:xfrm>
              <a:off x="3317" y="2379"/>
              <a:ext cx="238" cy="516"/>
              <a:chOff x="3758" y="2134"/>
              <a:chExt cx="297" cy="620"/>
            </a:xfrm>
          </p:grpSpPr>
          <p:sp>
            <p:nvSpPr>
              <p:cNvPr id="16449" name="Text Box 52"/>
              <p:cNvSpPr txBox="1">
                <a:spLocks noChangeArrowheads="1"/>
              </p:cNvSpPr>
              <p:nvPr/>
            </p:nvSpPr>
            <p:spPr bwMode="auto">
              <a:xfrm>
                <a:off x="3758" y="2134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450" name="Text Box 53"/>
              <p:cNvSpPr txBox="1">
                <a:spLocks noChangeArrowheads="1"/>
              </p:cNvSpPr>
              <p:nvPr/>
            </p:nvSpPr>
            <p:spPr bwMode="auto">
              <a:xfrm>
                <a:off x="3770" y="2361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6421" name="Text Box 54"/>
            <p:cNvSpPr txBox="1">
              <a:spLocks noChangeArrowheads="1"/>
            </p:cNvSpPr>
            <p:nvPr/>
          </p:nvSpPr>
          <p:spPr bwMode="auto">
            <a:xfrm>
              <a:off x="3328" y="274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22" name="Text Box 55"/>
            <p:cNvSpPr txBox="1">
              <a:spLocks noChangeArrowheads="1"/>
            </p:cNvSpPr>
            <p:nvPr/>
          </p:nvSpPr>
          <p:spPr bwMode="auto">
            <a:xfrm>
              <a:off x="3324" y="291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23" name="Text Box 56"/>
            <p:cNvSpPr txBox="1">
              <a:spLocks noChangeArrowheads="1"/>
            </p:cNvSpPr>
            <p:nvPr/>
          </p:nvSpPr>
          <p:spPr bwMode="auto">
            <a:xfrm>
              <a:off x="3328" y="30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24" name="Text Box 57"/>
            <p:cNvSpPr txBox="1">
              <a:spLocks noChangeArrowheads="1"/>
            </p:cNvSpPr>
            <p:nvPr/>
          </p:nvSpPr>
          <p:spPr bwMode="auto">
            <a:xfrm>
              <a:off x="3591" y="183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25" name="Text Box 58"/>
            <p:cNvSpPr txBox="1">
              <a:spLocks noChangeArrowheads="1"/>
            </p:cNvSpPr>
            <p:nvPr/>
          </p:nvSpPr>
          <p:spPr bwMode="auto">
            <a:xfrm>
              <a:off x="3591" y="20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26" name="Text Box 59"/>
            <p:cNvSpPr txBox="1">
              <a:spLocks noChangeArrowheads="1"/>
            </p:cNvSpPr>
            <p:nvPr/>
          </p:nvSpPr>
          <p:spPr bwMode="auto">
            <a:xfrm>
              <a:off x="3580" y="255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27" name="Text Box 60"/>
            <p:cNvSpPr txBox="1">
              <a:spLocks noChangeArrowheads="1"/>
            </p:cNvSpPr>
            <p:nvPr/>
          </p:nvSpPr>
          <p:spPr bwMode="auto">
            <a:xfrm>
              <a:off x="3591" y="273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16428" name="Group 61"/>
            <p:cNvGrpSpPr/>
            <p:nvPr/>
          </p:nvGrpSpPr>
          <p:grpSpPr bwMode="auto">
            <a:xfrm>
              <a:off x="3591" y="2909"/>
              <a:ext cx="230" cy="504"/>
              <a:chOff x="3769" y="2361"/>
              <a:chExt cx="288" cy="606"/>
            </a:xfrm>
          </p:grpSpPr>
          <p:sp>
            <p:nvSpPr>
              <p:cNvPr id="16447" name="Text Box 62"/>
              <p:cNvSpPr txBox="1">
                <a:spLocks noChangeArrowheads="1"/>
              </p:cNvSpPr>
              <p:nvPr/>
            </p:nvSpPr>
            <p:spPr bwMode="auto">
              <a:xfrm>
                <a:off x="3769" y="2361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448" name="Text Box 63"/>
              <p:cNvSpPr txBox="1">
                <a:spLocks noChangeArrowheads="1"/>
              </p:cNvSpPr>
              <p:nvPr/>
            </p:nvSpPr>
            <p:spPr bwMode="auto">
              <a:xfrm>
                <a:off x="3771" y="2574"/>
                <a:ext cx="286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6429" name="Group 64"/>
            <p:cNvGrpSpPr/>
            <p:nvPr/>
          </p:nvGrpSpPr>
          <p:grpSpPr bwMode="auto">
            <a:xfrm>
              <a:off x="3591" y="2190"/>
              <a:ext cx="230" cy="503"/>
              <a:chOff x="3769" y="2361"/>
              <a:chExt cx="288" cy="604"/>
            </a:xfrm>
          </p:grpSpPr>
          <p:sp>
            <p:nvSpPr>
              <p:cNvPr id="16445" name="Text Box 65"/>
              <p:cNvSpPr txBox="1">
                <a:spLocks noChangeArrowheads="1"/>
              </p:cNvSpPr>
              <p:nvPr/>
            </p:nvSpPr>
            <p:spPr bwMode="auto">
              <a:xfrm>
                <a:off x="3769" y="2361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446" name="Text Box 66"/>
              <p:cNvSpPr txBox="1">
                <a:spLocks noChangeArrowheads="1"/>
              </p:cNvSpPr>
              <p:nvPr/>
            </p:nvSpPr>
            <p:spPr bwMode="auto">
              <a:xfrm>
                <a:off x="3771" y="2572"/>
                <a:ext cx="286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6430" name="Group 67"/>
            <p:cNvGrpSpPr/>
            <p:nvPr/>
          </p:nvGrpSpPr>
          <p:grpSpPr bwMode="auto">
            <a:xfrm>
              <a:off x="3862" y="2909"/>
              <a:ext cx="238" cy="514"/>
              <a:chOff x="3757" y="2135"/>
              <a:chExt cx="298" cy="618"/>
            </a:xfrm>
          </p:grpSpPr>
          <p:sp>
            <p:nvSpPr>
              <p:cNvPr id="16443" name="Text Box 68"/>
              <p:cNvSpPr txBox="1">
                <a:spLocks noChangeArrowheads="1"/>
              </p:cNvSpPr>
              <p:nvPr/>
            </p:nvSpPr>
            <p:spPr bwMode="auto">
              <a:xfrm>
                <a:off x="3757" y="2135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444" name="Text Box 69"/>
              <p:cNvSpPr txBox="1">
                <a:spLocks noChangeArrowheads="1"/>
              </p:cNvSpPr>
              <p:nvPr/>
            </p:nvSpPr>
            <p:spPr bwMode="auto">
              <a:xfrm>
                <a:off x="3770" y="2360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6431" name="Group 70"/>
            <p:cNvGrpSpPr/>
            <p:nvPr/>
          </p:nvGrpSpPr>
          <p:grpSpPr bwMode="auto">
            <a:xfrm>
              <a:off x="3862" y="2550"/>
              <a:ext cx="238" cy="515"/>
              <a:chOff x="3757" y="2136"/>
              <a:chExt cx="298" cy="618"/>
            </a:xfrm>
          </p:grpSpPr>
          <p:sp>
            <p:nvSpPr>
              <p:cNvPr id="16441" name="Text Box 71"/>
              <p:cNvSpPr txBox="1">
                <a:spLocks noChangeArrowheads="1"/>
              </p:cNvSpPr>
              <p:nvPr/>
            </p:nvSpPr>
            <p:spPr bwMode="auto">
              <a:xfrm>
                <a:off x="3757" y="2136"/>
                <a:ext cx="285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442" name="Text Box 72"/>
              <p:cNvSpPr txBox="1">
                <a:spLocks noChangeArrowheads="1"/>
              </p:cNvSpPr>
              <p:nvPr/>
            </p:nvSpPr>
            <p:spPr bwMode="auto">
              <a:xfrm>
                <a:off x="3770" y="2362"/>
                <a:ext cx="285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6432" name="Group 73"/>
            <p:cNvGrpSpPr/>
            <p:nvPr/>
          </p:nvGrpSpPr>
          <p:grpSpPr bwMode="auto">
            <a:xfrm>
              <a:off x="3862" y="2179"/>
              <a:ext cx="238" cy="516"/>
              <a:chOff x="3757" y="2134"/>
              <a:chExt cx="298" cy="620"/>
            </a:xfrm>
          </p:grpSpPr>
          <p:sp>
            <p:nvSpPr>
              <p:cNvPr id="16439" name="Text Box 74"/>
              <p:cNvSpPr txBox="1">
                <a:spLocks noChangeArrowheads="1"/>
              </p:cNvSpPr>
              <p:nvPr/>
            </p:nvSpPr>
            <p:spPr bwMode="auto">
              <a:xfrm>
                <a:off x="3757" y="2134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440" name="Text Box 75"/>
              <p:cNvSpPr txBox="1">
                <a:spLocks noChangeArrowheads="1"/>
              </p:cNvSpPr>
              <p:nvPr/>
            </p:nvSpPr>
            <p:spPr bwMode="auto">
              <a:xfrm>
                <a:off x="3770" y="2361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6433" name="Group 76"/>
            <p:cNvGrpSpPr/>
            <p:nvPr/>
          </p:nvGrpSpPr>
          <p:grpSpPr bwMode="auto">
            <a:xfrm>
              <a:off x="3853" y="1810"/>
              <a:ext cx="237" cy="516"/>
              <a:chOff x="3758" y="2134"/>
              <a:chExt cx="296" cy="620"/>
            </a:xfrm>
          </p:grpSpPr>
          <p:sp>
            <p:nvSpPr>
              <p:cNvPr id="16437" name="Text Box 77"/>
              <p:cNvSpPr txBox="1">
                <a:spLocks noChangeArrowheads="1"/>
              </p:cNvSpPr>
              <p:nvPr/>
            </p:nvSpPr>
            <p:spPr bwMode="auto">
              <a:xfrm>
                <a:off x="3758" y="2134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438" name="Text Box 78"/>
              <p:cNvSpPr txBox="1">
                <a:spLocks noChangeArrowheads="1"/>
              </p:cNvSpPr>
              <p:nvPr/>
            </p:nvSpPr>
            <p:spPr bwMode="auto">
              <a:xfrm>
                <a:off x="3769" y="2361"/>
                <a:ext cx="285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FF"/>
                    </a:solidFill>
                    <a:miter lim="800000"/>
                    <a:headEnd/>
                    <a:tailEnd type="none" w="sm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6434" name="Text Box 79"/>
            <p:cNvSpPr txBox="1">
              <a:spLocks noChangeArrowheads="1"/>
            </p:cNvSpPr>
            <p:nvPr/>
          </p:nvSpPr>
          <p:spPr bwMode="auto">
            <a:xfrm>
              <a:off x="4256" y="31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35" name="Line 80"/>
            <p:cNvSpPr>
              <a:spLocks noChangeShapeType="1"/>
            </p:cNvSpPr>
            <p:nvPr/>
          </p:nvSpPr>
          <p:spPr bwMode="auto">
            <a:xfrm flipV="1">
              <a:off x="4535" y="1602"/>
              <a:ext cx="0" cy="180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36" name="Line 81"/>
            <p:cNvSpPr>
              <a:spLocks noChangeShapeType="1"/>
            </p:cNvSpPr>
            <p:nvPr/>
          </p:nvSpPr>
          <p:spPr bwMode="auto">
            <a:xfrm flipV="1">
              <a:off x="3299" y="1592"/>
              <a:ext cx="0" cy="181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4" grpId="0" autoUpdateAnimBg="0"/>
      <p:bldP spid="15375" grpId="0" autoUpdateAnimBg="0"/>
      <p:bldP spid="15376" grpId="0" autoUpdateAnimBg="0"/>
      <p:bldP spid="15377" grpId="0" autoUpdateAnimBg="0"/>
      <p:bldP spid="15382" grpId="0" animBg="1"/>
      <p:bldP spid="15383" grpId="0" autoUpdateAnimBg="0"/>
      <p:bldP spid="15388" grpId="0" animBg="1"/>
      <p:bldP spid="15389" grpId="0" autoUpdateAnimBg="0"/>
      <p:bldP spid="15390" grpId="0" autoUpdateAnimBg="0"/>
      <p:bldP spid="153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609600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1F08F8"/>
                </a:solidFill>
                <a:latin typeface="黑体" panose="02010609060101010101" pitchFamily="49" charset="-122"/>
              </a:rPr>
              <a:t>组合逻辑电路的定义</a:t>
            </a:r>
            <a:endParaRPr lang="zh-CN" altLang="en-US" sz="3200" b="1" dirty="0">
              <a:solidFill>
                <a:srgbClr val="1F08F8"/>
              </a:solidFill>
              <a:latin typeface="黑体" panose="02010609060101010101" pitchFamily="49" charset="-122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73152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逻辑电路按其功能分为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组合逻辑电路和时序逻辑电路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81534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0000"/>
              <a:buFont typeface="Monotype Sorts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电路任一时刻的输出状态只决定于该时刻各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输入状态的组合，而与电路的原状态无关。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381000" y="4572000"/>
            <a:ext cx="82296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0000"/>
              <a:buFont typeface="Monotype Sorts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组合电路就是由门电路组合而成，电路中没有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记忆单元，没有反馈通路。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  <p:bldP spid="4101" grpId="0" autoUpdateAnimBg="0"/>
      <p:bldP spid="41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2895600" cy="457200"/>
          </a:xfrm>
          <a:ln>
            <a:solidFill>
              <a:schemeClr val="bg1"/>
            </a:solidFill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</a:rPr>
              <a:t>组合逻辑电路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grpSp>
        <p:nvGrpSpPr>
          <p:cNvPr id="5144" name="Group 24"/>
          <p:cNvGrpSpPr/>
          <p:nvPr/>
        </p:nvGrpSpPr>
        <p:grpSpPr bwMode="auto">
          <a:xfrm>
            <a:off x="228600" y="685800"/>
            <a:ext cx="3563938" cy="2057400"/>
            <a:chOff x="1008" y="1200"/>
            <a:chExt cx="2245" cy="1296"/>
          </a:xfrm>
        </p:grpSpPr>
        <p:sp>
          <p:nvSpPr>
            <p:cNvPr id="6165" name="Rectangle 5"/>
            <p:cNvSpPr>
              <a:spLocks noChangeArrowheads="1"/>
            </p:cNvSpPr>
            <p:nvPr/>
          </p:nvSpPr>
          <p:spPr bwMode="auto">
            <a:xfrm>
              <a:off x="1728" y="1344"/>
              <a:ext cx="768" cy="11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组合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逻辑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电路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6" name="Line 6"/>
            <p:cNvSpPr>
              <a:spLocks noChangeShapeType="1"/>
            </p:cNvSpPr>
            <p:nvPr/>
          </p:nvSpPr>
          <p:spPr bwMode="auto">
            <a:xfrm>
              <a:off x="1392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7" name="Line 7"/>
            <p:cNvSpPr>
              <a:spLocks noChangeShapeType="1"/>
            </p:cNvSpPr>
            <p:nvPr/>
          </p:nvSpPr>
          <p:spPr bwMode="auto">
            <a:xfrm>
              <a:off x="1392" y="163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8" name="Line 8"/>
            <p:cNvSpPr>
              <a:spLocks noChangeShapeType="1"/>
            </p:cNvSpPr>
            <p:nvPr/>
          </p:nvSpPr>
          <p:spPr bwMode="auto">
            <a:xfrm>
              <a:off x="1392" y="182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9" name="Line 9"/>
            <p:cNvSpPr>
              <a:spLocks noChangeShapeType="1"/>
            </p:cNvSpPr>
            <p:nvPr/>
          </p:nvSpPr>
          <p:spPr bwMode="auto">
            <a:xfrm>
              <a:off x="1584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0" name="Line 10"/>
            <p:cNvSpPr>
              <a:spLocks noChangeShapeType="1"/>
            </p:cNvSpPr>
            <p:nvPr/>
          </p:nvSpPr>
          <p:spPr bwMode="auto">
            <a:xfrm>
              <a:off x="1392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1" name="Line 11"/>
            <p:cNvSpPr>
              <a:spLocks noChangeShapeType="1"/>
            </p:cNvSpPr>
            <p:nvPr/>
          </p:nvSpPr>
          <p:spPr bwMode="auto">
            <a:xfrm>
              <a:off x="2496" y="144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2" name="Line 12"/>
            <p:cNvSpPr>
              <a:spLocks noChangeShapeType="1"/>
            </p:cNvSpPr>
            <p:nvPr/>
          </p:nvSpPr>
          <p:spPr bwMode="auto">
            <a:xfrm>
              <a:off x="2496" y="163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3" name="Line 13"/>
            <p:cNvSpPr>
              <a:spLocks noChangeShapeType="1"/>
            </p:cNvSpPr>
            <p:nvPr/>
          </p:nvSpPr>
          <p:spPr bwMode="auto">
            <a:xfrm>
              <a:off x="2496" y="182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4" name="Line 14"/>
            <p:cNvSpPr>
              <a:spLocks noChangeShapeType="1"/>
            </p:cNvSpPr>
            <p:nvPr/>
          </p:nvSpPr>
          <p:spPr bwMode="auto">
            <a:xfrm>
              <a:off x="2640" y="196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5" name="Line 15"/>
            <p:cNvSpPr>
              <a:spLocks noChangeShapeType="1"/>
            </p:cNvSpPr>
            <p:nvPr/>
          </p:nvSpPr>
          <p:spPr bwMode="auto">
            <a:xfrm>
              <a:off x="2496" y="235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6" name="Text Box 16"/>
            <p:cNvSpPr txBox="1">
              <a:spLocks noChangeArrowheads="1"/>
            </p:cNvSpPr>
            <p:nvPr/>
          </p:nvSpPr>
          <p:spPr bwMode="auto">
            <a:xfrm>
              <a:off x="1104" y="1200"/>
              <a:ext cx="336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7" name="Rectangle 17"/>
            <p:cNvSpPr>
              <a:spLocks noChangeArrowheads="1"/>
            </p:cNvSpPr>
            <p:nvPr/>
          </p:nvSpPr>
          <p:spPr bwMode="auto">
            <a:xfrm>
              <a:off x="1104" y="1392"/>
              <a:ext cx="3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8" name="Rectangle 18"/>
            <p:cNvSpPr>
              <a:spLocks noChangeArrowheads="1"/>
            </p:cNvSpPr>
            <p:nvPr/>
          </p:nvSpPr>
          <p:spPr bwMode="auto">
            <a:xfrm>
              <a:off x="1104" y="1632"/>
              <a:ext cx="3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79" name="Rectangle 19"/>
            <p:cNvSpPr>
              <a:spLocks noChangeArrowheads="1"/>
            </p:cNvSpPr>
            <p:nvPr/>
          </p:nvSpPr>
          <p:spPr bwMode="auto">
            <a:xfrm>
              <a:off x="1008" y="2160"/>
              <a:ext cx="43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n-1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80" name="Rectangle 20"/>
            <p:cNvSpPr>
              <a:spLocks noChangeArrowheads="1"/>
            </p:cNvSpPr>
            <p:nvPr/>
          </p:nvSpPr>
          <p:spPr bwMode="auto">
            <a:xfrm>
              <a:off x="2784" y="1200"/>
              <a:ext cx="3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81" name="Rectangle 21"/>
            <p:cNvSpPr>
              <a:spLocks noChangeArrowheads="1"/>
            </p:cNvSpPr>
            <p:nvPr/>
          </p:nvSpPr>
          <p:spPr bwMode="auto">
            <a:xfrm>
              <a:off x="2784" y="1440"/>
              <a:ext cx="3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82" name="Rectangle 22"/>
            <p:cNvSpPr>
              <a:spLocks noChangeArrowheads="1"/>
            </p:cNvSpPr>
            <p:nvPr/>
          </p:nvSpPr>
          <p:spPr bwMode="auto">
            <a:xfrm>
              <a:off x="2784" y="1680"/>
              <a:ext cx="31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83" name="Rectangle 23"/>
            <p:cNvSpPr>
              <a:spLocks noChangeArrowheads="1"/>
            </p:cNvSpPr>
            <p:nvPr/>
          </p:nvSpPr>
          <p:spPr bwMode="auto">
            <a:xfrm>
              <a:off x="2784" y="2208"/>
              <a:ext cx="469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m-1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3733800" y="685800"/>
            <a:ext cx="5410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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输入变量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3733800" y="1447800"/>
            <a:ext cx="5026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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输出变量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04800" y="3581400"/>
            <a:ext cx="4800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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304800" y="4343400"/>
            <a:ext cx="4116388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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304800" y="5029200"/>
            <a:ext cx="4116388" cy="519113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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228600" y="6034088"/>
            <a:ext cx="4876800" cy="519112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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n-1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3733800" y="2133600"/>
            <a:ext cx="5029200" cy="10318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每一个输出变量是全部或部分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0000"/>
              <a:buFont typeface="Monotype Sorts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输入变量的函数：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5161" name="Group 41"/>
          <p:cNvGrpSpPr/>
          <p:nvPr/>
        </p:nvGrpSpPr>
        <p:grpSpPr bwMode="auto">
          <a:xfrm>
            <a:off x="4648200" y="3429000"/>
            <a:ext cx="4495800" cy="2971800"/>
            <a:chOff x="2928" y="2352"/>
            <a:chExt cx="2832" cy="1872"/>
          </a:xfrm>
        </p:grpSpPr>
        <p:sp>
          <p:nvSpPr>
            <p:cNvPr id="6156" name="Line 30"/>
            <p:cNvSpPr>
              <a:spLocks noChangeShapeType="1"/>
            </p:cNvSpPr>
            <p:nvPr/>
          </p:nvSpPr>
          <p:spPr bwMode="auto">
            <a:xfrm flipH="1">
              <a:off x="2928" y="374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57" name="Line 33"/>
            <p:cNvSpPr>
              <a:spLocks noChangeShapeType="1"/>
            </p:cNvSpPr>
            <p:nvPr/>
          </p:nvSpPr>
          <p:spPr bwMode="auto">
            <a:xfrm>
              <a:off x="3072" y="2688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58" name="Line 34"/>
            <p:cNvSpPr>
              <a:spLocks noChangeShapeType="1"/>
            </p:cNvSpPr>
            <p:nvPr/>
          </p:nvSpPr>
          <p:spPr bwMode="auto">
            <a:xfrm>
              <a:off x="4320" y="2448"/>
              <a:ext cx="0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59" name="Text Box 35"/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0" name="Text Box 36"/>
            <p:cNvSpPr txBox="1">
              <a:spLocks noChangeArrowheads="1"/>
            </p:cNvSpPr>
            <p:nvPr/>
          </p:nvSpPr>
          <p:spPr bwMode="auto">
            <a:xfrm>
              <a:off x="3264" y="2352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1" name="Text Box 37"/>
            <p:cNvSpPr txBox="1">
              <a:spLocks noChangeArrowheads="1"/>
            </p:cNvSpPr>
            <p:nvPr/>
          </p:nvSpPr>
          <p:spPr bwMode="auto">
            <a:xfrm>
              <a:off x="3888" y="2352"/>
              <a:ext cx="62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n-1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2" name="Text Box 38"/>
            <p:cNvSpPr txBox="1">
              <a:spLocks noChangeArrowheads="1"/>
            </p:cNvSpPr>
            <p:nvPr/>
          </p:nvSpPr>
          <p:spPr bwMode="auto">
            <a:xfrm>
              <a:off x="4320" y="2352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3" name="Text Box 39"/>
            <p:cNvSpPr txBox="1">
              <a:spLocks noChangeArrowheads="1"/>
            </p:cNvSpPr>
            <p:nvPr/>
          </p:nvSpPr>
          <p:spPr bwMode="auto">
            <a:xfrm>
              <a:off x="4560" y="2352"/>
              <a:ext cx="48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164" name="Text Box 40"/>
            <p:cNvSpPr txBox="1">
              <a:spLocks noChangeArrowheads="1"/>
            </p:cNvSpPr>
            <p:nvPr/>
          </p:nvSpPr>
          <p:spPr bwMode="auto">
            <a:xfrm>
              <a:off x="5136" y="2352"/>
              <a:ext cx="624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n-1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 autoUpdateAnimBg="0"/>
      <p:bldP spid="5145" grpId="0" autoUpdateAnimBg="0"/>
      <p:bldP spid="5146" grpId="0" autoUpdateAnimBg="0"/>
      <p:bldP spid="5147" grpId="0" autoUpdateAnimBg="0"/>
      <p:bldP spid="5148" grpId="0" autoUpdateAnimBg="0"/>
      <p:bldP spid="5149" grpId="0" autoUpdateAnimBg="0"/>
      <p:bldP spid="5151" grpId="0" autoUpdateAnimBg="0"/>
      <p:bldP spid="515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6166" y="428625"/>
            <a:ext cx="5616575" cy="5334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1F08F8"/>
                </a:solidFill>
              </a:rPr>
              <a:t>§3.2    </a:t>
            </a:r>
            <a:r>
              <a:rPr lang="zh-CN" altLang="en-US" sz="2800" b="1" dirty="0">
                <a:solidFill>
                  <a:srgbClr val="1F08F8"/>
                </a:solidFill>
              </a:rPr>
              <a:t>组合数字电路的分析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54000" y="1282700"/>
          <a:ext cx="8610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BMP 图象" r:id="rId1" imgW="4286250" imgH="619125" progId="Paint.Picture">
                  <p:embed/>
                </p:oleObj>
              </mc:Choice>
              <mc:Fallback>
                <p:oleObj name="BMP 图象" r:id="rId1" imgW="4286250" imgH="61912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1282700"/>
                        <a:ext cx="86106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28600" y="3505200"/>
            <a:ext cx="8763000" cy="2657475"/>
          </a:xfrm>
          <a:prstGeom prst="rect">
            <a:avLst/>
          </a:prstGeom>
          <a:noFill/>
          <a:ln w="28575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）根据给定逻辑图写出输出逻辑函数表达式 ；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）对逻辑函数表达式化简，写出最简与或表达式；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）根据最简表达式列出真值表；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）由真值表说明给定电路的逻辑功能。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87338"/>
            <a:ext cx="1535113" cy="5334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216" name="Group 48"/>
          <p:cNvGrpSpPr/>
          <p:nvPr/>
        </p:nvGrpSpPr>
        <p:grpSpPr bwMode="auto">
          <a:xfrm>
            <a:off x="2312988" y="3890963"/>
            <a:ext cx="609600" cy="457200"/>
            <a:chOff x="3445" y="2914"/>
            <a:chExt cx="384" cy="288"/>
          </a:xfrm>
        </p:grpSpPr>
        <p:sp>
          <p:nvSpPr>
            <p:cNvPr id="8287" name="Text Box 46"/>
            <p:cNvSpPr txBox="1">
              <a:spLocks noChangeArrowheads="1"/>
            </p:cNvSpPr>
            <p:nvPr/>
          </p:nvSpPr>
          <p:spPr bwMode="auto">
            <a:xfrm>
              <a:off x="3445" y="2914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88" name="Line 47"/>
            <p:cNvSpPr>
              <a:spLocks noChangeShapeType="1"/>
            </p:cNvSpPr>
            <p:nvPr/>
          </p:nvSpPr>
          <p:spPr bwMode="auto">
            <a:xfrm>
              <a:off x="3512" y="2948"/>
              <a:ext cx="22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7223" name="Group 55"/>
          <p:cNvGrpSpPr/>
          <p:nvPr/>
        </p:nvGrpSpPr>
        <p:grpSpPr bwMode="auto">
          <a:xfrm>
            <a:off x="2814638" y="2708275"/>
            <a:ext cx="1022350" cy="476250"/>
            <a:chOff x="2722" y="1954"/>
            <a:chExt cx="644" cy="300"/>
          </a:xfrm>
        </p:grpSpPr>
        <p:grpSp>
          <p:nvGrpSpPr>
            <p:cNvPr id="8282" name="Group 49"/>
            <p:cNvGrpSpPr/>
            <p:nvPr/>
          </p:nvGrpSpPr>
          <p:grpSpPr bwMode="auto">
            <a:xfrm>
              <a:off x="2722" y="1966"/>
              <a:ext cx="384" cy="288"/>
              <a:chOff x="3445" y="2914"/>
              <a:chExt cx="384" cy="288"/>
            </a:xfrm>
          </p:grpSpPr>
          <p:sp>
            <p:nvSpPr>
              <p:cNvPr id="8285" name="Text Box 50"/>
              <p:cNvSpPr txBox="1">
                <a:spLocks noChangeArrowheads="1"/>
              </p:cNvSpPr>
              <p:nvPr/>
            </p:nvSpPr>
            <p:spPr bwMode="auto">
              <a:xfrm>
                <a:off x="3445" y="2914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AB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86" name="Line 51"/>
              <p:cNvSpPr>
                <a:spLocks noChangeShapeType="1"/>
              </p:cNvSpPr>
              <p:nvPr/>
            </p:nvSpPr>
            <p:spPr bwMode="auto">
              <a:xfrm>
                <a:off x="3512" y="2948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283" name="Text Box 53"/>
            <p:cNvSpPr txBox="1">
              <a:spLocks noChangeArrowheads="1"/>
            </p:cNvSpPr>
            <p:nvPr/>
          </p:nvSpPr>
          <p:spPr bwMode="auto">
            <a:xfrm>
              <a:off x="2993" y="1954"/>
              <a:ext cx="37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84" name="Line 54"/>
            <p:cNvSpPr>
              <a:spLocks noChangeShapeType="1"/>
            </p:cNvSpPr>
            <p:nvPr/>
          </p:nvSpPr>
          <p:spPr bwMode="auto">
            <a:xfrm>
              <a:off x="2790" y="1954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7224" name="Group 56"/>
          <p:cNvGrpSpPr/>
          <p:nvPr/>
        </p:nvGrpSpPr>
        <p:grpSpPr bwMode="auto">
          <a:xfrm>
            <a:off x="771525" y="2635250"/>
            <a:ext cx="1022350" cy="476250"/>
            <a:chOff x="2722" y="1954"/>
            <a:chExt cx="644" cy="300"/>
          </a:xfrm>
        </p:grpSpPr>
        <p:grpSp>
          <p:nvGrpSpPr>
            <p:cNvPr id="8277" name="Group 57"/>
            <p:cNvGrpSpPr/>
            <p:nvPr/>
          </p:nvGrpSpPr>
          <p:grpSpPr bwMode="auto">
            <a:xfrm>
              <a:off x="2722" y="1966"/>
              <a:ext cx="384" cy="288"/>
              <a:chOff x="3445" y="2914"/>
              <a:chExt cx="384" cy="288"/>
            </a:xfrm>
          </p:grpSpPr>
          <p:sp>
            <p:nvSpPr>
              <p:cNvPr id="8280" name="Text Box 58"/>
              <p:cNvSpPr txBox="1">
                <a:spLocks noChangeArrowheads="1"/>
              </p:cNvSpPr>
              <p:nvPr/>
            </p:nvSpPr>
            <p:spPr bwMode="auto">
              <a:xfrm>
                <a:off x="3445" y="2914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AB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81" name="Line 59"/>
              <p:cNvSpPr>
                <a:spLocks noChangeShapeType="1"/>
              </p:cNvSpPr>
              <p:nvPr/>
            </p:nvSpPr>
            <p:spPr bwMode="auto">
              <a:xfrm>
                <a:off x="3512" y="2948"/>
                <a:ext cx="22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278" name="Text Box 60"/>
            <p:cNvSpPr txBox="1">
              <a:spLocks noChangeArrowheads="1"/>
            </p:cNvSpPr>
            <p:nvPr/>
          </p:nvSpPr>
          <p:spPr bwMode="auto">
            <a:xfrm>
              <a:off x="2993" y="1954"/>
              <a:ext cx="373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79" name="Line 61"/>
            <p:cNvSpPr>
              <a:spLocks noChangeShapeType="1"/>
            </p:cNvSpPr>
            <p:nvPr/>
          </p:nvSpPr>
          <p:spPr bwMode="auto">
            <a:xfrm>
              <a:off x="2790" y="1954"/>
              <a:ext cx="3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7236" name="Group 68"/>
          <p:cNvGrpSpPr/>
          <p:nvPr/>
        </p:nvGrpSpPr>
        <p:grpSpPr bwMode="auto">
          <a:xfrm>
            <a:off x="3387725" y="1011238"/>
            <a:ext cx="2384425" cy="590550"/>
            <a:chOff x="2699" y="926"/>
            <a:chExt cx="1502" cy="372"/>
          </a:xfrm>
        </p:grpSpPr>
        <p:sp>
          <p:nvSpPr>
            <p:cNvPr id="8271" name="Text Box 62"/>
            <p:cNvSpPr txBox="1">
              <a:spLocks noChangeArrowheads="1"/>
            </p:cNvSpPr>
            <p:nvPr/>
          </p:nvSpPr>
          <p:spPr bwMode="auto">
            <a:xfrm>
              <a:off x="2699" y="971"/>
              <a:ext cx="1502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=ABAABB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72" name="Line 63"/>
            <p:cNvSpPr>
              <a:spLocks noChangeShapeType="1"/>
            </p:cNvSpPr>
            <p:nvPr/>
          </p:nvSpPr>
          <p:spPr bwMode="auto">
            <a:xfrm>
              <a:off x="3151" y="1016"/>
              <a:ext cx="2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73" name="Line 64"/>
            <p:cNvSpPr>
              <a:spLocks noChangeShapeType="1"/>
            </p:cNvSpPr>
            <p:nvPr/>
          </p:nvSpPr>
          <p:spPr bwMode="auto">
            <a:xfrm>
              <a:off x="3140" y="971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74" name="Line 65"/>
            <p:cNvSpPr>
              <a:spLocks noChangeShapeType="1"/>
            </p:cNvSpPr>
            <p:nvPr/>
          </p:nvSpPr>
          <p:spPr bwMode="auto">
            <a:xfrm>
              <a:off x="3625" y="1028"/>
              <a:ext cx="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75" name="Line 66"/>
            <p:cNvSpPr>
              <a:spLocks noChangeShapeType="1"/>
            </p:cNvSpPr>
            <p:nvPr/>
          </p:nvSpPr>
          <p:spPr bwMode="auto">
            <a:xfrm>
              <a:off x="3625" y="982"/>
              <a:ext cx="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76" name="Line 67"/>
            <p:cNvSpPr>
              <a:spLocks noChangeShapeType="1"/>
            </p:cNvSpPr>
            <p:nvPr/>
          </p:nvSpPr>
          <p:spPr bwMode="auto">
            <a:xfrm>
              <a:off x="3140" y="926"/>
              <a:ext cx="8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7240" name="Group 72"/>
          <p:cNvGrpSpPr/>
          <p:nvPr/>
        </p:nvGrpSpPr>
        <p:grpSpPr bwMode="auto">
          <a:xfrm>
            <a:off x="5467350" y="1084263"/>
            <a:ext cx="2224088" cy="519112"/>
            <a:chOff x="2801" y="2168"/>
            <a:chExt cx="1401" cy="327"/>
          </a:xfrm>
        </p:grpSpPr>
        <p:sp>
          <p:nvSpPr>
            <p:cNvPr id="8268" name="Text Box 69"/>
            <p:cNvSpPr txBox="1">
              <a:spLocks noChangeArrowheads="1"/>
            </p:cNvSpPr>
            <p:nvPr/>
          </p:nvSpPr>
          <p:spPr bwMode="auto">
            <a:xfrm>
              <a:off x="2801" y="2168"/>
              <a:ext cx="1401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=ABA+ABB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69" name="Line 70"/>
            <p:cNvSpPr>
              <a:spLocks noChangeShapeType="1"/>
            </p:cNvSpPr>
            <p:nvPr/>
          </p:nvSpPr>
          <p:spPr bwMode="auto">
            <a:xfrm>
              <a:off x="3027" y="2225"/>
              <a:ext cx="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70" name="Line 71"/>
            <p:cNvSpPr>
              <a:spLocks noChangeShapeType="1"/>
            </p:cNvSpPr>
            <p:nvPr/>
          </p:nvSpPr>
          <p:spPr bwMode="auto">
            <a:xfrm>
              <a:off x="3603" y="2225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7244" name="Group 76"/>
          <p:cNvGrpSpPr/>
          <p:nvPr/>
        </p:nvGrpSpPr>
        <p:grpSpPr bwMode="auto">
          <a:xfrm>
            <a:off x="7353300" y="1082675"/>
            <a:ext cx="1703388" cy="519113"/>
            <a:chOff x="2767" y="2598"/>
            <a:chExt cx="1073" cy="327"/>
          </a:xfrm>
        </p:grpSpPr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767" y="2598"/>
              <a:ext cx="1073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=AB+AB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3095" y="2643"/>
              <a:ext cx="1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67" name="Line 75"/>
            <p:cNvSpPr>
              <a:spLocks noChangeShapeType="1"/>
            </p:cNvSpPr>
            <p:nvPr/>
          </p:nvSpPr>
          <p:spPr bwMode="auto">
            <a:xfrm>
              <a:off x="3400" y="2654"/>
              <a:ext cx="1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245" name="Text Box 77"/>
          <p:cNvSpPr txBox="1">
            <a:spLocks noChangeArrowheads="1"/>
          </p:cNvSpPr>
          <p:nvPr/>
        </p:nvSpPr>
        <p:spPr bwMode="auto">
          <a:xfrm>
            <a:off x="3441700" y="1708150"/>
            <a:ext cx="1541463" cy="5191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=AB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7290" name="Group 122"/>
          <p:cNvGraphicFramePr>
            <a:graphicFrameLocks noGrp="1"/>
          </p:cNvGraphicFramePr>
          <p:nvPr/>
        </p:nvGraphicFramePr>
        <p:xfrm>
          <a:off x="5218113" y="2455863"/>
          <a:ext cx="2438400" cy="2590800"/>
        </p:xfrm>
        <a:graphic>
          <a:graphicData uri="http://schemas.openxmlformats.org/drawingml/2006/table">
            <a:tbl>
              <a:tblPr/>
              <a:tblGrid>
                <a:gridCol w="1220787"/>
                <a:gridCol w="1217613"/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    B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Y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Y</a:t>
                      </a:r>
                      <a:r>
                        <a:rPr kumimoji="1" lang="en-US" altLang="zh-CN" sz="2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0    0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0    0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0    1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1    0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1    0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1    0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1    1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0    1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91" name="Text Box 123"/>
          <p:cNvSpPr txBox="1">
            <a:spLocks noChangeArrowheads="1"/>
          </p:cNvSpPr>
          <p:nvPr/>
        </p:nvSpPr>
        <p:spPr bwMode="auto">
          <a:xfrm>
            <a:off x="3389313" y="5324475"/>
            <a:ext cx="5207000" cy="116046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逻辑功能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：一位二进制加法。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本位和；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：进位位。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92" name="Text Box 124"/>
          <p:cNvSpPr txBox="1">
            <a:spLocks noChangeArrowheads="1"/>
          </p:cNvSpPr>
          <p:nvPr/>
        </p:nvSpPr>
        <p:spPr bwMode="auto">
          <a:xfrm>
            <a:off x="1301750" y="250825"/>
            <a:ext cx="74231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组合电路如图所示，分析该电路的逻辑功能。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7295" name="Group 127"/>
          <p:cNvGrpSpPr/>
          <p:nvPr/>
        </p:nvGrpSpPr>
        <p:grpSpPr bwMode="auto">
          <a:xfrm>
            <a:off x="190500" y="1181100"/>
            <a:ext cx="2884488" cy="4859338"/>
            <a:chOff x="120" y="744"/>
            <a:chExt cx="1817" cy="3061"/>
          </a:xfrm>
        </p:grpSpPr>
        <p:grpSp>
          <p:nvGrpSpPr>
            <p:cNvPr id="8225" name="Group 128"/>
            <p:cNvGrpSpPr/>
            <p:nvPr/>
          </p:nvGrpSpPr>
          <p:grpSpPr bwMode="auto">
            <a:xfrm>
              <a:off x="141" y="744"/>
              <a:ext cx="1796" cy="3061"/>
              <a:chOff x="242" y="846"/>
              <a:chExt cx="1796" cy="3061"/>
            </a:xfrm>
          </p:grpSpPr>
          <p:grpSp>
            <p:nvGrpSpPr>
              <p:cNvPr id="8231" name="Group 129"/>
              <p:cNvGrpSpPr/>
              <p:nvPr/>
            </p:nvGrpSpPr>
            <p:grpSpPr bwMode="auto">
              <a:xfrm>
                <a:off x="1255" y="2688"/>
                <a:ext cx="383" cy="336"/>
                <a:chOff x="1248" y="2352"/>
                <a:chExt cx="383" cy="336"/>
              </a:xfrm>
            </p:grpSpPr>
            <p:sp>
              <p:nvSpPr>
                <p:cNvPr id="8263" name="Rectangle 130"/>
                <p:cNvSpPr>
                  <a:spLocks noChangeArrowheads="1"/>
                </p:cNvSpPr>
                <p:nvPr/>
              </p:nvSpPr>
              <p:spPr bwMode="auto">
                <a:xfrm>
                  <a:off x="1248" y="2448"/>
                  <a:ext cx="383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264" name="Oval 131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232" name="Line 132"/>
              <p:cNvSpPr>
                <a:spLocks noChangeShapeType="1"/>
              </p:cNvSpPr>
              <p:nvPr/>
            </p:nvSpPr>
            <p:spPr bwMode="auto">
              <a:xfrm>
                <a:off x="1351" y="302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33" name="Line 133"/>
              <p:cNvSpPr>
                <a:spLocks noChangeShapeType="1"/>
              </p:cNvSpPr>
              <p:nvPr/>
            </p:nvSpPr>
            <p:spPr bwMode="auto">
              <a:xfrm>
                <a:off x="1520" y="3025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8234" name="Group 134"/>
              <p:cNvGrpSpPr/>
              <p:nvPr/>
            </p:nvGrpSpPr>
            <p:grpSpPr bwMode="auto">
              <a:xfrm>
                <a:off x="1655" y="2090"/>
                <a:ext cx="383" cy="336"/>
                <a:chOff x="1248" y="2352"/>
                <a:chExt cx="383" cy="336"/>
              </a:xfrm>
            </p:grpSpPr>
            <p:sp>
              <p:nvSpPr>
                <p:cNvPr id="8261" name="Rectangle 135"/>
                <p:cNvSpPr>
                  <a:spLocks noChangeArrowheads="1"/>
                </p:cNvSpPr>
                <p:nvPr/>
              </p:nvSpPr>
              <p:spPr bwMode="auto">
                <a:xfrm>
                  <a:off x="1248" y="2448"/>
                  <a:ext cx="383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262" name="Oval 136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235" name="Group 137"/>
              <p:cNvGrpSpPr/>
              <p:nvPr/>
            </p:nvGrpSpPr>
            <p:grpSpPr bwMode="auto">
              <a:xfrm>
                <a:off x="876" y="2090"/>
                <a:ext cx="383" cy="336"/>
                <a:chOff x="1248" y="2352"/>
                <a:chExt cx="383" cy="336"/>
              </a:xfrm>
            </p:grpSpPr>
            <p:sp>
              <p:nvSpPr>
                <p:cNvPr id="8259" name="Rectangle 138"/>
                <p:cNvSpPr>
                  <a:spLocks noChangeArrowheads="1"/>
                </p:cNvSpPr>
                <p:nvPr/>
              </p:nvSpPr>
              <p:spPr bwMode="auto">
                <a:xfrm>
                  <a:off x="1248" y="2448"/>
                  <a:ext cx="383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260" name="Oval 139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236" name="Freeform 140"/>
              <p:cNvSpPr/>
              <p:nvPr/>
            </p:nvSpPr>
            <p:spPr bwMode="auto">
              <a:xfrm>
                <a:off x="1152" y="2428"/>
                <a:ext cx="587" cy="113"/>
              </a:xfrm>
              <a:custGeom>
                <a:avLst/>
                <a:gdLst>
                  <a:gd name="T0" fmla="*/ 0 w 587"/>
                  <a:gd name="T1" fmla="*/ 0 h 113"/>
                  <a:gd name="T2" fmla="*/ 0 w 587"/>
                  <a:gd name="T3" fmla="*/ 113 h 113"/>
                  <a:gd name="T4" fmla="*/ 587 w 587"/>
                  <a:gd name="T5" fmla="*/ 113 h 113"/>
                  <a:gd name="T6" fmla="*/ 587 w 587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87" h="113">
                    <a:moveTo>
                      <a:pt x="0" y="0"/>
                    </a:moveTo>
                    <a:lnTo>
                      <a:pt x="0" y="113"/>
                    </a:lnTo>
                    <a:lnTo>
                      <a:pt x="587" y="113"/>
                    </a:lnTo>
                    <a:lnTo>
                      <a:pt x="587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37" name="Line 141"/>
              <p:cNvSpPr>
                <a:spLocks noChangeShapeType="1"/>
              </p:cNvSpPr>
              <p:nvPr/>
            </p:nvSpPr>
            <p:spPr bwMode="auto">
              <a:xfrm flipV="1">
                <a:off x="1455" y="2541"/>
                <a:ext cx="0" cy="1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38" name="Freeform 142"/>
              <p:cNvSpPr/>
              <p:nvPr/>
            </p:nvSpPr>
            <p:spPr bwMode="auto">
              <a:xfrm>
                <a:off x="1524" y="2428"/>
                <a:ext cx="429" cy="847"/>
              </a:xfrm>
              <a:custGeom>
                <a:avLst/>
                <a:gdLst>
                  <a:gd name="T0" fmla="*/ 429 w 429"/>
                  <a:gd name="T1" fmla="*/ 0 h 847"/>
                  <a:gd name="T2" fmla="*/ 429 w 429"/>
                  <a:gd name="T3" fmla="*/ 847 h 847"/>
                  <a:gd name="T4" fmla="*/ 0 w 429"/>
                  <a:gd name="T5" fmla="*/ 847 h 8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9" h="847">
                    <a:moveTo>
                      <a:pt x="429" y="0"/>
                    </a:moveTo>
                    <a:lnTo>
                      <a:pt x="429" y="847"/>
                    </a:lnTo>
                    <a:lnTo>
                      <a:pt x="0" y="84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39" name="Freeform 143"/>
              <p:cNvSpPr/>
              <p:nvPr/>
            </p:nvSpPr>
            <p:spPr bwMode="auto">
              <a:xfrm flipH="1">
                <a:off x="939" y="2440"/>
                <a:ext cx="429" cy="847"/>
              </a:xfrm>
              <a:custGeom>
                <a:avLst/>
                <a:gdLst>
                  <a:gd name="T0" fmla="*/ 429 w 429"/>
                  <a:gd name="T1" fmla="*/ 0 h 847"/>
                  <a:gd name="T2" fmla="*/ 429 w 429"/>
                  <a:gd name="T3" fmla="*/ 847 h 847"/>
                  <a:gd name="T4" fmla="*/ 0 w 429"/>
                  <a:gd name="T5" fmla="*/ 847 h 84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29" h="847">
                    <a:moveTo>
                      <a:pt x="429" y="0"/>
                    </a:moveTo>
                    <a:lnTo>
                      <a:pt x="429" y="847"/>
                    </a:lnTo>
                    <a:lnTo>
                      <a:pt x="0" y="84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8240" name="Group 144"/>
              <p:cNvGrpSpPr/>
              <p:nvPr/>
            </p:nvGrpSpPr>
            <p:grpSpPr bwMode="auto">
              <a:xfrm>
                <a:off x="1248" y="1446"/>
                <a:ext cx="383" cy="336"/>
                <a:chOff x="1248" y="2352"/>
                <a:chExt cx="383" cy="336"/>
              </a:xfrm>
            </p:grpSpPr>
            <p:sp>
              <p:nvSpPr>
                <p:cNvPr id="8257" name="Rectangle 145"/>
                <p:cNvSpPr>
                  <a:spLocks noChangeArrowheads="1"/>
                </p:cNvSpPr>
                <p:nvPr/>
              </p:nvSpPr>
              <p:spPr bwMode="auto">
                <a:xfrm>
                  <a:off x="1248" y="2448"/>
                  <a:ext cx="383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258" name="Oval 146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241" name="Freeform 147"/>
              <p:cNvSpPr/>
              <p:nvPr/>
            </p:nvSpPr>
            <p:spPr bwMode="auto">
              <a:xfrm>
                <a:off x="1513" y="1784"/>
                <a:ext cx="339" cy="317"/>
              </a:xfrm>
              <a:custGeom>
                <a:avLst/>
                <a:gdLst>
                  <a:gd name="T0" fmla="*/ 0 w 339"/>
                  <a:gd name="T1" fmla="*/ 0 h 317"/>
                  <a:gd name="T2" fmla="*/ 0 w 339"/>
                  <a:gd name="T3" fmla="*/ 125 h 317"/>
                  <a:gd name="T4" fmla="*/ 339 w 339"/>
                  <a:gd name="T5" fmla="*/ 125 h 317"/>
                  <a:gd name="T6" fmla="*/ 339 w 339"/>
                  <a:gd name="T7" fmla="*/ 317 h 3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39" h="317">
                    <a:moveTo>
                      <a:pt x="0" y="0"/>
                    </a:moveTo>
                    <a:lnTo>
                      <a:pt x="0" y="125"/>
                    </a:lnTo>
                    <a:lnTo>
                      <a:pt x="339" y="125"/>
                    </a:lnTo>
                    <a:lnTo>
                      <a:pt x="339" y="31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42" name="Freeform 148"/>
              <p:cNvSpPr/>
              <p:nvPr/>
            </p:nvSpPr>
            <p:spPr bwMode="auto">
              <a:xfrm>
                <a:off x="1073" y="1784"/>
                <a:ext cx="294" cy="305"/>
              </a:xfrm>
              <a:custGeom>
                <a:avLst/>
                <a:gdLst>
                  <a:gd name="T0" fmla="*/ 294 w 294"/>
                  <a:gd name="T1" fmla="*/ 0 h 305"/>
                  <a:gd name="T2" fmla="*/ 294 w 294"/>
                  <a:gd name="T3" fmla="*/ 125 h 305"/>
                  <a:gd name="T4" fmla="*/ 0 w 294"/>
                  <a:gd name="T5" fmla="*/ 125 h 305"/>
                  <a:gd name="T6" fmla="*/ 0 w 294"/>
                  <a:gd name="T7" fmla="*/ 305 h 30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94" h="305">
                    <a:moveTo>
                      <a:pt x="294" y="0"/>
                    </a:moveTo>
                    <a:lnTo>
                      <a:pt x="294" y="125"/>
                    </a:lnTo>
                    <a:lnTo>
                      <a:pt x="0" y="125"/>
                    </a:lnTo>
                    <a:lnTo>
                      <a:pt x="0" y="305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43" name="Line 149"/>
              <p:cNvSpPr>
                <a:spLocks noChangeShapeType="1"/>
              </p:cNvSpPr>
              <p:nvPr/>
            </p:nvSpPr>
            <p:spPr bwMode="auto">
              <a:xfrm flipV="1">
                <a:off x="1434" y="1141"/>
                <a:ext cx="0" cy="30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8244" name="Group 150"/>
              <p:cNvGrpSpPr/>
              <p:nvPr/>
            </p:nvGrpSpPr>
            <p:grpSpPr bwMode="auto">
              <a:xfrm>
                <a:off x="242" y="2066"/>
                <a:ext cx="383" cy="336"/>
                <a:chOff x="1248" y="2352"/>
                <a:chExt cx="383" cy="336"/>
              </a:xfrm>
            </p:grpSpPr>
            <p:sp>
              <p:nvSpPr>
                <p:cNvPr id="8255" name="Rectangle 151"/>
                <p:cNvSpPr>
                  <a:spLocks noChangeArrowheads="1"/>
                </p:cNvSpPr>
                <p:nvPr/>
              </p:nvSpPr>
              <p:spPr bwMode="auto">
                <a:xfrm>
                  <a:off x="1248" y="2448"/>
                  <a:ext cx="383" cy="2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8256" name="Oval 152"/>
                <p:cNvSpPr>
                  <a:spLocks noChangeArrowheads="1"/>
                </p:cNvSpPr>
                <p:nvPr/>
              </p:nvSpPr>
              <p:spPr bwMode="auto">
                <a:xfrm>
                  <a:off x="1392" y="2352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8245" name="Freeform 153"/>
              <p:cNvSpPr/>
              <p:nvPr/>
            </p:nvSpPr>
            <p:spPr bwMode="auto">
              <a:xfrm>
                <a:off x="407" y="2406"/>
                <a:ext cx="734" cy="135"/>
              </a:xfrm>
              <a:custGeom>
                <a:avLst/>
                <a:gdLst>
                  <a:gd name="T0" fmla="*/ 734 w 734"/>
                  <a:gd name="T1" fmla="*/ 135 h 135"/>
                  <a:gd name="T2" fmla="*/ 0 w 734"/>
                  <a:gd name="T3" fmla="*/ 135 h 135"/>
                  <a:gd name="T4" fmla="*/ 0 w 734"/>
                  <a:gd name="T5" fmla="*/ 0 h 1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34" h="135">
                    <a:moveTo>
                      <a:pt x="734" y="135"/>
                    </a:moveTo>
                    <a:lnTo>
                      <a:pt x="0" y="135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46" name="Line 154"/>
              <p:cNvSpPr>
                <a:spLocks noChangeShapeType="1"/>
              </p:cNvSpPr>
              <p:nvPr/>
            </p:nvSpPr>
            <p:spPr bwMode="auto">
              <a:xfrm flipV="1">
                <a:off x="429" y="1717"/>
                <a:ext cx="0" cy="3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47" name="Oval 155"/>
              <p:cNvSpPr>
                <a:spLocks noChangeArrowheads="1"/>
              </p:cNvSpPr>
              <p:nvPr/>
            </p:nvSpPr>
            <p:spPr bwMode="auto">
              <a:xfrm>
                <a:off x="1503" y="3253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48" name="Oval 156"/>
              <p:cNvSpPr>
                <a:spLocks noChangeArrowheads="1"/>
              </p:cNvSpPr>
              <p:nvPr/>
            </p:nvSpPr>
            <p:spPr bwMode="auto">
              <a:xfrm>
                <a:off x="1322" y="3253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49" name="Oval 157"/>
              <p:cNvSpPr>
                <a:spLocks noChangeArrowheads="1"/>
              </p:cNvSpPr>
              <p:nvPr/>
            </p:nvSpPr>
            <p:spPr bwMode="auto">
              <a:xfrm>
                <a:off x="1424" y="2508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50" name="Oval 158"/>
              <p:cNvSpPr>
                <a:spLocks noChangeArrowheads="1"/>
              </p:cNvSpPr>
              <p:nvPr/>
            </p:nvSpPr>
            <p:spPr bwMode="auto">
              <a:xfrm>
                <a:off x="1107" y="2519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51" name="Text Box 159"/>
              <p:cNvSpPr txBox="1">
                <a:spLocks noChangeArrowheads="1"/>
              </p:cNvSpPr>
              <p:nvPr/>
            </p:nvSpPr>
            <p:spPr bwMode="auto">
              <a:xfrm>
                <a:off x="1164" y="3558"/>
                <a:ext cx="463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52" name="Text Box 160"/>
              <p:cNvSpPr txBox="1">
                <a:spLocks noChangeArrowheads="1"/>
              </p:cNvSpPr>
              <p:nvPr/>
            </p:nvSpPr>
            <p:spPr bwMode="auto">
              <a:xfrm>
                <a:off x="1400" y="3580"/>
                <a:ext cx="36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B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53" name="Text Box 161"/>
              <p:cNvSpPr txBox="1">
                <a:spLocks noChangeArrowheads="1"/>
              </p:cNvSpPr>
              <p:nvPr/>
            </p:nvSpPr>
            <p:spPr bwMode="auto">
              <a:xfrm>
                <a:off x="1287" y="846"/>
                <a:ext cx="361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8254" name="Text Box 162"/>
              <p:cNvSpPr txBox="1">
                <a:spLocks noChangeArrowheads="1"/>
              </p:cNvSpPr>
              <p:nvPr/>
            </p:nvSpPr>
            <p:spPr bwMode="auto">
              <a:xfrm>
                <a:off x="282" y="1400"/>
                <a:ext cx="361" cy="32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8226" name="Text Box 163"/>
            <p:cNvSpPr txBox="1">
              <a:spLocks noChangeArrowheads="1"/>
            </p:cNvSpPr>
            <p:nvPr/>
          </p:nvSpPr>
          <p:spPr bwMode="auto">
            <a:xfrm>
              <a:off x="120" y="2055"/>
              <a:ext cx="358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27" name="Text Box 164"/>
            <p:cNvSpPr txBox="1">
              <a:spLocks noChangeArrowheads="1"/>
            </p:cNvSpPr>
            <p:nvPr/>
          </p:nvSpPr>
          <p:spPr bwMode="auto">
            <a:xfrm>
              <a:off x="1142" y="1413"/>
              <a:ext cx="358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28" name="Text Box 165"/>
            <p:cNvSpPr txBox="1">
              <a:spLocks noChangeArrowheads="1"/>
            </p:cNvSpPr>
            <p:nvPr/>
          </p:nvSpPr>
          <p:spPr bwMode="auto">
            <a:xfrm>
              <a:off x="1533" y="2076"/>
              <a:ext cx="358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29" name="Text Box 166"/>
            <p:cNvSpPr txBox="1">
              <a:spLocks noChangeArrowheads="1"/>
            </p:cNvSpPr>
            <p:nvPr/>
          </p:nvSpPr>
          <p:spPr bwMode="auto">
            <a:xfrm>
              <a:off x="740" y="2054"/>
              <a:ext cx="358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230" name="Text Box 167"/>
            <p:cNvSpPr txBox="1">
              <a:spLocks noChangeArrowheads="1"/>
            </p:cNvSpPr>
            <p:nvPr/>
          </p:nvSpPr>
          <p:spPr bwMode="auto">
            <a:xfrm>
              <a:off x="1131" y="2663"/>
              <a:ext cx="358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  <p:bldP spid="7245" grpId="0" animBg="1" autoUpdateAnimBg="0"/>
      <p:bldP spid="7291" grpId="0"/>
      <p:bldP spid="729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131763"/>
            <a:ext cx="1639888" cy="53340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2】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8275" name="Text Box 83"/>
          <p:cNvSpPr txBox="1">
            <a:spLocks noChangeArrowheads="1"/>
          </p:cNvSpPr>
          <p:nvPr/>
        </p:nvSpPr>
        <p:spPr bwMode="auto">
          <a:xfrm>
            <a:off x="1919288" y="96838"/>
            <a:ext cx="5262562" cy="519112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08F8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分析下面组合电路的逻辑功能。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1F08F8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8312" name="Group 120"/>
          <p:cNvGrpSpPr/>
          <p:nvPr/>
        </p:nvGrpSpPr>
        <p:grpSpPr bwMode="auto">
          <a:xfrm>
            <a:off x="1271588" y="5219700"/>
            <a:ext cx="6061075" cy="642938"/>
            <a:chOff x="801" y="3288"/>
            <a:chExt cx="3818" cy="405"/>
          </a:xfrm>
        </p:grpSpPr>
        <p:sp>
          <p:nvSpPr>
            <p:cNvPr id="9309" name="Text Box 84"/>
            <p:cNvSpPr txBox="1">
              <a:spLocks noChangeArrowheads="1"/>
            </p:cNvSpPr>
            <p:nvPr/>
          </p:nvSpPr>
          <p:spPr bwMode="auto">
            <a:xfrm>
              <a:off x="801" y="3366"/>
              <a:ext cx="3818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0" name="Line 85"/>
            <p:cNvSpPr>
              <a:spLocks noChangeShapeType="1"/>
            </p:cNvSpPr>
            <p:nvPr/>
          </p:nvSpPr>
          <p:spPr bwMode="auto">
            <a:xfrm>
              <a:off x="1140" y="3378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1" name="Line 86"/>
            <p:cNvSpPr>
              <a:spLocks noChangeShapeType="1"/>
            </p:cNvSpPr>
            <p:nvPr/>
          </p:nvSpPr>
          <p:spPr bwMode="auto">
            <a:xfrm>
              <a:off x="1976" y="3379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2" name="Line 87"/>
            <p:cNvSpPr>
              <a:spLocks noChangeShapeType="1"/>
            </p:cNvSpPr>
            <p:nvPr/>
          </p:nvSpPr>
          <p:spPr bwMode="auto">
            <a:xfrm>
              <a:off x="2823" y="3379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3" name="Line 88"/>
            <p:cNvSpPr>
              <a:spLocks noChangeShapeType="1"/>
            </p:cNvSpPr>
            <p:nvPr/>
          </p:nvSpPr>
          <p:spPr bwMode="auto">
            <a:xfrm>
              <a:off x="3648" y="3379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4" name="Line 89"/>
            <p:cNvSpPr>
              <a:spLocks noChangeShapeType="1"/>
            </p:cNvSpPr>
            <p:nvPr/>
          </p:nvSpPr>
          <p:spPr bwMode="auto">
            <a:xfrm>
              <a:off x="1129" y="3333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5" name="Line 90"/>
            <p:cNvSpPr>
              <a:spLocks noChangeShapeType="1"/>
            </p:cNvSpPr>
            <p:nvPr/>
          </p:nvSpPr>
          <p:spPr bwMode="auto">
            <a:xfrm>
              <a:off x="1976" y="3333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6" name="Line 91"/>
            <p:cNvSpPr>
              <a:spLocks noChangeShapeType="1"/>
            </p:cNvSpPr>
            <p:nvPr/>
          </p:nvSpPr>
          <p:spPr bwMode="auto">
            <a:xfrm>
              <a:off x="2812" y="3333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7" name="Line 92"/>
            <p:cNvSpPr>
              <a:spLocks noChangeShapeType="1"/>
            </p:cNvSpPr>
            <p:nvPr/>
          </p:nvSpPr>
          <p:spPr bwMode="auto">
            <a:xfrm>
              <a:off x="3647" y="3333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8" name="Line 93"/>
            <p:cNvSpPr>
              <a:spLocks noChangeShapeType="1"/>
            </p:cNvSpPr>
            <p:nvPr/>
          </p:nvSpPr>
          <p:spPr bwMode="auto">
            <a:xfrm>
              <a:off x="1129" y="3288"/>
              <a:ext cx="32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19" name="Line 95"/>
            <p:cNvSpPr>
              <a:spLocks noChangeShapeType="1"/>
            </p:cNvSpPr>
            <p:nvPr/>
          </p:nvSpPr>
          <p:spPr bwMode="auto">
            <a:xfrm>
              <a:off x="2350" y="3378"/>
              <a:ext cx="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0" name="Line 96"/>
            <p:cNvSpPr>
              <a:spLocks noChangeShapeType="1"/>
            </p:cNvSpPr>
            <p:nvPr/>
          </p:nvSpPr>
          <p:spPr bwMode="auto">
            <a:xfrm>
              <a:off x="3005" y="3378"/>
              <a:ext cx="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1" name="Line 97"/>
            <p:cNvSpPr>
              <a:spLocks noChangeShapeType="1"/>
            </p:cNvSpPr>
            <p:nvPr/>
          </p:nvSpPr>
          <p:spPr bwMode="auto">
            <a:xfrm>
              <a:off x="3829" y="3377"/>
              <a:ext cx="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2" name="Line 98"/>
            <p:cNvSpPr>
              <a:spLocks noChangeShapeType="1"/>
            </p:cNvSpPr>
            <p:nvPr/>
          </p:nvSpPr>
          <p:spPr bwMode="auto">
            <a:xfrm>
              <a:off x="4033" y="3377"/>
              <a:ext cx="1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3" name="Line 114"/>
            <p:cNvSpPr>
              <a:spLocks noChangeShapeType="1"/>
            </p:cNvSpPr>
            <p:nvPr/>
          </p:nvSpPr>
          <p:spPr bwMode="auto">
            <a:xfrm>
              <a:off x="1140" y="3411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4" name="Line 115"/>
            <p:cNvSpPr>
              <a:spLocks noChangeShapeType="1"/>
            </p:cNvSpPr>
            <p:nvPr/>
          </p:nvSpPr>
          <p:spPr bwMode="auto">
            <a:xfrm>
              <a:off x="1976" y="3423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5" name="Line 118"/>
            <p:cNvSpPr>
              <a:spLocks noChangeShapeType="1"/>
            </p:cNvSpPr>
            <p:nvPr/>
          </p:nvSpPr>
          <p:spPr bwMode="auto">
            <a:xfrm>
              <a:off x="2834" y="3424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26" name="Line 119"/>
            <p:cNvSpPr>
              <a:spLocks noChangeShapeType="1"/>
            </p:cNvSpPr>
            <p:nvPr/>
          </p:nvSpPr>
          <p:spPr bwMode="auto">
            <a:xfrm>
              <a:off x="3648" y="3424"/>
              <a:ext cx="1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8317" name="Group 125"/>
          <p:cNvGrpSpPr/>
          <p:nvPr/>
        </p:nvGrpSpPr>
        <p:grpSpPr bwMode="auto">
          <a:xfrm>
            <a:off x="1290638" y="6034088"/>
            <a:ext cx="6992937" cy="519112"/>
            <a:chOff x="813" y="3801"/>
            <a:chExt cx="4405" cy="327"/>
          </a:xfrm>
        </p:grpSpPr>
        <p:sp>
          <p:nvSpPr>
            <p:cNvPr id="9296" name="Text Box 101"/>
            <p:cNvSpPr txBox="1">
              <a:spLocks noChangeArrowheads="1"/>
            </p:cNvSpPr>
            <p:nvPr/>
          </p:nvSpPr>
          <p:spPr bwMode="auto">
            <a:xfrm>
              <a:off x="813" y="3801"/>
              <a:ext cx="4405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97" name="Line 103"/>
            <p:cNvSpPr>
              <a:spLocks noChangeShapeType="1"/>
            </p:cNvSpPr>
            <p:nvPr/>
          </p:nvSpPr>
          <p:spPr bwMode="auto">
            <a:xfrm>
              <a:off x="1152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98" name="Line 104"/>
            <p:cNvSpPr>
              <a:spLocks noChangeShapeType="1"/>
            </p:cNvSpPr>
            <p:nvPr/>
          </p:nvSpPr>
          <p:spPr bwMode="auto">
            <a:xfrm>
              <a:off x="2112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99" name="Line 105"/>
            <p:cNvSpPr>
              <a:spLocks noChangeShapeType="1"/>
            </p:cNvSpPr>
            <p:nvPr/>
          </p:nvSpPr>
          <p:spPr bwMode="auto">
            <a:xfrm>
              <a:off x="2507" y="3873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0" name="Line 106"/>
            <p:cNvSpPr>
              <a:spLocks noChangeShapeType="1"/>
            </p:cNvSpPr>
            <p:nvPr/>
          </p:nvSpPr>
          <p:spPr bwMode="auto">
            <a:xfrm>
              <a:off x="3083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1" name="Line 107"/>
            <p:cNvSpPr>
              <a:spLocks noChangeShapeType="1"/>
            </p:cNvSpPr>
            <p:nvPr/>
          </p:nvSpPr>
          <p:spPr bwMode="auto">
            <a:xfrm>
              <a:off x="3241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2" name="Line 108"/>
            <p:cNvSpPr>
              <a:spLocks noChangeShapeType="1"/>
            </p:cNvSpPr>
            <p:nvPr/>
          </p:nvSpPr>
          <p:spPr bwMode="auto">
            <a:xfrm>
              <a:off x="4043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3" name="Line 109"/>
            <p:cNvSpPr>
              <a:spLocks noChangeShapeType="1"/>
            </p:cNvSpPr>
            <p:nvPr/>
          </p:nvSpPr>
          <p:spPr bwMode="auto">
            <a:xfrm>
              <a:off x="4213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4" name="Line 110"/>
            <p:cNvSpPr>
              <a:spLocks noChangeShapeType="1"/>
            </p:cNvSpPr>
            <p:nvPr/>
          </p:nvSpPr>
          <p:spPr bwMode="auto">
            <a:xfrm>
              <a:off x="4427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5" name="Line 121"/>
            <p:cNvSpPr>
              <a:spLocks noChangeShapeType="1"/>
            </p:cNvSpPr>
            <p:nvPr/>
          </p:nvSpPr>
          <p:spPr bwMode="auto">
            <a:xfrm>
              <a:off x="1152" y="38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6" name="Line 122"/>
            <p:cNvSpPr>
              <a:spLocks noChangeShapeType="1"/>
            </p:cNvSpPr>
            <p:nvPr/>
          </p:nvSpPr>
          <p:spPr bwMode="auto">
            <a:xfrm>
              <a:off x="2112" y="38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7" name="Line 123"/>
            <p:cNvSpPr>
              <a:spLocks noChangeShapeType="1"/>
            </p:cNvSpPr>
            <p:nvPr/>
          </p:nvSpPr>
          <p:spPr bwMode="auto">
            <a:xfrm>
              <a:off x="3083" y="38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308" name="Line 124"/>
            <p:cNvSpPr>
              <a:spLocks noChangeShapeType="1"/>
            </p:cNvSpPr>
            <p:nvPr/>
          </p:nvSpPr>
          <p:spPr bwMode="auto">
            <a:xfrm>
              <a:off x="4043" y="38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8318" name="Group 126"/>
          <p:cNvGrpSpPr/>
          <p:nvPr/>
        </p:nvGrpSpPr>
        <p:grpSpPr bwMode="auto">
          <a:xfrm>
            <a:off x="2119313" y="639763"/>
            <a:ext cx="5324475" cy="4360862"/>
            <a:chOff x="961" y="1349"/>
            <a:chExt cx="3354" cy="2747"/>
          </a:xfrm>
        </p:grpSpPr>
        <p:grpSp>
          <p:nvGrpSpPr>
            <p:cNvPr id="9223" name="Group 127"/>
            <p:cNvGrpSpPr/>
            <p:nvPr/>
          </p:nvGrpSpPr>
          <p:grpSpPr bwMode="auto">
            <a:xfrm>
              <a:off x="961" y="1349"/>
              <a:ext cx="3354" cy="2747"/>
              <a:chOff x="136" y="938"/>
              <a:chExt cx="3354" cy="2747"/>
            </a:xfrm>
          </p:grpSpPr>
          <p:grpSp>
            <p:nvGrpSpPr>
              <p:cNvPr id="9232" name="Group 128"/>
              <p:cNvGrpSpPr/>
              <p:nvPr/>
            </p:nvGrpSpPr>
            <p:grpSpPr bwMode="auto">
              <a:xfrm>
                <a:off x="1740" y="1051"/>
                <a:ext cx="328" cy="406"/>
                <a:chOff x="1175" y="1141"/>
                <a:chExt cx="328" cy="406"/>
              </a:xfrm>
            </p:grpSpPr>
            <p:sp>
              <p:nvSpPr>
                <p:cNvPr id="9294" name="Rectangle 129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95" name="Oval 130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9233" name="Group 131"/>
              <p:cNvGrpSpPr/>
              <p:nvPr/>
            </p:nvGrpSpPr>
            <p:grpSpPr bwMode="auto">
              <a:xfrm>
                <a:off x="1740" y="1548"/>
                <a:ext cx="328" cy="406"/>
                <a:chOff x="1175" y="1141"/>
                <a:chExt cx="328" cy="406"/>
              </a:xfrm>
            </p:grpSpPr>
            <p:sp>
              <p:nvSpPr>
                <p:cNvPr id="9292" name="Rectangle 132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93" name="Oval 133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9234" name="Group 134"/>
              <p:cNvGrpSpPr/>
              <p:nvPr/>
            </p:nvGrpSpPr>
            <p:grpSpPr bwMode="auto">
              <a:xfrm>
                <a:off x="1740" y="2044"/>
                <a:ext cx="328" cy="406"/>
                <a:chOff x="1175" y="1141"/>
                <a:chExt cx="328" cy="406"/>
              </a:xfrm>
            </p:grpSpPr>
            <p:sp>
              <p:nvSpPr>
                <p:cNvPr id="9290" name="Rectangle 135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91" name="Oval 136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9235" name="Group 137"/>
              <p:cNvGrpSpPr/>
              <p:nvPr/>
            </p:nvGrpSpPr>
            <p:grpSpPr bwMode="auto">
              <a:xfrm>
                <a:off x="1740" y="2543"/>
                <a:ext cx="328" cy="406"/>
                <a:chOff x="1175" y="1141"/>
                <a:chExt cx="328" cy="406"/>
              </a:xfrm>
            </p:grpSpPr>
            <p:sp>
              <p:nvSpPr>
                <p:cNvPr id="9288" name="Rectangle 138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89" name="Oval 139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9236" name="Group 140"/>
              <p:cNvGrpSpPr/>
              <p:nvPr/>
            </p:nvGrpSpPr>
            <p:grpSpPr bwMode="auto">
              <a:xfrm>
                <a:off x="2542" y="1785"/>
                <a:ext cx="328" cy="406"/>
                <a:chOff x="1175" y="1141"/>
                <a:chExt cx="328" cy="406"/>
              </a:xfrm>
            </p:grpSpPr>
            <p:sp>
              <p:nvSpPr>
                <p:cNvPr id="9286" name="Rectangle 141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87" name="Oval 142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9237" name="Freeform 143"/>
              <p:cNvSpPr/>
              <p:nvPr/>
            </p:nvSpPr>
            <p:spPr bwMode="auto">
              <a:xfrm>
                <a:off x="2078" y="1728"/>
                <a:ext cx="452" cy="181"/>
              </a:xfrm>
              <a:custGeom>
                <a:avLst/>
                <a:gdLst>
                  <a:gd name="T0" fmla="*/ 0 w 452"/>
                  <a:gd name="T1" fmla="*/ 0 h 181"/>
                  <a:gd name="T2" fmla="*/ 113 w 452"/>
                  <a:gd name="T3" fmla="*/ 0 h 181"/>
                  <a:gd name="T4" fmla="*/ 113 w 452"/>
                  <a:gd name="T5" fmla="*/ 181 h 181"/>
                  <a:gd name="T6" fmla="*/ 452 w 452"/>
                  <a:gd name="T7" fmla="*/ 181 h 1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2" h="181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81"/>
                    </a:lnTo>
                    <a:lnTo>
                      <a:pt x="452" y="18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38" name="Freeform 144"/>
              <p:cNvSpPr/>
              <p:nvPr/>
            </p:nvSpPr>
            <p:spPr bwMode="auto">
              <a:xfrm flipV="1">
                <a:off x="2077" y="2022"/>
                <a:ext cx="452" cy="204"/>
              </a:xfrm>
              <a:custGeom>
                <a:avLst/>
                <a:gdLst>
                  <a:gd name="T0" fmla="*/ 0 w 452"/>
                  <a:gd name="T1" fmla="*/ 0 h 181"/>
                  <a:gd name="T2" fmla="*/ 113 w 452"/>
                  <a:gd name="T3" fmla="*/ 0 h 181"/>
                  <a:gd name="T4" fmla="*/ 113 w 452"/>
                  <a:gd name="T5" fmla="*/ 371 h 181"/>
                  <a:gd name="T6" fmla="*/ 452 w 452"/>
                  <a:gd name="T7" fmla="*/ 371 h 1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2" h="181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81"/>
                    </a:lnTo>
                    <a:lnTo>
                      <a:pt x="452" y="18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39" name="Freeform 145"/>
              <p:cNvSpPr/>
              <p:nvPr/>
            </p:nvSpPr>
            <p:spPr bwMode="auto">
              <a:xfrm>
                <a:off x="2067" y="1231"/>
                <a:ext cx="463" cy="587"/>
              </a:xfrm>
              <a:custGeom>
                <a:avLst/>
                <a:gdLst>
                  <a:gd name="T0" fmla="*/ 0 w 463"/>
                  <a:gd name="T1" fmla="*/ 0 h 587"/>
                  <a:gd name="T2" fmla="*/ 271 w 463"/>
                  <a:gd name="T3" fmla="*/ 0 h 587"/>
                  <a:gd name="T4" fmla="*/ 271 w 463"/>
                  <a:gd name="T5" fmla="*/ 587 h 587"/>
                  <a:gd name="T6" fmla="*/ 463 w 463"/>
                  <a:gd name="T7" fmla="*/ 587 h 5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3" h="587">
                    <a:moveTo>
                      <a:pt x="0" y="0"/>
                    </a:moveTo>
                    <a:lnTo>
                      <a:pt x="271" y="0"/>
                    </a:lnTo>
                    <a:lnTo>
                      <a:pt x="271" y="587"/>
                    </a:lnTo>
                    <a:lnTo>
                      <a:pt x="463" y="58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0" name="Freeform 146"/>
              <p:cNvSpPr/>
              <p:nvPr/>
            </p:nvSpPr>
            <p:spPr bwMode="auto">
              <a:xfrm flipV="1">
                <a:off x="2067" y="2124"/>
                <a:ext cx="463" cy="587"/>
              </a:xfrm>
              <a:custGeom>
                <a:avLst/>
                <a:gdLst>
                  <a:gd name="T0" fmla="*/ 0 w 463"/>
                  <a:gd name="T1" fmla="*/ 0 h 587"/>
                  <a:gd name="T2" fmla="*/ 271 w 463"/>
                  <a:gd name="T3" fmla="*/ 0 h 587"/>
                  <a:gd name="T4" fmla="*/ 271 w 463"/>
                  <a:gd name="T5" fmla="*/ 587 h 587"/>
                  <a:gd name="T6" fmla="*/ 463 w 463"/>
                  <a:gd name="T7" fmla="*/ 587 h 5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3" h="587">
                    <a:moveTo>
                      <a:pt x="0" y="0"/>
                    </a:moveTo>
                    <a:lnTo>
                      <a:pt x="271" y="0"/>
                    </a:lnTo>
                    <a:lnTo>
                      <a:pt x="271" y="587"/>
                    </a:lnTo>
                    <a:lnTo>
                      <a:pt x="463" y="58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1" name="Line 147"/>
              <p:cNvSpPr>
                <a:spLocks noChangeShapeType="1"/>
              </p:cNvSpPr>
              <p:nvPr/>
            </p:nvSpPr>
            <p:spPr bwMode="auto">
              <a:xfrm>
                <a:off x="2869" y="1976"/>
                <a:ext cx="2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2" name="Rectangle 148"/>
              <p:cNvSpPr>
                <a:spLocks noChangeArrowheads="1"/>
              </p:cNvSpPr>
              <p:nvPr/>
            </p:nvSpPr>
            <p:spPr bwMode="auto">
              <a:xfrm>
                <a:off x="679" y="1004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3" name="Freeform 149"/>
              <p:cNvSpPr/>
              <p:nvPr/>
            </p:nvSpPr>
            <p:spPr bwMode="auto">
              <a:xfrm>
                <a:off x="915" y="1128"/>
                <a:ext cx="824" cy="1467"/>
              </a:xfrm>
              <a:custGeom>
                <a:avLst/>
                <a:gdLst>
                  <a:gd name="T0" fmla="*/ 0 w 824"/>
                  <a:gd name="T1" fmla="*/ 0 h 1524"/>
                  <a:gd name="T2" fmla="*/ 689 w 824"/>
                  <a:gd name="T3" fmla="*/ 0 h 1524"/>
                  <a:gd name="T4" fmla="*/ 689 w 824"/>
                  <a:gd name="T5" fmla="*/ 1212 h 1524"/>
                  <a:gd name="T6" fmla="*/ 824 w 824"/>
                  <a:gd name="T7" fmla="*/ 1212 h 15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24" h="1524">
                    <a:moveTo>
                      <a:pt x="0" y="0"/>
                    </a:moveTo>
                    <a:lnTo>
                      <a:pt x="689" y="0"/>
                    </a:lnTo>
                    <a:lnTo>
                      <a:pt x="689" y="1524"/>
                    </a:lnTo>
                    <a:lnTo>
                      <a:pt x="824" y="15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4" name="Line 150"/>
              <p:cNvSpPr>
                <a:spLocks noChangeShapeType="1"/>
              </p:cNvSpPr>
              <p:nvPr/>
            </p:nvSpPr>
            <p:spPr bwMode="auto">
              <a:xfrm>
                <a:off x="1604" y="1129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5" name="Line 151"/>
              <p:cNvSpPr>
                <a:spLocks noChangeShapeType="1"/>
              </p:cNvSpPr>
              <p:nvPr/>
            </p:nvSpPr>
            <p:spPr bwMode="auto">
              <a:xfrm flipH="1">
                <a:off x="1604" y="1615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6" name="Line 152"/>
              <p:cNvSpPr>
                <a:spLocks noChangeShapeType="1"/>
              </p:cNvSpPr>
              <p:nvPr/>
            </p:nvSpPr>
            <p:spPr bwMode="auto">
              <a:xfrm>
                <a:off x="1604" y="2112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7" name="Line 153"/>
              <p:cNvSpPr>
                <a:spLocks noChangeShapeType="1"/>
              </p:cNvSpPr>
              <p:nvPr/>
            </p:nvSpPr>
            <p:spPr bwMode="auto">
              <a:xfrm flipH="1">
                <a:off x="395" y="1118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8" name="Rectangle 154"/>
              <p:cNvSpPr>
                <a:spLocks noChangeArrowheads="1"/>
              </p:cNvSpPr>
              <p:nvPr/>
            </p:nvSpPr>
            <p:spPr bwMode="auto">
              <a:xfrm>
                <a:off x="826" y="2996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49" name="Rectangle 155"/>
              <p:cNvSpPr>
                <a:spLocks noChangeArrowheads="1"/>
              </p:cNvSpPr>
              <p:nvPr/>
            </p:nvSpPr>
            <p:spPr bwMode="auto">
              <a:xfrm>
                <a:off x="826" y="3414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0" name="Line 156"/>
              <p:cNvSpPr>
                <a:spLocks noChangeShapeType="1"/>
              </p:cNvSpPr>
              <p:nvPr/>
            </p:nvSpPr>
            <p:spPr bwMode="auto">
              <a:xfrm flipH="1">
                <a:off x="463" y="3122"/>
                <a:ext cx="3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1" name="Line 157"/>
              <p:cNvSpPr>
                <a:spLocks noChangeShapeType="1"/>
              </p:cNvSpPr>
              <p:nvPr/>
            </p:nvSpPr>
            <p:spPr bwMode="auto">
              <a:xfrm flipH="1">
                <a:off x="474" y="3540"/>
                <a:ext cx="3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2" name="Freeform 158"/>
              <p:cNvSpPr/>
              <p:nvPr/>
            </p:nvSpPr>
            <p:spPr bwMode="auto">
              <a:xfrm>
                <a:off x="1050" y="1796"/>
                <a:ext cx="689" cy="1739"/>
              </a:xfrm>
              <a:custGeom>
                <a:avLst/>
                <a:gdLst>
                  <a:gd name="T0" fmla="*/ 0 w 689"/>
                  <a:gd name="T1" fmla="*/ 1269 h 1852"/>
                  <a:gd name="T2" fmla="*/ 396 w 689"/>
                  <a:gd name="T3" fmla="*/ 1269 h 1852"/>
                  <a:gd name="T4" fmla="*/ 396 w 689"/>
                  <a:gd name="T5" fmla="*/ 0 h 1852"/>
                  <a:gd name="T6" fmla="*/ 689 w 689"/>
                  <a:gd name="T7" fmla="*/ 0 h 18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89" h="1852">
                    <a:moveTo>
                      <a:pt x="0" y="1852"/>
                    </a:moveTo>
                    <a:lnTo>
                      <a:pt x="396" y="1852"/>
                    </a:lnTo>
                    <a:lnTo>
                      <a:pt x="396" y="0"/>
                    </a:lnTo>
                    <a:lnTo>
                      <a:pt x="68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3" name="Line 159"/>
              <p:cNvSpPr>
                <a:spLocks noChangeShapeType="1"/>
              </p:cNvSpPr>
              <p:nvPr/>
            </p:nvSpPr>
            <p:spPr bwMode="auto">
              <a:xfrm>
                <a:off x="1446" y="2781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4" name="Freeform 160"/>
              <p:cNvSpPr/>
              <p:nvPr/>
            </p:nvSpPr>
            <p:spPr bwMode="auto">
              <a:xfrm>
                <a:off x="666" y="1310"/>
                <a:ext cx="1073" cy="2225"/>
              </a:xfrm>
              <a:custGeom>
                <a:avLst/>
                <a:gdLst>
                  <a:gd name="T0" fmla="*/ 0 w 1073"/>
                  <a:gd name="T1" fmla="*/ 2225 h 2225"/>
                  <a:gd name="T2" fmla="*/ 0 w 1073"/>
                  <a:gd name="T3" fmla="*/ 2022 h 2225"/>
                  <a:gd name="T4" fmla="*/ 689 w 1073"/>
                  <a:gd name="T5" fmla="*/ 2022 h 2225"/>
                  <a:gd name="T6" fmla="*/ 689 w 1073"/>
                  <a:gd name="T7" fmla="*/ 0 h 2225"/>
                  <a:gd name="T8" fmla="*/ 1073 w 1073"/>
                  <a:gd name="T9" fmla="*/ 0 h 2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3" h="2225">
                    <a:moveTo>
                      <a:pt x="0" y="2225"/>
                    </a:moveTo>
                    <a:lnTo>
                      <a:pt x="0" y="2022"/>
                    </a:lnTo>
                    <a:lnTo>
                      <a:pt x="689" y="2022"/>
                    </a:lnTo>
                    <a:lnTo>
                      <a:pt x="689" y="0"/>
                    </a:lnTo>
                    <a:lnTo>
                      <a:pt x="1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5" name="Line 161"/>
              <p:cNvSpPr>
                <a:spLocks noChangeShapeType="1"/>
              </p:cNvSpPr>
              <p:nvPr/>
            </p:nvSpPr>
            <p:spPr bwMode="auto">
              <a:xfrm flipH="1">
                <a:off x="440" y="2857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6" name="Line 162"/>
              <p:cNvSpPr>
                <a:spLocks noChangeShapeType="1"/>
              </p:cNvSpPr>
              <p:nvPr/>
            </p:nvSpPr>
            <p:spPr bwMode="auto">
              <a:xfrm flipH="1">
                <a:off x="451" y="2371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7" name="Line 163"/>
              <p:cNvSpPr>
                <a:spLocks noChangeShapeType="1"/>
              </p:cNvSpPr>
              <p:nvPr/>
            </p:nvSpPr>
            <p:spPr bwMode="auto">
              <a:xfrm flipH="1">
                <a:off x="451" y="1886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8" name="Line 164"/>
              <p:cNvSpPr>
                <a:spLocks noChangeShapeType="1"/>
              </p:cNvSpPr>
              <p:nvPr/>
            </p:nvSpPr>
            <p:spPr bwMode="auto">
              <a:xfrm flipH="1">
                <a:off x="440" y="1389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59" name="Line 165"/>
              <p:cNvSpPr>
                <a:spLocks noChangeShapeType="1"/>
              </p:cNvSpPr>
              <p:nvPr/>
            </p:nvSpPr>
            <p:spPr bwMode="auto">
              <a:xfrm>
                <a:off x="1344" y="2281"/>
                <a:ext cx="3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0" name="Freeform 166"/>
              <p:cNvSpPr/>
              <p:nvPr/>
            </p:nvSpPr>
            <p:spPr bwMode="auto">
              <a:xfrm>
                <a:off x="1050" y="2192"/>
                <a:ext cx="678" cy="925"/>
              </a:xfrm>
              <a:custGeom>
                <a:avLst/>
                <a:gdLst>
                  <a:gd name="T0" fmla="*/ 0 w 678"/>
                  <a:gd name="T1" fmla="*/ 107 h 1423"/>
                  <a:gd name="T2" fmla="*/ 215 w 678"/>
                  <a:gd name="T3" fmla="*/ 107 h 1423"/>
                  <a:gd name="T4" fmla="*/ 215 w 678"/>
                  <a:gd name="T5" fmla="*/ 0 h 1423"/>
                  <a:gd name="T6" fmla="*/ 678 w 678"/>
                  <a:gd name="T7" fmla="*/ 0 h 14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8" h="1423">
                    <a:moveTo>
                      <a:pt x="0" y="1423"/>
                    </a:moveTo>
                    <a:lnTo>
                      <a:pt x="215" y="1423"/>
                    </a:lnTo>
                    <a:lnTo>
                      <a:pt x="215" y="0"/>
                    </a:lnTo>
                    <a:lnTo>
                      <a:pt x="678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1" name="Line 167"/>
              <p:cNvSpPr>
                <a:spLocks noChangeShapeType="1"/>
              </p:cNvSpPr>
              <p:nvPr/>
            </p:nvSpPr>
            <p:spPr bwMode="auto">
              <a:xfrm>
                <a:off x="1254" y="2687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2" name="Freeform 168"/>
              <p:cNvSpPr/>
              <p:nvPr/>
            </p:nvSpPr>
            <p:spPr bwMode="auto">
              <a:xfrm>
                <a:off x="678" y="1220"/>
                <a:ext cx="1061" cy="1897"/>
              </a:xfrm>
              <a:custGeom>
                <a:avLst/>
                <a:gdLst>
                  <a:gd name="T0" fmla="*/ 0 w 1061"/>
                  <a:gd name="T1" fmla="*/ 1897 h 1897"/>
                  <a:gd name="T2" fmla="*/ 0 w 1061"/>
                  <a:gd name="T3" fmla="*/ 1705 h 1897"/>
                  <a:gd name="T4" fmla="*/ 485 w 1061"/>
                  <a:gd name="T5" fmla="*/ 1705 h 1897"/>
                  <a:gd name="T6" fmla="*/ 485 w 1061"/>
                  <a:gd name="T7" fmla="*/ 0 h 1897"/>
                  <a:gd name="T8" fmla="*/ 1061 w 1061"/>
                  <a:gd name="T9" fmla="*/ 0 h 18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1" h="1897">
                    <a:moveTo>
                      <a:pt x="0" y="1897"/>
                    </a:moveTo>
                    <a:lnTo>
                      <a:pt x="0" y="1705"/>
                    </a:lnTo>
                    <a:lnTo>
                      <a:pt x="485" y="1705"/>
                    </a:lnTo>
                    <a:lnTo>
                      <a:pt x="485" y="0"/>
                    </a:lnTo>
                    <a:lnTo>
                      <a:pt x="106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3" name="Line 169"/>
              <p:cNvSpPr>
                <a:spLocks noChangeShapeType="1"/>
              </p:cNvSpPr>
              <p:nvPr/>
            </p:nvSpPr>
            <p:spPr bwMode="auto">
              <a:xfrm flipH="1">
                <a:off x="1151" y="170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4" name="Oval 170"/>
              <p:cNvSpPr>
                <a:spLocks noChangeArrowheads="1"/>
              </p:cNvSpPr>
              <p:nvPr/>
            </p:nvSpPr>
            <p:spPr bwMode="auto">
              <a:xfrm>
                <a:off x="632" y="3501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5" name="Oval 171"/>
              <p:cNvSpPr>
                <a:spLocks noChangeArrowheads="1"/>
              </p:cNvSpPr>
              <p:nvPr/>
            </p:nvSpPr>
            <p:spPr bwMode="auto">
              <a:xfrm>
                <a:off x="632" y="3072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6" name="Oval 172"/>
              <p:cNvSpPr>
                <a:spLocks noChangeArrowheads="1"/>
              </p:cNvSpPr>
              <p:nvPr/>
            </p:nvSpPr>
            <p:spPr bwMode="auto">
              <a:xfrm>
                <a:off x="1129" y="1660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7" name="Oval 173"/>
              <p:cNvSpPr>
                <a:spLocks noChangeArrowheads="1"/>
              </p:cNvSpPr>
              <p:nvPr/>
            </p:nvSpPr>
            <p:spPr bwMode="auto">
              <a:xfrm>
                <a:off x="1231" y="2654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8" name="Oval 174"/>
              <p:cNvSpPr>
                <a:spLocks noChangeArrowheads="1"/>
              </p:cNvSpPr>
              <p:nvPr/>
            </p:nvSpPr>
            <p:spPr bwMode="auto">
              <a:xfrm>
                <a:off x="1321" y="2236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69" name="Oval 175"/>
              <p:cNvSpPr>
                <a:spLocks noChangeArrowheads="1"/>
              </p:cNvSpPr>
              <p:nvPr/>
            </p:nvSpPr>
            <p:spPr bwMode="auto">
              <a:xfrm>
                <a:off x="1412" y="2733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70" name="Oval 176"/>
              <p:cNvSpPr>
                <a:spLocks noChangeArrowheads="1"/>
              </p:cNvSpPr>
              <p:nvPr/>
            </p:nvSpPr>
            <p:spPr bwMode="auto">
              <a:xfrm>
                <a:off x="1570" y="2066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71" name="Oval 177"/>
              <p:cNvSpPr>
                <a:spLocks noChangeArrowheads="1"/>
              </p:cNvSpPr>
              <p:nvPr/>
            </p:nvSpPr>
            <p:spPr bwMode="auto">
              <a:xfrm>
                <a:off x="1570" y="1547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72" name="Oval 178"/>
              <p:cNvSpPr>
                <a:spLocks noChangeArrowheads="1"/>
              </p:cNvSpPr>
              <p:nvPr/>
            </p:nvSpPr>
            <p:spPr bwMode="auto">
              <a:xfrm>
                <a:off x="1558" y="1084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73" name="Oval 179"/>
              <p:cNvSpPr>
                <a:spLocks noChangeArrowheads="1"/>
              </p:cNvSpPr>
              <p:nvPr/>
            </p:nvSpPr>
            <p:spPr bwMode="auto">
              <a:xfrm>
                <a:off x="971" y="3488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74" name="Oval 180"/>
              <p:cNvSpPr>
                <a:spLocks noChangeArrowheads="1"/>
              </p:cNvSpPr>
              <p:nvPr/>
            </p:nvSpPr>
            <p:spPr bwMode="auto">
              <a:xfrm>
                <a:off x="983" y="3081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75" name="Oval 181"/>
              <p:cNvSpPr>
                <a:spLocks noChangeArrowheads="1"/>
              </p:cNvSpPr>
              <p:nvPr/>
            </p:nvSpPr>
            <p:spPr bwMode="auto">
              <a:xfrm>
                <a:off x="836" y="1082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76" name="Text Box 182"/>
              <p:cNvSpPr txBox="1">
                <a:spLocks noChangeArrowheads="1"/>
              </p:cNvSpPr>
              <p:nvPr/>
            </p:nvSpPr>
            <p:spPr bwMode="auto">
              <a:xfrm>
                <a:off x="3105" y="1830"/>
                <a:ext cx="385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77" name="Text Box 183"/>
              <p:cNvSpPr txBox="1">
                <a:spLocks noChangeArrowheads="1"/>
              </p:cNvSpPr>
              <p:nvPr/>
            </p:nvSpPr>
            <p:spPr bwMode="auto">
              <a:xfrm>
                <a:off x="158" y="1209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9278" name="Group 184"/>
              <p:cNvGrpSpPr/>
              <p:nvPr/>
            </p:nvGrpSpPr>
            <p:grpSpPr bwMode="auto">
              <a:xfrm>
                <a:off x="168" y="938"/>
                <a:ext cx="385" cy="327"/>
                <a:chOff x="3805" y="3197"/>
                <a:chExt cx="385" cy="327"/>
              </a:xfrm>
            </p:grpSpPr>
            <p:sp>
              <p:nvSpPr>
                <p:cNvPr id="9284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3805" y="3197"/>
                  <a:ext cx="385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S</a:t>
                  </a:r>
                  <a:endPara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9285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3863" y="3241"/>
                  <a:ext cx="1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9279" name="Text Box 187"/>
              <p:cNvSpPr txBox="1">
                <a:spLocks noChangeArrowheads="1"/>
              </p:cNvSpPr>
              <p:nvPr/>
            </p:nvSpPr>
            <p:spPr bwMode="auto">
              <a:xfrm>
                <a:off x="146" y="1683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80" name="Text Box 188"/>
              <p:cNvSpPr txBox="1">
                <a:spLocks noChangeArrowheads="1"/>
              </p:cNvSpPr>
              <p:nvPr/>
            </p:nvSpPr>
            <p:spPr bwMode="auto">
              <a:xfrm>
                <a:off x="136" y="2180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81" name="Text Box 189"/>
              <p:cNvSpPr txBox="1">
                <a:spLocks noChangeArrowheads="1"/>
              </p:cNvSpPr>
              <p:nvPr/>
            </p:nvSpPr>
            <p:spPr bwMode="auto">
              <a:xfrm>
                <a:off x="157" y="2677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82" name="Text Box 190"/>
              <p:cNvSpPr txBox="1">
                <a:spLocks noChangeArrowheads="1"/>
              </p:cNvSpPr>
              <p:nvPr/>
            </p:nvSpPr>
            <p:spPr bwMode="auto">
              <a:xfrm>
                <a:off x="136" y="3332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283" name="Text Box 191"/>
              <p:cNvSpPr txBox="1">
                <a:spLocks noChangeArrowheads="1"/>
              </p:cNvSpPr>
              <p:nvPr/>
            </p:nvSpPr>
            <p:spPr bwMode="auto">
              <a:xfrm>
                <a:off x="158" y="2959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9224" name="Text Box 192"/>
            <p:cNvSpPr txBox="1">
              <a:spLocks noChangeArrowheads="1"/>
            </p:cNvSpPr>
            <p:nvPr/>
          </p:nvSpPr>
          <p:spPr bwMode="auto">
            <a:xfrm>
              <a:off x="2532" y="1457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5" name="Text Box 193"/>
            <p:cNvSpPr txBox="1">
              <a:spLocks noChangeArrowheads="1"/>
            </p:cNvSpPr>
            <p:nvPr/>
          </p:nvSpPr>
          <p:spPr bwMode="auto">
            <a:xfrm>
              <a:off x="2532" y="1935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6" name="Text Box 194"/>
            <p:cNvSpPr txBox="1">
              <a:spLocks noChangeArrowheads="1"/>
            </p:cNvSpPr>
            <p:nvPr/>
          </p:nvSpPr>
          <p:spPr bwMode="auto">
            <a:xfrm>
              <a:off x="2532" y="2435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7" name="Text Box 195"/>
            <p:cNvSpPr txBox="1">
              <a:spLocks noChangeArrowheads="1"/>
            </p:cNvSpPr>
            <p:nvPr/>
          </p:nvSpPr>
          <p:spPr bwMode="auto">
            <a:xfrm>
              <a:off x="2521" y="2956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8" name="Text Box 196"/>
            <p:cNvSpPr txBox="1">
              <a:spLocks noChangeArrowheads="1"/>
            </p:cNvSpPr>
            <p:nvPr/>
          </p:nvSpPr>
          <p:spPr bwMode="auto">
            <a:xfrm>
              <a:off x="3326" y="2163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29" name="Text Box 197"/>
            <p:cNvSpPr txBox="1">
              <a:spLocks noChangeArrowheads="1"/>
            </p:cNvSpPr>
            <p:nvPr/>
          </p:nvSpPr>
          <p:spPr bwMode="auto">
            <a:xfrm>
              <a:off x="1456" y="1392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30" name="Text Box 198"/>
            <p:cNvSpPr txBox="1">
              <a:spLocks noChangeArrowheads="1"/>
            </p:cNvSpPr>
            <p:nvPr/>
          </p:nvSpPr>
          <p:spPr bwMode="auto">
            <a:xfrm>
              <a:off x="1609" y="3381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231" name="Text Box 199"/>
            <p:cNvSpPr txBox="1">
              <a:spLocks noChangeArrowheads="1"/>
            </p:cNvSpPr>
            <p:nvPr/>
          </p:nvSpPr>
          <p:spPr bwMode="auto">
            <a:xfrm>
              <a:off x="1609" y="3805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7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182563"/>
            <a:ext cx="1639888" cy="496887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逻辑功能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9345" name="Group 129"/>
          <p:cNvGrpSpPr/>
          <p:nvPr/>
        </p:nvGrpSpPr>
        <p:grpSpPr bwMode="auto">
          <a:xfrm>
            <a:off x="6042025" y="1128713"/>
            <a:ext cx="2239963" cy="3117850"/>
            <a:chOff x="3874" y="689"/>
            <a:chExt cx="1411" cy="1964"/>
          </a:xfrm>
        </p:grpSpPr>
        <p:sp>
          <p:nvSpPr>
            <p:cNvPr id="10338" name="Rectangle 122"/>
            <p:cNvSpPr>
              <a:spLocks noChangeArrowheads="1"/>
            </p:cNvSpPr>
            <p:nvPr/>
          </p:nvSpPr>
          <p:spPr bwMode="auto">
            <a:xfrm>
              <a:off x="4878" y="2327"/>
              <a:ext cx="407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9" name="Rectangle 120"/>
            <p:cNvSpPr>
              <a:spLocks noChangeArrowheads="1"/>
            </p:cNvSpPr>
            <p:nvPr/>
          </p:nvSpPr>
          <p:spPr bwMode="auto">
            <a:xfrm>
              <a:off x="4268" y="2327"/>
              <a:ext cx="610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0" name="Rectangle 118"/>
            <p:cNvSpPr>
              <a:spLocks noChangeArrowheads="1"/>
            </p:cNvSpPr>
            <p:nvPr/>
          </p:nvSpPr>
          <p:spPr bwMode="auto">
            <a:xfrm>
              <a:off x="3874" y="2327"/>
              <a:ext cx="394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1" name="Rectangle 100"/>
            <p:cNvSpPr>
              <a:spLocks noChangeArrowheads="1"/>
            </p:cNvSpPr>
            <p:nvPr/>
          </p:nvSpPr>
          <p:spPr bwMode="auto">
            <a:xfrm>
              <a:off x="4878" y="2001"/>
              <a:ext cx="407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2" name="Rectangle 98"/>
            <p:cNvSpPr>
              <a:spLocks noChangeArrowheads="1"/>
            </p:cNvSpPr>
            <p:nvPr/>
          </p:nvSpPr>
          <p:spPr bwMode="auto">
            <a:xfrm>
              <a:off x="4268" y="2001"/>
              <a:ext cx="610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3" name="Rectangle 96"/>
            <p:cNvSpPr>
              <a:spLocks noChangeArrowheads="1"/>
            </p:cNvSpPr>
            <p:nvPr/>
          </p:nvSpPr>
          <p:spPr bwMode="auto">
            <a:xfrm>
              <a:off x="3874" y="2001"/>
              <a:ext cx="394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4" name="Rectangle 92"/>
            <p:cNvSpPr>
              <a:spLocks noChangeArrowheads="1"/>
            </p:cNvSpPr>
            <p:nvPr/>
          </p:nvSpPr>
          <p:spPr bwMode="auto">
            <a:xfrm>
              <a:off x="4878" y="1675"/>
              <a:ext cx="407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5" name="Rectangle 90"/>
            <p:cNvSpPr>
              <a:spLocks noChangeArrowheads="1"/>
            </p:cNvSpPr>
            <p:nvPr/>
          </p:nvSpPr>
          <p:spPr bwMode="auto">
            <a:xfrm>
              <a:off x="4268" y="1675"/>
              <a:ext cx="610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6" name="Rectangle 88"/>
            <p:cNvSpPr>
              <a:spLocks noChangeArrowheads="1"/>
            </p:cNvSpPr>
            <p:nvPr/>
          </p:nvSpPr>
          <p:spPr bwMode="auto">
            <a:xfrm>
              <a:off x="3874" y="1675"/>
              <a:ext cx="394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7" name="Rectangle 82"/>
            <p:cNvSpPr>
              <a:spLocks noChangeArrowheads="1"/>
            </p:cNvSpPr>
            <p:nvPr/>
          </p:nvSpPr>
          <p:spPr bwMode="auto">
            <a:xfrm>
              <a:off x="4878" y="1015"/>
              <a:ext cx="407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8" name="Rectangle 80"/>
            <p:cNvSpPr>
              <a:spLocks noChangeArrowheads="1"/>
            </p:cNvSpPr>
            <p:nvPr/>
          </p:nvSpPr>
          <p:spPr bwMode="auto">
            <a:xfrm>
              <a:off x="4268" y="1015"/>
              <a:ext cx="610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Symbol" panose="05050102010706020507" pitchFamily="18" charset="2"/>
                </a:rPr>
                <a:t>   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49" name="Rectangle 78"/>
            <p:cNvSpPr>
              <a:spLocks noChangeArrowheads="1"/>
            </p:cNvSpPr>
            <p:nvPr/>
          </p:nvSpPr>
          <p:spPr bwMode="auto">
            <a:xfrm>
              <a:off x="3874" y="1015"/>
              <a:ext cx="394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0" name="Rectangle 20"/>
            <p:cNvSpPr>
              <a:spLocks noChangeArrowheads="1"/>
            </p:cNvSpPr>
            <p:nvPr/>
          </p:nvSpPr>
          <p:spPr bwMode="auto">
            <a:xfrm>
              <a:off x="4878" y="1345"/>
              <a:ext cx="407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1" name="Rectangle 19"/>
            <p:cNvSpPr>
              <a:spLocks noChangeArrowheads="1"/>
            </p:cNvSpPr>
            <p:nvPr/>
          </p:nvSpPr>
          <p:spPr bwMode="auto">
            <a:xfrm>
              <a:off x="4268" y="1345"/>
              <a:ext cx="610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2" name="Rectangle 18"/>
            <p:cNvSpPr>
              <a:spLocks noChangeArrowheads="1"/>
            </p:cNvSpPr>
            <p:nvPr/>
          </p:nvSpPr>
          <p:spPr bwMode="auto">
            <a:xfrm>
              <a:off x="3874" y="1345"/>
              <a:ext cx="394" cy="33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3" name="Rectangle 17"/>
            <p:cNvSpPr>
              <a:spLocks noChangeArrowheads="1"/>
            </p:cNvSpPr>
            <p:nvPr/>
          </p:nvSpPr>
          <p:spPr bwMode="auto">
            <a:xfrm>
              <a:off x="4878" y="689"/>
              <a:ext cx="407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4" name="Rectangle 16"/>
            <p:cNvSpPr>
              <a:spLocks noChangeArrowheads="1"/>
            </p:cNvSpPr>
            <p:nvPr/>
          </p:nvSpPr>
          <p:spPr bwMode="auto">
            <a:xfrm>
              <a:off x="4268" y="689"/>
              <a:ext cx="610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5" name="Rectangle 15"/>
            <p:cNvSpPr>
              <a:spLocks noChangeArrowheads="1"/>
            </p:cNvSpPr>
            <p:nvPr/>
          </p:nvSpPr>
          <p:spPr bwMode="auto">
            <a:xfrm>
              <a:off x="3874" y="689"/>
              <a:ext cx="394" cy="326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6" name="Line 31"/>
            <p:cNvSpPr>
              <a:spLocks noChangeShapeType="1"/>
            </p:cNvSpPr>
            <p:nvPr/>
          </p:nvSpPr>
          <p:spPr bwMode="auto">
            <a:xfrm>
              <a:off x="3874" y="1015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7" name="Line 32"/>
            <p:cNvSpPr>
              <a:spLocks noChangeShapeType="1"/>
            </p:cNvSpPr>
            <p:nvPr/>
          </p:nvSpPr>
          <p:spPr bwMode="auto">
            <a:xfrm>
              <a:off x="3874" y="1675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8" name="Line 37"/>
            <p:cNvSpPr>
              <a:spLocks noChangeShapeType="1"/>
            </p:cNvSpPr>
            <p:nvPr/>
          </p:nvSpPr>
          <p:spPr bwMode="auto">
            <a:xfrm>
              <a:off x="4268" y="689"/>
              <a:ext cx="0" cy="1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59" name="Line 38"/>
            <p:cNvSpPr>
              <a:spLocks noChangeShapeType="1"/>
            </p:cNvSpPr>
            <p:nvPr/>
          </p:nvSpPr>
          <p:spPr bwMode="auto">
            <a:xfrm>
              <a:off x="4878" y="689"/>
              <a:ext cx="0" cy="1964"/>
            </a:xfrm>
            <a:prstGeom prst="line">
              <a:avLst/>
            </a:prstGeom>
            <a:noFill/>
            <a:ln w="38100">
              <a:solidFill>
                <a:srgbClr val="9090F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60" name="Line 30"/>
            <p:cNvSpPr>
              <a:spLocks noChangeShapeType="1"/>
            </p:cNvSpPr>
            <p:nvPr/>
          </p:nvSpPr>
          <p:spPr bwMode="auto">
            <a:xfrm>
              <a:off x="3874" y="689"/>
              <a:ext cx="1411" cy="0"/>
            </a:xfrm>
            <a:prstGeom prst="line">
              <a:avLst/>
            </a:prstGeom>
            <a:noFill/>
            <a:ln w="38100" cap="sq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61" name="Line 36"/>
            <p:cNvSpPr>
              <a:spLocks noChangeShapeType="1"/>
            </p:cNvSpPr>
            <p:nvPr/>
          </p:nvSpPr>
          <p:spPr bwMode="auto">
            <a:xfrm>
              <a:off x="3874" y="689"/>
              <a:ext cx="0" cy="1964"/>
            </a:xfrm>
            <a:prstGeom prst="line">
              <a:avLst/>
            </a:prstGeom>
            <a:noFill/>
            <a:ln w="38100" cap="sq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62" name="Line 39"/>
            <p:cNvSpPr>
              <a:spLocks noChangeShapeType="1"/>
            </p:cNvSpPr>
            <p:nvPr/>
          </p:nvSpPr>
          <p:spPr bwMode="auto">
            <a:xfrm>
              <a:off x="5285" y="689"/>
              <a:ext cx="0" cy="1964"/>
            </a:xfrm>
            <a:prstGeom prst="line">
              <a:avLst/>
            </a:prstGeom>
            <a:noFill/>
            <a:ln w="38100" cap="sq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63" name="Line 35"/>
            <p:cNvSpPr>
              <a:spLocks noChangeShapeType="1"/>
            </p:cNvSpPr>
            <p:nvPr/>
          </p:nvSpPr>
          <p:spPr bwMode="auto">
            <a:xfrm>
              <a:off x="3874" y="2653"/>
              <a:ext cx="1411" cy="0"/>
            </a:xfrm>
            <a:prstGeom prst="line">
              <a:avLst/>
            </a:prstGeom>
            <a:noFill/>
            <a:ln w="38100" cap="sq">
              <a:solidFill>
                <a:srgbClr val="1F08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64" name="Line 79"/>
            <p:cNvSpPr>
              <a:spLocks noChangeShapeType="1"/>
            </p:cNvSpPr>
            <p:nvPr/>
          </p:nvSpPr>
          <p:spPr bwMode="auto">
            <a:xfrm>
              <a:off x="3874" y="1345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65" name="Line 89"/>
            <p:cNvSpPr>
              <a:spLocks noChangeShapeType="1"/>
            </p:cNvSpPr>
            <p:nvPr/>
          </p:nvSpPr>
          <p:spPr bwMode="auto">
            <a:xfrm>
              <a:off x="3874" y="2001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66" name="Line 97"/>
            <p:cNvSpPr>
              <a:spLocks noChangeShapeType="1"/>
            </p:cNvSpPr>
            <p:nvPr/>
          </p:nvSpPr>
          <p:spPr bwMode="auto">
            <a:xfrm>
              <a:off x="3874" y="2327"/>
              <a:ext cx="14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67" name="Line 73"/>
            <p:cNvSpPr>
              <a:spLocks noChangeShapeType="1"/>
            </p:cNvSpPr>
            <p:nvPr/>
          </p:nvSpPr>
          <p:spPr bwMode="auto">
            <a:xfrm>
              <a:off x="4008" y="746"/>
              <a:ext cx="1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5461497" y="4709918"/>
            <a:ext cx="3063875" cy="5191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四选一数据选择器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412" name="Text Box 196"/>
          <p:cNvSpPr txBox="1">
            <a:spLocks noChangeArrowheads="1"/>
          </p:cNvSpPr>
          <p:nvPr/>
        </p:nvSpPr>
        <p:spPr bwMode="auto">
          <a:xfrm>
            <a:off x="484188" y="5451475"/>
            <a:ext cx="3836987" cy="5191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选择控制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地址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414" name="Text Box 198"/>
          <p:cNvSpPr txBox="1">
            <a:spLocks noChangeArrowheads="1"/>
          </p:cNvSpPr>
          <p:nvPr/>
        </p:nvSpPr>
        <p:spPr bwMode="auto">
          <a:xfrm>
            <a:off x="447675" y="6096000"/>
            <a:ext cx="3675063" cy="5191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数据输入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9418" name="Group 202"/>
          <p:cNvGrpSpPr/>
          <p:nvPr/>
        </p:nvGrpSpPr>
        <p:grpSpPr bwMode="auto">
          <a:xfrm>
            <a:off x="2151063" y="301625"/>
            <a:ext cx="6992937" cy="519113"/>
            <a:chOff x="813" y="3801"/>
            <a:chExt cx="4405" cy="327"/>
          </a:xfrm>
        </p:grpSpPr>
        <p:sp>
          <p:nvSpPr>
            <p:cNvPr id="10325" name="Text Box 203"/>
            <p:cNvSpPr txBox="1">
              <a:spLocks noChangeArrowheads="1"/>
            </p:cNvSpPr>
            <p:nvPr/>
          </p:nvSpPr>
          <p:spPr bwMode="auto">
            <a:xfrm>
              <a:off x="813" y="3801"/>
              <a:ext cx="4405" cy="327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Y=SA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+SA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D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</a:t>
              </a:r>
              <a:endParaRPr kumimoji="1" lang="en-US" altLang="zh-CN" sz="28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26" name="Line 204"/>
            <p:cNvSpPr>
              <a:spLocks noChangeShapeType="1"/>
            </p:cNvSpPr>
            <p:nvPr/>
          </p:nvSpPr>
          <p:spPr bwMode="auto">
            <a:xfrm>
              <a:off x="1152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27" name="Line 205"/>
            <p:cNvSpPr>
              <a:spLocks noChangeShapeType="1"/>
            </p:cNvSpPr>
            <p:nvPr/>
          </p:nvSpPr>
          <p:spPr bwMode="auto">
            <a:xfrm>
              <a:off x="2112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28" name="Line 206"/>
            <p:cNvSpPr>
              <a:spLocks noChangeShapeType="1"/>
            </p:cNvSpPr>
            <p:nvPr/>
          </p:nvSpPr>
          <p:spPr bwMode="auto">
            <a:xfrm>
              <a:off x="2507" y="3873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29" name="Line 207"/>
            <p:cNvSpPr>
              <a:spLocks noChangeShapeType="1"/>
            </p:cNvSpPr>
            <p:nvPr/>
          </p:nvSpPr>
          <p:spPr bwMode="auto">
            <a:xfrm>
              <a:off x="3083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0" name="Line 208"/>
            <p:cNvSpPr>
              <a:spLocks noChangeShapeType="1"/>
            </p:cNvSpPr>
            <p:nvPr/>
          </p:nvSpPr>
          <p:spPr bwMode="auto">
            <a:xfrm>
              <a:off x="3241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1" name="Line 209"/>
            <p:cNvSpPr>
              <a:spLocks noChangeShapeType="1"/>
            </p:cNvSpPr>
            <p:nvPr/>
          </p:nvSpPr>
          <p:spPr bwMode="auto">
            <a:xfrm>
              <a:off x="4043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2" name="Line 210"/>
            <p:cNvSpPr>
              <a:spLocks noChangeShapeType="1"/>
            </p:cNvSpPr>
            <p:nvPr/>
          </p:nvSpPr>
          <p:spPr bwMode="auto">
            <a:xfrm>
              <a:off x="4213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3" name="Line 211"/>
            <p:cNvSpPr>
              <a:spLocks noChangeShapeType="1"/>
            </p:cNvSpPr>
            <p:nvPr/>
          </p:nvSpPr>
          <p:spPr bwMode="auto">
            <a:xfrm>
              <a:off x="4427" y="3862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4" name="Line 212"/>
            <p:cNvSpPr>
              <a:spLocks noChangeShapeType="1"/>
            </p:cNvSpPr>
            <p:nvPr/>
          </p:nvSpPr>
          <p:spPr bwMode="auto">
            <a:xfrm>
              <a:off x="1152" y="38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5" name="Line 213"/>
            <p:cNvSpPr>
              <a:spLocks noChangeShapeType="1"/>
            </p:cNvSpPr>
            <p:nvPr/>
          </p:nvSpPr>
          <p:spPr bwMode="auto">
            <a:xfrm>
              <a:off x="2112" y="38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6" name="Line 214"/>
            <p:cNvSpPr>
              <a:spLocks noChangeShapeType="1"/>
            </p:cNvSpPr>
            <p:nvPr/>
          </p:nvSpPr>
          <p:spPr bwMode="auto">
            <a:xfrm>
              <a:off x="3083" y="38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37" name="Line 215"/>
            <p:cNvSpPr>
              <a:spLocks noChangeShapeType="1"/>
            </p:cNvSpPr>
            <p:nvPr/>
          </p:nvSpPr>
          <p:spPr bwMode="auto">
            <a:xfrm>
              <a:off x="4043" y="3829"/>
              <a:ext cx="1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9433" name="Group 217"/>
          <p:cNvGrpSpPr/>
          <p:nvPr/>
        </p:nvGrpSpPr>
        <p:grpSpPr bwMode="auto">
          <a:xfrm>
            <a:off x="4392613" y="5449888"/>
            <a:ext cx="4460875" cy="989012"/>
            <a:chOff x="2767" y="3433"/>
            <a:chExt cx="2810" cy="623"/>
          </a:xfrm>
        </p:grpSpPr>
        <p:sp>
          <p:nvSpPr>
            <p:cNvPr id="10323" name="Text Box 199"/>
            <p:cNvSpPr txBox="1">
              <a:spLocks noChangeArrowheads="1"/>
            </p:cNvSpPr>
            <p:nvPr/>
          </p:nvSpPr>
          <p:spPr bwMode="auto">
            <a:xfrm>
              <a:off x="2767" y="3433"/>
              <a:ext cx="2810" cy="623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S: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使能端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(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选通端、片选端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)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6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    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低电平有效</a:t>
              </a: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324" name="Line 216"/>
            <p:cNvSpPr>
              <a:spLocks noChangeShapeType="1"/>
            </p:cNvSpPr>
            <p:nvPr/>
          </p:nvSpPr>
          <p:spPr bwMode="auto">
            <a:xfrm>
              <a:off x="2825" y="3500"/>
              <a:ext cx="11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9434" name="Group 218"/>
          <p:cNvGrpSpPr/>
          <p:nvPr/>
        </p:nvGrpSpPr>
        <p:grpSpPr bwMode="auto">
          <a:xfrm>
            <a:off x="387350" y="949325"/>
            <a:ext cx="5324475" cy="4360863"/>
            <a:chOff x="961" y="1349"/>
            <a:chExt cx="3354" cy="2747"/>
          </a:xfrm>
        </p:grpSpPr>
        <p:grpSp>
          <p:nvGrpSpPr>
            <p:cNvPr id="10250" name="Group 219"/>
            <p:cNvGrpSpPr/>
            <p:nvPr/>
          </p:nvGrpSpPr>
          <p:grpSpPr bwMode="auto">
            <a:xfrm>
              <a:off x="961" y="1349"/>
              <a:ext cx="3354" cy="2747"/>
              <a:chOff x="136" y="938"/>
              <a:chExt cx="3354" cy="2747"/>
            </a:xfrm>
          </p:grpSpPr>
          <p:grpSp>
            <p:nvGrpSpPr>
              <p:cNvPr id="10259" name="Group 220"/>
              <p:cNvGrpSpPr/>
              <p:nvPr/>
            </p:nvGrpSpPr>
            <p:grpSpPr bwMode="auto">
              <a:xfrm>
                <a:off x="1740" y="1051"/>
                <a:ext cx="328" cy="406"/>
                <a:chOff x="1175" y="1141"/>
                <a:chExt cx="328" cy="406"/>
              </a:xfrm>
            </p:grpSpPr>
            <p:sp>
              <p:nvSpPr>
                <p:cNvPr id="10321" name="Rectangle 221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0322" name="Oval 222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260" name="Group 223"/>
              <p:cNvGrpSpPr/>
              <p:nvPr/>
            </p:nvGrpSpPr>
            <p:grpSpPr bwMode="auto">
              <a:xfrm>
                <a:off x="1740" y="1548"/>
                <a:ext cx="328" cy="406"/>
                <a:chOff x="1175" y="1141"/>
                <a:chExt cx="328" cy="406"/>
              </a:xfrm>
            </p:grpSpPr>
            <p:sp>
              <p:nvSpPr>
                <p:cNvPr id="10319" name="Rectangle 224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0320" name="Oval 225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261" name="Group 226"/>
              <p:cNvGrpSpPr/>
              <p:nvPr/>
            </p:nvGrpSpPr>
            <p:grpSpPr bwMode="auto">
              <a:xfrm>
                <a:off x="1740" y="2044"/>
                <a:ext cx="328" cy="406"/>
                <a:chOff x="1175" y="1141"/>
                <a:chExt cx="328" cy="406"/>
              </a:xfrm>
            </p:grpSpPr>
            <p:sp>
              <p:nvSpPr>
                <p:cNvPr id="10317" name="Rectangle 227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0318" name="Oval 228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262" name="Group 229"/>
              <p:cNvGrpSpPr/>
              <p:nvPr/>
            </p:nvGrpSpPr>
            <p:grpSpPr bwMode="auto">
              <a:xfrm>
                <a:off x="1740" y="2543"/>
                <a:ext cx="328" cy="406"/>
                <a:chOff x="1175" y="1141"/>
                <a:chExt cx="328" cy="406"/>
              </a:xfrm>
            </p:grpSpPr>
            <p:sp>
              <p:nvSpPr>
                <p:cNvPr id="10315" name="Rectangle 230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0316" name="Oval 231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0263" name="Group 232"/>
              <p:cNvGrpSpPr/>
              <p:nvPr/>
            </p:nvGrpSpPr>
            <p:grpSpPr bwMode="auto">
              <a:xfrm>
                <a:off x="2542" y="1785"/>
                <a:ext cx="328" cy="406"/>
                <a:chOff x="1175" y="1141"/>
                <a:chExt cx="328" cy="406"/>
              </a:xfrm>
            </p:grpSpPr>
            <p:sp>
              <p:nvSpPr>
                <p:cNvPr id="10313" name="Rectangle 233"/>
                <p:cNvSpPr>
                  <a:spLocks noChangeArrowheads="1"/>
                </p:cNvSpPr>
                <p:nvPr/>
              </p:nvSpPr>
              <p:spPr bwMode="auto">
                <a:xfrm>
                  <a:off x="1175" y="1141"/>
                  <a:ext cx="225" cy="40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0314" name="Oval 234"/>
                <p:cNvSpPr>
                  <a:spLocks noChangeArrowheads="1"/>
                </p:cNvSpPr>
                <p:nvPr/>
              </p:nvSpPr>
              <p:spPr bwMode="auto">
                <a:xfrm>
                  <a:off x="1401" y="1276"/>
                  <a:ext cx="102" cy="10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264" name="Freeform 235"/>
              <p:cNvSpPr/>
              <p:nvPr/>
            </p:nvSpPr>
            <p:spPr bwMode="auto">
              <a:xfrm>
                <a:off x="2078" y="1728"/>
                <a:ext cx="452" cy="181"/>
              </a:xfrm>
              <a:custGeom>
                <a:avLst/>
                <a:gdLst>
                  <a:gd name="T0" fmla="*/ 0 w 452"/>
                  <a:gd name="T1" fmla="*/ 0 h 181"/>
                  <a:gd name="T2" fmla="*/ 113 w 452"/>
                  <a:gd name="T3" fmla="*/ 0 h 181"/>
                  <a:gd name="T4" fmla="*/ 113 w 452"/>
                  <a:gd name="T5" fmla="*/ 181 h 181"/>
                  <a:gd name="T6" fmla="*/ 452 w 452"/>
                  <a:gd name="T7" fmla="*/ 181 h 1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2" h="181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81"/>
                    </a:lnTo>
                    <a:lnTo>
                      <a:pt x="452" y="18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65" name="Freeform 236"/>
              <p:cNvSpPr/>
              <p:nvPr/>
            </p:nvSpPr>
            <p:spPr bwMode="auto">
              <a:xfrm flipV="1">
                <a:off x="2077" y="2022"/>
                <a:ext cx="452" cy="204"/>
              </a:xfrm>
              <a:custGeom>
                <a:avLst/>
                <a:gdLst>
                  <a:gd name="T0" fmla="*/ 0 w 452"/>
                  <a:gd name="T1" fmla="*/ 0 h 181"/>
                  <a:gd name="T2" fmla="*/ 113 w 452"/>
                  <a:gd name="T3" fmla="*/ 0 h 181"/>
                  <a:gd name="T4" fmla="*/ 113 w 452"/>
                  <a:gd name="T5" fmla="*/ 371 h 181"/>
                  <a:gd name="T6" fmla="*/ 452 w 452"/>
                  <a:gd name="T7" fmla="*/ 371 h 1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52" h="181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81"/>
                    </a:lnTo>
                    <a:lnTo>
                      <a:pt x="452" y="181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66" name="Freeform 237"/>
              <p:cNvSpPr/>
              <p:nvPr/>
            </p:nvSpPr>
            <p:spPr bwMode="auto">
              <a:xfrm>
                <a:off x="2067" y="1231"/>
                <a:ext cx="463" cy="587"/>
              </a:xfrm>
              <a:custGeom>
                <a:avLst/>
                <a:gdLst>
                  <a:gd name="T0" fmla="*/ 0 w 463"/>
                  <a:gd name="T1" fmla="*/ 0 h 587"/>
                  <a:gd name="T2" fmla="*/ 271 w 463"/>
                  <a:gd name="T3" fmla="*/ 0 h 587"/>
                  <a:gd name="T4" fmla="*/ 271 w 463"/>
                  <a:gd name="T5" fmla="*/ 587 h 587"/>
                  <a:gd name="T6" fmla="*/ 463 w 463"/>
                  <a:gd name="T7" fmla="*/ 587 h 5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3" h="587">
                    <a:moveTo>
                      <a:pt x="0" y="0"/>
                    </a:moveTo>
                    <a:lnTo>
                      <a:pt x="271" y="0"/>
                    </a:lnTo>
                    <a:lnTo>
                      <a:pt x="271" y="587"/>
                    </a:lnTo>
                    <a:lnTo>
                      <a:pt x="463" y="58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67" name="Freeform 238"/>
              <p:cNvSpPr/>
              <p:nvPr/>
            </p:nvSpPr>
            <p:spPr bwMode="auto">
              <a:xfrm flipV="1">
                <a:off x="2067" y="2124"/>
                <a:ext cx="463" cy="587"/>
              </a:xfrm>
              <a:custGeom>
                <a:avLst/>
                <a:gdLst>
                  <a:gd name="T0" fmla="*/ 0 w 463"/>
                  <a:gd name="T1" fmla="*/ 0 h 587"/>
                  <a:gd name="T2" fmla="*/ 271 w 463"/>
                  <a:gd name="T3" fmla="*/ 0 h 587"/>
                  <a:gd name="T4" fmla="*/ 271 w 463"/>
                  <a:gd name="T5" fmla="*/ 587 h 587"/>
                  <a:gd name="T6" fmla="*/ 463 w 463"/>
                  <a:gd name="T7" fmla="*/ 587 h 58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63" h="587">
                    <a:moveTo>
                      <a:pt x="0" y="0"/>
                    </a:moveTo>
                    <a:lnTo>
                      <a:pt x="271" y="0"/>
                    </a:lnTo>
                    <a:lnTo>
                      <a:pt x="271" y="587"/>
                    </a:lnTo>
                    <a:lnTo>
                      <a:pt x="463" y="587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68" name="Line 239"/>
              <p:cNvSpPr>
                <a:spLocks noChangeShapeType="1"/>
              </p:cNvSpPr>
              <p:nvPr/>
            </p:nvSpPr>
            <p:spPr bwMode="auto">
              <a:xfrm>
                <a:off x="2869" y="1976"/>
                <a:ext cx="25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69" name="Rectangle 240"/>
              <p:cNvSpPr>
                <a:spLocks noChangeArrowheads="1"/>
              </p:cNvSpPr>
              <p:nvPr/>
            </p:nvSpPr>
            <p:spPr bwMode="auto">
              <a:xfrm>
                <a:off x="679" y="1004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0" name="Freeform 241"/>
              <p:cNvSpPr/>
              <p:nvPr/>
            </p:nvSpPr>
            <p:spPr bwMode="auto">
              <a:xfrm>
                <a:off x="915" y="1128"/>
                <a:ext cx="824" cy="1467"/>
              </a:xfrm>
              <a:custGeom>
                <a:avLst/>
                <a:gdLst>
                  <a:gd name="T0" fmla="*/ 0 w 824"/>
                  <a:gd name="T1" fmla="*/ 0 h 1524"/>
                  <a:gd name="T2" fmla="*/ 689 w 824"/>
                  <a:gd name="T3" fmla="*/ 0 h 1524"/>
                  <a:gd name="T4" fmla="*/ 689 w 824"/>
                  <a:gd name="T5" fmla="*/ 1212 h 1524"/>
                  <a:gd name="T6" fmla="*/ 824 w 824"/>
                  <a:gd name="T7" fmla="*/ 1212 h 152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24" h="1524">
                    <a:moveTo>
                      <a:pt x="0" y="0"/>
                    </a:moveTo>
                    <a:lnTo>
                      <a:pt x="689" y="0"/>
                    </a:lnTo>
                    <a:lnTo>
                      <a:pt x="689" y="1524"/>
                    </a:lnTo>
                    <a:lnTo>
                      <a:pt x="824" y="1524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1" name="Line 242"/>
              <p:cNvSpPr>
                <a:spLocks noChangeShapeType="1"/>
              </p:cNvSpPr>
              <p:nvPr/>
            </p:nvSpPr>
            <p:spPr bwMode="auto">
              <a:xfrm>
                <a:off x="1604" y="1129"/>
                <a:ext cx="14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2" name="Line 243"/>
              <p:cNvSpPr>
                <a:spLocks noChangeShapeType="1"/>
              </p:cNvSpPr>
              <p:nvPr/>
            </p:nvSpPr>
            <p:spPr bwMode="auto">
              <a:xfrm flipH="1">
                <a:off x="1604" y="1615"/>
                <a:ext cx="1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3" name="Line 244"/>
              <p:cNvSpPr>
                <a:spLocks noChangeShapeType="1"/>
              </p:cNvSpPr>
              <p:nvPr/>
            </p:nvSpPr>
            <p:spPr bwMode="auto">
              <a:xfrm>
                <a:off x="1604" y="2112"/>
                <a:ext cx="1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4" name="Line 245"/>
              <p:cNvSpPr>
                <a:spLocks noChangeShapeType="1"/>
              </p:cNvSpPr>
              <p:nvPr/>
            </p:nvSpPr>
            <p:spPr bwMode="auto">
              <a:xfrm flipH="1">
                <a:off x="395" y="1118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5" name="Rectangle 246"/>
              <p:cNvSpPr>
                <a:spLocks noChangeArrowheads="1"/>
              </p:cNvSpPr>
              <p:nvPr/>
            </p:nvSpPr>
            <p:spPr bwMode="auto">
              <a:xfrm>
                <a:off x="826" y="2996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6" name="Rectangle 247"/>
              <p:cNvSpPr>
                <a:spLocks noChangeArrowheads="1"/>
              </p:cNvSpPr>
              <p:nvPr/>
            </p:nvSpPr>
            <p:spPr bwMode="auto">
              <a:xfrm>
                <a:off x="826" y="3414"/>
                <a:ext cx="155" cy="2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7" name="Line 248"/>
              <p:cNvSpPr>
                <a:spLocks noChangeShapeType="1"/>
              </p:cNvSpPr>
              <p:nvPr/>
            </p:nvSpPr>
            <p:spPr bwMode="auto">
              <a:xfrm flipH="1">
                <a:off x="463" y="3122"/>
                <a:ext cx="3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8" name="Line 249"/>
              <p:cNvSpPr>
                <a:spLocks noChangeShapeType="1"/>
              </p:cNvSpPr>
              <p:nvPr/>
            </p:nvSpPr>
            <p:spPr bwMode="auto">
              <a:xfrm flipH="1">
                <a:off x="474" y="3540"/>
                <a:ext cx="3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79" name="Freeform 250"/>
              <p:cNvSpPr/>
              <p:nvPr/>
            </p:nvSpPr>
            <p:spPr bwMode="auto">
              <a:xfrm>
                <a:off x="1050" y="1796"/>
                <a:ext cx="689" cy="1739"/>
              </a:xfrm>
              <a:custGeom>
                <a:avLst/>
                <a:gdLst>
                  <a:gd name="T0" fmla="*/ 0 w 689"/>
                  <a:gd name="T1" fmla="*/ 1269 h 1852"/>
                  <a:gd name="T2" fmla="*/ 396 w 689"/>
                  <a:gd name="T3" fmla="*/ 1269 h 1852"/>
                  <a:gd name="T4" fmla="*/ 396 w 689"/>
                  <a:gd name="T5" fmla="*/ 0 h 1852"/>
                  <a:gd name="T6" fmla="*/ 689 w 689"/>
                  <a:gd name="T7" fmla="*/ 0 h 18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89" h="1852">
                    <a:moveTo>
                      <a:pt x="0" y="1852"/>
                    </a:moveTo>
                    <a:lnTo>
                      <a:pt x="396" y="1852"/>
                    </a:lnTo>
                    <a:lnTo>
                      <a:pt x="396" y="0"/>
                    </a:lnTo>
                    <a:lnTo>
                      <a:pt x="689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0" name="Line 251"/>
              <p:cNvSpPr>
                <a:spLocks noChangeShapeType="1"/>
              </p:cNvSpPr>
              <p:nvPr/>
            </p:nvSpPr>
            <p:spPr bwMode="auto">
              <a:xfrm>
                <a:off x="1446" y="2781"/>
                <a:ext cx="2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1" name="Freeform 252"/>
              <p:cNvSpPr/>
              <p:nvPr/>
            </p:nvSpPr>
            <p:spPr bwMode="auto">
              <a:xfrm>
                <a:off x="666" y="1310"/>
                <a:ext cx="1073" cy="2225"/>
              </a:xfrm>
              <a:custGeom>
                <a:avLst/>
                <a:gdLst>
                  <a:gd name="T0" fmla="*/ 0 w 1073"/>
                  <a:gd name="T1" fmla="*/ 2225 h 2225"/>
                  <a:gd name="T2" fmla="*/ 0 w 1073"/>
                  <a:gd name="T3" fmla="*/ 2022 h 2225"/>
                  <a:gd name="T4" fmla="*/ 689 w 1073"/>
                  <a:gd name="T5" fmla="*/ 2022 h 2225"/>
                  <a:gd name="T6" fmla="*/ 689 w 1073"/>
                  <a:gd name="T7" fmla="*/ 0 h 2225"/>
                  <a:gd name="T8" fmla="*/ 1073 w 1073"/>
                  <a:gd name="T9" fmla="*/ 0 h 2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3" h="2225">
                    <a:moveTo>
                      <a:pt x="0" y="2225"/>
                    </a:moveTo>
                    <a:lnTo>
                      <a:pt x="0" y="2022"/>
                    </a:lnTo>
                    <a:lnTo>
                      <a:pt x="689" y="2022"/>
                    </a:lnTo>
                    <a:lnTo>
                      <a:pt x="689" y="0"/>
                    </a:lnTo>
                    <a:lnTo>
                      <a:pt x="1073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2" name="Line 253"/>
              <p:cNvSpPr>
                <a:spLocks noChangeShapeType="1"/>
              </p:cNvSpPr>
              <p:nvPr/>
            </p:nvSpPr>
            <p:spPr bwMode="auto">
              <a:xfrm flipH="1">
                <a:off x="440" y="2857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3" name="Line 254"/>
              <p:cNvSpPr>
                <a:spLocks noChangeShapeType="1"/>
              </p:cNvSpPr>
              <p:nvPr/>
            </p:nvSpPr>
            <p:spPr bwMode="auto">
              <a:xfrm flipH="1">
                <a:off x="451" y="2371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4" name="Line 255"/>
              <p:cNvSpPr>
                <a:spLocks noChangeShapeType="1"/>
              </p:cNvSpPr>
              <p:nvPr/>
            </p:nvSpPr>
            <p:spPr bwMode="auto">
              <a:xfrm flipH="1">
                <a:off x="451" y="1886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5" name="Line 256"/>
              <p:cNvSpPr>
                <a:spLocks noChangeShapeType="1"/>
              </p:cNvSpPr>
              <p:nvPr/>
            </p:nvSpPr>
            <p:spPr bwMode="auto">
              <a:xfrm flipH="1">
                <a:off x="440" y="1389"/>
                <a:ext cx="1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6" name="Line 257"/>
              <p:cNvSpPr>
                <a:spLocks noChangeShapeType="1"/>
              </p:cNvSpPr>
              <p:nvPr/>
            </p:nvSpPr>
            <p:spPr bwMode="auto">
              <a:xfrm>
                <a:off x="1344" y="2281"/>
                <a:ext cx="3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7" name="Freeform 258"/>
              <p:cNvSpPr/>
              <p:nvPr/>
            </p:nvSpPr>
            <p:spPr bwMode="auto">
              <a:xfrm>
                <a:off x="1050" y="2192"/>
                <a:ext cx="678" cy="925"/>
              </a:xfrm>
              <a:custGeom>
                <a:avLst/>
                <a:gdLst>
                  <a:gd name="T0" fmla="*/ 0 w 678"/>
                  <a:gd name="T1" fmla="*/ 107 h 1423"/>
                  <a:gd name="T2" fmla="*/ 215 w 678"/>
                  <a:gd name="T3" fmla="*/ 107 h 1423"/>
                  <a:gd name="T4" fmla="*/ 215 w 678"/>
                  <a:gd name="T5" fmla="*/ 0 h 1423"/>
                  <a:gd name="T6" fmla="*/ 678 w 678"/>
                  <a:gd name="T7" fmla="*/ 0 h 142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78" h="1423">
                    <a:moveTo>
                      <a:pt x="0" y="1423"/>
                    </a:moveTo>
                    <a:lnTo>
                      <a:pt x="215" y="1423"/>
                    </a:lnTo>
                    <a:lnTo>
                      <a:pt x="215" y="0"/>
                    </a:lnTo>
                    <a:lnTo>
                      <a:pt x="678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8" name="Line 259"/>
              <p:cNvSpPr>
                <a:spLocks noChangeShapeType="1"/>
              </p:cNvSpPr>
              <p:nvPr/>
            </p:nvSpPr>
            <p:spPr bwMode="auto">
              <a:xfrm>
                <a:off x="1254" y="2687"/>
                <a:ext cx="4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89" name="Freeform 260"/>
              <p:cNvSpPr/>
              <p:nvPr/>
            </p:nvSpPr>
            <p:spPr bwMode="auto">
              <a:xfrm>
                <a:off x="678" y="1220"/>
                <a:ext cx="1061" cy="1897"/>
              </a:xfrm>
              <a:custGeom>
                <a:avLst/>
                <a:gdLst>
                  <a:gd name="T0" fmla="*/ 0 w 1061"/>
                  <a:gd name="T1" fmla="*/ 1897 h 1897"/>
                  <a:gd name="T2" fmla="*/ 0 w 1061"/>
                  <a:gd name="T3" fmla="*/ 1705 h 1897"/>
                  <a:gd name="T4" fmla="*/ 485 w 1061"/>
                  <a:gd name="T5" fmla="*/ 1705 h 1897"/>
                  <a:gd name="T6" fmla="*/ 485 w 1061"/>
                  <a:gd name="T7" fmla="*/ 0 h 1897"/>
                  <a:gd name="T8" fmla="*/ 1061 w 1061"/>
                  <a:gd name="T9" fmla="*/ 0 h 18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1" h="1897">
                    <a:moveTo>
                      <a:pt x="0" y="1897"/>
                    </a:moveTo>
                    <a:lnTo>
                      <a:pt x="0" y="1705"/>
                    </a:lnTo>
                    <a:lnTo>
                      <a:pt x="485" y="1705"/>
                    </a:lnTo>
                    <a:lnTo>
                      <a:pt x="485" y="0"/>
                    </a:lnTo>
                    <a:lnTo>
                      <a:pt x="1061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0" name="Line 261"/>
              <p:cNvSpPr>
                <a:spLocks noChangeShapeType="1"/>
              </p:cNvSpPr>
              <p:nvPr/>
            </p:nvSpPr>
            <p:spPr bwMode="auto">
              <a:xfrm flipH="1">
                <a:off x="1151" y="1705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1" name="Oval 262"/>
              <p:cNvSpPr>
                <a:spLocks noChangeArrowheads="1"/>
              </p:cNvSpPr>
              <p:nvPr/>
            </p:nvSpPr>
            <p:spPr bwMode="auto">
              <a:xfrm>
                <a:off x="632" y="3501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2" name="Oval 263"/>
              <p:cNvSpPr>
                <a:spLocks noChangeArrowheads="1"/>
              </p:cNvSpPr>
              <p:nvPr/>
            </p:nvSpPr>
            <p:spPr bwMode="auto">
              <a:xfrm>
                <a:off x="632" y="3072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3" name="Oval 264"/>
              <p:cNvSpPr>
                <a:spLocks noChangeArrowheads="1"/>
              </p:cNvSpPr>
              <p:nvPr/>
            </p:nvSpPr>
            <p:spPr bwMode="auto">
              <a:xfrm>
                <a:off x="1129" y="1660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4" name="Oval 265"/>
              <p:cNvSpPr>
                <a:spLocks noChangeArrowheads="1"/>
              </p:cNvSpPr>
              <p:nvPr/>
            </p:nvSpPr>
            <p:spPr bwMode="auto">
              <a:xfrm>
                <a:off x="1231" y="2654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5" name="Oval 266"/>
              <p:cNvSpPr>
                <a:spLocks noChangeArrowheads="1"/>
              </p:cNvSpPr>
              <p:nvPr/>
            </p:nvSpPr>
            <p:spPr bwMode="auto">
              <a:xfrm>
                <a:off x="1321" y="2236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6" name="Oval 267"/>
              <p:cNvSpPr>
                <a:spLocks noChangeArrowheads="1"/>
              </p:cNvSpPr>
              <p:nvPr/>
            </p:nvSpPr>
            <p:spPr bwMode="auto">
              <a:xfrm>
                <a:off x="1412" y="2733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7" name="Oval 268"/>
              <p:cNvSpPr>
                <a:spLocks noChangeArrowheads="1"/>
              </p:cNvSpPr>
              <p:nvPr/>
            </p:nvSpPr>
            <p:spPr bwMode="auto">
              <a:xfrm>
                <a:off x="1570" y="2066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8" name="Oval 269"/>
              <p:cNvSpPr>
                <a:spLocks noChangeArrowheads="1"/>
              </p:cNvSpPr>
              <p:nvPr/>
            </p:nvSpPr>
            <p:spPr bwMode="auto">
              <a:xfrm>
                <a:off x="1570" y="1547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299" name="Oval 270"/>
              <p:cNvSpPr>
                <a:spLocks noChangeArrowheads="1"/>
              </p:cNvSpPr>
              <p:nvPr/>
            </p:nvSpPr>
            <p:spPr bwMode="auto">
              <a:xfrm>
                <a:off x="1558" y="1084"/>
                <a:ext cx="79" cy="7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00" name="Oval 271"/>
              <p:cNvSpPr>
                <a:spLocks noChangeArrowheads="1"/>
              </p:cNvSpPr>
              <p:nvPr/>
            </p:nvSpPr>
            <p:spPr bwMode="auto">
              <a:xfrm>
                <a:off x="971" y="3488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01" name="Oval 272"/>
              <p:cNvSpPr>
                <a:spLocks noChangeArrowheads="1"/>
              </p:cNvSpPr>
              <p:nvPr/>
            </p:nvSpPr>
            <p:spPr bwMode="auto">
              <a:xfrm>
                <a:off x="983" y="3081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02" name="Oval 273"/>
              <p:cNvSpPr>
                <a:spLocks noChangeArrowheads="1"/>
              </p:cNvSpPr>
              <p:nvPr/>
            </p:nvSpPr>
            <p:spPr bwMode="auto">
              <a:xfrm>
                <a:off x="836" y="1082"/>
                <a:ext cx="82" cy="8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03" name="Text Box 274"/>
              <p:cNvSpPr txBox="1">
                <a:spLocks noChangeArrowheads="1"/>
              </p:cNvSpPr>
              <p:nvPr/>
            </p:nvSpPr>
            <p:spPr bwMode="auto">
              <a:xfrm>
                <a:off x="3105" y="1830"/>
                <a:ext cx="385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endPara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04" name="Text Box 275"/>
              <p:cNvSpPr txBox="1">
                <a:spLocks noChangeArrowheads="1"/>
              </p:cNvSpPr>
              <p:nvPr/>
            </p:nvSpPr>
            <p:spPr bwMode="auto">
              <a:xfrm>
                <a:off x="158" y="1209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3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10305" name="Group 276"/>
              <p:cNvGrpSpPr/>
              <p:nvPr/>
            </p:nvGrpSpPr>
            <p:grpSpPr bwMode="auto">
              <a:xfrm>
                <a:off x="168" y="938"/>
                <a:ext cx="385" cy="327"/>
                <a:chOff x="3805" y="3197"/>
                <a:chExt cx="385" cy="327"/>
              </a:xfrm>
            </p:grpSpPr>
            <p:sp>
              <p:nvSpPr>
                <p:cNvPr id="10311" name="Text Box 277"/>
                <p:cNvSpPr txBox="1">
                  <a:spLocks noChangeArrowheads="1"/>
                </p:cNvSpPr>
                <p:nvPr/>
              </p:nvSpPr>
              <p:spPr bwMode="auto">
                <a:xfrm>
                  <a:off x="3805" y="3197"/>
                  <a:ext cx="385" cy="327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S</a:t>
                  </a:r>
                  <a:endPara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0312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3863" y="3241"/>
                  <a:ext cx="12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0306" name="Text Box 279"/>
              <p:cNvSpPr txBox="1">
                <a:spLocks noChangeArrowheads="1"/>
              </p:cNvSpPr>
              <p:nvPr/>
            </p:nvSpPr>
            <p:spPr bwMode="auto">
              <a:xfrm>
                <a:off x="146" y="1683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07" name="Text Box 280"/>
              <p:cNvSpPr txBox="1">
                <a:spLocks noChangeArrowheads="1"/>
              </p:cNvSpPr>
              <p:nvPr/>
            </p:nvSpPr>
            <p:spPr bwMode="auto">
              <a:xfrm>
                <a:off x="136" y="2180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08" name="Text Box 281"/>
              <p:cNvSpPr txBox="1">
                <a:spLocks noChangeArrowheads="1"/>
              </p:cNvSpPr>
              <p:nvPr/>
            </p:nvSpPr>
            <p:spPr bwMode="auto">
              <a:xfrm>
                <a:off x="157" y="2677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D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09" name="Text Box 282"/>
              <p:cNvSpPr txBox="1">
                <a:spLocks noChangeArrowheads="1"/>
              </p:cNvSpPr>
              <p:nvPr/>
            </p:nvSpPr>
            <p:spPr bwMode="auto">
              <a:xfrm>
                <a:off x="136" y="3332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310" name="Text Box 283"/>
              <p:cNvSpPr txBox="1">
                <a:spLocks noChangeArrowheads="1"/>
              </p:cNvSpPr>
              <p:nvPr/>
            </p:nvSpPr>
            <p:spPr bwMode="auto">
              <a:xfrm>
                <a:off x="158" y="2959"/>
                <a:ext cx="407" cy="327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1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endPara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0251" name="Text Box 284"/>
            <p:cNvSpPr txBox="1">
              <a:spLocks noChangeArrowheads="1"/>
            </p:cNvSpPr>
            <p:nvPr/>
          </p:nvSpPr>
          <p:spPr bwMode="auto">
            <a:xfrm>
              <a:off x="2532" y="1457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2" name="Text Box 285"/>
            <p:cNvSpPr txBox="1">
              <a:spLocks noChangeArrowheads="1"/>
            </p:cNvSpPr>
            <p:nvPr/>
          </p:nvSpPr>
          <p:spPr bwMode="auto">
            <a:xfrm>
              <a:off x="2532" y="1935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3" name="Text Box 286"/>
            <p:cNvSpPr txBox="1">
              <a:spLocks noChangeArrowheads="1"/>
            </p:cNvSpPr>
            <p:nvPr/>
          </p:nvSpPr>
          <p:spPr bwMode="auto">
            <a:xfrm>
              <a:off x="2532" y="2435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4" name="Text Box 287"/>
            <p:cNvSpPr txBox="1">
              <a:spLocks noChangeArrowheads="1"/>
            </p:cNvSpPr>
            <p:nvPr/>
          </p:nvSpPr>
          <p:spPr bwMode="auto">
            <a:xfrm>
              <a:off x="2521" y="2956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5" name="Text Box 288"/>
            <p:cNvSpPr txBox="1">
              <a:spLocks noChangeArrowheads="1"/>
            </p:cNvSpPr>
            <p:nvPr/>
          </p:nvSpPr>
          <p:spPr bwMode="auto">
            <a:xfrm>
              <a:off x="3326" y="2163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&amp;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6" name="Text Box 289"/>
            <p:cNvSpPr txBox="1">
              <a:spLocks noChangeArrowheads="1"/>
            </p:cNvSpPr>
            <p:nvPr/>
          </p:nvSpPr>
          <p:spPr bwMode="auto">
            <a:xfrm>
              <a:off x="1456" y="1392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7" name="Text Box 290"/>
            <p:cNvSpPr txBox="1">
              <a:spLocks noChangeArrowheads="1"/>
            </p:cNvSpPr>
            <p:nvPr/>
          </p:nvSpPr>
          <p:spPr bwMode="auto">
            <a:xfrm>
              <a:off x="1609" y="3381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0258" name="Text Box 291"/>
            <p:cNvSpPr txBox="1">
              <a:spLocks noChangeArrowheads="1"/>
            </p:cNvSpPr>
            <p:nvPr/>
          </p:nvSpPr>
          <p:spPr bwMode="auto">
            <a:xfrm>
              <a:off x="1609" y="3805"/>
              <a:ext cx="293" cy="212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411" grpId="0" animBg="1" autoUpdateAnimBg="0"/>
      <p:bldP spid="9412" grpId="0" animBg="1" autoUpdateAnimBg="0"/>
      <p:bldP spid="94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250825"/>
            <a:ext cx="1585913" cy="55245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</a:rPr>
              <a:t>【</a:t>
            </a:r>
            <a:r>
              <a:rPr lang="zh-CN" altLang="en-US" sz="2800" b="1" dirty="0">
                <a:solidFill>
                  <a:schemeClr val="tx1"/>
                </a:solidFill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</a:rPr>
              <a:t>3】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506538" y="276225"/>
            <a:ext cx="5224462" cy="51911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分析下面组合电路的逻辑功能。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10293" name="Group 53"/>
          <p:cNvGrpSpPr/>
          <p:nvPr/>
        </p:nvGrpSpPr>
        <p:grpSpPr bwMode="auto">
          <a:xfrm>
            <a:off x="757238" y="1084263"/>
            <a:ext cx="4467225" cy="2343150"/>
            <a:chOff x="251" y="570"/>
            <a:chExt cx="2814" cy="1476"/>
          </a:xfrm>
        </p:grpSpPr>
        <p:sp>
          <p:nvSpPr>
            <p:cNvPr id="11314" name="Text Box 6"/>
            <p:cNvSpPr txBox="1">
              <a:spLocks noChangeArrowheads="1"/>
            </p:cNvSpPr>
            <p:nvPr/>
          </p:nvSpPr>
          <p:spPr bwMode="auto">
            <a:xfrm>
              <a:off x="2603" y="809"/>
              <a:ext cx="319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5" name="Text Box 7"/>
            <p:cNvSpPr txBox="1">
              <a:spLocks noChangeArrowheads="1"/>
            </p:cNvSpPr>
            <p:nvPr/>
          </p:nvSpPr>
          <p:spPr bwMode="auto">
            <a:xfrm>
              <a:off x="2459" y="1193"/>
              <a:ext cx="606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6" name="Text Box 8"/>
            <p:cNvSpPr txBox="1">
              <a:spLocks noChangeArrowheads="1"/>
            </p:cNvSpPr>
            <p:nvPr/>
          </p:nvSpPr>
          <p:spPr bwMode="auto">
            <a:xfrm>
              <a:off x="2603" y="1577"/>
              <a:ext cx="319" cy="28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7" name="Rectangle 9"/>
            <p:cNvSpPr>
              <a:spLocks noChangeArrowheads="1"/>
            </p:cNvSpPr>
            <p:nvPr/>
          </p:nvSpPr>
          <p:spPr bwMode="auto">
            <a:xfrm>
              <a:off x="765" y="1593"/>
              <a:ext cx="271" cy="4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8" name="Text Box 10"/>
            <p:cNvSpPr txBox="1">
              <a:spLocks noChangeArrowheads="1"/>
            </p:cNvSpPr>
            <p:nvPr/>
          </p:nvSpPr>
          <p:spPr bwMode="auto">
            <a:xfrm>
              <a:off x="767" y="1556"/>
              <a:ext cx="244" cy="36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9" name="Oval 11"/>
            <p:cNvSpPr>
              <a:spLocks noChangeArrowheads="1"/>
            </p:cNvSpPr>
            <p:nvPr/>
          </p:nvSpPr>
          <p:spPr bwMode="auto">
            <a:xfrm>
              <a:off x="1046" y="1774"/>
              <a:ext cx="66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0" name="Rectangle 12"/>
            <p:cNvSpPr>
              <a:spLocks noChangeArrowheads="1"/>
            </p:cNvSpPr>
            <p:nvPr/>
          </p:nvSpPr>
          <p:spPr bwMode="auto">
            <a:xfrm>
              <a:off x="1407" y="1488"/>
              <a:ext cx="277" cy="4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1" name="Oval 13"/>
            <p:cNvSpPr>
              <a:spLocks noChangeArrowheads="1"/>
            </p:cNvSpPr>
            <p:nvPr/>
          </p:nvSpPr>
          <p:spPr bwMode="auto">
            <a:xfrm>
              <a:off x="1697" y="1701"/>
              <a:ext cx="68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2" name="Rectangle 14"/>
            <p:cNvSpPr>
              <a:spLocks noChangeArrowheads="1"/>
            </p:cNvSpPr>
            <p:nvPr/>
          </p:nvSpPr>
          <p:spPr bwMode="auto">
            <a:xfrm>
              <a:off x="1407" y="717"/>
              <a:ext cx="277" cy="4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3" name="Oval 15"/>
            <p:cNvSpPr>
              <a:spLocks noChangeArrowheads="1"/>
            </p:cNvSpPr>
            <p:nvPr/>
          </p:nvSpPr>
          <p:spPr bwMode="auto">
            <a:xfrm>
              <a:off x="1697" y="929"/>
              <a:ext cx="68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4" name="Rectangle 16"/>
            <p:cNvSpPr>
              <a:spLocks noChangeArrowheads="1"/>
            </p:cNvSpPr>
            <p:nvPr/>
          </p:nvSpPr>
          <p:spPr bwMode="auto">
            <a:xfrm>
              <a:off x="779" y="598"/>
              <a:ext cx="278" cy="4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5" name="Text Box 17"/>
            <p:cNvSpPr txBox="1">
              <a:spLocks noChangeArrowheads="1"/>
            </p:cNvSpPr>
            <p:nvPr/>
          </p:nvSpPr>
          <p:spPr bwMode="auto">
            <a:xfrm>
              <a:off x="786" y="570"/>
              <a:ext cx="244" cy="365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6" name="Oval 18"/>
            <p:cNvSpPr>
              <a:spLocks noChangeArrowheads="1"/>
            </p:cNvSpPr>
            <p:nvPr/>
          </p:nvSpPr>
          <p:spPr bwMode="auto">
            <a:xfrm>
              <a:off x="1067" y="791"/>
              <a:ext cx="68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7" name="Rectangle 19"/>
            <p:cNvSpPr>
              <a:spLocks noChangeArrowheads="1"/>
            </p:cNvSpPr>
            <p:nvPr/>
          </p:nvSpPr>
          <p:spPr bwMode="auto">
            <a:xfrm>
              <a:off x="2050" y="1102"/>
              <a:ext cx="278" cy="48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8" name="Oval 20"/>
            <p:cNvSpPr>
              <a:spLocks noChangeArrowheads="1"/>
            </p:cNvSpPr>
            <p:nvPr/>
          </p:nvSpPr>
          <p:spPr bwMode="auto">
            <a:xfrm>
              <a:off x="2341" y="1315"/>
              <a:ext cx="68" cy="7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29" name="Line 21"/>
            <p:cNvSpPr>
              <a:spLocks noChangeShapeType="1"/>
            </p:cNvSpPr>
            <p:nvPr/>
          </p:nvSpPr>
          <p:spPr bwMode="auto">
            <a:xfrm>
              <a:off x="457" y="830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0" name="Line 22"/>
            <p:cNvSpPr>
              <a:spLocks noChangeShapeType="1"/>
            </p:cNvSpPr>
            <p:nvPr/>
          </p:nvSpPr>
          <p:spPr bwMode="auto">
            <a:xfrm>
              <a:off x="457" y="1804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1" name="Line 23"/>
            <p:cNvSpPr>
              <a:spLocks noChangeShapeType="1"/>
            </p:cNvSpPr>
            <p:nvPr/>
          </p:nvSpPr>
          <p:spPr bwMode="auto">
            <a:xfrm>
              <a:off x="1881" y="955"/>
              <a:ext cx="0" cy="2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2" name="Line 24"/>
            <p:cNvSpPr>
              <a:spLocks noChangeShapeType="1"/>
            </p:cNvSpPr>
            <p:nvPr/>
          </p:nvSpPr>
          <p:spPr bwMode="auto">
            <a:xfrm>
              <a:off x="1881" y="1515"/>
              <a:ext cx="0" cy="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3" name="Line 25"/>
            <p:cNvSpPr>
              <a:spLocks noChangeShapeType="1"/>
            </p:cNvSpPr>
            <p:nvPr/>
          </p:nvSpPr>
          <p:spPr bwMode="auto">
            <a:xfrm>
              <a:off x="1881" y="1177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4" name="Line 26"/>
            <p:cNvSpPr>
              <a:spLocks noChangeShapeType="1"/>
            </p:cNvSpPr>
            <p:nvPr/>
          </p:nvSpPr>
          <p:spPr bwMode="auto">
            <a:xfrm>
              <a:off x="1881" y="1515"/>
              <a:ext cx="1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5" name="Line 27"/>
            <p:cNvSpPr>
              <a:spLocks noChangeShapeType="1"/>
            </p:cNvSpPr>
            <p:nvPr/>
          </p:nvSpPr>
          <p:spPr bwMode="auto">
            <a:xfrm>
              <a:off x="1135" y="83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6" name="Line 28"/>
            <p:cNvSpPr>
              <a:spLocks noChangeShapeType="1"/>
            </p:cNvSpPr>
            <p:nvPr/>
          </p:nvSpPr>
          <p:spPr bwMode="auto">
            <a:xfrm>
              <a:off x="1118" y="1804"/>
              <a:ext cx="3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7" name="Line 29"/>
            <p:cNvSpPr>
              <a:spLocks noChangeShapeType="1"/>
            </p:cNvSpPr>
            <p:nvPr/>
          </p:nvSpPr>
          <p:spPr bwMode="auto">
            <a:xfrm>
              <a:off x="593" y="830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8" name="Line 30"/>
            <p:cNvSpPr>
              <a:spLocks noChangeShapeType="1"/>
            </p:cNvSpPr>
            <p:nvPr/>
          </p:nvSpPr>
          <p:spPr bwMode="auto">
            <a:xfrm>
              <a:off x="593" y="1447"/>
              <a:ext cx="0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39" name="Line 31"/>
            <p:cNvSpPr>
              <a:spLocks noChangeShapeType="1"/>
            </p:cNvSpPr>
            <p:nvPr/>
          </p:nvSpPr>
          <p:spPr bwMode="auto">
            <a:xfrm>
              <a:off x="1237" y="1100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0" name="Line 32"/>
            <p:cNvSpPr>
              <a:spLocks noChangeShapeType="1"/>
            </p:cNvSpPr>
            <p:nvPr/>
          </p:nvSpPr>
          <p:spPr bwMode="auto">
            <a:xfrm>
              <a:off x="1237" y="1601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1" name="Line 33"/>
            <p:cNvSpPr>
              <a:spLocks noChangeShapeType="1"/>
            </p:cNvSpPr>
            <p:nvPr/>
          </p:nvSpPr>
          <p:spPr bwMode="auto">
            <a:xfrm flipV="1">
              <a:off x="593" y="1100"/>
              <a:ext cx="644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2" name="Line 34"/>
            <p:cNvSpPr>
              <a:spLocks noChangeShapeType="1"/>
            </p:cNvSpPr>
            <p:nvPr/>
          </p:nvSpPr>
          <p:spPr bwMode="auto">
            <a:xfrm>
              <a:off x="593" y="1216"/>
              <a:ext cx="644" cy="3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3" name="Text Box 35"/>
            <p:cNvSpPr txBox="1">
              <a:spLocks noChangeArrowheads="1"/>
            </p:cNvSpPr>
            <p:nvPr/>
          </p:nvSpPr>
          <p:spPr bwMode="auto">
            <a:xfrm>
              <a:off x="251" y="665"/>
              <a:ext cx="255" cy="288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4" name="Text Box 36"/>
            <p:cNvSpPr txBox="1">
              <a:spLocks noChangeArrowheads="1"/>
            </p:cNvSpPr>
            <p:nvPr/>
          </p:nvSpPr>
          <p:spPr bwMode="auto">
            <a:xfrm>
              <a:off x="251" y="1673"/>
              <a:ext cx="244" cy="288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5" name="Line 37"/>
            <p:cNvSpPr>
              <a:spLocks noChangeShapeType="1"/>
            </p:cNvSpPr>
            <p:nvPr/>
          </p:nvSpPr>
          <p:spPr bwMode="auto">
            <a:xfrm>
              <a:off x="1764" y="1741"/>
              <a:ext cx="8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6" name="Line 38"/>
            <p:cNvSpPr>
              <a:spLocks noChangeShapeType="1"/>
            </p:cNvSpPr>
            <p:nvPr/>
          </p:nvSpPr>
          <p:spPr bwMode="auto">
            <a:xfrm>
              <a:off x="1762" y="960"/>
              <a:ext cx="8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7" name="Line 39"/>
            <p:cNvSpPr>
              <a:spLocks noChangeShapeType="1"/>
            </p:cNvSpPr>
            <p:nvPr/>
          </p:nvSpPr>
          <p:spPr bwMode="auto">
            <a:xfrm>
              <a:off x="2400" y="1356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48" name="Text Box 40"/>
            <p:cNvSpPr txBox="1">
              <a:spLocks noChangeArrowheads="1"/>
            </p:cNvSpPr>
            <p:nvPr/>
          </p:nvSpPr>
          <p:spPr bwMode="auto">
            <a:xfrm>
              <a:off x="2003" y="1082"/>
              <a:ext cx="262" cy="365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&gt;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49" name="Line 41"/>
            <p:cNvSpPr>
              <a:spLocks noChangeShapeType="1"/>
            </p:cNvSpPr>
            <p:nvPr/>
          </p:nvSpPr>
          <p:spPr bwMode="auto">
            <a:xfrm flipV="1">
              <a:off x="2086" y="1300"/>
              <a:ext cx="126" cy="6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0" name="Text Box 42"/>
            <p:cNvSpPr txBox="1">
              <a:spLocks noChangeArrowheads="1"/>
            </p:cNvSpPr>
            <p:nvPr/>
          </p:nvSpPr>
          <p:spPr bwMode="auto">
            <a:xfrm>
              <a:off x="2153" y="1112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1" name="Text Box 43"/>
            <p:cNvSpPr txBox="1">
              <a:spLocks noChangeArrowheads="1"/>
            </p:cNvSpPr>
            <p:nvPr/>
          </p:nvSpPr>
          <p:spPr bwMode="auto">
            <a:xfrm>
              <a:off x="1358" y="726"/>
              <a:ext cx="262" cy="365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&gt;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2" name="Line 44"/>
            <p:cNvSpPr>
              <a:spLocks noChangeShapeType="1"/>
            </p:cNvSpPr>
            <p:nvPr/>
          </p:nvSpPr>
          <p:spPr bwMode="auto">
            <a:xfrm flipV="1">
              <a:off x="1441" y="944"/>
              <a:ext cx="126" cy="6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3" name="Text Box 45"/>
            <p:cNvSpPr txBox="1">
              <a:spLocks noChangeArrowheads="1"/>
            </p:cNvSpPr>
            <p:nvPr/>
          </p:nvSpPr>
          <p:spPr bwMode="auto">
            <a:xfrm>
              <a:off x="1496" y="756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4" name="Text Box 46"/>
            <p:cNvSpPr txBox="1">
              <a:spLocks noChangeArrowheads="1"/>
            </p:cNvSpPr>
            <p:nvPr/>
          </p:nvSpPr>
          <p:spPr bwMode="auto">
            <a:xfrm>
              <a:off x="1358" y="1481"/>
              <a:ext cx="262" cy="365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&gt;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5" name="Line 47"/>
            <p:cNvSpPr>
              <a:spLocks noChangeShapeType="1"/>
            </p:cNvSpPr>
            <p:nvPr/>
          </p:nvSpPr>
          <p:spPr bwMode="auto">
            <a:xfrm flipV="1">
              <a:off x="1441" y="1699"/>
              <a:ext cx="126" cy="66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6" name="Text Box 48"/>
            <p:cNvSpPr txBox="1">
              <a:spLocks noChangeArrowheads="1"/>
            </p:cNvSpPr>
            <p:nvPr/>
          </p:nvSpPr>
          <p:spPr bwMode="auto">
            <a:xfrm>
              <a:off x="1485" y="1501"/>
              <a:ext cx="228" cy="327"/>
            </a:xfrm>
            <a:prstGeom prst="rect">
              <a:avLst/>
            </a:prstGeom>
            <a:noFill/>
            <a:ln w="28575" cap="sq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幼圆" panose="020105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pitchFamily="49" charset="-122"/>
                <a:cs typeface="+mn-cs"/>
              </a:endParaRPr>
            </a:p>
          </p:txBody>
        </p:sp>
        <p:sp>
          <p:nvSpPr>
            <p:cNvPr id="11357" name="Oval 49"/>
            <p:cNvSpPr>
              <a:spLocks noChangeArrowheads="1"/>
            </p:cNvSpPr>
            <p:nvPr/>
          </p:nvSpPr>
          <p:spPr bwMode="auto">
            <a:xfrm>
              <a:off x="567" y="80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8" name="Oval 50"/>
            <p:cNvSpPr>
              <a:spLocks noChangeArrowheads="1"/>
            </p:cNvSpPr>
            <p:nvPr/>
          </p:nvSpPr>
          <p:spPr bwMode="auto">
            <a:xfrm>
              <a:off x="562" y="177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59" name="Oval 51"/>
            <p:cNvSpPr>
              <a:spLocks noChangeArrowheads="1"/>
            </p:cNvSpPr>
            <p:nvPr/>
          </p:nvSpPr>
          <p:spPr bwMode="auto">
            <a:xfrm>
              <a:off x="1850" y="171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60" name="Oval 52"/>
            <p:cNvSpPr>
              <a:spLocks noChangeArrowheads="1"/>
            </p:cNvSpPr>
            <p:nvPr/>
          </p:nvSpPr>
          <p:spPr bwMode="auto">
            <a:xfrm>
              <a:off x="1855" y="93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386" name="Group 146"/>
          <p:cNvGrpSpPr/>
          <p:nvPr/>
        </p:nvGrpSpPr>
        <p:grpSpPr bwMode="auto">
          <a:xfrm>
            <a:off x="676275" y="3659188"/>
            <a:ext cx="2487613" cy="519112"/>
            <a:chOff x="426" y="2305"/>
            <a:chExt cx="1567" cy="327"/>
          </a:xfrm>
        </p:grpSpPr>
        <p:sp>
          <p:nvSpPr>
            <p:cNvPr id="11310" name="Text Box 88"/>
            <p:cNvSpPr txBox="1">
              <a:spLocks noChangeArrowheads="1"/>
            </p:cNvSpPr>
            <p:nvPr/>
          </p:nvSpPr>
          <p:spPr bwMode="auto">
            <a:xfrm>
              <a:off x="426" y="2305"/>
              <a:ext cx="1567" cy="32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=A+B=A 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1" name="Line 89"/>
            <p:cNvSpPr>
              <a:spLocks noChangeShapeType="1"/>
            </p:cNvSpPr>
            <p:nvPr/>
          </p:nvSpPr>
          <p:spPr bwMode="auto">
            <a:xfrm>
              <a:off x="932" y="237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2" name="Line 90"/>
            <p:cNvSpPr>
              <a:spLocks noChangeShapeType="1"/>
            </p:cNvSpPr>
            <p:nvPr/>
          </p:nvSpPr>
          <p:spPr bwMode="auto">
            <a:xfrm>
              <a:off x="946" y="2325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13" name="Line 91"/>
            <p:cNvSpPr>
              <a:spLocks noChangeShapeType="1"/>
            </p:cNvSpPr>
            <p:nvPr/>
          </p:nvSpPr>
          <p:spPr bwMode="auto">
            <a:xfrm>
              <a:off x="1690" y="237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363" name="Group 123"/>
          <p:cNvGrpSpPr/>
          <p:nvPr/>
        </p:nvGrpSpPr>
        <p:grpSpPr bwMode="auto">
          <a:xfrm>
            <a:off x="755650" y="6000750"/>
            <a:ext cx="2159000" cy="519113"/>
            <a:chOff x="294" y="3929"/>
            <a:chExt cx="1360" cy="327"/>
          </a:xfrm>
        </p:grpSpPr>
        <p:sp>
          <p:nvSpPr>
            <p:cNvPr id="11306" name="Text Box 93"/>
            <p:cNvSpPr txBox="1">
              <a:spLocks noChangeArrowheads="1"/>
            </p:cNvSpPr>
            <p:nvPr/>
          </p:nvSpPr>
          <p:spPr bwMode="auto">
            <a:xfrm>
              <a:off x="294" y="3929"/>
              <a:ext cx="1360" cy="32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=A+B=AB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7" name="Line 94"/>
            <p:cNvSpPr>
              <a:spLocks noChangeShapeType="1"/>
            </p:cNvSpPr>
            <p:nvPr/>
          </p:nvSpPr>
          <p:spPr bwMode="auto">
            <a:xfrm flipV="1">
              <a:off x="1000" y="3973"/>
              <a:ext cx="1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8" name="Line 95"/>
            <p:cNvSpPr>
              <a:spLocks noChangeShapeType="1"/>
            </p:cNvSpPr>
            <p:nvPr/>
          </p:nvSpPr>
          <p:spPr bwMode="auto">
            <a:xfrm>
              <a:off x="682" y="39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9" name="Line 96"/>
            <p:cNvSpPr>
              <a:spLocks noChangeShapeType="1"/>
            </p:cNvSpPr>
            <p:nvPr/>
          </p:nvSpPr>
          <p:spPr bwMode="auto">
            <a:xfrm>
              <a:off x="1303" y="3973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360" name="Group 120"/>
          <p:cNvGrpSpPr/>
          <p:nvPr/>
        </p:nvGrpSpPr>
        <p:grpSpPr bwMode="auto">
          <a:xfrm>
            <a:off x="776288" y="4322763"/>
            <a:ext cx="2703512" cy="598487"/>
            <a:chOff x="309" y="2813"/>
            <a:chExt cx="1703" cy="377"/>
          </a:xfrm>
        </p:grpSpPr>
        <p:sp>
          <p:nvSpPr>
            <p:cNvPr id="11297" name="Text Box 99"/>
            <p:cNvSpPr txBox="1">
              <a:spLocks noChangeArrowheads="1"/>
            </p:cNvSpPr>
            <p:nvPr/>
          </p:nvSpPr>
          <p:spPr bwMode="auto">
            <a:xfrm>
              <a:off x="309" y="2813"/>
              <a:ext cx="482" cy="32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98" name="Text Box 102"/>
            <p:cNvSpPr txBox="1">
              <a:spLocks noChangeArrowheads="1"/>
            </p:cNvSpPr>
            <p:nvPr/>
          </p:nvSpPr>
          <p:spPr bwMode="auto">
            <a:xfrm>
              <a:off x="1457" y="2863"/>
              <a:ext cx="555" cy="32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A+B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99" name="Line 103"/>
            <p:cNvSpPr>
              <a:spLocks noChangeShapeType="1"/>
            </p:cNvSpPr>
            <p:nvPr/>
          </p:nvSpPr>
          <p:spPr bwMode="auto">
            <a:xfrm>
              <a:off x="1814" y="292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0" name="Line 104"/>
            <p:cNvSpPr>
              <a:spLocks noChangeShapeType="1"/>
            </p:cNvSpPr>
            <p:nvPr/>
          </p:nvSpPr>
          <p:spPr bwMode="auto">
            <a:xfrm>
              <a:off x="1536" y="288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1" name="Text Box 106"/>
            <p:cNvSpPr txBox="1">
              <a:spLocks noChangeArrowheads="1"/>
            </p:cNvSpPr>
            <p:nvPr/>
          </p:nvSpPr>
          <p:spPr bwMode="auto">
            <a:xfrm>
              <a:off x="737" y="2851"/>
              <a:ext cx="555" cy="32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A+B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2" name="Line 107"/>
            <p:cNvSpPr>
              <a:spLocks noChangeShapeType="1"/>
            </p:cNvSpPr>
            <p:nvPr/>
          </p:nvSpPr>
          <p:spPr bwMode="auto">
            <a:xfrm>
              <a:off x="816" y="292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3" name="Line 108"/>
            <p:cNvSpPr>
              <a:spLocks noChangeShapeType="1"/>
            </p:cNvSpPr>
            <p:nvPr/>
          </p:nvSpPr>
          <p:spPr bwMode="auto">
            <a:xfrm>
              <a:off x="816" y="288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4" name="Text Box 109"/>
            <p:cNvSpPr txBox="1">
              <a:spLocks noChangeArrowheads="1"/>
            </p:cNvSpPr>
            <p:nvPr/>
          </p:nvSpPr>
          <p:spPr bwMode="auto">
            <a:xfrm>
              <a:off x="1287" y="2813"/>
              <a:ext cx="244" cy="32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+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305" name="Line 110"/>
            <p:cNvSpPr>
              <a:spLocks noChangeShapeType="1"/>
            </p:cNvSpPr>
            <p:nvPr/>
          </p:nvSpPr>
          <p:spPr bwMode="auto">
            <a:xfrm>
              <a:off x="816" y="2832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385" name="Group 145"/>
          <p:cNvGrpSpPr/>
          <p:nvPr/>
        </p:nvGrpSpPr>
        <p:grpSpPr bwMode="auto">
          <a:xfrm>
            <a:off x="1136650" y="4913313"/>
            <a:ext cx="2257425" cy="519112"/>
            <a:chOff x="716" y="3095"/>
            <a:chExt cx="1422" cy="327"/>
          </a:xfrm>
        </p:grpSpPr>
        <p:sp>
          <p:nvSpPr>
            <p:cNvPr id="11294" name="Text Box 112"/>
            <p:cNvSpPr txBox="1">
              <a:spLocks noChangeArrowheads="1"/>
            </p:cNvSpPr>
            <p:nvPr/>
          </p:nvSpPr>
          <p:spPr bwMode="auto">
            <a:xfrm>
              <a:off x="716" y="3095"/>
              <a:ext cx="1422" cy="327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=(A+B)(A+B)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95" name="Line 113"/>
            <p:cNvSpPr>
              <a:spLocks noChangeShapeType="1"/>
            </p:cNvSpPr>
            <p:nvPr/>
          </p:nvSpPr>
          <p:spPr bwMode="auto">
            <a:xfrm>
              <a:off x="991" y="3154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96" name="Line 114"/>
            <p:cNvSpPr>
              <a:spLocks noChangeShapeType="1"/>
            </p:cNvSpPr>
            <p:nvPr/>
          </p:nvSpPr>
          <p:spPr bwMode="auto">
            <a:xfrm>
              <a:off x="1838" y="3149"/>
              <a:ext cx="1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362" name="Group 122"/>
          <p:cNvGrpSpPr/>
          <p:nvPr/>
        </p:nvGrpSpPr>
        <p:grpSpPr bwMode="auto">
          <a:xfrm>
            <a:off x="1133475" y="5500688"/>
            <a:ext cx="1577975" cy="519112"/>
            <a:chOff x="465" y="3533"/>
            <a:chExt cx="994" cy="327"/>
          </a:xfrm>
        </p:grpSpPr>
        <p:sp>
          <p:nvSpPr>
            <p:cNvPr id="11291" name="Text Box 116"/>
            <p:cNvSpPr txBox="1">
              <a:spLocks noChangeArrowheads="1"/>
            </p:cNvSpPr>
            <p:nvPr/>
          </p:nvSpPr>
          <p:spPr bwMode="auto">
            <a:xfrm>
              <a:off x="465" y="3533"/>
              <a:ext cx="994" cy="327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=AB+AB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92" name="Line 117"/>
            <p:cNvSpPr>
              <a:spLocks noChangeShapeType="1"/>
            </p:cNvSpPr>
            <p:nvPr/>
          </p:nvSpPr>
          <p:spPr bwMode="auto">
            <a:xfrm>
              <a:off x="1111" y="3589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93" name="Line 118"/>
            <p:cNvSpPr>
              <a:spLocks noChangeShapeType="1"/>
            </p:cNvSpPr>
            <p:nvPr/>
          </p:nvSpPr>
          <p:spPr bwMode="auto">
            <a:xfrm>
              <a:off x="1250" y="3589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380" name="Group 140"/>
          <p:cNvGrpSpPr/>
          <p:nvPr/>
        </p:nvGrpSpPr>
        <p:grpSpPr bwMode="auto">
          <a:xfrm>
            <a:off x="5680075" y="1320800"/>
            <a:ext cx="2714625" cy="2079625"/>
            <a:chOff x="3635" y="674"/>
            <a:chExt cx="1710" cy="1310"/>
          </a:xfrm>
        </p:grpSpPr>
        <p:sp>
          <p:nvSpPr>
            <p:cNvPr id="11276" name="Text Box 125"/>
            <p:cNvSpPr txBox="1">
              <a:spLocks noChangeArrowheads="1"/>
            </p:cNvSpPr>
            <p:nvPr/>
          </p:nvSpPr>
          <p:spPr bwMode="auto">
            <a:xfrm>
              <a:off x="3675" y="700"/>
              <a:ext cx="1001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A   B   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77" name="Text Box 126"/>
            <p:cNvSpPr txBox="1">
              <a:spLocks noChangeArrowheads="1"/>
            </p:cNvSpPr>
            <p:nvPr/>
          </p:nvSpPr>
          <p:spPr bwMode="auto">
            <a:xfrm>
              <a:off x="3654" y="972"/>
              <a:ext cx="956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0    0     0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78" name="Text Box 127"/>
            <p:cNvSpPr txBox="1">
              <a:spLocks noChangeArrowheads="1"/>
            </p:cNvSpPr>
            <p:nvPr/>
          </p:nvSpPr>
          <p:spPr bwMode="auto">
            <a:xfrm>
              <a:off x="3654" y="1212"/>
              <a:ext cx="956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0     1    0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79" name="Text Box 128"/>
            <p:cNvSpPr txBox="1">
              <a:spLocks noChangeArrowheads="1"/>
            </p:cNvSpPr>
            <p:nvPr/>
          </p:nvSpPr>
          <p:spPr bwMode="auto">
            <a:xfrm>
              <a:off x="3654" y="1452"/>
              <a:ext cx="956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1     0    1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0" name="Text Box 129"/>
            <p:cNvSpPr txBox="1">
              <a:spLocks noChangeArrowheads="1"/>
            </p:cNvSpPr>
            <p:nvPr/>
          </p:nvSpPr>
          <p:spPr bwMode="auto">
            <a:xfrm>
              <a:off x="3635" y="1657"/>
              <a:ext cx="1046" cy="327"/>
            </a:xfrm>
            <a:prstGeom prst="rect">
              <a:avLst/>
            </a:prstGeom>
            <a:noFill/>
            <a:ln w="19050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1     1    0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1" name="Line 130"/>
            <p:cNvSpPr>
              <a:spLocks noChangeShapeType="1"/>
            </p:cNvSpPr>
            <p:nvPr/>
          </p:nvSpPr>
          <p:spPr bwMode="auto">
            <a:xfrm>
              <a:off x="3696" y="683"/>
              <a:ext cx="16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2" name="Line 131"/>
            <p:cNvSpPr>
              <a:spLocks noChangeShapeType="1"/>
            </p:cNvSpPr>
            <p:nvPr/>
          </p:nvSpPr>
          <p:spPr bwMode="auto">
            <a:xfrm>
              <a:off x="4296" y="705"/>
              <a:ext cx="0" cy="12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3" name="Line 132"/>
            <p:cNvSpPr>
              <a:spLocks noChangeShapeType="1"/>
            </p:cNvSpPr>
            <p:nvPr/>
          </p:nvSpPr>
          <p:spPr bwMode="auto">
            <a:xfrm>
              <a:off x="3714" y="991"/>
              <a:ext cx="16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4" name="Line 133"/>
            <p:cNvSpPr>
              <a:spLocks noChangeShapeType="1"/>
            </p:cNvSpPr>
            <p:nvPr/>
          </p:nvSpPr>
          <p:spPr bwMode="auto">
            <a:xfrm>
              <a:off x="3696" y="1950"/>
              <a:ext cx="163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5" name="Text Box 134"/>
            <p:cNvSpPr txBox="1">
              <a:spLocks noChangeArrowheads="1"/>
            </p:cNvSpPr>
            <p:nvPr/>
          </p:nvSpPr>
          <p:spPr bwMode="auto">
            <a:xfrm>
              <a:off x="4588" y="674"/>
              <a:ext cx="442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6" name="Text Box 135"/>
            <p:cNvSpPr txBox="1">
              <a:spLocks noChangeArrowheads="1"/>
            </p:cNvSpPr>
            <p:nvPr/>
          </p:nvSpPr>
          <p:spPr bwMode="auto">
            <a:xfrm>
              <a:off x="4945" y="674"/>
              <a:ext cx="354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r>
                <a:rPr kumimoji="1" lang="en-US" altLang="zh-CN" sz="2800" b="1" i="0" u="none" strike="noStrike" kern="1200" cap="none" spc="0" normalizeH="0" baseline="-25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3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7" name="Text Box 136"/>
            <p:cNvSpPr txBox="1">
              <a:spLocks noChangeArrowheads="1"/>
            </p:cNvSpPr>
            <p:nvPr/>
          </p:nvSpPr>
          <p:spPr bwMode="auto">
            <a:xfrm>
              <a:off x="4638" y="972"/>
              <a:ext cx="620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1    0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8" name="Text Box 137"/>
            <p:cNvSpPr txBox="1">
              <a:spLocks noChangeArrowheads="1"/>
            </p:cNvSpPr>
            <p:nvPr/>
          </p:nvSpPr>
          <p:spPr bwMode="auto">
            <a:xfrm>
              <a:off x="4638" y="1197"/>
              <a:ext cx="620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0    1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89" name="Text Box 138"/>
            <p:cNvSpPr txBox="1">
              <a:spLocks noChangeArrowheads="1"/>
            </p:cNvSpPr>
            <p:nvPr/>
          </p:nvSpPr>
          <p:spPr bwMode="auto">
            <a:xfrm>
              <a:off x="4690" y="1452"/>
              <a:ext cx="564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0    0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290" name="Text Box 139"/>
            <p:cNvSpPr txBox="1">
              <a:spLocks noChangeArrowheads="1"/>
            </p:cNvSpPr>
            <p:nvPr/>
          </p:nvSpPr>
          <p:spPr bwMode="auto">
            <a:xfrm>
              <a:off x="4690" y="1654"/>
              <a:ext cx="564" cy="327"/>
            </a:xfrm>
            <a:prstGeom prst="rect">
              <a:avLst/>
            </a:prstGeom>
            <a:noFill/>
            <a:ln w="28575">
              <a:noFill/>
              <a:miter lim="800000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1    0</a:t>
              </a:r>
              <a:endPara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0381" name="Text Box 141"/>
          <p:cNvSpPr txBox="1">
            <a:spLocks noChangeArrowheads="1"/>
          </p:cNvSpPr>
          <p:nvPr/>
        </p:nvSpPr>
        <p:spPr bwMode="auto">
          <a:xfrm>
            <a:off x="4367213" y="4133850"/>
            <a:ext cx="4137025" cy="18288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功能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当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A&gt;B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A=B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A&lt;B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一位数字比较器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4" grpId="0" animBg="1" autoUpdateAnimBg="0"/>
      <p:bldP spid="1038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250825"/>
            <a:ext cx="6008110" cy="425450"/>
          </a:xfrm>
          <a:ln>
            <a:noFill/>
          </a:ln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1F08F8"/>
                </a:solidFill>
              </a:rPr>
              <a:t>§3.3    </a:t>
            </a:r>
            <a:r>
              <a:rPr lang="zh-CN" altLang="en-US" sz="2800" b="1" dirty="0">
                <a:solidFill>
                  <a:srgbClr val="1F08F8"/>
                </a:solidFill>
              </a:rPr>
              <a:t>组合数字电路的综合（设计）</a:t>
            </a:r>
            <a:endParaRPr lang="zh-CN" altLang="en-US" sz="2800" b="1" dirty="0">
              <a:solidFill>
                <a:srgbClr val="1F08F8"/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876024" y="1103730"/>
          <a:ext cx="6608141" cy="1478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BMP 图象" r:id="rId1" imgW="4352925" imgH="628650" progId="Paint.Picture">
                  <p:embed/>
                </p:oleObj>
              </mc:Choice>
              <mc:Fallback>
                <p:oleObj name="BMP 图象" r:id="rId1" imgW="4352925" imgH="6286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24" y="1103730"/>
                        <a:ext cx="6608141" cy="1478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2787650"/>
            <a:ext cx="9144000" cy="3681413"/>
          </a:xfrm>
          <a:prstGeom prst="rect">
            <a:avLst/>
          </a:prstGeom>
          <a:noFill/>
          <a:ln w="28575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）根据设计要求，定义输入、输出逻辑变量，并给输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入、输出逻辑变量赋值，即用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表示信号的有关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状态；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）列出真值表；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）由真值表写出逻辑函数表达式；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）化简逻辑函数表达式；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）画出逻辑图；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定义 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spcBef>
            <a:spcPct val="50000"/>
          </a:spcBef>
          <a:defRPr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</a:spPr>
      <a:bodyPr vert="horz" wrap="square" lIns="90000" tIns="46800" rIns="90000" bIns="4680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spcBef>
            <a:spcPct val="50000"/>
          </a:spcBef>
          <a:buClrTx/>
          <a:buSzTx/>
          <a:buFontTx/>
          <a:buNone/>
          <a:defRPr sz="280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课件北航模板</Template>
  <TotalTime>0</TotalTime>
  <Words>2195</Words>
  <Application>WPS 演示</Application>
  <PresentationFormat>全屏显示(4:3)</PresentationFormat>
  <Paragraphs>632</Paragraphs>
  <Slides>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Tahoma</vt:lpstr>
      <vt:lpstr>Times New Roman</vt:lpstr>
      <vt:lpstr>黑体</vt:lpstr>
      <vt:lpstr>Monotype Sorts</vt:lpstr>
      <vt:lpstr>Wingdings</vt:lpstr>
      <vt:lpstr>Symbol</vt:lpstr>
      <vt:lpstr>幼圆</vt:lpstr>
      <vt:lpstr>Wingdings 2</vt:lpstr>
      <vt:lpstr>Calibri</vt:lpstr>
      <vt:lpstr>微软雅黑</vt:lpstr>
      <vt:lpstr>Arial Unicode MS</vt:lpstr>
      <vt:lpstr>默认设计模板</vt:lpstr>
      <vt:lpstr>Blends</vt:lpstr>
      <vt:lpstr>Paint.Picture</vt:lpstr>
      <vt:lpstr>Paint.Picture</vt:lpstr>
      <vt:lpstr>第三章 组合逻辑电路</vt:lpstr>
      <vt:lpstr>组合逻辑电路的定义</vt:lpstr>
      <vt:lpstr>组合逻辑电路</vt:lpstr>
      <vt:lpstr>§3.2    组合数字电路的分析</vt:lpstr>
      <vt:lpstr>【例1】</vt:lpstr>
      <vt:lpstr>【例2】</vt:lpstr>
      <vt:lpstr>逻辑功能</vt:lpstr>
      <vt:lpstr>【例3】</vt:lpstr>
      <vt:lpstr>§3.3    组合数字电路的综合（设计）</vt:lpstr>
      <vt:lpstr>【例1】</vt:lpstr>
      <vt:lpstr>5. 画出逻辑图：</vt:lpstr>
      <vt:lpstr>【例2】</vt:lpstr>
      <vt:lpstr>【例3】</vt:lpstr>
    </vt:vector>
  </TitlesOfParts>
  <Company>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逻辑代数及逻辑函数的化简</dc:title>
  <dc:creator>thtf</dc:creator>
  <cp:lastModifiedBy>胡晓光</cp:lastModifiedBy>
  <cp:revision>301</cp:revision>
  <dcterms:created xsi:type="dcterms:W3CDTF">2004-02-20T06:45:00Z</dcterms:created>
  <dcterms:modified xsi:type="dcterms:W3CDTF">2022-03-20T02:58:29Z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C5E6A4C11984444684C849DABDB9BEFB</vt:lpwstr>
  </property>
  <property fmtid="{D5CDD505-2E9C-101B-9397-08002B2CF9AE}" pid="3" name="KSOProductBuildVer">
    <vt:lpwstr>2052-11.1.0.11365</vt:lpwstr>
  </property>
</Properties>
</file>