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36" r:id="rId3"/>
    <p:sldId id="540" r:id="rId4"/>
    <p:sldId id="541" r:id="rId6"/>
    <p:sldId id="542" r:id="rId7"/>
    <p:sldId id="539" r:id="rId8"/>
    <p:sldId id="537" r:id="rId9"/>
    <p:sldId id="551" r:id="rId10"/>
    <p:sldId id="552" r:id="rId11"/>
    <p:sldId id="547" r:id="rId12"/>
    <p:sldId id="548" r:id="rId13"/>
    <p:sldId id="549" r:id="rId14"/>
    <p:sldId id="543" r:id="rId15"/>
    <p:sldId id="544" r:id="rId16"/>
    <p:sldId id="545" r:id="rId17"/>
    <p:sldId id="546" r:id="rId18"/>
    <p:sldId id="550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BFD"/>
    <a:srgbClr val="1F08F8"/>
    <a:srgbClr val="000000"/>
    <a:srgbClr val="FFFFFF"/>
    <a:srgbClr val="FF0000"/>
    <a:srgbClr val="0070C0"/>
    <a:srgbClr val="9090F4"/>
    <a:srgbClr val="65A9D9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7" autoAdjust="0"/>
    <p:restoredTop sz="89307" autoAdjust="0"/>
  </p:normalViewPr>
  <p:slideViewPr>
    <p:cSldViewPr snapToGrid="0">
      <p:cViewPr varScale="1">
        <p:scale>
          <a:sx n="85" d="100"/>
          <a:sy n="85" d="100"/>
        </p:scale>
        <p:origin x="843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真值表：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A0</a:t>
            </a:r>
            <a:r>
              <a:rPr lang="zh-CN" altLang="en-US" dirty="0"/>
              <a:t>；</a:t>
            </a:r>
            <a:r>
              <a:rPr lang="en-US" altLang="zh-CN" dirty="0"/>
              <a:t>D0---D3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、真值表：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、输出无效为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代数法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用真值表解释，当</a:t>
            </a:r>
            <a:r>
              <a:rPr lang="en-US" altLang="zh-CN" dirty="0"/>
              <a:t>ABC</a:t>
            </a:r>
            <a:r>
              <a:rPr lang="zh-CN" altLang="en-US" dirty="0"/>
              <a:t>取对应最小项时，</a:t>
            </a:r>
            <a:r>
              <a:rPr lang="en-US" altLang="zh-CN" dirty="0"/>
              <a:t>Y</a:t>
            </a:r>
            <a:r>
              <a:rPr lang="zh-CN" altLang="en-US" dirty="0"/>
              <a:t>取值为</a:t>
            </a:r>
            <a:r>
              <a:rPr lang="en-US" altLang="zh-CN" dirty="0"/>
              <a:t>1</a:t>
            </a:r>
            <a:r>
              <a:rPr lang="zh-CN" altLang="en-US" dirty="0"/>
              <a:t>，或者</a:t>
            </a:r>
            <a:r>
              <a:rPr lang="en-US" altLang="zh-CN" dirty="0"/>
              <a:t>0</a:t>
            </a:r>
            <a:r>
              <a:rPr lang="zh-CN" altLang="en-US" dirty="0"/>
              <a:t>；对应的</a:t>
            </a:r>
            <a:r>
              <a:rPr lang="en-US" altLang="zh-CN" dirty="0"/>
              <a:t>Di</a:t>
            </a:r>
            <a:r>
              <a:rPr lang="zh-CN" altLang="en-US" dirty="0"/>
              <a:t>接</a:t>
            </a:r>
            <a:r>
              <a:rPr lang="en-US" altLang="zh-CN" dirty="0"/>
              <a:t>1 </a:t>
            </a:r>
            <a:r>
              <a:rPr lang="zh-CN" altLang="en-US" dirty="0"/>
              <a:t>或者</a:t>
            </a:r>
            <a:r>
              <a:rPr lang="en-US" altLang="zh-CN" dirty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代数法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DCB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种取值组合对应着</a:t>
            </a:r>
            <a:r>
              <a:rPr lang="en-US" altLang="zh-CN" dirty="0"/>
              <a:t>8</a:t>
            </a:r>
            <a:r>
              <a:rPr lang="zh-CN" altLang="en-US" dirty="0"/>
              <a:t>个圈，每个圈包含两个最小项。看可以确定这一项对应的数据输入为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，变量？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B972-157A-4C10-9CD1-BA8A3F8000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C078-0ACF-4B6A-8B64-28DE47646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F004F-A1D3-4A32-B9CF-A5A7D5704D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05278-61F9-48C3-8FC3-3A17AD9DE6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FD384-32F8-44E9-8169-93E7B59729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76729-C9B5-4B34-98AF-708B3BBA2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46FE2-46C7-43C3-9FB0-079D3084B2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74CBB-5BE3-4FC8-AE54-6E725B5C38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C158C-DA34-4541-A3C6-DC8C90AF7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7D7E1-75FC-4B18-9DBE-99D7C8C139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D0CE-8F13-4F51-9BDF-61918DB36F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fld id="{71DF61C9-BBB7-42B5-A731-022D35D89F47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33363"/>
            <a:ext cx="3967163" cy="481012"/>
          </a:xfrm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solidFill>
                  <a:srgbClr val="1F08F8"/>
                </a:solidFill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1F08F8"/>
                </a:solidFill>
              </a:rPr>
              <a:t>数据选择器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425450" y="1033463"/>
            <a:ext cx="8458200" cy="137318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在多路数据传送过程中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能够根据需要将其中任意一路挑选出来的电路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叫数据选择器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也称为多路选择器或多路开关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5700" name="Group 4"/>
          <p:cNvGrpSpPr/>
          <p:nvPr/>
        </p:nvGrpSpPr>
        <p:grpSpPr bwMode="auto">
          <a:xfrm>
            <a:off x="276226" y="3495675"/>
            <a:ext cx="5529263" cy="2743200"/>
            <a:chOff x="276" y="2270"/>
            <a:chExt cx="3483" cy="1728"/>
          </a:xfrm>
        </p:grpSpPr>
        <p:sp>
          <p:nvSpPr>
            <p:cNvPr id="79879" name="Rectangle 5"/>
            <p:cNvSpPr>
              <a:spLocks noChangeArrowheads="1"/>
            </p:cNvSpPr>
            <p:nvPr/>
          </p:nvSpPr>
          <p:spPr bwMode="auto">
            <a:xfrm>
              <a:off x="1503" y="2414"/>
              <a:ext cx="1200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0" name="Line 6"/>
            <p:cNvSpPr>
              <a:spLocks noChangeShapeType="1"/>
            </p:cNvSpPr>
            <p:nvPr/>
          </p:nvSpPr>
          <p:spPr bwMode="auto">
            <a:xfrm>
              <a:off x="1263" y="251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1" name="Line 7"/>
            <p:cNvSpPr>
              <a:spLocks noChangeShapeType="1"/>
            </p:cNvSpPr>
            <p:nvPr/>
          </p:nvSpPr>
          <p:spPr bwMode="auto">
            <a:xfrm>
              <a:off x="1263" y="265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2" name="Line 8"/>
            <p:cNvSpPr>
              <a:spLocks noChangeShapeType="1"/>
            </p:cNvSpPr>
            <p:nvPr/>
          </p:nvSpPr>
          <p:spPr bwMode="auto">
            <a:xfrm>
              <a:off x="1263" y="299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3" name="Line 9"/>
            <p:cNvSpPr>
              <a:spLocks noChangeShapeType="1"/>
            </p:cNvSpPr>
            <p:nvPr/>
          </p:nvSpPr>
          <p:spPr bwMode="auto">
            <a:xfrm>
              <a:off x="2703" y="275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4" name="Line 10"/>
            <p:cNvSpPr>
              <a:spLocks noChangeShapeType="1"/>
            </p:cNvSpPr>
            <p:nvPr/>
          </p:nvSpPr>
          <p:spPr bwMode="auto">
            <a:xfrm>
              <a:off x="1407" y="270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5" name="Line 11"/>
            <p:cNvSpPr>
              <a:spLocks noChangeShapeType="1"/>
            </p:cNvSpPr>
            <p:nvPr/>
          </p:nvSpPr>
          <p:spPr bwMode="auto">
            <a:xfrm>
              <a:off x="2559" y="303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6" name="Line 12"/>
            <p:cNvSpPr>
              <a:spLocks noChangeShapeType="1"/>
            </p:cNvSpPr>
            <p:nvPr/>
          </p:nvSpPr>
          <p:spPr bwMode="auto">
            <a:xfrm>
              <a:off x="2271" y="303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7" name="Line 13"/>
            <p:cNvSpPr>
              <a:spLocks noChangeShapeType="1"/>
            </p:cNvSpPr>
            <p:nvPr/>
          </p:nvSpPr>
          <p:spPr bwMode="auto">
            <a:xfrm>
              <a:off x="1647" y="303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8" name="Line 14"/>
            <p:cNvSpPr>
              <a:spLocks noChangeShapeType="1"/>
            </p:cNvSpPr>
            <p:nvPr/>
          </p:nvSpPr>
          <p:spPr bwMode="auto">
            <a:xfrm>
              <a:off x="1839" y="318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89" name="Text Box 15"/>
            <p:cNvSpPr txBox="1">
              <a:spLocks noChangeArrowheads="1"/>
            </p:cNvSpPr>
            <p:nvPr/>
          </p:nvSpPr>
          <p:spPr bwMode="auto">
            <a:xfrm>
              <a:off x="975" y="227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0" name="Rectangle 16"/>
            <p:cNvSpPr>
              <a:spLocks noChangeArrowheads="1"/>
            </p:cNvSpPr>
            <p:nvPr/>
          </p:nvSpPr>
          <p:spPr bwMode="auto">
            <a:xfrm>
              <a:off x="975" y="2462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1" name="Rectangle 17"/>
            <p:cNvSpPr>
              <a:spLocks noChangeArrowheads="1"/>
            </p:cNvSpPr>
            <p:nvPr/>
          </p:nvSpPr>
          <p:spPr bwMode="auto">
            <a:xfrm>
              <a:off x="879" y="2798"/>
              <a:ext cx="4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n-1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2" name="Rectangle 18"/>
            <p:cNvSpPr>
              <a:spLocks noChangeArrowheads="1"/>
            </p:cNvSpPr>
            <p:nvPr/>
          </p:nvSpPr>
          <p:spPr bwMode="auto">
            <a:xfrm>
              <a:off x="2415" y="323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3" name="Rectangle 19"/>
            <p:cNvSpPr>
              <a:spLocks noChangeArrowheads="1"/>
            </p:cNvSpPr>
            <p:nvPr/>
          </p:nvSpPr>
          <p:spPr bwMode="auto">
            <a:xfrm>
              <a:off x="2127" y="323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4" name="Rectangle 20"/>
            <p:cNvSpPr>
              <a:spLocks noChangeArrowheads="1"/>
            </p:cNvSpPr>
            <p:nvPr/>
          </p:nvSpPr>
          <p:spPr bwMode="auto">
            <a:xfrm>
              <a:off x="1503" y="3230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m-1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5" name="Rectangle 21"/>
            <p:cNvSpPr>
              <a:spLocks noChangeArrowheads="1"/>
            </p:cNvSpPr>
            <p:nvPr/>
          </p:nvSpPr>
          <p:spPr bwMode="auto">
            <a:xfrm>
              <a:off x="2799" y="2462"/>
              <a:ext cx="255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6" name="Rectangle 22"/>
            <p:cNvSpPr>
              <a:spLocks noChangeArrowheads="1"/>
            </p:cNvSpPr>
            <p:nvPr/>
          </p:nvSpPr>
          <p:spPr bwMode="auto">
            <a:xfrm>
              <a:off x="1551" y="2558"/>
              <a:ext cx="1091" cy="29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数据选择器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7" name="AutoShape 23"/>
            <p:cNvSpPr/>
            <p:nvPr/>
          </p:nvSpPr>
          <p:spPr bwMode="auto">
            <a:xfrm>
              <a:off x="735" y="2366"/>
              <a:ext cx="192" cy="672"/>
            </a:xfrm>
            <a:prstGeom prst="leftBrace">
              <a:avLst>
                <a:gd name="adj1" fmla="val 29167"/>
                <a:gd name="adj2" fmla="val 49255"/>
              </a:avLst>
            </a:prstGeom>
            <a:noFill/>
            <a:ln w="38100">
              <a:solidFill>
                <a:srgbClr val="FF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8" name="Text Box 24"/>
            <p:cNvSpPr txBox="1">
              <a:spLocks noChangeArrowheads="1"/>
            </p:cNvSpPr>
            <p:nvPr/>
          </p:nvSpPr>
          <p:spPr bwMode="auto">
            <a:xfrm>
              <a:off x="276" y="2330"/>
              <a:ext cx="658" cy="7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数据输入端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899" name="Text Box 25"/>
            <p:cNvSpPr txBox="1">
              <a:spLocks noChangeArrowheads="1"/>
            </p:cNvSpPr>
            <p:nvPr/>
          </p:nvSpPr>
          <p:spPr bwMode="auto">
            <a:xfrm>
              <a:off x="3039" y="260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输出端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900" name="AutoShape 26"/>
            <p:cNvSpPr/>
            <p:nvPr/>
          </p:nvSpPr>
          <p:spPr bwMode="auto">
            <a:xfrm rot="-5342590">
              <a:off x="1983" y="3134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rgbClr val="FF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901" name="Rectangle 27"/>
            <p:cNvSpPr>
              <a:spLocks noChangeArrowheads="1"/>
            </p:cNvSpPr>
            <p:nvPr/>
          </p:nvSpPr>
          <p:spPr bwMode="auto">
            <a:xfrm>
              <a:off x="1695" y="3710"/>
              <a:ext cx="69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控制端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85724" name="Rectangle 28"/>
          <p:cNvSpPr>
            <a:spLocks noChangeArrowheads="1"/>
          </p:cNvSpPr>
          <p:nvPr/>
        </p:nvSpPr>
        <p:spPr bwMode="auto">
          <a:xfrm>
            <a:off x="663575" y="2660650"/>
            <a:ext cx="3413125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数据选择器示意框图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5725" name="Text Box 29"/>
          <p:cNvSpPr txBox="1">
            <a:spLocks noChangeArrowheads="1"/>
          </p:cNvSpPr>
          <p:nvPr/>
        </p:nvSpPr>
        <p:spPr bwMode="auto">
          <a:xfrm>
            <a:off x="5164138" y="5126038"/>
            <a:ext cx="3470275" cy="984250"/>
          </a:xfrm>
          <a:prstGeom prst="rect">
            <a:avLst/>
          </a:prstGeom>
          <a:solidFill>
            <a:srgbClr val="9090F4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个输入，则称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数据选择器。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utoUpdateAnimBg="0"/>
      <p:bldP spid="285699" grpId="0" autoUpdateAnimBg="0"/>
      <p:bldP spid="285724" grpId="0" autoUpdateAnimBg="0"/>
      <p:bldP spid="28572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07975"/>
            <a:ext cx="4149725" cy="4445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</a:rPr>
              <a:t>用四选一</a:t>
            </a:r>
            <a:r>
              <a:rPr lang="en-US" altLang="zh-CN" sz="2800" b="1">
                <a:solidFill>
                  <a:schemeClr val="tx1"/>
                </a:solidFill>
              </a:rPr>
              <a:t>74</a:t>
            </a:r>
            <a:r>
              <a:rPr lang="en-US" altLang="zh-CN" sz="2800" b="1">
                <a:solidFill>
                  <a:schemeClr val="tx1"/>
                </a:solidFill>
                <a:sym typeface="Symbol" panose="05050102010706020507" pitchFamily="18" charset="2"/>
              </a:rPr>
              <a:t>153</a:t>
            </a:r>
            <a:endParaRPr lang="en-US" altLang="zh-CN" sz="2800" b="1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297987" name="Group 3"/>
          <p:cNvGrpSpPr/>
          <p:nvPr/>
        </p:nvGrpSpPr>
        <p:grpSpPr bwMode="auto">
          <a:xfrm>
            <a:off x="1558925" y="1144588"/>
            <a:ext cx="5389563" cy="519112"/>
            <a:chOff x="982" y="721"/>
            <a:chExt cx="3395" cy="327"/>
          </a:xfrm>
        </p:grpSpPr>
        <p:sp>
          <p:nvSpPr>
            <p:cNvPr id="92211" name="Rectangle 4"/>
            <p:cNvSpPr>
              <a:spLocks noChangeArrowheads="1"/>
            </p:cNvSpPr>
            <p:nvPr/>
          </p:nvSpPr>
          <p:spPr bwMode="auto">
            <a:xfrm>
              <a:off x="982" y="721"/>
              <a:ext cx="339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Y=ABC+ABC+ABC+ ABC+ ABC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2" name="Line 5"/>
            <p:cNvSpPr>
              <a:spLocks noChangeShapeType="1"/>
            </p:cNvSpPr>
            <p:nvPr/>
          </p:nvSpPr>
          <p:spPr bwMode="auto">
            <a:xfrm>
              <a:off x="1349" y="778"/>
              <a:ext cx="11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3" name="Line 6"/>
            <p:cNvSpPr>
              <a:spLocks noChangeShapeType="1"/>
            </p:cNvSpPr>
            <p:nvPr/>
          </p:nvSpPr>
          <p:spPr bwMode="auto">
            <a:xfrm>
              <a:off x="1498" y="778"/>
              <a:ext cx="11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4" name="Line 7"/>
            <p:cNvSpPr>
              <a:spLocks noChangeShapeType="1"/>
            </p:cNvSpPr>
            <p:nvPr/>
          </p:nvSpPr>
          <p:spPr bwMode="auto">
            <a:xfrm>
              <a:off x="1961" y="778"/>
              <a:ext cx="11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5" name="Line 8"/>
            <p:cNvSpPr>
              <a:spLocks noChangeShapeType="1"/>
            </p:cNvSpPr>
            <p:nvPr/>
          </p:nvSpPr>
          <p:spPr bwMode="auto">
            <a:xfrm>
              <a:off x="2267" y="778"/>
              <a:ext cx="11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6" name="Line 9"/>
            <p:cNvSpPr>
              <a:spLocks noChangeShapeType="1"/>
            </p:cNvSpPr>
            <p:nvPr/>
          </p:nvSpPr>
          <p:spPr bwMode="auto">
            <a:xfrm>
              <a:off x="2868" y="778"/>
              <a:ext cx="11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7" name="Line 10"/>
            <p:cNvSpPr>
              <a:spLocks noChangeShapeType="1"/>
            </p:cNvSpPr>
            <p:nvPr/>
          </p:nvSpPr>
          <p:spPr bwMode="auto">
            <a:xfrm>
              <a:off x="2695" y="778"/>
              <a:ext cx="11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8" name="Line 11"/>
            <p:cNvSpPr>
              <a:spLocks noChangeShapeType="1"/>
            </p:cNvSpPr>
            <p:nvPr/>
          </p:nvSpPr>
          <p:spPr bwMode="auto">
            <a:xfrm>
              <a:off x="3523" y="778"/>
              <a:ext cx="11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996" name="Group 12"/>
          <p:cNvGrpSpPr/>
          <p:nvPr/>
        </p:nvGrpSpPr>
        <p:grpSpPr bwMode="auto">
          <a:xfrm>
            <a:off x="1076325" y="3417888"/>
            <a:ext cx="1292225" cy="877887"/>
            <a:chOff x="678" y="2406"/>
            <a:chExt cx="814" cy="553"/>
          </a:xfrm>
        </p:grpSpPr>
        <p:sp>
          <p:nvSpPr>
            <p:cNvPr id="92207" name="Line 13"/>
            <p:cNvSpPr>
              <a:spLocks noChangeShapeType="1"/>
            </p:cNvSpPr>
            <p:nvPr/>
          </p:nvSpPr>
          <p:spPr bwMode="auto">
            <a:xfrm flipH="1">
              <a:off x="916" y="257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08" name="Line 14"/>
            <p:cNvSpPr>
              <a:spLocks noChangeShapeType="1"/>
            </p:cNvSpPr>
            <p:nvPr/>
          </p:nvSpPr>
          <p:spPr bwMode="auto">
            <a:xfrm flipH="1">
              <a:off x="916" y="279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09" name="Text Box 15"/>
            <p:cNvSpPr txBox="1">
              <a:spLocks noChangeArrowheads="1"/>
            </p:cNvSpPr>
            <p:nvPr/>
          </p:nvSpPr>
          <p:spPr bwMode="auto">
            <a:xfrm>
              <a:off x="678" y="2406"/>
              <a:ext cx="39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10" name="Text Box 16"/>
            <p:cNvSpPr txBox="1">
              <a:spLocks noChangeArrowheads="1"/>
            </p:cNvSpPr>
            <p:nvPr/>
          </p:nvSpPr>
          <p:spPr bwMode="auto">
            <a:xfrm>
              <a:off x="688" y="2632"/>
              <a:ext cx="39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8001" name="Group 17"/>
          <p:cNvGrpSpPr/>
          <p:nvPr/>
        </p:nvGrpSpPr>
        <p:grpSpPr bwMode="auto">
          <a:xfrm>
            <a:off x="2263775" y="2540000"/>
            <a:ext cx="4818063" cy="2508250"/>
            <a:chOff x="1426" y="1600"/>
            <a:chExt cx="3035" cy="1580"/>
          </a:xfrm>
        </p:grpSpPr>
        <p:grpSp>
          <p:nvGrpSpPr>
            <p:cNvPr id="92193" name="Group 18"/>
            <p:cNvGrpSpPr/>
            <p:nvPr/>
          </p:nvGrpSpPr>
          <p:grpSpPr bwMode="auto">
            <a:xfrm>
              <a:off x="1426" y="1600"/>
              <a:ext cx="2791" cy="1394"/>
              <a:chOff x="1426" y="1600"/>
              <a:chExt cx="2791" cy="1394"/>
            </a:xfrm>
          </p:grpSpPr>
          <p:grpSp>
            <p:nvGrpSpPr>
              <p:cNvPr id="92195" name="Group 19"/>
              <p:cNvGrpSpPr/>
              <p:nvPr/>
            </p:nvGrpSpPr>
            <p:grpSpPr bwMode="auto">
              <a:xfrm>
                <a:off x="1426" y="2021"/>
                <a:ext cx="2791" cy="973"/>
                <a:chOff x="1426" y="2021"/>
                <a:chExt cx="2791" cy="973"/>
              </a:xfrm>
            </p:grpSpPr>
            <p:sp>
              <p:nvSpPr>
                <p:cNvPr id="92198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9" y="2074"/>
                  <a:ext cx="2623" cy="92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199" name="Rectangle 21"/>
                <p:cNvSpPr>
                  <a:spLocks noChangeArrowheads="1"/>
                </p:cNvSpPr>
                <p:nvPr/>
              </p:nvSpPr>
              <p:spPr bwMode="auto">
                <a:xfrm>
                  <a:off x="2832" y="2706"/>
                  <a:ext cx="138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 1D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S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 </a:t>
                  </a:r>
                  <a:endPara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200" name="Rectangle 22"/>
                <p:cNvSpPr>
                  <a:spLocks noChangeArrowheads="1"/>
                </p:cNvSpPr>
                <p:nvPr/>
              </p:nvSpPr>
              <p:spPr bwMode="auto">
                <a:xfrm>
                  <a:off x="1497" y="2218"/>
                  <a:ext cx="310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 </a:t>
                  </a:r>
                  <a:endPara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endPara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201" name="Rectangle 23"/>
                <p:cNvSpPr>
                  <a:spLocks noChangeArrowheads="1"/>
                </p:cNvSpPr>
                <p:nvPr/>
              </p:nvSpPr>
              <p:spPr bwMode="auto">
                <a:xfrm>
                  <a:off x="2394" y="2315"/>
                  <a:ext cx="8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74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  <a:sym typeface="Symbol" panose="05050102010706020507" pitchFamily="18" charset="2"/>
                    </a:rPr>
                    <a:t>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153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202" name="Line 24"/>
                <p:cNvSpPr>
                  <a:spLocks noChangeShapeType="1"/>
                </p:cNvSpPr>
                <p:nvPr/>
              </p:nvSpPr>
              <p:spPr bwMode="auto">
                <a:xfrm>
                  <a:off x="2582" y="2765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203" name="Line 25"/>
                <p:cNvSpPr>
                  <a:spLocks noChangeShapeType="1"/>
                </p:cNvSpPr>
                <p:nvPr/>
              </p:nvSpPr>
              <p:spPr bwMode="auto">
                <a:xfrm>
                  <a:off x="3948" y="275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204" name="Rectangle 26"/>
                <p:cNvSpPr>
                  <a:spLocks noChangeArrowheads="1"/>
                </p:cNvSpPr>
                <p:nvPr/>
              </p:nvSpPr>
              <p:spPr bwMode="auto">
                <a:xfrm>
                  <a:off x="2010" y="2032"/>
                  <a:ext cx="31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205" name="Rectangle 27"/>
                <p:cNvSpPr>
                  <a:spLocks noChangeArrowheads="1"/>
                </p:cNvSpPr>
                <p:nvPr/>
              </p:nvSpPr>
              <p:spPr bwMode="auto">
                <a:xfrm>
                  <a:off x="3402" y="2021"/>
                  <a:ext cx="31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206" name="Rectangle 28"/>
                <p:cNvSpPr>
                  <a:spLocks noChangeArrowheads="1"/>
                </p:cNvSpPr>
                <p:nvPr/>
              </p:nvSpPr>
              <p:spPr bwMode="auto">
                <a:xfrm>
                  <a:off x="1426" y="2718"/>
                  <a:ext cx="138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 2D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2D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  </a:t>
                  </a:r>
                  <a:r>
                    <a:rPr kumimoji="1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S</a:t>
                  </a:r>
                  <a:r>
                    <a:rPr kumimoji="1" lang="en-US" altLang="zh-CN" sz="2000" b="1" i="0" u="none" strike="noStrike" kern="1200" cap="none" spc="0" normalizeH="0" baseline="-2500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 </a:t>
                  </a:r>
                  <a:endPara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92196" name="Line 29"/>
              <p:cNvSpPr>
                <a:spLocks noChangeShapeType="1"/>
              </p:cNvSpPr>
              <p:nvPr/>
            </p:nvSpPr>
            <p:spPr bwMode="auto">
              <a:xfrm flipV="1">
                <a:off x="3535" y="1780"/>
                <a:ext cx="0" cy="3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97" name="Text Box 30"/>
              <p:cNvSpPr txBox="1">
                <a:spLocks noChangeArrowheads="1"/>
              </p:cNvSpPr>
              <p:nvPr/>
            </p:nvSpPr>
            <p:spPr bwMode="auto">
              <a:xfrm>
                <a:off x="3500" y="1600"/>
                <a:ext cx="39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2194" name="Freeform 31"/>
            <p:cNvSpPr/>
            <p:nvPr/>
          </p:nvSpPr>
          <p:spPr bwMode="auto">
            <a:xfrm>
              <a:off x="4134" y="2830"/>
              <a:ext cx="327" cy="350"/>
            </a:xfrm>
            <a:custGeom>
              <a:avLst/>
              <a:gdLst>
                <a:gd name="T0" fmla="*/ 0 w 327"/>
                <a:gd name="T1" fmla="*/ 0 h 350"/>
                <a:gd name="T2" fmla="*/ 226 w 327"/>
                <a:gd name="T3" fmla="*/ 0 h 350"/>
                <a:gd name="T4" fmla="*/ 226 w 327"/>
                <a:gd name="T5" fmla="*/ 350 h 350"/>
                <a:gd name="T6" fmla="*/ 327 w 327"/>
                <a:gd name="T7" fmla="*/ 350 h 350"/>
                <a:gd name="T8" fmla="*/ 135 w 327"/>
                <a:gd name="T9" fmla="*/ 350 h 3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7" h="350">
                  <a:moveTo>
                    <a:pt x="0" y="0"/>
                  </a:moveTo>
                  <a:lnTo>
                    <a:pt x="226" y="0"/>
                  </a:lnTo>
                  <a:lnTo>
                    <a:pt x="226" y="350"/>
                  </a:lnTo>
                  <a:lnTo>
                    <a:pt x="327" y="350"/>
                  </a:lnTo>
                  <a:lnTo>
                    <a:pt x="135" y="3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8016" name="Group 32"/>
          <p:cNvGrpSpPr/>
          <p:nvPr/>
        </p:nvGrpSpPr>
        <p:grpSpPr bwMode="auto">
          <a:xfrm>
            <a:off x="6045200" y="4778375"/>
            <a:ext cx="627063" cy="1344613"/>
            <a:chOff x="3785" y="3241"/>
            <a:chExt cx="395" cy="847"/>
          </a:xfrm>
        </p:grpSpPr>
        <p:sp>
          <p:nvSpPr>
            <p:cNvPr id="92191" name="Line 33"/>
            <p:cNvSpPr>
              <a:spLocks noChangeShapeType="1"/>
            </p:cNvSpPr>
            <p:nvPr/>
          </p:nvSpPr>
          <p:spPr bwMode="auto">
            <a:xfrm>
              <a:off x="3817" y="3241"/>
              <a:ext cx="0" cy="7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192" name="Text Box 34"/>
            <p:cNvSpPr txBox="1">
              <a:spLocks noChangeArrowheads="1"/>
            </p:cNvSpPr>
            <p:nvPr/>
          </p:nvSpPr>
          <p:spPr bwMode="auto">
            <a:xfrm>
              <a:off x="3785" y="3761"/>
              <a:ext cx="395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8019" name="Group 35"/>
          <p:cNvGrpSpPr/>
          <p:nvPr/>
        </p:nvGrpSpPr>
        <p:grpSpPr bwMode="auto">
          <a:xfrm>
            <a:off x="4741863" y="4738689"/>
            <a:ext cx="933450" cy="1289050"/>
            <a:chOff x="3252" y="3253"/>
            <a:chExt cx="588" cy="812"/>
          </a:xfrm>
        </p:grpSpPr>
        <p:sp>
          <p:nvSpPr>
            <p:cNvPr id="92189" name="Line 36"/>
            <p:cNvSpPr>
              <a:spLocks noChangeShapeType="1"/>
            </p:cNvSpPr>
            <p:nvPr/>
          </p:nvSpPr>
          <p:spPr bwMode="auto">
            <a:xfrm>
              <a:off x="3309" y="3253"/>
              <a:ext cx="0" cy="6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190" name="Text Box 37"/>
            <p:cNvSpPr txBox="1">
              <a:spLocks noChangeArrowheads="1"/>
            </p:cNvSpPr>
            <p:nvPr/>
          </p:nvSpPr>
          <p:spPr bwMode="auto">
            <a:xfrm>
              <a:off x="3252" y="3738"/>
              <a:ext cx="58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8022" name="Group 38"/>
          <p:cNvGrpSpPr/>
          <p:nvPr/>
        </p:nvGrpSpPr>
        <p:grpSpPr bwMode="auto">
          <a:xfrm>
            <a:off x="5186363" y="4313237"/>
            <a:ext cx="836612" cy="914400"/>
            <a:chOff x="3277" y="2710"/>
            <a:chExt cx="527" cy="576"/>
          </a:xfrm>
        </p:grpSpPr>
        <p:sp>
          <p:nvSpPr>
            <p:cNvPr id="92187" name="Freeform 39"/>
            <p:cNvSpPr/>
            <p:nvPr/>
          </p:nvSpPr>
          <p:spPr bwMode="auto">
            <a:xfrm>
              <a:off x="3277" y="2977"/>
              <a:ext cx="298" cy="149"/>
            </a:xfrm>
            <a:custGeom>
              <a:avLst/>
              <a:gdLst>
                <a:gd name="T0" fmla="*/ 0 w 497"/>
                <a:gd name="T1" fmla="*/ 0 h 463"/>
                <a:gd name="T2" fmla="*/ 0 w 497"/>
                <a:gd name="T3" fmla="*/ 1 h 463"/>
                <a:gd name="T4" fmla="*/ 23 w 497"/>
                <a:gd name="T5" fmla="*/ 1 h 4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7" h="463">
                  <a:moveTo>
                    <a:pt x="0" y="0"/>
                  </a:moveTo>
                  <a:lnTo>
                    <a:pt x="0" y="463"/>
                  </a:lnTo>
                  <a:lnTo>
                    <a:pt x="497" y="46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188" name="Text Box 40"/>
            <p:cNvSpPr txBox="1">
              <a:spLocks noChangeArrowheads="1"/>
            </p:cNvSpPr>
            <p:nvPr/>
          </p:nvSpPr>
          <p:spPr bwMode="auto">
            <a:xfrm>
              <a:off x="3474" y="2710"/>
              <a:ext cx="330" cy="57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8025" name="Group 41"/>
          <p:cNvGrpSpPr/>
          <p:nvPr/>
        </p:nvGrpSpPr>
        <p:grpSpPr bwMode="auto">
          <a:xfrm>
            <a:off x="5416550" y="4727575"/>
            <a:ext cx="1233488" cy="1177925"/>
            <a:chOff x="3412" y="2978"/>
            <a:chExt cx="777" cy="742"/>
          </a:xfrm>
        </p:grpSpPr>
        <p:grpSp>
          <p:nvGrpSpPr>
            <p:cNvPr id="92179" name="Group 42"/>
            <p:cNvGrpSpPr/>
            <p:nvPr/>
          </p:nvGrpSpPr>
          <p:grpSpPr bwMode="auto">
            <a:xfrm>
              <a:off x="3423" y="2978"/>
              <a:ext cx="766" cy="742"/>
              <a:chOff x="3423" y="2978"/>
              <a:chExt cx="766" cy="742"/>
            </a:xfrm>
          </p:grpSpPr>
          <p:grpSp>
            <p:nvGrpSpPr>
              <p:cNvPr id="92181" name="Group 43"/>
              <p:cNvGrpSpPr/>
              <p:nvPr/>
            </p:nvGrpSpPr>
            <p:grpSpPr bwMode="auto">
              <a:xfrm>
                <a:off x="3423" y="3222"/>
                <a:ext cx="293" cy="248"/>
                <a:chOff x="2327" y="3615"/>
                <a:chExt cx="293" cy="248"/>
              </a:xfrm>
            </p:grpSpPr>
            <p:sp>
              <p:nvSpPr>
                <p:cNvPr id="92185" name="Rectangle 44"/>
                <p:cNvSpPr>
                  <a:spLocks noChangeArrowheads="1"/>
                </p:cNvSpPr>
                <p:nvPr/>
              </p:nvSpPr>
              <p:spPr bwMode="auto">
                <a:xfrm>
                  <a:off x="2327" y="3671"/>
                  <a:ext cx="293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186" name="Oval 45"/>
                <p:cNvSpPr>
                  <a:spLocks noChangeArrowheads="1"/>
                </p:cNvSpPr>
                <p:nvPr/>
              </p:nvSpPr>
              <p:spPr bwMode="auto">
                <a:xfrm>
                  <a:off x="2439" y="3615"/>
                  <a:ext cx="57" cy="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92182" name="Line 46"/>
              <p:cNvSpPr>
                <a:spLocks noChangeShapeType="1"/>
              </p:cNvSpPr>
              <p:nvPr/>
            </p:nvSpPr>
            <p:spPr bwMode="auto">
              <a:xfrm flipV="1">
                <a:off x="3569" y="2978"/>
                <a:ext cx="0" cy="2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83" name="Freeform 47"/>
              <p:cNvSpPr/>
              <p:nvPr/>
            </p:nvSpPr>
            <p:spPr bwMode="auto">
              <a:xfrm>
                <a:off x="3558" y="3469"/>
                <a:ext cx="282" cy="102"/>
              </a:xfrm>
              <a:custGeom>
                <a:avLst/>
                <a:gdLst>
                  <a:gd name="T0" fmla="*/ 282 w 282"/>
                  <a:gd name="T1" fmla="*/ 102 h 102"/>
                  <a:gd name="T2" fmla="*/ 0 w 282"/>
                  <a:gd name="T3" fmla="*/ 102 h 102"/>
                  <a:gd name="T4" fmla="*/ 0 w 282"/>
                  <a:gd name="T5" fmla="*/ 0 h 1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2" h="102">
                    <a:moveTo>
                      <a:pt x="282" y="102"/>
                    </a:moveTo>
                    <a:lnTo>
                      <a:pt x="0" y="102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84" name="Text Box 48"/>
              <p:cNvSpPr txBox="1">
                <a:spLocks noChangeArrowheads="1"/>
              </p:cNvSpPr>
              <p:nvPr/>
            </p:nvSpPr>
            <p:spPr bwMode="auto">
              <a:xfrm>
                <a:off x="3737" y="3144"/>
                <a:ext cx="452" cy="576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2180" name="Text Box 49"/>
            <p:cNvSpPr txBox="1">
              <a:spLocks noChangeArrowheads="1"/>
            </p:cNvSpPr>
            <p:nvPr/>
          </p:nvSpPr>
          <p:spPr bwMode="auto">
            <a:xfrm>
              <a:off x="3412" y="3241"/>
              <a:ext cx="261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8034" name="Group 50"/>
          <p:cNvGrpSpPr/>
          <p:nvPr/>
        </p:nvGrpSpPr>
        <p:grpSpPr bwMode="auto">
          <a:xfrm>
            <a:off x="1827213" y="1890713"/>
            <a:ext cx="4500562" cy="519112"/>
            <a:chOff x="1151" y="1191"/>
            <a:chExt cx="2835" cy="327"/>
          </a:xfrm>
        </p:grpSpPr>
        <p:grpSp>
          <p:nvGrpSpPr>
            <p:cNvPr id="92171" name="Group 51"/>
            <p:cNvGrpSpPr/>
            <p:nvPr/>
          </p:nvGrpSpPr>
          <p:grpSpPr bwMode="auto">
            <a:xfrm>
              <a:off x="1151" y="1191"/>
              <a:ext cx="2835" cy="327"/>
              <a:chOff x="1151" y="1191"/>
              <a:chExt cx="2835" cy="327"/>
            </a:xfrm>
          </p:grpSpPr>
          <p:sp>
            <p:nvSpPr>
              <p:cNvPr id="92173" name="Text Box 52"/>
              <p:cNvSpPr txBox="1">
                <a:spLocks noChangeArrowheads="1"/>
              </p:cNvSpPr>
              <p:nvPr/>
            </p:nvSpPr>
            <p:spPr bwMode="auto">
              <a:xfrm>
                <a:off x="1151" y="1191"/>
                <a:ext cx="2835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=AB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•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C+AB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•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C+AB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•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C+AB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•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74" name="Line 53"/>
              <p:cNvSpPr>
                <a:spLocks noChangeShapeType="1"/>
              </p:cNvSpPr>
              <p:nvPr/>
            </p:nvSpPr>
            <p:spPr bwMode="auto">
              <a:xfrm>
                <a:off x="1343" y="1236"/>
                <a:ext cx="113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75" name="Line 54"/>
              <p:cNvSpPr>
                <a:spLocks noChangeShapeType="1"/>
              </p:cNvSpPr>
              <p:nvPr/>
            </p:nvSpPr>
            <p:spPr bwMode="auto">
              <a:xfrm>
                <a:off x="1490" y="1236"/>
                <a:ext cx="113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76" name="Line 55"/>
              <p:cNvSpPr>
                <a:spLocks noChangeShapeType="1"/>
              </p:cNvSpPr>
              <p:nvPr/>
            </p:nvSpPr>
            <p:spPr bwMode="auto">
              <a:xfrm>
                <a:off x="2046" y="1236"/>
                <a:ext cx="113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77" name="Line 56"/>
              <p:cNvSpPr>
                <a:spLocks noChangeShapeType="1"/>
              </p:cNvSpPr>
              <p:nvPr/>
            </p:nvSpPr>
            <p:spPr bwMode="auto">
              <a:xfrm>
                <a:off x="2863" y="1248"/>
                <a:ext cx="113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178" name="Line 57"/>
              <p:cNvSpPr>
                <a:spLocks noChangeShapeType="1"/>
              </p:cNvSpPr>
              <p:nvPr/>
            </p:nvSpPr>
            <p:spPr bwMode="auto">
              <a:xfrm>
                <a:off x="2438" y="1248"/>
                <a:ext cx="113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2172" name="Line 58"/>
            <p:cNvSpPr>
              <a:spLocks noChangeShapeType="1"/>
            </p:cNvSpPr>
            <p:nvPr/>
          </p:nvSpPr>
          <p:spPr bwMode="auto">
            <a:xfrm>
              <a:off x="3097" y="1239"/>
              <a:ext cx="153" cy="11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9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9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9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87338"/>
            <a:ext cx="1622425" cy="5334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299011" name="Group 3"/>
          <p:cNvGrpSpPr/>
          <p:nvPr/>
        </p:nvGrpSpPr>
        <p:grpSpPr bwMode="auto">
          <a:xfrm>
            <a:off x="1649413" y="271463"/>
            <a:ext cx="5951537" cy="1160462"/>
            <a:chOff x="486" y="1299"/>
            <a:chExt cx="3749" cy="731"/>
          </a:xfrm>
        </p:grpSpPr>
        <p:sp>
          <p:nvSpPr>
            <p:cNvPr id="93298" name="Text Box 4"/>
            <p:cNvSpPr txBox="1">
              <a:spLocks noChangeArrowheads="1"/>
            </p:cNvSpPr>
            <p:nvPr/>
          </p:nvSpPr>
          <p:spPr bwMode="auto">
            <a:xfrm>
              <a:off x="486" y="1299"/>
              <a:ext cx="3749" cy="7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利用八选一数据选择器实现逻辑函数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Y=DCA+DCBA+BC+DCB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99" name="Line 5"/>
            <p:cNvSpPr>
              <a:spLocks noChangeShapeType="1"/>
            </p:cNvSpPr>
            <p:nvPr/>
          </p:nvSpPr>
          <p:spPr bwMode="auto">
            <a:xfrm>
              <a:off x="1389" y="1751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300" name="Line 6"/>
            <p:cNvSpPr>
              <a:spLocks noChangeShapeType="1"/>
            </p:cNvSpPr>
            <p:nvPr/>
          </p:nvSpPr>
          <p:spPr bwMode="auto">
            <a:xfrm>
              <a:off x="2304" y="1763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301" name="Line 7"/>
            <p:cNvSpPr>
              <a:spLocks noChangeShapeType="1"/>
            </p:cNvSpPr>
            <p:nvPr/>
          </p:nvSpPr>
          <p:spPr bwMode="auto">
            <a:xfrm>
              <a:off x="2156" y="1768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302" name="Line 8"/>
            <p:cNvSpPr>
              <a:spLocks noChangeShapeType="1"/>
            </p:cNvSpPr>
            <p:nvPr/>
          </p:nvSpPr>
          <p:spPr bwMode="auto">
            <a:xfrm>
              <a:off x="3034" y="1762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303" name="Line 9"/>
            <p:cNvSpPr>
              <a:spLocks noChangeShapeType="1"/>
            </p:cNvSpPr>
            <p:nvPr/>
          </p:nvSpPr>
          <p:spPr bwMode="auto">
            <a:xfrm>
              <a:off x="3200" y="1751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9018" name="Group 10"/>
          <p:cNvGrpSpPr/>
          <p:nvPr/>
        </p:nvGrpSpPr>
        <p:grpSpPr bwMode="auto">
          <a:xfrm>
            <a:off x="339725" y="2462213"/>
            <a:ext cx="3652838" cy="3478212"/>
            <a:chOff x="309" y="1004"/>
            <a:chExt cx="2301" cy="2191"/>
          </a:xfrm>
        </p:grpSpPr>
        <p:grpSp>
          <p:nvGrpSpPr>
            <p:cNvPr id="93249" name="Group 11"/>
            <p:cNvGrpSpPr/>
            <p:nvPr/>
          </p:nvGrpSpPr>
          <p:grpSpPr bwMode="auto">
            <a:xfrm>
              <a:off x="759" y="1519"/>
              <a:ext cx="1824" cy="1676"/>
              <a:chOff x="759" y="1519"/>
              <a:chExt cx="1994" cy="1969"/>
            </a:xfrm>
          </p:grpSpPr>
          <p:sp>
            <p:nvSpPr>
              <p:cNvPr id="93272" name="Rectangle 12"/>
              <p:cNvSpPr>
                <a:spLocks noChangeArrowheads="1"/>
              </p:cNvSpPr>
              <p:nvPr/>
            </p:nvSpPr>
            <p:spPr bwMode="auto">
              <a:xfrm>
                <a:off x="2255" y="2996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73" name="Rectangle 13"/>
              <p:cNvSpPr>
                <a:spLocks noChangeArrowheads="1"/>
              </p:cNvSpPr>
              <p:nvPr/>
            </p:nvSpPr>
            <p:spPr bwMode="auto">
              <a:xfrm>
                <a:off x="1757" y="2996"/>
                <a:ext cx="498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74" name="Rectangle 14"/>
              <p:cNvSpPr>
                <a:spLocks noChangeArrowheads="1"/>
              </p:cNvSpPr>
              <p:nvPr/>
            </p:nvSpPr>
            <p:spPr bwMode="auto">
              <a:xfrm>
                <a:off x="1258" y="2996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75" name="Rectangle 15"/>
              <p:cNvSpPr>
                <a:spLocks noChangeArrowheads="1"/>
              </p:cNvSpPr>
              <p:nvPr/>
            </p:nvSpPr>
            <p:spPr bwMode="auto">
              <a:xfrm>
                <a:off x="759" y="2996"/>
                <a:ext cx="499" cy="4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76" name="Rectangle 16"/>
              <p:cNvSpPr>
                <a:spLocks noChangeArrowheads="1"/>
              </p:cNvSpPr>
              <p:nvPr/>
            </p:nvSpPr>
            <p:spPr bwMode="auto">
              <a:xfrm>
                <a:off x="2255" y="2503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77" name="Rectangle 17"/>
              <p:cNvSpPr>
                <a:spLocks noChangeArrowheads="1"/>
              </p:cNvSpPr>
              <p:nvPr/>
            </p:nvSpPr>
            <p:spPr bwMode="auto">
              <a:xfrm>
                <a:off x="1757" y="2503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78" name="Rectangle 18"/>
              <p:cNvSpPr>
                <a:spLocks noChangeArrowheads="1"/>
              </p:cNvSpPr>
              <p:nvPr/>
            </p:nvSpPr>
            <p:spPr bwMode="auto">
              <a:xfrm>
                <a:off x="1258" y="2503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79" name="Rectangle 19"/>
              <p:cNvSpPr>
                <a:spLocks noChangeArrowheads="1"/>
              </p:cNvSpPr>
              <p:nvPr/>
            </p:nvSpPr>
            <p:spPr bwMode="auto">
              <a:xfrm>
                <a:off x="759" y="2503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0" name="Rectangle 20"/>
              <p:cNvSpPr>
                <a:spLocks noChangeArrowheads="1"/>
              </p:cNvSpPr>
              <p:nvPr/>
            </p:nvSpPr>
            <p:spPr bwMode="auto">
              <a:xfrm>
                <a:off x="2255" y="2010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1" name="Rectangle 21"/>
              <p:cNvSpPr>
                <a:spLocks noChangeArrowheads="1"/>
              </p:cNvSpPr>
              <p:nvPr/>
            </p:nvSpPr>
            <p:spPr bwMode="auto">
              <a:xfrm>
                <a:off x="1757" y="2010"/>
                <a:ext cx="498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2" name="Rectangle 22"/>
              <p:cNvSpPr>
                <a:spLocks noChangeArrowheads="1"/>
              </p:cNvSpPr>
              <p:nvPr/>
            </p:nvSpPr>
            <p:spPr bwMode="auto">
              <a:xfrm>
                <a:off x="1258" y="2010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3" name="Rectangle 23"/>
              <p:cNvSpPr>
                <a:spLocks noChangeArrowheads="1"/>
              </p:cNvSpPr>
              <p:nvPr/>
            </p:nvSpPr>
            <p:spPr bwMode="auto">
              <a:xfrm>
                <a:off x="759" y="2010"/>
                <a:ext cx="499" cy="4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4" name="Rectangle 24"/>
              <p:cNvSpPr>
                <a:spLocks noChangeArrowheads="1"/>
              </p:cNvSpPr>
              <p:nvPr/>
            </p:nvSpPr>
            <p:spPr bwMode="auto">
              <a:xfrm>
                <a:off x="2255" y="1519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5" name="Rectangle 25"/>
              <p:cNvSpPr>
                <a:spLocks noChangeArrowheads="1"/>
              </p:cNvSpPr>
              <p:nvPr/>
            </p:nvSpPr>
            <p:spPr bwMode="auto">
              <a:xfrm>
                <a:off x="1757" y="1519"/>
                <a:ext cx="49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6" name="Rectangle 26"/>
              <p:cNvSpPr>
                <a:spLocks noChangeArrowheads="1"/>
              </p:cNvSpPr>
              <p:nvPr/>
            </p:nvSpPr>
            <p:spPr bwMode="auto">
              <a:xfrm>
                <a:off x="1258" y="1519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7" name="Rectangle 27"/>
              <p:cNvSpPr>
                <a:spLocks noChangeArrowheads="1"/>
              </p:cNvSpPr>
              <p:nvPr/>
            </p:nvSpPr>
            <p:spPr bwMode="auto">
              <a:xfrm>
                <a:off x="759" y="1519"/>
                <a:ext cx="499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8" name="Line 28"/>
              <p:cNvSpPr>
                <a:spLocks noChangeShapeType="1"/>
              </p:cNvSpPr>
              <p:nvPr/>
            </p:nvSpPr>
            <p:spPr bwMode="auto">
              <a:xfrm>
                <a:off x="759" y="1519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89" name="Line 29"/>
              <p:cNvSpPr>
                <a:spLocks noChangeShapeType="1"/>
              </p:cNvSpPr>
              <p:nvPr/>
            </p:nvSpPr>
            <p:spPr bwMode="auto">
              <a:xfrm>
                <a:off x="759" y="2010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0" name="Line 30"/>
              <p:cNvSpPr>
                <a:spLocks noChangeShapeType="1"/>
              </p:cNvSpPr>
              <p:nvPr/>
            </p:nvSpPr>
            <p:spPr bwMode="auto">
              <a:xfrm>
                <a:off x="759" y="2503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1" name="Line 31"/>
              <p:cNvSpPr>
                <a:spLocks noChangeShapeType="1"/>
              </p:cNvSpPr>
              <p:nvPr/>
            </p:nvSpPr>
            <p:spPr bwMode="auto">
              <a:xfrm>
                <a:off x="759" y="2996"/>
                <a:ext cx="199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2" name="Line 32"/>
              <p:cNvSpPr>
                <a:spLocks noChangeShapeType="1"/>
              </p:cNvSpPr>
              <p:nvPr/>
            </p:nvSpPr>
            <p:spPr bwMode="auto">
              <a:xfrm>
                <a:off x="759" y="3488"/>
                <a:ext cx="199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3" name="Line 33"/>
              <p:cNvSpPr>
                <a:spLocks noChangeShapeType="1"/>
              </p:cNvSpPr>
              <p:nvPr/>
            </p:nvSpPr>
            <p:spPr bwMode="auto">
              <a:xfrm>
                <a:off x="759" y="1519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4" name="Line 34"/>
              <p:cNvSpPr>
                <a:spLocks noChangeShapeType="1"/>
              </p:cNvSpPr>
              <p:nvPr/>
            </p:nvSpPr>
            <p:spPr bwMode="auto">
              <a:xfrm>
                <a:off x="1258" y="1519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5" name="Line 35"/>
              <p:cNvSpPr>
                <a:spLocks noChangeShapeType="1"/>
              </p:cNvSpPr>
              <p:nvPr/>
            </p:nvSpPr>
            <p:spPr bwMode="auto">
              <a:xfrm>
                <a:off x="1757" y="1519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6" name="Line 36"/>
              <p:cNvSpPr>
                <a:spLocks noChangeShapeType="1"/>
              </p:cNvSpPr>
              <p:nvPr/>
            </p:nvSpPr>
            <p:spPr bwMode="auto">
              <a:xfrm>
                <a:off x="2255" y="1519"/>
                <a:ext cx="0" cy="19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97" name="Line 37"/>
              <p:cNvSpPr>
                <a:spLocks noChangeShapeType="1"/>
              </p:cNvSpPr>
              <p:nvPr/>
            </p:nvSpPr>
            <p:spPr bwMode="auto">
              <a:xfrm>
                <a:off x="2753" y="1519"/>
                <a:ext cx="0" cy="196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3250" name="Line 38"/>
            <p:cNvSpPr>
              <a:spLocks noChangeShapeType="1"/>
            </p:cNvSpPr>
            <p:nvPr/>
          </p:nvSpPr>
          <p:spPr bwMode="auto">
            <a:xfrm flipH="1" flipV="1">
              <a:off x="415" y="1178"/>
              <a:ext cx="339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1" name="Text Box 39"/>
            <p:cNvSpPr txBox="1">
              <a:spLocks noChangeArrowheads="1"/>
            </p:cNvSpPr>
            <p:nvPr/>
          </p:nvSpPr>
          <p:spPr bwMode="auto">
            <a:xfrm>
              <a:off x="455" y="1004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B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2" name="Text Box 40"/>
            <p:cNvSpPr txBox="1">
              <a:spLocks noChangeArrowheads="1"/>
            </p:cNvSpPr>
            <p:nvPr/>
          </p:nvSpPr>
          <p:spPr bwMode="auto">
            <a:xfrm>
              <a:off x="592" y="1186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A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3" name="Text Box 41"/>
            <p:cNvSpPr txBox="1">
              <a:spLocks noChangeArrowheads="1"/>
            </p:cNvSpPr>
            <p:nvPr/>
          </p:nvSpPr>
          <p:spPr bwMode="auto">
            <a:xfrm>
              <a:off x="309" y="1214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4" name="Text Box 42"/>
            <p:cNvSpPr txBox="1">
              <a:spLocks noChangeArrowheads="1"/>
            </p:cNvSpPr>
            <p:nvPr/>
          </p:nvSpPr>
          <p:spPr bwMode="auto">
            <a:xfrm>
              <a:off x="434" y="135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C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5" name="Text Box 43"/>
            <p:cNvSpPr txBox="1">
              <a:spLocks noChangeArrowheads="1"/>
            </p:cNvSpPr>
            <p:nvPr/>
          </p:nvSpPr>
          <p:spPr bwMode="auto">
            <a:xfrm>
              <a:off x="800" y="1231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6" name="Text Box 44"/>
            <p:cNvSpPr txBox="1">
              <a:spLocks noChangeArrowheads="1"/>
            </p:cNvSpPr>
            <p:nvPr/>
          </p:nvSpPr>
          <p:spPr bwMode="auto">
            <a:xfrm>
              <a:off x="1713" y="124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7" name="Text Box 45"/>
            <p:cNvSpPr txBox="1">
              <a:spLocks noChangeArrowheads="1"/>
            </p:cNvSpPr>
            <p:nvPr/>
          </p:nvSpPr>
          <p:spPr bwMode="auto">
            <a:xfrm>
              <a:off x="1290" y="1231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8" name="Text Box 46"/>
            <p:cNvSpPr txBox="1">
              <a:spLocks noChangeArrowheads="1"/>
            </p:cNvSpPr>
            <p:nvPr/>
          </p:nvSpPr>
          <p:spPr bwMode="auto">
            <a:xfrm>
              <a:off x="2202" y="124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9" name="Text Box 47"/>
            <p:cNvSpPr txBox="1">
              <a:spLocks noChangeArrowheads="1"/>
            </p:cNvSpPr>
            <p:nvPr/>
          </p:nvSpPr>
          <p:spPr bwMode="auto">
            <a:xfrm>
              <a:off x="424" y="1560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00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0" name="Text Box 48"/>
            <p:cNvSpPr txBox="1">
              <a:spLocks noChangeArrowheads="1"/>
            </p:cNvSpPr>
            <p:nvPr/>
          </p:nvSpPr>
          <p:spPr bwMode="auto">
            <a:xfrm>
              <a:off x="424" y="2394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1" name="Text Box 49"/>
            <p:cNvSpPr txBox="1">
              <a:spLocks noChangeArrowheads="1"/>
            </p:cNvSpPr>
            <p:nvPr/>
          </p:nvSpPr>
          <p:spPr bwMode="auto">
            <a:xfrm>
              <a:off x="424" y="2004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01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2" name="Text Box 50"/>
            <p:cNvSpPr txBox="1">
              <a:spLocks noChangeArrowheads="1"/>
            </p:cNvSpPr>
            <p:nvPr/>
          </p:nvSpPr>
          <p:spPr bwMode="auto">
            <a:xfrm>
              <a:off x="424" y="282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3" name="Text Box 51"/>
            <p:cNvSpPr txBox="1">
              <a:spLocks noChangeArrowheads="1"/>
            </p:cNvSpPr>
            <p:nvPr/>
          </p:nvSpPr>
          <p:spPr bwMode="auto">
            <a:xfrm>
              <a:off x="1772" y="1570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4" name="Text Box 52"/>
            <p:cNvSpPr txBox="1">
              <a:spLocks noChangeArrowheads="1"/>
            </p:cNvSpPr>
            <p:nvPr/>
          </p:nvSpPr>
          <p:spPr bwMode="auto">
            <a:xfrm>
              <a:off x="2247" y="158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5" name="Text Box 53"/>
            <p:cNvSpPr txBox="1">
              <a:spLocks noChangeArrowheads="1"/>
            </p:cNvSpPr>
            <p:nvPr/>
          </p:nvSpPr>
          <p:spPr bwMode="auto">
            <a:xfrm>
              <a:off x="2247" y="199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6" name="Text Box 54"/>
            <p:cNvSpPr txBox="1">
              <a:spLocks noChangeArrowheads="1"/>
            </p:cNvSpPr>
            <p:nvPr/>
          </p:nvSpPr>
          <p:spPr bwMode="auto">
            <a:xfrm>
              <a:off x="1772" y="198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7" name="Text Box 55"/>
            <p:cNvSpPr txBox="1">
              <a:spLocks noChangeArrowheads="1"/>
            </p:cNvSpPr>
            <p:nvPr/>
          </p:nvSpPr>
          <p:spPr bwMode="auto">
            <a:xfrm>
              <a:off x="1773" y="242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8" name="Text Box 56"/>
            <p:cNvSpPr txBox="1">
              <a:spLocks noChangeArrowheads="1"/>
            </p:cNvSpPr>
            <p:nvPr/>
          </p:nvSpPr>
          <p:spPr bwMode="auto">
            <a:xfrm>
              <a:off x="2247" y="242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9" name="Text Box 57"/>
            <p:cNvSpPr txBox="1">
              <a:spLocks noChangeArrowheads="1"/>
            </p:cNvSpPr>
            <p:nvPr/>
          </p:nvSpPr>
          <p:spPr bwMode="auto">
            <a:xfrm>
              <a:off x="836" y="241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70" name="Text Box 58"/>
            <p:cNvSpPr txBox="1">
              <a:spLocks noChangeArrowheads="1"/>
            </p:cNvSpPr>
            <p:nvPr/>
          </p:nvSpPr>
          <p:spPr bwMode="auto">
            <a:xfrm>
              <a:off x="1321" y="283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71" name="Text Box 59"/>
            <p:cNvSpPr txBox="1">
              <a:spLocks noChangeArrowheads="1"/>
            </p:cNvSpPr>
            <p:nvPr/>
          </p:nvSpPr>
          <p:spPr bwMode="auto">
            <a:xfrm>
              <a:off x="1773" y="283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9068" name="Group 60"/>
          <p:cNvGrpSpPr/>
          <p:nvPr/>
        </p:nvGrpSpPr>
        <p:grpSpPr bwMode="auto">
          <a:xfrm>
            <a:off x="1165225" y="3395663"/>
            <a:ext cx="2652713" cy="2420937"/>
            <a:chOff x="520" y="2010"/>
            <a:chExt cx="1671" cy="1525"/>
          </a:xfrm>
        </p:grpSpPr>
        <p:sp>
          <p:nvSpPr>
            <p:cNvPr id="93241" name="Rectangle 61"/>
            <p:cNvSpPr>
              <a:spLocks noChangeArrowheads="1"/>
            </p:cNvSpPr>
            <p:nvPr/>
          </p:nvSpPr>
          <p:spPr bwMode="auto">
            <a:xfrm>
              <a:off x="520" y="2010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2" name="Rectangle 62"/>
            <p:cNvSpPr>
              <a:spLocks noChangeArrowheads="1"/>
            </p:cNvSpPr>
            <p:nvPr/>
          </p:nvSpPr>
          <p:spPr bwMode="auto">
            <a:xfrm>
              <a:off x="1446" y="2021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3" name="Rectangle 63"/>
            <p:cNvSpPr>
              <a:spLocks noChangeArrowheads="1"/>
            </p:cNvSpPr>
            <p:nvPr/>
          </p:nvSpPr>
          <p:spPr bwMode="auto">
            <a:xfrm>
              <a:off x="520" y="2439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4" name="Rectangle 64"/>
            <p:cNvSpPr>
              <a:spLocks noChangeArrowheads="1"/>
            </p:cNvSpPr>
            <p:nvPr/>
          </p:nvSpPr>
          <p:spPr bwMode="auto">
            <a:xfrm>
              <a:off x="1423" y="2428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5" name="Rectangle 65"/>
            <p:cNvSpPr>
              <a:spLocks noChangeArrowheads="1"/>
            </p:cNvSpPr>
            <p:nvPr/>
          </p:nvSpPr>
          <p:spPr bwMode="auto">
            <a:xfrm>
              <a:off x="520" y="2868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6" name="Rectangle 66"/>
            <p:cNvSpPr>
              <a:spLocks noChangeArrowheads="1"/>
            </p:cNvSpPr>
            <p:nvPr/>
          </p:nvSpPr>
          <p:spPr bwMode="auto">
            <a:xfrm>
              <a:off x="1446" y="2846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7" name="Rectangle 67"/>
            <p:cNvSpPr>
              <a:spLocks noChangeArrowheads="1"/>
            </p:cNvSpPr>
            <p:nvPr/>
          </p:nvSpPr>
          <p:spPr bwMode="auto">
            <a:xfrm>
              <a:off x="520" y="3275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8" name="Rectangle 68"/>
            <p:cNvSpPr>
              <a:spLocks noChangeArrowheads="1"/>
            </p:cNvSpPr>
            <p:nvPr/>
          </p:nvSpPr>
          <p:spPr bwMode="auto">
            <a:xfrm>
              <a:off x="1423" y="3263"/>
              <a:ext cx="745" cy="260"/>
            </a:xfrm>
            <a:prstGeom prst="rect">
              <a:avLst/>
            </a:prstGeom>
            <a:noFill/>
            <a:ln w="38100">
              <a:solidFill>
                <a:srgbClr val="1F08F8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9077" name="Group 69"/>
          <p:cNvGrpSpPr/>
          <p:nvPr/>
        </p:nvGrpSpPr>
        <p:grpSpPr bwMode="auto">
          <a:xfrm>
            <a:off x="1292225" y="1577975"/>
            <a:ext cx="6507163" cy="1074738"/>
            <a:chOff x="814" y="994"/>
            <a:chExt cx="4099" cy="677"/>
          </a:xfrm>
        </p:grpSpPr>
        <p:sp>
          <p:nvSpPr>
            <p:cNvPr id="93227" name="Line 70"/>
            <p:cNvSpPr>
              <a:spLocks noChangeShapeType="1"/>
            </p:cNvSpPr>
            <p:nvPr/>
          </p:nvSpPr>
          <p:spPr bwMode="auto">
            <a:xfrm>
              <a:off x="1152" y="1039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28" name="Line 71"/>
            <p:cNvSpPr>
              <a:spLocks noChangeShapeType="1"/>
            </p:cNvSpPr>
            <p:nvPr/>
          </p:nvSpPr>
          <p:spPr bwMode="auto">
            <a:xfrm>
              <a:off x="1344" y="1039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29" name="Line 72"/>
            <p:cNvSpPr>
              <a:spLocks noChangeShapeType="1"/>
            </p:cNvSpPr>
            <p:nvPr/>
          </p:nvSpPr>
          <p:spPr bwMode="auto">
            <a:xfrm>
              <a:off x="1502" y="1039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0" name="Line 73"/>
            <p:cNvSpPr>
              <a:spLocks noChangeShapeType="1"/>
            </p:cNvSpPr>
            <p:nvPr/>
          </p:nvSpPr>
          <p:spPr bwMode="auto">
            <a:xfrm>
              <a:off x="1954" y="1039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1" name="Line 74"/>
            <p:cNvSpPr>
              <a:spLocks noChangeShapeType="1"/>
            </p:cNvSpPr>
            <p:nvPr/>
          </p:nvSpPr>
          <p:spPr bwMode="auto">
            <a:xfrm>
              <a:off x="2146" y="1039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2" name="Line 75"/>
            <p:cNvSpPr>
              <a:spLocks noChangeShapeType="1"/>
            </p:cNvSpPr>
            <p:nvPr/>
          </p:nvSpPr>
          <p:spPr bwMode="auto">
            <a:xfrm>
              <a:off x="2722" y="1039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3" name="Text Box 76"/>
            <p:cNvSpPr txBox="1">
              <a:spLocks noChangeArrowheads="1"/>
            </p:cNvSpPr>
            <p:nvPr/>
          </p:nvSpPr>
          <p:spPr bwMode="auto">
            <a:xfrm>
              <a:off x="814" y="994"/>
              <a:ext cx="4099" cy="67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0+DCB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1+DCB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0+DCB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+DCB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A+DCB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•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4" name="Line 77"/>
            <p:cNvSpPr>
              <a:spLocks noChangeShapeType="1"/>
            </p:cNvSpPr>
            <p:nvPr/>
          </p:nvSpPr>
          <p:spPr bwMode="auto">
            <a:xfrm>
              <a:off x="3072" y="1050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5" name="Line 78"/>
            <p:cNvSpPr>
              <a:spLocks noChangeShapeType="1"/>
            </p:cNvSpPr>
            <p:nvPr/>
          </p:nvSpPr>
          <p:spPr bwMode="auto">
            <a:xfrm>
              <a:off x="3524" y="1050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6" name="Line 79"/>
            <p:cNvSpPr>
              <a:spLocks noChangeShapeType="1"/>
            </p:cNvSpPr>
            <p:nvPr/>
          </p:nvSpPr>
          <p:spPr bwMode="auto">
            <a:xfrm>
              <a:off x="1457" y="1400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7" name="Line 80"/>
            <p:cNvSpPr>
              <a:spLocks noChangeShapeType="1"/>
            </p:cNvSpPr>
            <p:nvPr/>
          </p:nvSpPr>
          <p:spPr bwMode="auto">
            <a:xfrm>
              <a:off x="1592" y="1400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8" name="Line 81"/>
            <p:cNvSpPr>
              <a:spLocks noChangeShapeType="1"/>
            </p:cNvSpPr>
            <p:nvPr/>
          </p:nvSpPr>
          <p:spPr bwMode="auto">
            <a:xfrm>
              <a:off x="2315" y="1411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9" name="Line 82"/>
            <p:cNvSpPr>
              <a:spLocks noChangeShapeType="1"/>
            </p:cNvSpPr>
            <p:nvPr/>
          </p:nvSpPr>
          <p:spPr bwMode="auto">
            <a:xfrm>
              <a:off x="3275" y="1411"/>
              <a:ext cx="1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0" name="Line 83"/>
            <p:cNvSpPr>
              <a:spLocks noChangeShapeType="1"/>
            </p:cNvSpPr>
            <p:nvPr/>
          </p:nvSpPr>
          <p:spPr bwMode="auto">
            <a:xfrm>
              <a:off x="3513" y="1411"/>
              <a:ext cx="1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9092" name="Group 84"/>
          <p:cNvGrpSpPr/>
          <p:nvPr/>
        </p:nvGrpSpPr>
        <p:grpSpPr bwMode="auto">
          <a:xfrm>
            <a:off x="4195763" y="2740025"/>
            <a:ext cx="3775075" cy="3509963"/>
            <a:chOff x="2643" y="1726"/>
            <a:chExt cx="2378" cy="2211"/>
          </a:xfrm>
        </p:grpSpPr>
        <p:grpSp>
          <p:nvGrpSpPr>
            <p:cNvPr id="93192" name="Group 85"/>
            <p:cNvGrpSpPr/>
            <p:nvPr/>
          </p:nvGrpSpPr>
          <p:grpSpPr bwMode="auto">
            <a:xfrm>
              <a:off x="2643" y="1726"/>
              <a:ext cx="2378" cy="2211"/>
              <a:chOff x="2722" y="1918"/>
              <a:chExt cx="2378" cy="2211"/>
            </a:xfrm>
          </p:grpSpPr>
          <p:grpSp>
            <p:nvGrpSpPr>
              <p:cNvPr id="93194" name="Group 86"/>
              <p:cNvGrpSpPr/>
              <p:nvPr/>
            </p:nvGrpSpPr>
            <p:grpSpPr bwMode="auto">
              <a:xfrm>
                <a:off x="3205" y="1918"/>
                <a:ext cx="1829" cy="1265"/>
                <a:chOff x="2212" y="2404"/>
                <a:chExt cx="1829" cy="1265"/>
              </a:xfrm>
            </p:grpSpPr>
            <p:sp>
              <p:nvSpPr>
                <p:cNvPr id="93219" name="Rectangle 87"/>
                <p:cNvSpPr>
                  <a:spLocks noChangeArrowheads="1"/>
                </p:cNvSpPr>
                <p:nvPr/>
              </p:nvSpPr>
              <p:spPr bwMode="auto">
                <a:xfrm>
                  <a:off x="2246" y="2821"/>
                  <a:ext cx="1784" cy="84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322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606" y="3067"/>
                  <a:ext cx="1209" cy="28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   74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  <a:sym typeface="Symbol" panose="05050102010706020507" pitchFamily="18" charset="2"/>
                    </a:rPr>
                    <a:t>151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322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301" y="3366"/>
                  <a:ext cx="1740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7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6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5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4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3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322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212" y="3036"/>
                  <a:ext cx="351" cy="389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7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0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322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013" y="2777"/>
                  <a:ext cx="35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322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212" y="2799"/>
                  <a:ext cx="35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1F08F8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322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128" y="2552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322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115" y="2404"/>
                  <a:ext cx="35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93195" name="Line 95"/>
              <p:cNvSpPr>
                <a:spLocks noChangeShapeType="1"/>
              </p:cNvSpPr>
              <p:nvPr/>
            </p:nvSpPr>
            <p:spPr bwMode="auto">
              <a:xfrm flipH="1">
                <a:off x="2936" y="2450"/>
                <a:ext cx="3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196" name="Line 96"/>
              <p:cNvSpPr>
                <a:spLocks noChangeShapeType="1"/>
              </p:cNvSpPr>
              <p:nvPr/>
            </p:nvSpPr>
            <p:spPr bwMode="auto">
              <a:xfrm flipH="1">
                <a:off x="2924" y="2631"/>
                <a:ext cx="3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197" name="Line 97"/>
              <p:cNvSpPr>
                <a:spLocks noChangeShapeType="1"/>
              </p:cNvSpPr>
              <p:nvPr/>
            </p:nvSpPr>
            <p:spPr bwMode="auto">
              <a:xfrm flipH="1">
                <a:off x="2925" y="2800"/>
                <a:ext cx="3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198" name="Text Box 98"/>
              <p:cNvSpPr txBox="1">
                <a:spLocks noChangeArrowheads="1"/>
              </p:cNvSpPr>
              <p:nvPr/>
            </p:nvSpPr>
            <p:spPr bwMode="auto">
              <a:xfrm>
                <a:off x="2723" y="2347"/>
                <a:ext cx="328" cy="43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DC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199" name="Text Box 99"/>
              <p:cNvSpPr txBox="1">
                <a:spLocks noChangeArrowheads="1"/>
              </p:cNvSpPr>
              <p:nvPr/>
            </p:nvSpPr>
            <p:spPr bwMode="auto">
              <a:xfrm>
                <a:off x="2722" y="2675"/>
                <a:ext cx="32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0" name="Line 100"/>
              <p:cNvSpPr>
                <a:spLocks noChangeShapeType="1"/>
              </p:cNvSpPr>
              <p:nvPr/>
            </p:nvSpPr>
            <p:spPr bwMode="auto">
              <a:xfrm>
                <a:off x="4856" y="3174"/>
                <a:ext cx="0" cy="7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1" name="Line 101"/>
              <p:cNvSpPr>
                <a:spLocks noChangeShapeType="1"/>
              </p:cNvSpPr>
              <p:nvPr/>
            </p:nvSpPr>
            <p:spPr bwMode="auto">
              <a:xfrm>
                <a:off x="4777" y="3874"/>
                <a:ext cx="1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2" name="Line 102"/>
              <p:cNvSpPr>
                <a:spLocks noChangeShapeType="1"/>
              </p:cNvSpPr>
              <p:nvPr/>
            </p:nvSpPr>
            <p:spPr bwMode="auto">
              <a:xfrm>
                <a:off x="4653" y="3196"/>
                <a:ext cx="0" cy="6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3" name="Text Box 103"/>
              <p:cNvSpPr txBox="1">
                <a:spLocks noChangeArrowheads="1"/>
              </p:cNvSpPr>
              <p:nvPr/>
            </p:nvSpPr>
            <p:spPr bwMode="auto">
              <a:xfrm>
                <a:off x="4438" y="3841"/>
                <a:ext cx="45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“1”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4" name="Freeform 104"/>
              <p:cNvSpPr/>
              <p:nvPr/>
            </p:nvSpPr>
            <p:spPr bwMode="auto">
              <a:xfrm>
                <a:off x="4461" y="3185"/>
                <a:ext cx="395" cy="215"/>
              </a:xfrm>
              <a:custGeom>
                <a:avLst/>
                <a:gdLst>
                  <a:gd name="T0" fmla="*/ 0 w 395"/>
                  <a:gd name="T1" fmla="*/ 0 h 181"/>
                  <a:gd name="T2" fmla="*/ 0 w 395"/>
                  <a:gd name="T3" fmla="*/ 508 h 181"/>
                  <a:gd name="T4" fmla="*/ 395 w 395"/>
                  <a:gd name="T5" fmla="*/ 508 h 18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5" h="181">
                    <a:moveTo>
                      <a:pt x="0" y="0"/>
                    </a:moveTo>
                    <a:lnTo>
                      <a:pt x="0" y="181"/>
                    </a:lnTo>
                    <a:lnTo>
                      <a:pt x="395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5" name="Freeform 105"/>
              <p:cNvSpPr/>
              <p:nvPr/>
            </p:nvSpPr>
            <p:spPr bwMode="auto">
              <a:xfrm>
                <a:off x="4258" y="3196"/>
                <a:ext cx="395" cy="508"/>
              </a:xfrm>
              <a:custGeom>
                <a:avLst/>
                <a:gdLst>
                  <a:gd name="T0" fmla="*/ 0 w 395"/>
                  <a:gd name="T1" fmla="*/ 0 h 305"/>
                  <a:gd name="T2" fmla="*/ 0 w 395"/>
                  <a:gd name="T3" fmla="*/ 6511 h 305"/>
                  <a:gd name="T4" fmla="*/ 395 w 395"/>
                  <a:gd name="T5" fmla="*/ 6511 h 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5" h="305">
                    <a:moveTo>
                      <a:pt x="0" y="0"/>
                    </a:moveTo>
                    <a:lnTo>
                      <a:pt x="0" y="305"/>
                    </a:lnTo>
                    <a:lnTo>
                      <a:pt x="395" y="30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6" name="Line 106"/>
              <p:cNvSpPr>
                <a:spLocks noChangeShapeType="1"/>
              </p:cNvSpPr>
              <p:nvPr/>
            </p:nvSpPr>
            <p:spPr bwMode="auto">
              <a:xfrm>
                <a:off x="4066" y="3185"/>
                <a:ext cx="0" cy="6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7" name="Text Box 107"/>
              <p:cNvSpPr txBox="1">
                <a:spLocks noChangeArrowheads="1"/>
              </p:cNvSpPr>
              <p:nvPr/>
            </p:nvSpPr>
            <p:spPr bwMode="auto">
              <a:xfrm>
                <a:off x="3930" y="3830"/>
                <a:ext cx="45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8" name="Rectangle 108"/>
              <p:cNvSpPr>
                <a:spLocks noChangeArrowheads="1"/>
              </p:cNvSpPr>
              <p:nvPr/>
            </p:nvSpPr>
            <p:spPr bwMode="auto">
              <a:xfrm>
                <a:off x="3502" y="3365"/>
                <a:ext cx="271" cy="1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09" name="Oval 109"/>
              <p:cNvSpPr>
                <a:spLocks noChangeArrowheads="1"/>
              </p:cNvSpPr>
              <p:nvPr/>
            </p:nvSpPr>
            <p:spPr bwMode="auto">
              <a:xfrm>
                <a:off x="3601" y="3282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0" name="Freeform 110"/>
              <p:cNvSpPr/>
              <p:nvPr/>
            </p:nvSpPr>
            <p:spPr bwMode="auto">
              <a:xfrm>
                <a:off x="3648" y="3500"/>
                <a:ext cx="407" cy="57"/>
              </a:xfrm>
              <a:custGeom>
                <a:avLst/>
                <a:gdLst>
                  <a:gd name="T0" fmla="*/ 0 w 407"/>
                  <a:gd name="T1" fmla="*/ 0 h 226"/>
                  <a:gd name="T2" fmla="*/ 0 w 407"/>
                  <a:gd name="T3" fmla="*/ 0 h 226"/>
                  <a:gd name="T4" fmla="*/ 407 w 407"/>
                  <a:gd name="T5" fmla="*/ 0 h 2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7" h="226">
                    <a:moveTo>
                      <a:pt x="0" y="0"/>
                    </a:moveTo>
                    <a:lnTo>
                      <a:pt x="0" y="226"/>
                    </a:lnTo>
                    <a:lnTo>
                      <a:pt x="407" y="22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1" name="Line 111"/>
              <p:cNvSpPr>
                <a:spLocks noChangeShapeType="1"/>
              </p:cNvSpPr>
              <p:nvPr/>
            </p:nvSpPr>
            <p:spPr bwMode="auto">
              <a:xfrm>
                <a:off x="3637" y="3196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2" name="Freeform 112"/>
              <p:cNvSpPr/>
              <p:nvPr/>
            </p:nvSpPr>
            <p:spPr bwMode="auto">
              <a:xfrm>
                <a:off x="3411" y="3185"/>
                <a:ext cx="858" cy="520"/>
              </a:xfrm>
              <a:custGeom>
                <a:avLst/>
                <a:gdLst>
                  <a:gd name="T0" fmla="*/ 977 w 836"/>
                  <a:gd name="T1" fmla="*/ 930 h 463"/>
                  <a:gd name="T2" fmla="*/ 0 w 836"/>
                  <a:gd name="T3" fmla="*/ 930 h 463"/>
                  <a:gd name="T4" fmla="*/ 0 w 836"/>
                  <a:gd name="T5" fmla="*/ 0 h 4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36" h="463">
                    <a:moveTo>
                      <a:pt x="836" y="463"/>
                    </a:moveTo>
                    <a:lnTo>
                      <a:pt x="0" y="463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3" name="Line 113"/>
              <p:cNvSpPr>
                <a:spLocks noChangeShapeType="1"/>
              </p:cNvSpPr>
              <p:nvPr/>
            </p:nvSpPr>
            <p:spPr bwMode="auto">
              <a:xfrm>
                <a:off x="3863" y="3185"/>
                <a:ext cx="0" cy="3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4" name="Text Box 114"/>
              <p:cNvSpPr txBox="1">
                <a:spLocks noChangeArrowheads="1"/>
              </p:cNvSpPr>
              <p:nvPr/>
            </p:nvSpPr>
            <p:spPr bwMode="auto">
              <a:xfrm>
                <a:off x="3761" y="3186"/>
                <a:ext cx="339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5" name="Text Box 115"/>
              <p:cNvSpPr txBox="1">
                <a:spLocks noChangeArrowheads="1"/>
              </p:cNvSpPr>
              <p:nvPr/>
            </p:nvSpPr>
            <p:spPr bwMode="auto">
              <a:xfrm>
                <a:off x="3962" y="3176"/>
                <a:ext cx="339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6" name="Text Box 116"/>
              <p:cNvSpPr txBox="1">
                <a:spLocks noChangeArrowheads="1"/>
              </p:cNvSpPr>
              <p:nvPr/>
            </p:nvSpPr>
            <p:spPr bwMode="auto">
              <a:xfrm>
                <a:off x="4165" y="3324"/>
                <a:ext cx="339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7" name="Text Box 117"/>
              <p:cNvSpPr txBox="1">
                <a:spLocks noChangeArrowheads="1"/>
              </p:cNvSpPr>
              <p:nvPr/>
            </p:nvSpPr>
            <p:spPr bwMode="auto">
              <a:xfrm>
                <a:off x="4548" y="3335"/>
                <a:ext cx="339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218" name="Text Box 118"/>
              <p:cNvSpPr txBox="1">
                <a:spLocks noChangeArrowheads="1"/>
              </p:cNvSpPr>
              <p:nvPr/>
            </p:nvSpPr>
            <p:spPr bwMode="auto">
              <a:xfrm>
                <a:off x="4761" y="3020"/>
                <a:ext cx="339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3193" name="Text Box 119"/>
            <p:cNvSpPr txBox="1">
              <a:spLocks noChangeArrowheads="1"/>
            </p:cNvSpPr>
            <p:nvPr/>
          </p:nvSpPr>
          <p:spPr bwMode="auto">
            <a:xfrm>
              <a:off x="3435" y="3130"/>
              <a:ext cx="163" cy="1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35013"/>
            <a:ext cx="1644650" cy="42545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3】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525588" y="698500"/>
            <a:ext cx="3530600" cy="116046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扩展成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5337175" y="317500"/>
          <a:ext cx="2670493" cy="6218243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1813"/>
                <a:gridCol w="533400"/>
                <a:gridCol w="538480"/>
              </a:tblGrid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rowSpan="4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rowSpan="4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rowSpan="4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rowSpan="4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F08F8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-30000" dirty="0">
                        <a:ln>
                          <a:noFill/>
                        </a:ln>
                        <a:solidFill>
                          <a:srgbClr val="1F08F8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952" name="Text Box 88"/>
          <p:cNvSpPr txBox="1">
            <a:spLocks noChangeArrowheads="1"/>
          </p:cNvSpPr>
          <p:nvPr/>
        </p:nvSpPr>
        <p:spPr bwMode="auto">
          <a:xfrm>
            <a:off x="581025" y="3175000"/>
            <a:ext cx="4008438" cy="24431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两种不同的扩展方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案，从功能表上分析，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可以先选低两位，也可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以先选高两位。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2953" name="Text Box 89"/>
          <p:cNvSpPr txBox="1">
            <a:spLocks noChangeArrowheads="1"/>
          </p:cNvSpPr>
          <p:nvPr/>
        </p:nvSpPr>
        <p:spPr bwMode="auto">
          <a:xfrm>
            <a:off x="1347788" y="2239963"/>
            <a:ext cx="2374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功能表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autoUpdateAnimBg="0"/>
      <p:bldP spid="292867" grpId="0"/>
      <p:bldP spid="292952" grpId="0" autoUpdateAnimBg="0"/>
      <p:bldP spid="29295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285750"/>
            <a:ext cx="1704975" cy="442913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方案一：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487488" y="285750"/>
            <a:ext cx="74231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无使能端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扩展成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1668463" y="5395913"/>
            <a:ext cx="5891212" cy="10318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逻辑结构：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控制第一层选择，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控制第二层选择。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3893" name="Group 5"/>
          <p:cNvGrpSpPr/>
          <p:nvPr/>
        </p:nvGrpSpPr>
        <p:grpSpPr bwMode="auto">
          <a:xfrm>
            <a:off x="784225" y="1257300"/>
            <a:ext cx="7573963" cy="3924299"/>
            <a:chOff x="494" y="792"/>
            <a:chExt cx="4771" cy="2472"/>
          </a:xfrm>
        </p:grpSpPr>
        <p:grpSp>
          <p:nvGrpSpPr>
            <p:cNvPr id="88070" name="Group 6"/>
            <p:cNvGrpSpPr/>
            <p:nvPr/>
          </p:nvGrpSpPr>
          <p:grpSpPr bwMode="auto">
            <a:xfrm>
              <a:off x="494" y="792"/>
              <a:ext cx="4771" cy="2472"/>
              <a:chOff x="494" y="792"/>
              <a:chExt cx="4771" cy="2472"/>
            </a:xfrm>
          </p:grpSpPr>
          <p:sp>
            <p:nvSpPr>
              <p:cNvPr id="88073" name="Rectangle 7"/>
              <p:cNvSpPr>
                <a:spLocks noChangeArrowheads="1"/>
              </p:cNvSpPr>
              <p:nvPr/>
            </p:nvSpPr>
            <p:spPr bwMode="auto">
              <a:xfrm>
                <a:off x="1492" y="1178"/>
                <a:ext cx="1360" cy="4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4" name="Line 8"/>
              <p:cNvSpPr>
                <a:spLocks noChangeShapeType="1"/>
              </p:cNvSpPr>
              <p:nvPr/>
            </p:nvSpPr>
            <p:spPr bwMode="auto">
              <a:xfrm>
                <a:off x="2172" y="1178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5" name="Line 9"/>
              <p:cNvSpPr>
                <a:spLocks noChangeShapeType="1"/>
              </p:cNvSpPr>
              <p:nvPr/>
            </p:nvSpPr>
            <p:spPr bwMode="auto">
              <a:xfrm flipV="1">
                <a:off x="1627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6" name="Line 10"/>
              <p:cNvSpPr>
                <a:spLocks noChangeShapeType="1"/>
              </p:cNvSpPr>
              <p:nvPr/>
            </p:nvSpPr>
            <p:spPr bwMode="auto">
              <a:xfrm flipV="1">
                <a:off x="208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7" name="Line 11"/>
              <p:cNvSpPr>
                <a:spLocks noChangeShapeType="1"/>
              </p:cNvSpPr>
              <p:nvPr/>
            </p:nvSpPr>
            <p:spPr bwMode="auto">
              <a:xfrm flipV="1">
                <a:off x="2284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8" name="Line 12"/>
              <p:cNvSpPr>
                <a:spLocks noChangeShapeType="1"/>
              </p:cNvSpPr>
              <p:nvPr/>
            </p:nvSpPr>
            <p:spPr bwMode="auto">
              <a:xfrm flipV="1">
                <a:off x="2717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79" name="Line 13"/>
              <p:cNvSpPr>
                <a:spLocks noChangeShapeType="1"/>
              </p:cNvSpPr>
              <p:nvPr/>
            </p:nvSpPr>
            <p:spPr bwMode="auto">
              <a:xfrm flipH="1" flipV="1">
                <a:off x="721" y="1377"/>
                <a:ext cx="77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0" name="Line 14"/>
              <p:cNvSpPr>
                <a:spLocks noChangeShapeType="1"/>
              </p:cNvSpPr>
              <p:nvPr/>
            </p:nvSpPr>
            <p:spPr bwMode="auto">
              <a:xfrm flipH="1">
                <a:off x="721" y="1586"/>
                <a:ext cx="7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1" name="Rectangle 15"/>
              <p:cNvSpPr>
                <a:spLocks noChangeArrowheads="1"/>
              </p:cNvSpPr>
              <p:nvPr/>
            </p:nvSpPr>
            <p:spPr bwMode="auto">
              <a:xfrm>
                <a:off x="3805" y="1178"/>
                <a:ext cx="1406" cy="4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2" name="Line 16"/>
              <p:cNvSpPr>
                <a:spLocks noChangeShapeType="1"/>
              </p:cNvSpPr>
              <p:nvPr/>
            </p:nvSpPr>
            <p:spPr bwMode="auto">
              <a:xfrm>
                <a:off x="4485" y="1178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3" name="Line 17"/>
              <p:cNvSpPr>
                <a:spLocks noChangeShapeType="1"/>
              </p:cNvSpPr>
              <p:nvPr/>
            </p:nvSpPr>
            <p:spPr bwMode="auto">
              <a:xfrm flipV="1">
                <a:off x="3951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4" name="Line 18"/>
              <p:cNvSpPr>
                <a:spLocks noChangeShapeType="1"/>
              </p:cNvSpPr>
              <p:nvPr/>
            </p:nvSpPr>
            <p:spPr bwMode="auto">
              <a:xfrm flipV="1">
                <a:off x="4395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5" name="Line 19"/>
              <p:cNvSpPr>
                <a:spLocks noChangeShapeType="1"/>
              </p:cNvSpPr>
              <p:nvPr/>
            </p:nvSpPr>
            <p:spPr bwMode="auto">
              <a:xfrm flipV="1">
                <a:off x="4575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6" name="Line 20"/>
              <p:cNvSpPr>
                <a:spLocks noChangeShapeType="1"/>
              </p:cNvSpPr>
              <p:nvPr/>
            </p:nvSpPr>
            <p:spPr bwMode="auto">
              <a:xfrm flipV="1">
                <a:off x="5030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7" name="Line 21"/>
              <p:cNvSpPr>
                <a:spLocks noChangeShapeType="1"/>
              </p:cNvSpPr>
              <p:nvPr/>
            </p:nvSpPr>
            <p:spPr bwMode="auto">
              <a:xfrm flipH="1">
                <a:off x="3487" y="1375"/>
                <a:ext cx="312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8" name="Line 22"/>
              <p:cNvSpPr>
                <a:spLocks noChangeShapeType="1"/>
              </p:cNvSpPr>
              <p:nvPr/>
            </p:nvSpPr>
            <p:spPr bwMode="auto">
              <a:xfrm flipH="1">
                <a:off x="3669" y="1586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89" name="Rectangle 23"/>
              <p:cNvSpPr>
                <a:spLocks noChangeArrowheads="1"/>
              </p:cNvSpPr>
              <p:nvPr/>
            </p:nvSpPr>
            <p:spPr bwMode="auto">
              <a:xfrm>
                <a:off x="2036" y="2402"/>
                <a:ext cx="1315" cy="49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0" name="Line 24"/>
              <p:cNvSpPr>
                <a:spLocks noChangeShapeType="1"/>
              </p:cNvSpPr>
              <p:nvPr/>
            </p:nvSpPr>
            <p:spPr bwMode="auto">
              <a:xfrm>
                <a:off x="2716" y="2402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1" name="Line 25"/>
              <p:cNvSpPr>
                <a:spLocks noChangeShapeType="1"/>
              </p:cNvSpPr>
              <p:nvPr/>
            </p:nvSpPr>
            <p:spPr bwMode="auto">
              <a:xfrm flipV="1">
                <a:off x="2127" y="226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2" name="Line 26"/>
              <p:cNvSpPr>
                <a:spLocks noChangeShapeType="1"/>
              </p:cNvSpPr>
              <p:nvPr/>
            </p:nvSpPr>
            <p:spPr bwMode="auto">
              <a:xfrm flipV="1">
                <a:off x="2626" y="1994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3" name="Line 27"/>
              <p:cNvSpPr>
                <a:spLocks noChangeShapeType="1"/>
              </p:cNvSpPr>
              <p:nvPr/>
            </p:nvSpPr>
            <p:spPr bwMode="auto">
              <a:xfrm flipH="1">
                <a:off x="1401" y="2493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4" name="Line 28"/>
              <p:cNvSpPr>
                <a:spLocks noChangeShapeType="1"/>
              </p:cNvSpPr>
              <p:nvPr/>
            </p:nvSpPr>
            <p:spPr bwMode="auto">
              <a:xfrm flipH="1">
                <a:off x="1401" y="2810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5" name="Line 29"/>
              <p:cNvSpPr>
                <a:spLocks noChangeShapeType="1"/>
              </p:cNvSpPr>
              <p:nvPr/>
            </p:nvSpPr>
            <p:spPr bwMode="auto">
              <a:xfrm>
                <a:off x="2308" y="1676"/>
                <a:ext cx="0" cy="7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6" name="Line 30"/>
              <p:cNvSpPr>
                <a:spLocks noChangeShapeType="1"/>
              </p:cNvSpPr>
              <p:nvPr/>
            </p:nvSpPr>
            <p:spPr bwMode="auto">
              <a:xfrm flipV="1">
                <a:off x="2490" y="1812"/>
                <a:ext cx="0" cy="5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7" name="Rectangle 31"/>
              <p:cNvSpPr>
                <a:spLocks noChangeArrowheads="1"/>
              </p:cNvSpPr>
              <p:nvPr/>
            </p:nvSpPr>
            <p:spPr bwMode="auto">
              <a:xfrm>
                <a:off x="1457" y="1425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8" name="Rectangle 32"/>
              <p:cNvSpPr>
                <a:spLocks noChangeArrowheads="1"/>
              </p:cNvSpPr>
              <p:nvPr/>
            </p:nvSpPr>
            <p:spPr bwMode="auto">
              <a:xfrm>
                <a:off x="1446" y="1244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099" name="Rectangle 33"/>
              <p:cNvSpPr>
                <a:spLocks noChangeArrowheads="1"/>
              </p:cNvSpPr>
              <p:nvPr/>
            </p:nvSpPr>
            <p:spPr bwMode="auto">
              <a:xfrm>
                <a:off x="1536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0" name="Rectangle 34"/>
              <p:cNvSpPr>
                <a:spLocks noChangeArrowheads="1"/>
              </p:cNvSpPr>
              <p:nvPr/>
            </p:nvSpPr>
            <p:spPr bwMode="auto">
              <a:xfrm>
                <a:off x="1929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1" name="Rectangle 35"/>
              <p:cNvSpPr>
                <a:spLocks noChangeArrowheads="1"/>
              </p:cNvSpPr>
              <p:nvPr/>
            </p:nvSpPr>
            <p:spPr bwMode="auto">
              <a:xfrm>
                <a:off x="1718" y="1450"/>
                <a:ext cx="279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2" name="Rectangle 36"/>
              <p:cNvSpPr>
                <a:spLocks noChangeArrowheads="1"/>
              </p:cNvSpPr>
              <p:nvPr/>
            </p:nvSpPr>
            <p:spPr bwMode="auto">
              <a:xfrm>
                <a:off x="2194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3" name="Rectangle 37"/>
              <p:cNvSpPr>
                <a:spLocks noChangeArrowheads="1"/>
              </p:cNvSpPr>
              <p:nvPr/>
            </p:nvSpPr>
            <p:spPr bwMode="auto">
              <a:xfrm>
                <a:off x="2609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4" name="Rectangle 38"/>
              <p:cNvSpPr>
                <a:spLocks noChangeArrowheads="1"/>
              </p:cNvSpPr>
              <p:nvPr/>
            </p:nvSpPr>
            <p:spPr bwMode="auto">
              <a:xfrm>
                <a:off x="2172" y="1450"/>
                <a:ext cx="279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5" name="Rectangle 39"/>
              <p:cNvSpPr>
                <a:spLocks noChangeArrowheads="1"/>
              </p:cNvSpPr>
              <p:nvPr/>
            </p:nvSpPr>
            <p:spPr bwMode="auto">
              <a:xfrm>
                <a:off x="3771" y="1425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6" name="Rectangle 40"/>
              <p:cNvSpPr>
                <a:spLocks noChangeArrowheads="1"/>
              </p:cNvSpPr>
              <p:nvPr/>
            </p:nvSpPr>
            <p:spPr bwMode="auto">
              <a:xfrm>
                <a:off x="3760" y="1244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7" name="Rectangle 41"/>
              <p:cNvSpPr>
                <a:spLocks noChangeArrowheads="1"/>
              </p:cNvSpPr>
              <p:nvPr/>
            </p:nvSpPr>
            <p:spPr bwMode="auto">
              <a:xfrm>
                <a:off x="3861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8" name="Rectangle 42"/>
              <p:cNvSpPr>
                <a:spLocks noChangeArrowheads="1"/>
              </p:cNvSpPr>
              <p:nvPr/>
            </p:nvSpPr>
            <p:spPr bwMode="auto">
              <a:xfrm>
                <a:off x="4243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09" name="Rectangle 43"/>
              <p:cNvSpPr>
                <a:spLocks noChangeArrowheads="1"/>
              </p:cNvSpPr>
              <p:nvPr/>
            </p:nvSpPr>
            <p:spPr bwMode="auto">
              <a:xfrm>
                <a:off x="4032" y="1450"/>
                <a:ext cx="279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0" name="Rectangle 44"/>
              <p:cNvSpPr>
                <a:spLocks noChangeArrowheads="1"/>
              </p:cNvSpPr>
              <p:nvPr/>
            </p:nvSpPr>
            <p:spPr bwMode="auto">
              <a:xfrm>
                <a:off x="4486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1" name="Rectangle 45"/>
              <p:cNvSpPr>
                <a:spLocks noChangeArrowheads="1"/>
              </p:cNvSpPr>
              <p:nvPr/>
            </p:nvSpPr>
            <p:spPr bwMode="auto">
              <a:xfrm>
                <a:off x="4923" y="1131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2" name="Rectangle 46"/>
              <p:cNvSpPr>
                <a:spLocks noChangeArrowheads="1"/>
              </p:cNvSpPr>
              <p:nvPr/>
            </p:nvSpPr>
            <p:spPr bwMode="auto">
              <a:xfrm>
                <a:off x="4712" y="1450"/>
                <a:ext cx="279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3" name="Rectangle 47"/>
              <p:cNvSpPr>
                <a:spLocks noChangeArrowheads="1"/>
              </p:cNvSpPr>
              <p:nvPr/>
            </p:nvSpPr>
            <p:spPr bwMode="auto">
              <a:xfrm>
                <a:off x="2002" y="2650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4" name="Rectangle 48"/>
              <p:cNvSpPr>
                <a:spLocks noChangeArrowheads="1"/>
              </p:cNvSpPr>
              <p:nvPr/>
            </p:nvSpPr>
            <p:spPr bwMode="auto">
              <a:xfrm>
                <a:off x="1991" y="2469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5" name="Rectangle 49"/>
              <p:cNvSpPr>
                <a:spLocks noChangeArrowheads="1"/>
              </p:cNvSpPr>
              <p:nvPr/>
            </p:nvSpPr>
            <p:spPr bwMode="auto">
              <a:xfrm>
                <a:off x="2037" y="2356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6" name="Rectangle 50"/>
              <p:cNvSpPr>
                <a:spLocks noChangeArrowheads="1"/>
              </p:cNvSpPr>
              <p:nvPr/>
            </p:nvSpPr>
            <p:spPr bwMode="auto">
              <a:xfrm>
                <a:off x="2474" y="2356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7" name="Rectangle 51"/>
              <p:cNvSpPr>
                <a:spLocks noChangeArrowheads="1"/>
              </p:cNvSpPr>
              <p:nvPr/>
            </p:nvSpPr>
            <p:spPr bwMode="auto">
              <a:xfrm>
                <a:off x="2263" y="2675"/>
                <a:ext cx="279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8" name="Line 52"/>
              <p:cNvSpPr>
                <a:spLocks noChangeShapeType="1"/>
              </p:cNvSpPr>
              <p:nvPr/>
            </p:nvSpPr>
            <p:spPr bwMode="auto">
              <a:xfrm flipH="1">
                <a:off x="1855" y="2266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19" name="Line 53"/>
              <p:cNvSpPr>
                <a:spLocks noChangeShapeType="1"/>
              </p:cNvSpPr>
              <p:nvPr/>
            </p:nvSpPr>
            <p:spPr bwMode="auto">
              <a:xfrm>
                <a:off x="1855" y="1676"/>
                <a:ext cx="0" cy="5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0" name="Line 54"/>
              <p:cNvSpPr>
                <a:spLocks noChangeShapeType="1"/>
              </p:cNvSpPr>
              <p:nvPr/>
            </p:nvSpPr>
            <p:spPr bwMode="auto">
              <a:xfrm>
                <a:off x="4168" y="1676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1" name="Line 55"/>
              <p:cNvSpPr>
                <a:spLocks noChangeShapeType="1"/>
              </p:cNvSpPr>
              <p:nvPr/>
            </p:nvSpPr>
            <p:spPr bwMode="auto">
              <a:xfrm flipH="1">
                <a:off x="2490" y="1812"/>
                <a:ext cx="16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2" name="Line 56"/>
              <p:cNvSpPr>
                <a:spLocks noChangeShapeType="1"/>
              </p:cNvSpPr>
              <p:nvPr/>
            </p:nvSpPr>
            <p:spPr bwMode="auto">
              <a:xfrm>
                <a:off x="4848" y="167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3" name="Line 57"/>
              <p:cNvSpPr>
                <a:spLocks noChangeShapeType="1"/>
              </p:cNvSpPr>
              <p:nvPr/>
            </p:nvSpPr>
            <p:spPr bwMode="auto">
              <a:xfrm>
                <a:off x="2626" y="1994"/>
                <a:ext cx="22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4" name="Line 58"/>
              <p:cNvSpPr>
                <a:spLocks noChangeShapeType="1"/>
              </p:cNvSpPr>
              <p:nvPr/>
            </p:nvSpPr>
            <p:spPr bwMode="auto">
              <a:xfrm>
                <a:off x="2399" y="290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5" name="Line 59"/>
              <p:cNvSpPr>
                <a:spLocks noChangeShapeType="1"/>
              </p:cNvSpPr>
              <p:nvPr/>
            </p:nvSpPr>
            <p:spPr bwMode="auto">
              <a:xfrm>
                <a:off x="1219" y="1586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6" name="Line 60"/>
              <p:cNvSpPr>
                <a:spLocks noChangeShapeType="1"/>
              </p:cNvSpPr>
              <p:nvPr/>
            </p:nvSpPr>
            <p:spPr bwMode="auto">
              <a:xfrm>
                <a:off x="1219" y="2130"/>
                <a:ext cx="24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7" name="Line 61"/>
              <p:cNvSpPr>
                <a:spLocks noChangeShapeType="1"/>
              </p:cNvSpPr>
              <p:nvPr/>
            </p:nvSpPr>
            <p:spPr bwMode="auto">
              <a:xfrm>
                <a:off x="3669" y="1586"/>
                <a:ext cx="0" cy="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8" name="Line 62"/>
              <p:cNvSpPr>
                <a:spLocks noChangeShapeType="1"/>
              </p:cNvSpPr>
              <p:nvPr/>
            </p:nvSpPr>
            <p:spPr bwMode="auto">
              <a:xfrm>
                <a:off x="947" y="1393"/>
                <a:ext cx="0" cy="5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29" name="Line 63"/>
              <p:cNvSpPr>
                <a:spLocks noChangeShapeType="1"/>
              </p:cNvSpPr>
              <p:nvPr/>
            </p:nvSpPr>
            <p:spPr bwMode="auto">
              <a:xfrm>
                <a:off x="947" y="1903"/>
                <a:ext cx="2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0" name="Line 64"/>
              <p:cNvSpPr>
                <a:spLocks noChangeShapeType="1"/>
              </p:cNvSpPr>
              <p:nvPr/>
            </p:nvSpPr>
            <p:spPr bwMode="auto">
              <a:xfrm flipV="1">
                <a:off x="3487" y="1381"/>
                <a:ext cx="0" cy="5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1" name="Rectangle 65"/>
              <p:cNvSpPr>
                <a:spLocks noChangeArrowheads="1"/>
              </p:cNvSpPr>
              <p:nvPr/>
            </p:nvSpPr>
            <p:spPr bwMode="auto">
              <a:xfrm>
                <a:off x="504" y="1230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2" name="Rectangle 66"/>
              <p:cNvSpPr>
                <a:spLocks noChangeArrowheads="1"/>
              </p:cNvSpPr>
              <p:nvPr/>
            </p:nvSpPr>
            <p:spPr bwMode="auto">
              <a:xfrm>
                <a:off x="494" y="1449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3" name="Rectangle 67"/>
              <p:cNvSpPr>
                <a:spLocks noChangeArrowheads="1"/>
              </p:cNvSpPr>
              <p:nvPr/>
            </p:nvSpPr>
            <p:spPr bwMode="auto">
              <a:xfrm>
                <a:off x="1185" y="2310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4" name="Rectangle 68"/>
              <p:cNvSpPr>
                <a:spLocks noChangeArrowheads="1"/>
              </p:cNvSpPr>
              <p:nvPr/>
            </p:nvSpPr>
            <p:spPr bwMode="auto">
              <a:xfrm>
                <a:off x="1175" y="2628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5" name="Rectangle 69"/>
              <p:cNvSpPr>
                <a:spLocks noChangeArrowheads="1"/>
              </p:cNvSpPr>
              <p:nvPr/>
            </p:nvSpPr>
            <p:spPr bwMode="auto">
              <a:xfrm>
                <a:off x="1512" y="803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6" name="Rectangle 70"/>
              <p:cNvSpPr>
                <a:spLocks noChangeArrowheads="1"/>
              </p:cNvSpPr>
              <p:nvPr/>
            </p:nvSpPr>
            <p:spPr bwMode="auto">
              <a:xfrm>
                <a:off x="1927" y="792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7" name="Rectangle 71"/>
              <p:cNvSpPr>
                <a:spLocks noChangeArrowheads="1"/>
              </p:cNvSpPr>
              <p:nvPr/>
            </p:nvSpPr>
            <p:spPr bwMode="auto">
              <a:xfrm>
                <a:off x="2169" y="803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8" name="Rectangle 72"/>
              <p:cNvSpPr>
                <a:spLocks noChangeArrowheads="1"/>
              </p:cNvSpPr>
              <p:nvPr/>
            </p:nvSpPr>
            <p:spPr bwMode="auto">
              <a:xfrm>
                <a:off x="2584" y="803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39" name="Rectangle 73"/>
              <p:cNvSpPr>
                <a:spLocks noChangeArrowheads="1"/>
              </p:cNvSpPr>
              <p:nvPr/>
            </p:nvSpPr>
            <p:spPr bwMode="auto">
              <a:xfrm>
                <a:off x="3838" y="792"/>
                <a:ext cx="334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40" name="Rectangle 74"/>
              <p:cNvSpPr>
                <a:spLocks noChangeArrowheads="1"/>
              </p:cNvSpPr>
              <p:nvPr/>
            </p:nvSpPr>
            <p:spPr bwMode="auto">
              <a:xfrm>
                <a:off x="4242" y="804"/>
                <a:ext cx="383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11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41" name="Rectangle 75"/>
              <p:cNvSpPr>
                <a:spLocks noChangeArrowheads="1"/>
              </p:cNvSpPr>
              <p:nvPr/>
            </p:nvSpPr>
            <p:spPr bwMode="auto">
              <a:xfrm>
                <a:off x="4462" y="803"/>
                <a:ext cx="388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12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142" name="Rectangle 76"/>
              <p:cNvSpPr>
                <a:spLocks noChangeArrowheads="1"/>
              </p:cNvSpPr>
              <p:nvPr/>
            </p:nvSpPr>
            <p:spPr bwMode="auto">
              <a:xfrm>
                <a:off x="4877" y="792"/>
                <a:ext cx="388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0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8071" name="Text Box 77"/>
            <p:cNvSpPr txBox="1">
              <a:spLocks noChangeArrowheads="1"/>
            </p:cNvSpPr>
            <p:nvPr/>
          </p:nvSpPr>
          <p:spPr bwMode="auto">
            <a:xfrm>
              <a:off x="840" y="1017"/>
              <a:ext cx="466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8072" name="Text Box 78"/>
            <p:cNvSpPr txBox="1">
              <a:spLocks noChangeArrowheads="1"/>
            </p:cNvSpPr>
            <p:nvPr/>
          </p:nvSpPr>
          <p:spPr bwMode="auto">
            <a:xfrm>
              <a:off x="1118" y="1211"/>
              <a:ext cx="466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.</a:t>
              </a:r>
              <a:endPara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utoUpdateAnimBg="0"/>
      <p:bldP spid="293891" grpId="0" autoUpdateAnimBg="0"/>
      <p:bldP spid="2938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33363"/>
            <a:ext cx="1676400" cy="51435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方案二：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1487488" y="285750"/>
            <a:ext cx="74231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无使能端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扩展成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4916" name="Group 4"/>
          <p:cNvGrpSpPr/>
          <p:nvPr/>
        </p:nvGrpSpPr>
        <p:grpSpPr bwMode="auto">
          <a:xfrm>
            <a:off x="784225" y="1239838"/>
            <a:ext cx="7654925" cy="3941762"/>
            <a:chOff x="494" y="781"/>
            <a:chExt cx="4822" cy="2483"/>
          </a:xfrm>
        </p:grpSpPr>
        <p:sp>
          <p:nvSpPr>
            <p:cNvPr id="89094" name="Rectangle 5"/>
            <p:cNvSpPr>
              <a:spLocks noChangeArrowheads="1"/>
            </p:cNvSpPr>
            <p:nvPr/>
          </p:nvSpPr>
          <p:spPr bwMode="auto">
            <a:xfrm>
              <a:off x="1492" y="1178"/>
              <a:ext cx="1360" cy="4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095" name="Line 6"/>
            <p:cNvSpPr>
              <a:spLocks noChangeShapeType="1"/>
            </p:cNvSpPr>
            <p:nvPr/>
          </p:nvSpPr>
          <p:spPr bwMode="auto">
            <a:xfrm>
              <a:off x="2172" y="1178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096" name="Line 7"/>
            <p:cNvSpPr>
              <a:spLocks noChangeShapeType="1"/>
            </p:cNvSpPr>
            <p:nvPr/>
          </p:nvSpPr>
          <p:spPr bwMode="auto">
            <a:xfrm flipH="1" flipV="1">
              <a:off x="721" y="1377"/>
              <a:ext cx="77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097" name="Line 8"/>
            <p:cNvSpPr>
              <a:spLocks noChangeShapeType="1"/>
            </p:cNvSpPr>
            <p:nvPr/>
          </p:nvSpPr>
          <p:spPr bwMode="auto">
            <a:xfrm flipH="1">
              <a:off x="721" y="158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098" name="Rectangle 9"/>
            <p:cNvSpPr>
              <a:spLocks noChangeArrowheads="1"/>
            </p:cNvSpPr>
            <p:nvPr/>
          </p:nvSpPr>
          <p:spPr bwMode="auto">
            <a:xfrm>
              <a:off x="3805" y="1178"/>
              <a:ext cx="1428" cy="4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099" name="Line 10"/>
            <p:cNvSpPr>
              <a:spLocks noChangeShapeType="1"/>
            </p:cNvSpPr>
            <p:nvPr/>
          </p:nvSpPr>
          <p:spPr bwMode="auto">
            <a:xfrm>
              <a:off x="4485" y="1178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0" name="Line 11"/>
            <p:cNvSpPr>
              <a:spLocks noChangeShapeType="1"/>
            </p:cNvSpPr>
            <p:nvPr/>
          </p:nvSpPr>
          <p:spPr bwMode="auto">
            <a:xfrm flipH="1">
              <a:off x="3487" y="1375"/>
              <a:ext cx="31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1" name="Line 12"/>
            <p:cNvSpPr>
              <a:spLocks noChangeShapeType="1"/>
            </p:cNvSpPr>
            <p:nvPr/>
          </p:nvSpPr>
          <p:spPr bwMode="auto">
            <a:xfrm flipH="1">
              <a:off x="3669" y="158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2" name="Rectangle 13"/>
            <p:cNvSpPr>
              <a:spLocks noChangeArrowheads="1"/>
            </p:cNvSpPr>
            <p:nvPr/>
          </p:nvSpPr>
          <p:spPr bwMode="auto">
            <a:xfrm>
              <a:off x="2036" y="2402"/>
              <a:ext cx="1315" cy="4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3" name="Line 14"/>
            <p:cNvSpPr>
              <a:spLocks noChangeShapeType="1"/>
            </p:cNvSpPr>
            <p:nvPr/>
          </p:nvSpPr>
          <p:spPr bwMode="auto">
            <a:xfrm>
              <a:off x="2716" y="2402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4" name="Line 15"/>
            <p:cNvSpPr>
              <a:spLocks noChangeShapeType="1"/>
            </p:cNvSpPr>
            <p:nvPr/>
          </p:nvSpPr>
          <p:spPr bwMode="auto">
            <a:xfrm flipV="1">
              <a:off x="2127" y="2266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5" name="Line 16"/>
            <p:cNvSpPr>
              <a:spLocks noChangeShapeType="1"/>
            </p:cNvSpPr>
            <p:nvPr/>
          </p:nvSpPr>
          <p:spPr bwMode="auto">
            <a:xfrm flipV="1">
              <a:off x="2626" y="1994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6" name="Line 17"/>
            <p:cNvSpPr>
              <a:spLocks noChangeShapeType="1"/>
            </p:cNvSpPr>
            <p:nvPr/>
          </p:nvSpPr>
          <p:spPr bwMode="auto">
            <a:xfrm flipH="1">
              <a:off x="1401" y="2493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7" name="Line 18"/>
            <p:cNvSpPr>
              <a:spLocks noChangeShapeType="1"/>
            </p:cNvSpPr>
            <p:nvPr/>
          </p:nvSpPr>
          <p:spPr bwMode="auto">
            <a:xfrm flipH="1">
              <a:off x="1401" y="2810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8" name="Line 19"/>
            <p:cNvSpPr>
              <a:spLocks noChangeShapeType="1"/>
            </p:cNvSpPr>
            <p:nvPr/>
          </p:nvSpPr>
          <p:spPr bwMode="auto">
            <a:xfrm>
              <a:off x="2308" y="1676"/>
              <a:ext cx="0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09" name="Line 20"/>
            <p:cNvSpPr>
              <a:spLocks noChangeShapeType="1"/>
            </p:cNvSpPr>
            <p:nvPr/>
          </p:nvSpPr>
          <p:spPr bwMode="auto">
            <a:xfrm flipV="1">
              <a:off x="2490" y="1812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0" name="Rectangle 21"/>
            <p:cNvSpPr>
              <a:spLocks noChangeArrowheads="1"/>
            </p:cNvSpPr>
            <p:nvPr/>
          </p:nvSpPr>
          <p:spPr bwMode="auto">
            <a:xfrm>
              <a:off x="1457" y="1425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1" name="Rectangle 22"/>
            <p:cNvSpPr>
              <a:spLocks noChangeArrowheads="1"/>
            </p:cNvSpPr>
            <p:nvPr/>
          </p:nvSpPr>
          <p:spPr bwMode="auto">
            <a:xfrm>
              <a:off x="1446" y="1244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2" name="Rectangle 23"/>
            <p:cNvSpPr>
              <a:spLocks noChangeArrowheads="1"/>
            </p:cNvSpPr>
            <p:nvPr/>
          </p:nvSpPr>
          <p:spPr bwMode="auto">
            <a:xfrm>
              <a:off x="1536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3" name="Rectangle 24"/>
            <p:cNvSpPr>
              <a:spLocks noChangeArrowheads="1"/>
            </p:cNvSpPr>
            <p:nvPr/>
          </p:nvSpPr>
          <p:spPr bwMode="auto">
            <a:xfrm>
              <a:off x="1929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4" name="Rectangle 25"/>
            <p:cNvSpPr>
              <a:spLocks noChangeArrowheads="1"/>
            </p:cNvSpPr>
            <p:nvPr/>
          </p:nvSpPr>
          <p:spPr bwMode="auto">
            <a:xfrm>
              <a:off x="1718" y="1450"/>
              <a:ext cx="279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5" name="Rectangle 26"/>
            <p:cNvSpPr>
              <a:spLocks noChangeArrowheads="1"/>
            </p:cNvSpPr>
            <p:nvPr/>
          </p:nvSpPr>
          <p:spPr bwMode="auto">
            <a:xfrm>
              <a:off x="2194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6" name="Rectangle 27"/>
            <p:cNvSpPr>
              <a:spLocks noChangeArrowheads="1"/>
            </p:cNvSpPr>
            <p:nvPr/>
          </p:nvSpPr>
          <p:spPr bwMode="auto">
            <a:xfrm>
              <a:off x="2609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7" name="Rectangle 28"/>
            <p:cNvSpPr>
              <a:spLocks noChangeArrowheads="1"/>
            </p:cNvSpPr>
            <p:nvPr/>
          </p:nvSpPr>
          <p:spPr bwMode="auto">
            <a:xfrm>
              <a:off x="2172" y="1450"/>
              <a:ext cx="279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8" name="Rectangle 29"/>
            <p:cNvSpPr>
              <a:spLocks noChangeArrowheads="1"/>
            </p:cNvSpPr>
            <p:nvPr/>
          </p:nvSpPr>
          <p:spPr bwMode="auto">
            <a:xfrm>
              <a:off x="3771" y="1425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19" name="Rectangle 30"/>
            <p:cNvSpPr>
              <a:spLocks noChangeArrowheads="1"/>
            </p:cNvSpPr>
            <p:nvPr/>
          </p:nvSpPr>
          <p:spPr bwMode="auto">
            <a:xfrm>
              <a:off x="3760" y="1244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0" name="Rectangle 31"/>
            <p:cNvSpPr>
              <a:spLocks noChangeArrowheads="1"/>
            </p:cNvSpPr>
            <p:nvPr/>
          </p:nvSpPr>
          <p:spPr bwMode="auto">
            <a:xfrm>
              <a:off x="3861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1" name="Rectangle 32"/>
            <p:cNvSpPr>
              <a:spLocks noChangeArrowheads="1"/>
            </p:cNvSpPr>
            <p:nvPr/>
          </p:nvSpPr>
          <p:spPr bwMode="auto">
            <a:xfrm>
              <a:off x="4243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2" name="Rectangle 33"/>
            <p:cNvSpPr>
              <a:spLocks noChangeArrowheads="1"/>
            </p:cNvSpPr>
            <p:nvPr/>
          </p:nvSpPr>
          <p:spPr bwMode="auto">
            <a:xfrm>
              <a:off x="4032" y="1450"/>
              <a:ext cx="279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3" name="Rectangle 34"/>
            <p:cNvSpPr>
              <a:spLocks noChangeArrowheads="1"/>
            </p:cNvSpPr>
            <p:nvPr/>
          </p:nvSpPr>
          <p:spPr bwMode="auto">
            <a:xfrm>
              <a:off x="4486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4" name="Rectangle 35"/>
            <p:cNvSpPr>
              <a:spLocks noChangeArrowheads="1"/>
            </p:cNvSpPr>
            <p:nvPr/>
          </p:nvSpPr>
          <p:spPr bwMode="auto">
            <a:xfrm>
              <a:off x="4923" y="1131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5" name="Rectangle 36"/>
            <p:cNvSpPr>
              <a:spLocks noChangeArrowheads="1"/>
            </p:cNvSpPr>
            <p:nvPr/>
          </p:nvSpPr>
          <p:spPr bwMode="auto">
            <a:xfrm>
              <a:off x="4712" y="1450"/>
              <a:ext cx="279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6" name="Rectangle 37"/>
            <p:cNvSpPr>
              <a:spLocks noChangeArrowheads="1"/>
            </p:cNvSpPr>
            <p:nvPr/>
          </p:nvSpPr>
          <p:spPr bwMode="auto">
            <a:xfrm>
              <a:off x="2002" y="2650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7" name="Rectangle 38"/>
            <p:cNvSpPr>
              <a:spLocks noChangeArrowheads="1"/>
            </p:cNvSpPr>
            <p:nvPr/>
          </p:nvSpPr>
          <p:spPr bwMode="auto">
            <a:xfrm>
              <a:off x="1991" y="2469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8" name="Rectangle 39"/>
            <p:cNvSpPr>
              <a:spLocks noChangeArrowheads="1"/>
            </p:cNvSpPr>
            <p:nvPr/>
          </p:nvSpPr>
          <p:spPr bwMode="auto">
            <a:xfrm>
              <a:off x="2037" y="2356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29" name="Rectangle 40"/>
            <p:cNvSpPr>
              <a:spLocks noChangeArrowheads="1"/>
            </p:cNvSpPr>
            <p:nvPr/>
          </p:nvSpPr>
          <p:spPr bwMode="auto">
            <a:xfrm>
              <a:off x="2474" y="2356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0" name="Rectangle 41"/>
            <p:cNvSpPr>
              <a:spLocks noChangeArrowheads="1"/>
            </p:cNvSpPr>
            <p:nvPr/>
          </p:nvSpPr>
          <p:spPr bwMode="auto">
            <a:xfrm>
              <a:off x="2263" y="2675"/>
              <a:ext cx="279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1" name="Line 42"/>
            <p:cNvSpPr>
              <a:spLocks noChangeShapeType="1"/>
            </p:cNvSpPr>
            <p:nvPr/>
          </p:nvSpPr>
          <p:spPr bwMode="auto">
            <a:xfrm flipH="1">
              <a:off x="1855" y="226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2" name="Line 43"/>
            <p:cNvSpPr>
              <a:spLocks noChangeShapeType="1"/>
            </p:cNvSpPr>
            <p:nvPr/>
          </p:nvSpPr>
          <p:spPr bwMode="auto">
            <a:xfrm>
              <a:off x="1855" y="1676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3" name="Line 44"/>
            <p:cNvSpPr>
              <a:spLocks noChangeShapeType="1"/>
            </p:cNvSpPr>
            <p:nvPr/>
          </p:nvSpPr>
          <p:spPr bwMode="auto">
            <a:xfrm>
              <a:off x="4168" y="1676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4" name="Line 45"/>
            <p:cNvSpPr>
              <a:spLocks noChangeShapeType="1"/>
            </p:cNvSpPr>
            <p:nvPr/>
          </p:nvSpPr>
          <p:spPr bwMode="auto">
            <a:xfrm flipH="1">
              <a:off x="2490" y="1812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5" name="Line 46"/>
            <p:cNvSpPr>
              <a:spLocks noChangeShapeType="1"/>
            </p:cNvSpPr>
            <p:nvPr/>
          </p:nvSpPr>
          <p:spPr bwMode="auto">
            <a:xfrm>
              <a:off x="4848" y="167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6" name="Line 47"/>
            <p:cNvSpPr>
              <a:spLocks noChangeShapeType="1"/>
            </p:cNvSpPr>
            <p:nvPr/>
          </p:nvSpPr>
          <p:spPr bwMode="auto">
            <a:xfrm>
              <a:off x="2626" y="1994"/>
              <a:ext cx="22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7" name="Line 48"/>
            <p:cNvSpPr>
              <a:spLocks noChangeShapeType="1"/>
            </p:cNvSpPr>
            <p:nvPr/>
          </p:nvSpPr>
          <p:spPr bwMode="auto">
            <a:xfrm>
              <a:off x="2399" y="2901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8" name="Line 49"/>
            <p:cNvSpPr>
              <a:spLocks noChangeShapeType="1"/>
            </p:cNvSpPr>
            <p:nvPr/>
          </p:nvSpPr>
          <p:spPr bwMode="auto">
            <a:xfrm>
              <a:off x="1219" y="1586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39" name="Line 50"/>
            <p:cNvSpPr>
              <a:spLocks noChangeShapeType="1"/>
            </p:cNvSpPr>
            <p:nvPr/>
          </p:nvSpPr>
          <p:spPr bwMode="auto">
            <a:xfrm>
              <a:off x="1219" y="2130"/>
              <a:ext cx="2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0" name="Line 51"/>
            <p:cNvSpPr>
              <a:spLocks noChangeShapeType="1"/>
            </p:cNvSpPr>
            <p:nvPr/>
          </p:nvSpPr>
          <p:spPr bwMode="auto">
            <a:xfrm>
              <a:off x="3669" y="1586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1" name="Line 52"/>
            <p:cNvSpPr>
              <a:spLocks noChangeShapeType="1"/>
            </p:cNvSpPr>
            <p:nvPr/>
          </p:nvSpPr>
          <p:spPr bwMode="auto">
            <a:xfrm>
              <a:off x="947" y="1393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2" name="Line 53"/>
            <p:cNvSpPr>
              <a:spLocks noChangeShapeType="1"/>
            </p:cNvSpPr>
            <p:nvPr/>
          </p:nvSpPr>
          <p:spPr bwMode="auto">
            <a:xfrm>
              <a:off x="947" y="1903"/>
              <a:ext cx="2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3" name="Line 54"/>
            <p:cNvSpPr>
              <a:spLocks noChangeShapeType="1"/>
            </p:cNvSpPr>
            <p:nvPr/>
          </p:nvSpPr>
          <p:spPr bwMode="auto">
            <a:xfrm flipV="1">
              <a:off x="3487" y="1381"/>
              <a:ext cx="0" cy="5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4" name="Rectangle 55"/>
            <p:cNvSpPr>
              <a:spLocks noChangeArrowheads="1"/>
            </p:cNvSpPr>
            <p:nvPr/>
          </p:nvSpPr>
          <p:spPr bwMode="auto">
            <a:xfrm>
              <a:off x="504" y="1230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5" name="Rectangle 56"/>
            <p:cNvSpPr>
              <a:spLocks noChangeArrowheads="1"/>
            </p:cNvSpPr>
            <p:nvPr/>
          </p:nvSpPr>
          <p:spPr bwMode="auto">
            <a:xfrm>
              <a:off x="494" y="1449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6" name="Rectangle 57"/>
            <p:cNvSpPr>
              <a:spLocks noChangeArrowheads="1"/>
            </p:cNvSpPr>
            <p:nvPr/>
          </p:nvSpPr>
          <p:spPr bwMode="auto">
            <a:xfrm>
              <a:off x="1185" y="2310"/>
              <a:ext cx="334" cy="25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47" name="Rectangle 58"/>
            <p:cNvSpPr>
              <a:spLocks noChangeArrowheads="1"/>
            </p:cNvSpPr>
            <p:nvPr/>
          </p:nvSpPr>
          <p:spPr bwMode="auto">
            <a:xfrm>
              <a:off x="1175" y="2657"/>
              <a:ext cx="33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89148" name="Group 59"/>
            <p:cNvGrpSpPr/>
            <p:nvPr/>
          </p:nvGrpSpPr>
          <p:grpSpPr bwMode="auto">
            <a:xfrm>
              <a:off x="1627" y="1041"/>
              <a:ext cx="455" cy="137"/>
              <a:chOff x="1627" y="1041"/>
              <a:chExt cx="455" cy="137"/>
            </a:xfrm>
          </p:grpSpPr>
          <p:sp>
            <p:nvSpPr>
              <p:cNvPr id="89168" name="Line 60"/>
              <p:cNvSpPr>
                <a:spLocks noChangeShapeType="1"/>
              </p:cNvSpPr>
              <p:nvPr/>
            </p:nvSpPr>
            <p:spPr bwMode="auto">
              <a:xfrm flipV="1">
                <a:off x="1627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69" name="Line 61"/>
              <p:cNvSpPr>
                <a:spLocks noChangeShapeType="1"/>
              </p:cNvSpPr>
              <p:nvPr/>
            </p:nvSpPr>
            <p:spPr bwMode="auto">
              <a:xfrm flipV="1">
                <a:off x="208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70" name="Line 62"/>
              <p:cNvSpPr>
                <a:spLocks noChangeShapeType="1"/>
              </p:cNvSpPr>
              <p:nvPr/>
            </p:nvSpPr>
            <p:spPr bwMode="auto">
              <a:xfrm flipV="1">
                <a:off x="177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71" name="Line 63"/>
              <p:cNvSpPr>
                <a:spLocks noChangeShapeType="1"/>
              </p:cNvSpPr>
              <p:nvPr/>
            </p:nvSpPr>
            <p:spPr bwMode="auto">
              <a:xfrm flipV="1">
                <a:off x="1919" y="104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9149" name="Group 64"/>
            <p:cNvGrpSpPr/>
            <p:nvPr/>
          </p:nvGrpSpPr>
          <p:grpSpPr bwMode="auto">
            <a:xfrm>
              <a:off x="2282" y="1030"/>
              <a:ext cx="455" cy="137"/>
              <a:chOff x="1627" y="1041"/>
              <a:chExt cx="455" cy="137"/>
            </a:xfrm>
          </p:grpSpPr>
          <p:sp>
            <p:nvSpPr>
              <p:cNvPr id="89164" name="Line 65"/>
              <p:cNvSpPr>
                <a:spLocks noChangeShapeType="1"/>
              </p:cNvSpPr>
              <p:nvPr/>
            </p:nvSpPr>
            <p:spPr bwMode="auto">
              <a:xfrm flipV="1">
                <a:off x="1627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65" name="Line 66"/>
              <p:cNvSpPr>
                <a:spLocks noChangeShapeType="1"/>
              </p:cNvSpPr>
              <p:nvPr/>
            </p:nvSpPr>
            <p:spPr bwMode="auto">
              <a:xfrm flipV="1">
                <a:off x="208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66" name="Line 67"/>
              <p:cNvSpPr>
                <a:spLocks noChangeShapeType="1"/>
              </p:cNvSpPr>
              <p:nvPr/>
            </p:nvSpPr>
            <p:spPr bwMode="auto">
              <a:xfrm flipV="1">
                <a:off x="177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67" name="Line 68"/>
              <p:cNvSpPr>
                <a:spLocks noChangeShapeType="1"/>
              </p:cNvSpPr>
              <p:nvPr/>
            </p:nvSpPr>
            <p:spPr bwMode="auto">
              <a:xfrm flipV="1">
                <a:off x="1919" y="104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9150" name="Group 69"/>
            <p:cNvGrpSpPr/>
            <p:nvPr/>
          </p:nvGrpSpPr>
          <p:grpSpPr bwMode="auto">
            <a:xfrm>
              <a:off x="3931" y="1040"/>
              <a:ext cx="455" cy="137"/>
              <a:chOff x="1627" y="1041"/>
              <a:chExt cx="455" cy="137"/>
            </a:xfrm>
          </p:grpSpPr>
          <p:sp>
            <p:nvSpPr>
              <p:cNvPr id="89160" name="Line 70"/>
              <p:cNvSpPr>
                <a:spLocks noChangeShapeType="1"/>
              </p:cNvSpPr>
              <p:nvPr/>
            </p:nvSpPr>
            <p:spPr bwMode="auto">
              <a:xfrm flipV="1">
                <a:off x="1627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61" name="Line 71"/>
              <p:cNvSpPr>
                <a:spLocks noChangeShapeType="1"/>
              </p:cNvSpPr>
              <p:nvPr/>
            </p:nvSpPr>
            <p:spPr bwMode="auto">
              <a:xfrm flipV="1">
                <a:off x="208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62" name="Line 72"/>
              <p:cNvSpPr>
                <a:spLocks noChangeShapeType="1"/>
              </p:cNvSpPr>
              <p:nvPr/>
            </p:nvSpPr>
            <p:spPr bwMode="auto">
              <a:xfrm flipV="1">
                <a:off x="177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63" name="Line 73"/>
              <p:cNvSpPr>
                <a:spLocks noChangeShapeType="1"/>
              </p:cNvSpPr>
              <p:nvPr/>
            </p:nvSpPr>
            <p:spPr bwMode="auto">
              <a:xfrm flipV="1">
                <a:off x="1919" y="104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9151" name="Group 74"/>
            <p:cNvGrpSpPr/>
            <p:nvPr/>
          </p:nvGrpSpPr>
          <p:grpSpPr bwMode="auto">
            <a:xfrm>
              <a:off x="4575" y="1028"/>
              <a:ext cx="557" cy="137"/>
              <a:chOff x="1627" y="1041"/>
              <a:chExt cx="455" cy="137"/>
            </a:xfrm>
          </p:grpSpPr>
          <p:sp>
            <p:nvSpPr>
              <p:cNvPr id="89156" name="Line 75"/>
              <p:cNvSpPr>
                <a:spLocks noChangeShapeType="1"/>
              </p:cNvSpPr>
              <p:nvPr/>
            </p:nvSpPr>
            <p:spPr bwMode="auto">
              <a:xfrm flipV="1">
                <a:off x="1627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57" name="Line 76"/>
              <p:cNvSpPr>
                <a:spLocks noChangeShapeType="1"/>
              </p:cNvSpPr>
              <p:nvPr/>
            </p:nvSpPr>
            <p:spPr bwMode="auto">
              <a:xfrm flipV="1">
                <a:off x="208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58" name="Line 77"/>
              <p:cNvSpPr>
                <a:spLocks noChangeShapeType="1"/>
              </p:cNvSpPr>
              <p:nvPr/>
            </p:nvSpPr>
            <p:spPr bwMode="auto">
              <a:xfrm flipV="1">
                <a:off x="1772" y="1042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159" name="Line 78"/>
              <p:cNvSpPr>
                <a:spLocks noChangeShapeType="1"/>
              </p:cNvSpPr>
              <p:nvPr/>
            </p:nvSpPr>
            <p:spPr bwMode="auto">
              <a:xfrm flipV="1">
                <a:off x="1919" y="1041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9152" name="Text Box 79"/>
            <p:cNvSpPr txBox="1">
              <a:spLocks noChangeArrowheads="1"/>
            </p:cNvSpPr>
            <p:nvPr/>
          </p:nvSpPr>
          <p:spPr bwMode="auto">
            <a:xfrm>
              <a:off x="1478" y="815"/>
              <a:ext cx="85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12</a:t>
              </a:r>
              <a:endPara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53" name="Text Box 80"/>
            <p:cNvSpPr txBox="1">
              <a:spLocks noChangeArrowheads="1"/>
            </p:cNvSpPr>
            <p:nvPr/>
          </p:nvSpPr>
          <p:spPr bwMode="auto">
            <a:xfrm>
              <a:off x="2144" y="826"/>
              <a:ext cx="85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9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13</a:t>
              </a:r>
              <a:endPara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54" name="Text Box 81"/>
            <p:cNvSpPr txBox="1">
              <a:spLocks noChangeArrowheads="1"/>
            </p:cNvSpPr>
            <p:nvPr/>
          </p:nvSpPr>
          <p:spPr bwMode="auto">
            <a:xfrm>
              <a:off x="3737" y="781"/>
              <a:ext cx="85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10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14</a:t>
              </a:r>
              <a:endPara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155" name="Text Box 82"/>
            <p:cNvSpPr txBox="1">
              <a:spLocks noChangeArrowheads="1"/>
            </p:cNvSpPr>
            <p:nvPr/>
          </p:nvSpPr>
          <p:spPr bwMode="auto">
            <a:xfrm>
              <a:off x="4458" y="792"/>
              <a:ext cx="85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11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15</a:t>
              </a:r>
              <a:endPara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94995" name="Text Box 83"/>
          <p:cNvSpPr txBox="1">
            <a:spLocks noChangeArrowheads="1"/>
          </p:cNvSpPr>
          <p:nvPr/>
        </p:nvSpPr>
        <p:spPr bwMode="auto">
          <a:xfrm>
            <a:off x="1668463" y="5395913"/>
            <a:ext cx="5903912" cy="10318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逻辑结构：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控制第一层选择，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控制第二层选择。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utoUpdateAnimBg="0"/>
      <p:bldP spid="294915" grpId="0" autoUpdateAnimBg="0"/>
      <p:bldP spid="2949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76200"/>
            <a:ext cx="1641475" cy="498475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1F08F8"/>
                </a:solidFill>
              </a:rPr>
              <a:t>方案三：</a:t>
            </a:r>
            <a:endParaRPr lang="zh-CN" altLang="en-US" sz="2800" b="1">
              <a:solidFill>
                <a:srgbClr val="1F08F8"/>
              </a:solidFill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1487488" y="128588"/>
            <a:ext cx="742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有使能端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扩展成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062038" y="701675"/>
            <a:ext cx="734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用译码器＋数据选择器，一级选择就可以。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6246" name="Group 70"/>
          <p:cNvGrpSpPr/>
          <p:nvPr/>
        </p:nvGrpSpPr>
        <p:grpSpPr bwMode="auto">
          <a:xfrm>
            <a:off x="119064" y="5492753"/>
            <a:ext cx="9024936" cy="954088"/>
            <a:chOff x="75" y="3460"/>
            <a:chExt cx="5685" cy="601"/>
          </a:xfrm>
        </p:grpSpPr>
        <p:sp>
          <p:nvSpPr>
            <p:cNvPr id="90180" name="Text Box 6"/>
            <p:cNvSpPr txBox="1">
              <a:spLocks noChangeArrowheads="1"/>
            </p:cNvSpPr>
            <p:nvPr/>
          </p:nvSpPr>
          <p:spPr bwMode="auto">
            <a:xfrm>
              <a:off x="75" y="3460"/>
              <a:ext cx="568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高两位控制端经译码后分别控制数据选择器的使能端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，以实现扩展。输出级是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OC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门，因此可以“线与”。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0181" name="Line 7"/>
            <p:cNvSpPr>
              <a:spLocks noChangeShapeType="1"/>
            </p:cNvSpPr>
            <p:nvPr/>
          </p:nvSpPr>
          <p:spPr bwMode="auto">
            <a:xfrm>
              <a:off x="590" y="3776"/>
              <a:ext cx="13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6184" name="Group 8"/>
          <p:cNvGrpSpPr/>
          <p:nvPr/>
        </p:nvGrpSpPr>
        <p:grpSpPr bwMode="auto">
          <a:xfrm>
            <a:off x="463550" y="1352550"/>
            <a:ext cx="8285163" cy="3854450"/>
            <a:chOff x="292" y="852"/>
            <a:chExt cx="5219" cy="2428"/>
          </a:xfrm>
        </p:grpSpPr>
        <p:grpSp>
          <p:nvGrpSpPr>
            <p:cNvPr id="90119" name="Group 9"/>
            <p:cNvGrpSpPr/>
            <p:nvPr/>
          </p:nvGrpSpPr>
          <p:grpSpPr bwMode="auto">
            <a:xfrm>
              <a:off x="292" y="852"/>
              <a:ext cx="5219" cy="2428"/>
              <a:chOff x="292" y="852"/>
              <a:chExt cx="5219" cy="2428"/>
            </a:xfrm>
          </p:grpSpPr>
          <p:sp>
            <p:nvSpPr>
              <p:cNvPr id="90124" name="Rectangle 10"/>
              <p:cNvSpPr>
                <a:spLocks noChangeArrowheads="1"/>
              </p:cNvSpPr>
              <p:nvPr/>
            </p:nvSpPr>
            <p:spPr bwMode="auto">
              <a:xfrm>
                <a:off x="293" y="3054"/>
                <a:ext cx="5218" cy="22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aphicFrame>
            <p:nvGraphicFramePr>
              <p:cNvPr id="90125" name="Object 11"/>
              <p:cNvGraphicFramePr>
                <a:graphicFrameLocks noChangeAspect="1"/>
              </p:cNvGraphicFramePr>
              <p:nvPr/>
            </p:nvGraphicFramePr>
            <p:xfrm>
              <a:off x="454" y="853"/>
              <a:ext cx="4763" cy="2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Bitmap Image" r:id="rId1" imgW="6096000" imgH="2619375" progId="Paint.Picture">
                      <p:embed/>
                    </p:oleObj>
                  </mc:Choice>
                  <mc:Fallback>
                    <p:oleObj name="Bitmap Image" r:id="rId1" imgW="6096000" imgH="2619375" progId="Paint.Picture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" y="853"/>
                            <a:ext cx="4763" cy="2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26" name="Rectangle 12"/>
              <p:cNvSpPr>
                <a:spLocks noChangeArrowheads="1"/>
              </p:cNvSpPr>
              <p:nvPr/>
            </p:nvSpPr>
            <p:spPr bwMode="auto">
              <a:xfrm>
                <a:off x="1807" y="1744"/>
                <a:ext cx="1445" cy="4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27" name="Rectangle 13"/>
              <p:cNvSpPr>
                <a:spLocks noChangeArrowheads="1"/>
              </p:cNvSpPr>
              <p:nvPr/>
            </p:nvSpPr>
            <p:spPr bwMode="auto">
              <a:xfrm>
                <a:off x="3682" y="1743"/>
                <a:ext cx="1457" cy="4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28" name="Rectangle 14"/>
              <p:cNvSpPr>
                <a:spLocks noChangeArrowheads="1"/>
              </p:cNvSpPr>
              <p:nvPr/>
            </p:nvSpPr>
            <p:spPr bwMode="auto">
              <a:xfrm>
                <a:off x="292" y="863"/>
                <a:ext cx="283" cy="22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29" name="Rectangle 15"/>
              <p:cNvSpPr>
                <a:spLocks noChangeArrowheads="1"/>
              </p:cNvSpPr>
              <p:nvPr/>
            </p:nvSpPr>
            <p:spPr bwMode="auto">
              <a:xfrm>
                <a:off x="474" y="999"/>
                <a:ext cx="192" cy="2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0" name="Text Box 16"/>
              <p:cNvSpPr txBox="1">
                <a:spLocks noChangeArrowheads="1"/>
              </p:cNvSpPr>
              <p:nvPr/>
            </p:nvSpPr>
            <p:spPr bwMode="auto">
              <a:xfrm>
                <a:off x="292" y="2242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1" name="Text Box 17"/>
              <p:cNvSpPr txBox="1">
                <a:spLocks noChangeArrowheads="1"/>
              </p:cNvSpPr>
              <p:nvPr/>
            </p:nvSpPr>
            <p:spPr bwMode="auto">
              <a:xfrm>
                <a:off x="292" y="2377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2" name="Text Box 18"/>
              <p:cNvSpPr txBox="1">
                <a:spLocks noChangeArrowheads="1"/>
              </p:cNvSpPr>
              <p:nvPr/>
            </p:nvSpPr>
            <p:spPr bwMode="auto">
              <a:xfrm>
                <a:off x="293" y="2524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3" name="Text Box 19"/>
              <p:cNvSpPr txBox="1">
                <a:spLocks noChangeArrowheads="1"/>
              </p:cNvSpPr>
              <p:nvPr/>
            </p:nvSpPr>
            <p:spPr bwMode="auto">
              <a:xfrm>
                <a:off x="292" y="2660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4" name="Text Box 20"/>
              <p:cNvSpPr txBox="1">
                <a:spLocks noChangeArrowheads="1"/>
              </p:cNvSpPr>
              <p:nvPr/>
            </p:nvSpPr>
            <p:spPr bwMode="auto">
              <a:xfrm>
                <a:off x="509" y="1022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5" name="Line 21"/>
              <p:cNvSpPr>
                <a:spLocks noChangeShapeType="1"/>
              </p:cNvSpPr>
              <p:nvPr/>
            </p:nvSpPr>
            <p:spPr bwMode="auto">
              <a:xfrm>
                <a:off x="553" y="1078"/>
                <a:ext cx="11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6" name="Rectangle 22"/>
              <p:cNvSpPr>
                <a:spLocks noChangeArrowheads="1"/>
              </p:cNvSpPr>
              <p:nvPr/>
            </p:nvSpPr>
            <p:spPr bwMode="auto">
              <a:xfrm>
                <a:off x="1999" y="886"/>
                <a:ext cx="3106" cy="1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7" name="Text Box 23"/>
              <p:cNvSpPr txBox="1">
                <a:spLocks noChangeArrowheads="1"/>
              </p:cNvSpPr>
              <p:nvPr/>
            </p:nvSpPr>
            <p:spPr bwMode="auto">
              <a:xfrm>
                <a:off x="1965" y="863"/>
                <a:ext cx="32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   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 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   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                       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    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11 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12 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15</a:t>
                </a:r>
                <a:endPara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8" name="Rectangle 24"/>
              <p:cNvSpPr>
                <a:spLocks noChangeArrowheads="1"/>
              </p:cNvSpPr>
              <p:nvPr/>
            </p:nvSpPr>
            <p:spPr bwMode="auto">
              <a:xfrm>
                <a:off x="2089" y="2049"/>
                <a:ext cx="1005" cy="1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39" name="Text Box 25"/>
              <p:cNvSpPr txBox="1">
                <a:spLocks noChangeArrowheads="1"/>
              </p:cNvSpPr>
              <p:nvPr/>
            </p:nvSpPr>
            <p:spPr bwMode="auto">
              <a:xfrm>
                <a:off x="2055" y="2015"/>
                <a:ext cx="8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1W       2W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0" name="Rectangle 26"/>
              <p:cNvSpPr>
                <a:spLocks noChangeArrowheads="1"/>
              </p:cNvSpPr>
              <p:nvPr/>
            </p:nvSpPr>
            <p:spPr bwMode="auto">
              <a:xfrm>
                <a:off x="3851" y="2049"/>
                <a:ext cx="1005" cy="1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1" name="Text Box 27"/>
              <p:cNvSpPr txBox="1">
                <a:spLocks noChangeArrowheads="1"/>
              </p:cNvSpPr>
              <p:nvPr/>
            </p:nvSpPr>
            <p:spPr bwMode="auto">
              <a:xfrm>
                <a:off x="3919" y="2026"/>
                <a:ext cx="8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1W       2W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2" name="Rectangle 28"/>
              <p:cNvSpPr>
                <a:spLocks noChangeArrowheads="1"/>
              </p:cNvSpPr>
              <p:nvPr/>
            </p:nvSpPr>
            <p:spPr bwMode="auto">
              <a:xfrm>
                <a:off x="4845" y="2806"/>
                <a:ext cx="147" cy="13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3" name="Line 29"/>
              <p:cNvSpPr>
                <a:spLocks noChangeShapeType="1"/>
              </p:cNvSpPr>
              <p:nvPr/>
            </p:nvSpPr>
            <p:spPr bwMode="auto">
              <a:xfrm>
                <a:off x="4721" y="2941"/>
                <a:ext cx="3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4" name="Rectangle 30"/>
              <p:cNvSpPr>
                <a:spLocks noChangeArrowheads="1"/>
              </p:cNvSpPr>
              <p:nvPr/>
            </p:nvSpPr>
            <p:spPr bwMode="auto">
              <a:xfrm>
                <a:off x="5195" y="852"/>
                <a:ext cx="316" cy="22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5" name="Text Box 31"/>
              <p:cNvSpPr txBox="1">
                <a:spLocks noChangeArrowheads="1"/>
              </p:cNvSpPr>
              <p:nvPr/>
            </p:nvSpPr>
            <p:spPr bwMode="auto">
              <a:xfrm>
                <a:off x="5027" y="2773"/>
                <a:ext cx="4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CC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6" name="Rectangle 32"/>
              <p:cNvSpPr>
                <a:spLocks noChangeArrowheads="1"/>
              </p:cNvSpPr>
              <p:nvPr/>
            </p:nvSpPr>
            <p:spPr bwMode="auto">
              <a:xfrm>
                <a:off x="4732" y="2885"/>
                <a:ext cx="260" cy="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7" name="Text Box 33"/>
              <p:cNvSpPr txBox="1">
                <a:spLocks noChangeArrowheads="1"/>
              </p:cNvSpPr>
              <p:nvPr/>
            </p:nvSpPr>
            <p:spPr bwMode="auto">
              <a:xfrm>
                <a:off x="4734" y="2604"/>
                <a:ext cx="4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L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8" name="Rectangle 34"/>
              <p:cNvSpPr>
                <a:spLocks noChangeArrowheads="1"/>
              </p:cNvSpPr>
              <p:nvPr/>
            </p:nvSpPr>
            <p:spPr bwMode="auto">
              <a:xfrm>
                <a:off x="293" y="3054"/>
                <a:ext cx="5218" cy="22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49" name="Line 35"/>
              <p:cNvSpPr>
                <a:spLocks noChangeShapeType="1"/>
              </p:cNvSpPr>
              <p:nvPr/>
            </p:nvSpPr>
            <p:spPr bwMode="auto">
              <a:xfrm>
                <a:off x="3286" y="2952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0" name="Text Box 36"/>
              <p:cNvSpPr txBox="1">
                <a:spLocks noChangeArrowheads="1"/>
              </p:cNvSpPr>
              <p:nvPr/>
            </p:nvSpPr>
            <p:spPr bwMode="auto">
              <a:xfrm>
                <a:off x="3286" y="300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1" name="Rectangle 37"/>
              <p:cNvSpPr>
                <a:spLocks noChangeArrowheads="1"/>
              </p:cNvSpPr>
              <p:nvPr/>
            </p:nvSpPr>
            <p:spPr bwMode="auto">
              <a:xfrm>
                <a:off x="982" y="1067"/>
                <a:ext cx="102" cy="55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2" name="Text Box 38"/>
              <p:cNvSpPr txBox="1">
                <a:spLocks noChangeArrowheads="1"/>
              </p:cNvSpPr>
              <p:nvPr/>
            </p:nvSpPr>
            <p:spPr bwMode="auto">
              <a:xfrm>
                <a:off x="915" y="1270"/>
                <a:ext cx="382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3" name="Text Box 39"/>
              <p:cNvSpPr txBox="1">
                <a:spLocks noChangeArrowheads="1"/>
              </p:cNvSpPr>
              <p:nvPr/>
            </p:nvSpPr>
            <p:spPr bwMode="auto">
              <a:xfrm>
                <a:off x="927" y="1428"/>
                <a:ext cx="349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4" name="Text Box 40"/>
              <p:cNvSpPr txBox="1">
                <a:spLocks noChangeArrowheads="1"/>
              </p:cNvSpPr>
              <p:nvPr/>
            </p:nvSpPr>
            <p:spPr bwMode="auto">
              <a:xfrm>
                <a:off x="927" y="1033"/>
                <a:ext cx="2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</a:t>
                </a:r>
                <a:endPara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5" name="Line 41"/>
              <p:cNvSpPr>
                <a:spLocks noChangeShapeType="1"/>
              </p:cNvSpPr>
              <p:nvPr/>
            </p:nvSpPr>
            <p:spPr bwMode="auto">
              <a:xfrm>
                <a:off x="982" y="1078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6" name="Rectangle 42"/>
              <p:cNvSpPr>
                <a:spLocks noChangeArrowheads="1"/>
              </p:cNvSpPr>
              <p:nvPr/>
            </p:nvSpPr>
            <p:spPr bwMode="auto">
              <a:xfrm>
                <a:off x="1152" y="1112"/>
                <a:ext cx="124" cy="5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7" name="Text Box 43"/>
              <p:cNvSpPr txBox="1">
                <a:spLocks noChangeArrowheads="1"/>
              </p:cNvSpPr>
              <p:nvPr/>
            </p:nvSpPr>
            <p:spPr bwMode="auto">
              <a:xfrm>
                <a:off x="1084" y="1033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8" name="Text Box 44"/>
              <p:cNvSpPr txBox="1">
                <a:spLocks noChangeArrowheads="1"/>
              </p:cNvSpPr>
              <p:nvPr/>
            </p:nvSpPr>
            <p:spPr bwMode="auto">
              <a:xfrm>
                <a:off x="1084" y="1157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59" name="Text Box 45"/>
              <p:cNvSpPr txBox="1">
                <a:spLocks noChangeArrowheads="1"/>
              </p:cNvSpPr>
              <p:nvPr/>
            </p:nvSpPr>
            <p:spPr bwMode="auto">
              <a:xfrm>
                <a:off x="1095" y="1293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0" name="Text Box 46"/>
              <p:cNvSpPr txBox="1">
                <a:spLocks noChangeArrowheads="1"/>
              </p:cNvSpPr>
              <p:nvPr/>
            </p:nvSpPr>
            <p:spPr bwMode="auto">
              <a:xfrm>
                <a:off x="1096" y="1417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1" name="Rectangle 47"/>
              <p:cNvSpPr>
                <a:spLocks noChangeArrowheads="1"/>
              </p:cNvSpPr>
              <p:nvPr/>
            </p:nvSpPr>
            <p:spPr bwMode="auto">
              <a:xfrm>
                <a:off x="1841" y="1880"/>
                <a:ext cx="101" cy="3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2" name="Text Box 48"/>
              <p:cNvSpPr txBox="1">
                <a:spLocks noChangeArrowheads="1"/>
              </p:cNvSpPr>
              <p:nvPr/>
            </p:nvSpPr>
            <p:spPr bwMode="auto">
              <a:xfrm>
                <a:off x="1774" y="2004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3" name="Text Box 49"/>
              <p:cNvSpPr txBox="1">
                <a:spLocks noChangeArrowheads="1"/>
              </p:cNvSpPr>
              <p:nvPr/>
            </p:nvSpPr>
            <p:spPr bwMode="auto">
              <a:xfrm>
                <a:off x="3638" y="2015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4" name="Rectangle 50"/>
              <p:cNvSpPr>
                <a:spLocks noChangeArrowheads="1"/>
              </p:cNvSpPr>
              <p:nvPr/>
            </p:nvSpPr>
            <p:spPr bwMode="auto">
              <a:xfrm>
                <a:off x="1875" y="1767"/>
                <a:ext cx="1310" cy="1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5" name="Rectangle 51"/>
              <p:cNvSpPr>
                <a:spLocks noChangeArrowheads="1"/>
              </p:cNvSpPr>
              <p:nvPr/>
            </p:nvSpPr>
            <p:spPr bwMode="auto">
              <a:xfrm>
                <a:off x="3705" y="1778"/>
                <a:ext cx="1367" cy="1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6" name="Text Box 52"/>
              <p:cNvSpPr txBox="1">
                <a:spLocks noChangeArrowheads="1"/>
              </p:cNvSpPr>
              <p:nvPr/>
            </p:nvSpPr>
            <p:spPr bwMode="auto">
              <a:xfrm>
                <a:off x="1774" y="1835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7" name="Text Box 53"/>
              <p:cNvSpPr txBox="1">
                <a:spLocks noChangeArrowheads="1"/>
              </p:cNvSpPr>
              <p:nvPr/>
            </p:nvSpPr>
            <p:spPr bwMode="auto">
              <a:xfrm>
                <a:off x="3649" y="1880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8" name="Text Box 54"/>
              <p:cNvSpPr txBox="1">
                <a:spLocks noChangeArrowheads="1"/>
              </p:cNvSpPr>
              <p:nvPr/>
            </p:nvSpPr>
            <p:spPr bwMode="auto">
              <a:xfrm>
                <a:off x="1850" y="1734"/>
                <a:ext cx="14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 1D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 2D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69" name="Text Box 55"/>
              <p:cNvSpPr txBox="1">
                <a:spLocks noChangeArrowheads="1"/>
              </p:cNvSpPr>
              <p:nvPr/>
            </p:nvSpPr>
            <p:spPr bwMode="auto">
              <a:xfrm>
                <a:off x="3679" y="1734"/>
                <a:ext cx="15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 1D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 2D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    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1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0" name="Line 56"/>
              <p:cNvSpPr>
                <a:spLocks noChangeShapeType="1"/>
              </p:cNvSpPr>
              <p:nvPr/>
            </p:nvSpPr>
            <p:spPr bwMode="auto">
              <a:xfrm>
                <a:off x="1919" y="1778"/>
                <a:ext cx="68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1" name="Line 57"/>
              <p:cNvSpPr>
                <a:spLocks noChangeShapeType="1"/>
              </p:cNvSpPr>
              <p:nvPr/>
            </p:nvSpPr>
            <p:spPr bwMode="auto">
              <a:xfrm>
                <a:off x="3749" y="1778"/>
                <a:ext cx="68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2" name="Text Box 58"/>
              <p:cNvSpPr txBox="1">
                <a:spLocks noChangeArrowheads="1"/>
              </p:cNvSpPr>
              <p:nvPr/>
            </p:nvSpPr>
            <p:spPr bwMode="auto">
              <a:xfrm>
                <a:off x="1558" y="2400"/>
                <a:ext cx="24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3" name="Text Box 59"/>
              <p:cNvSpPr txBox="1">
                <a:spLocks noChangeArrowheads="1"/>
              </p:cNvSpPr>
              <p:nvPr/>
            </p:nvSpPr>
            <p:spPr bwMode="auto">
              <a:xfrm>
                <a:off x="1434" y="2263"/>
                <a:ext cx="24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4" name="Text Box 60"/>
              <p:cNvSpPr txBox="1">
                <a:spLocks noChangeArrowheads="1"/>
              </p:cNvSpPr>
              <p:nvPr/>
            </p:nvSpPr>
            <p:spPr bwMode="auto">
              <a:xfrm>
                <a:off x="3191" y="2523"/>
                <a:ext cx="24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5" name="Text Box 61"/>
              <p:cNvSpPr txBox="1">
                <a:spLocks noChangeArrowheads="1"/>
              </p:cNvSpPr>
              <p:nvPr/>
            </p:nvSpPr>
            <p:spPr bwMode="auto">
              <a:xfrm>
                <a:off x="3959" y="2523"/>
                <a:ext cx="24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6" name="Text Box 62"/>
              <p:cNvSpPr txBox="1">
                <a:spLocks noChangeArrowheads="1"/>
              </p:cNvSpPr>
              <p:nvPr/>
            </p:nvSpPr>
            <p:spPr bwMode="auto">
              <a:xfrm>
                <a:off x="4489" y="2524"/>
                <a:ext cx="24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7" name="Text Box 63"/>
              <p:cNvSpPr txBox="1">
                <a:spLocks noChangeArrowheads="1"/>
              </p:cNvSpPr>
              <p:nvPr/>
            </p:nvSpPr>
            <p:spPr bwMode="auto">
              <a:xfrm>
                <a:off x="2602" y="2534"/>
                <a:ext cx="24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8" name="Line 64"/>
              <p:cNvSpPr>
                <a:spLocks noChangeShapeType="1"/>
              </p:cNvSpPr>
              <p:nvPr/>
            </p:nvSpPr>
            <p:spPr bwMode="auto">
              <a:xfrm>
                <a:off x="2575" y="1773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179" name="Line 65"/>
              <p:cNvSpPr>
                <a:spLocks noChangeShapeType="1"/>
              </p:cNvSpPr>
              <p:nvPr/>
            </p:nvSpPr>
            <p:spPr bwMode="auto">
              <a:xfrm>
                <a:off x="4427" y="1773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0120" name="Oval 66"/>
            <p:cNvSpPr>
              <a:spLocks noChangeArrowheads="1"/>
            </p:cNvSpPr>
            <p:nvPr/>
          </p:nvSpPr>
          <p:spPr bwMode="auto">
            <a:xfrm>
              <a:off x="1280" y="1128"/>
              <a:ext cx="56" cy="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0121" name="Oval 67"/>
            <p:cNvSpPr>
              <a:spLocks noChangeArrowheads="1"/>
            </p:cNvSpPr>
            <p:nvPr/>
          </p:nvSpPr>
          <p:spPr bwMode="auto">
            <a:xfrm>
              <a:off x="1288" y="1248"/>
              <a:ext cx="56" cy="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0122" name="Oval 68"/>
            <p:cNvSpPr>
              <a:spLocks noChangeArrowheads="1"/>
            </p:cNvSpPr>
            <p:nvPr/>
          </p:nvSpPr>
          <p:spPr bwMode="auto">
            <a:xfrm>
              <a:off x="1296" y="1392"/>
              <a:ext cx="56" cy="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0123" name="Oval 69"/>
            <p:cNvSpPr>
              <a:spLocks noChangeArrowheads="1"/>
            </p:cNvSpPr>
            <p:nvPr/>
          </p:nvSpPr>
          <p:spPr bwMode="auto">
            <a:xfrm>
              <a:off x="1288" y="1520"/>
              <a:ext cx="56" cy="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0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autoUpdateAnimBg="0"/>
      <p:bldP spid="306179" grpId="0" autoUpdateAnimBg="0"/>
      <p:bldP spid="3061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5538788"/>
            <a:ext cx="2717800" cy="515937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数据同比较器</a:t>
            </a:r>
            <a:r>
              <a:rPr lang="en-US" altLang="zh-CN" sz="2800" b="1" dirty="0">
                <a:solidFill>
                  <a:srgbClr val="1F08F8"/>
                </a:solidFill>
              </a:rPr>
              <a:t>—</a:t>
            </a:r>
            <a:endParaRPr lang="en-US" altLang="zh-CN" sz="2800" b="1" dirty="0">
              <a:solidFill>
                <a:srgbClr val="1F08F8"/>
              </a:solidFill>
            </a:endParaRP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311150" y="306388"/>
            <a:ext cx="1560513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3】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506538" y="290513"/>
            <a:ext cx="6438900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分析下面组合逻辑电路的逻辑功能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0037" name="Group 5"/>
          <p:cNvGrpSpPr/>
          <p:nvPr/>
        </p:nvGrpSpPr>
        <p:grpSpPr bwMode="auto">
          <a:xfrm>
            <a:off x="376238" y="1230313"/>
            <a:ext cx="5473700" cy="4073525"/>
            <a:chOff x="192" y="794"/>
            <a:chExt cx="3448" cy="2566"/>
          </a:xfrm>
        </p:grpSpPr>
        <p:sp>
          <p:nvSpPr>
            <p:cNvPr id="94216" name="Rectangle 6"/>
            <p:cNvSpPr>
              <a:spLocks noChangeArrowheads="1"/>
            </p:cNvSpPr>
            <p:nvPr/>
          </p:nvSpPr>
          <p:spPr bwMode="auto">
            <a:xfrm>
              <a:off x="601" y="1008"/>
              <a:ext cx="1104" cy="15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17" name="Rectangle 7"/>
            <p:cNvSpPr>
              <a:spLocks noChangeArrowheads="1"/>
            </p:cNvSpPr>
            <p:nvPr/>
          </p:nvSpPr>
          <p:spPr bwMode="auto">
            <a:xfrm>
              <a:off x="2281" y="1008"/>
              <a:ext cx="1056" cy="15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18" name="Line 8"/>
            <p:cNvSpPr>
              <a:spLocks noChangeShapeType="1"/>
            </p:cNvSpPr>
            <p:nvPr/>
          </p:nvSpPr>
          <p:spPr bwMode="auto">
            <a:xfrm>
              <a:off x="1753" y="110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19" name="Line 9"/>
            <p:cNvSpPr>
              <a:spLocks noChangeShapeType="1"/>
            </p:cNvSpPr>
            <p:nvPr/>
          </p:nvSpPr>
          <p:spPr bwMode="auto">
            <a:xfrm>
              <a:off x="1753" y="12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0" name="Line 10"/>
            <p:cNvSpPr>
              <a:spLocks noChangeShapeType="1"/>
            </p:cNvSpPr>
            <p:nvPr/>
          </p:nvSpPr>
          <p:spPr bwMode="auto">
            <a:xfrm>
              <a:off x="1753" y="148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1" name="Line 11"/>
            <p:cNvSpPr>
              <a:spLocks noChangeShapeType="1"/>
            </p:cNvSpPr>
            <p:nvPr/>
          </p:nvSpPr>
          <p:spPr bwMode="auto">
            <a:xfrm>
              <a:off x="1753" y="168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2" name="Line 12"/>
            <p:cNvSpPr>
              <a:spLocks noChangeShapeType="1"/>
            </p:cNvSpPr>
            <p:nvPr/>
          </p:nvSpPr>
          <p:spPr bwMode="auto">
            <a:xfrm>
              <a:off x="1753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3" name="Line 13"/>
            <p:cNvSpPr>
              <a:spLocks noChangeShapeType="1"/>
            </p:cNvSpPr>
            <p:nvPr/>
          </p:nvSpPr>
          <p:spPr bwMode="auto">
            <a:xfrm>
              <a:off x="1753" y="20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4" name="Line 14"/>
            <p:cNvSpPr>
              <a:spLocks noChangeShapeType="1"/>
            </p:cNvSpPr>
            <p:nvPr/>
          </p:nvSpPr>
          <p:spPr bwMode="auto">
            <a:xfrm>
              <a:off x="1753" y="225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5" name="Line 15"/>
            <p:cNvSpPr>
              <a:spLocks noChangeShapeType="1"/>
            </p:cNvSpPr>
            <p:nvPr/>
          </p:nvSpPr>
          <p:spPr bwMode="auto">
            <a:xfrm>
              <a:off x="1753" y="24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6" name="Line 16"/>
            <p:cNvSpPr>
              <a:spLocks noChangeShapeType="1"/>
            </p:cNvSpPr>
            <p:nvPr/>
          </p:nvSpPr>
          <p:spPr bwMode="auto">
            <a:xfrm>
              <a:off x="697" y="254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7" name="Line 17"/>
            <p:cNvSpPr>
              <a:spLocks noChangeShapeType="1"/>
            </p:cNvSpPr>
            <p:nvPr/>
          </p:nvSpPr>
          <p:spPr bwMode="auto">
            <a:xfrm>
              <a:off x="985" y="254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8" name="Line 18"/>
            <p:cNvSpPr>
              <a:spLocks noChangeShapeType="1"/>
            </p:cNvSpPr>
            <p:nvPr/>
          </p:nvSpPr>
          <p:spPr bwMode="auto">
            <a:xfrm>
              <a:off x="1273" y="254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29" name="Line 19"/>
            <p:cNvSpPr>
              <a:spLocks noChangeShapeType="1"/>
            </p:cNvSpPr>
            <p:nvPr/>
          </p:nvSpPr>
          <p:spPr bwMode="auto">
            <a:xfrm>
              <a:off x="2665" y="254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30" name="Line 20"/>
            <p:cNvSpPr>
              <a:spLocks noChangeShapeType="1"/>
            </p:cNvSpPr>
            <p:nvPr/>
          </p:nvSpPr>
          <p:spPr bwMode="auto">
            <a:xfrm>
              <a:off x="2953" y="254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31" name="Line 21"/>
            <p:cNvSpPr>
              <a:spLocks noChangeShapeType="1"/>
            </p:cNvSpPr>
            <p:nvPr/>
          </p:nvSpPr>
          <p:spPr bwMode="auto">
            <a:xfrm>
              <a:off x="3241" y="254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32" name="Line 22"/>
            <p:cNvSpPr>
              <a:spLocks noChangeShapeType="1"/>
            </p:cNvSpPr>
            <p:nvPr/>
          </p:nvSpPr>
          <p:spPr bwMode="auto">
            <a:xfrm>
              <a:off x="3337" y="13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94233" name="Group 23"/>
            <p:cNvGrpSpPr/>
            <p:nvPr/>
          </p:nvGrpSpPr>
          <p:grpSpPr bwMode="auto">
            <a:xfrm>
              <a:off x="3337" y="2016"/>
              <a:ext cx="192" cy="48"/>
              <a:chOff x="2784" y="2471"/>
              <a:chExt cx="192" cy="48"/>
            </a:xfrm>
          </p:grpSpPr>
          <p:sp>
            <p:nvSpPr>
              <p:cNvPr id="94276" name="Line 24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4277" name="Oval 25"/>
              <p:cNvSpPr>
                <a:spLocks noChangeArrowheads="1"/>
              </p:cNvSpPr>
              <p:nvPr/>
            </p:nvSpPr>
            <p:spPr bwMode="auto">
              <a:xfrm>
                <a:off x="2784" y="2471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94234" name="Group 26"/>
            <p:cNvGrpSpPr/>
            <p:nvPr/>
          </p:nvGrpSpPr>
          <p:grpSpPr bwMode="auto">
            <a:xfrm>
              <a:off x="2761" y="864"/>
              <a:ext cx="144" cy="144"/>
              <a:chOff x="2380" y="1056"/>
              <a:chExt cx="144" cy="144"/>
            </a:xfrm>
          </p:grpSpPr>
          <p:sp>
            <p:nvSpPr>
              <p:cNvPr id="94273" name="Line 27"/>
              <p:cNvSpPr>
                <a:spLocks noChangeShapeType="1"/>
              </p:cNvSpPr>
              <p:nvPr/>
            </p:nvSpPr>
            <p:spPr bwMode="auto">
              <a:xfrm>
                <a:off x="2448" y="105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4274" name="Oval 28"/>
              <p:cNvSpPr>
                <a:spLocks noChangeArrowheads="1"/>
              </p:cNvSpPr>
              <p:nvPr/>
            </p:nvSpPr>
            <p:spPr bwMode="auto">
              <a:xfrm>
                <a:off x="2420" y="115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4275" name="Line 29"/>
              <p:cNvSpPr>
                <a:spLocks noChangeShapeType="1"/>
              </p:cNvSpPr>
              <p:nvPr/>
            </p:nvSpPr>
            <p:spPr bwMode="auto">
              <a:xfrm>
                <a:off x="2380" y="10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4235" name="Rectangle 30"/>
            <p:cNvSpPr>
              <a:spLocks noChangeArrowheads="1"/>
            </p:cNvSpPr>
            <p:nvPr/>
          </p:nvSpPr>
          <p:spPr bwMode="auto">
            <a:xfrm>
              <a:off x="2521" y="225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36" name="Line 31"/>
            <p:cNvSpPr>
              <a:spLocks noChangeShapeType="1"/>
            </p:cNvSpPr>
            <p:nvPr/>
          </p:nvSpPr>
          <p:spPr bwMode="auto">
            <a:xfrm>
              <a:off x="2953" y="816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37" name="Rectangle 32"/>
            <p:cNvSpPr>
              <a:spLocks noChangeArrowheads="1"/>
            </p:cNvSpPr>
            <p:nvPr/>
          </p:nvSpPr>
          <p:spPr bwMode="auto">
            <a:xfrm>
              <a:off x="2895" y="79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38" name="Line 33"/>
            <p:cNvSpPr>
              <a:spLocks noChangeShapeType="1"/>
            </p:cNvSpPr>
            <p:nvPr/>
          </p:nvSpPr>
          <p:spPr bwMode="auto">
            <a:xfrm>
              <a:off x="250" y="1119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39" name="Line 34"/>
            <p:cNvSpPr>
              <a:spLocks noChangeShapeType="1"/>
            </p:cNvSpPr>
            <p:nvPr/>
          </p:nvSpPr>
          <p:spPr bwMode="auto">
            <a:xfrm>
              <a:off x="245" y="131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0" name="Oval 35"/>
            <p:cNvSpPr>
              <a:spLocks noChangeArrowheads="1"/>
            </p:cNvSpPr>
            <p:nvPr/>
          </p:nvSpPr>
          <p:spPr bwMode="auto">
            <a:xfrm>
              <a:off x="543" y="110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1" name="Oval 36"/>
            <p:cNvSpPr>
              <a:spLocks noChangeArrowheads="1"/>
            </p:cNvSpPr>
            <p:nvPr/>
          </p:nvSpPr>
          <p:spPr bwMode="auto">
            <a:xfrm>
              <a:off x="543" y="1293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2" name="Line 37"/>
            <p:cNvSpPr>
              <a:spLocks noChangeShapeType="1"/>
            </p:cNvSpPr>
            <p:nvPr/>
          </p:nvSpPr>
          <p:spPr bwMode="auto">
            <a:xfrm>
              <a:off x="260" y="111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3" name="Line 38"/>
            <p:cNvSpPr>
              <a:spLocks noChangeShapeType="1"/>
            </p:cNvSpPr>
            <p:nvPr/>
          </p:nvSpPr>
          <p:spPr bwMode="auto">
            <a:xfrm>
              <a:off x="192" y="141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4" name="Oval 39"/>
            <p:cNvSpPr>
              <a:spLocks noChangeArrowheads="1"/>
            </p:cNvSpPr>
            <p:nvPr/>
          </p:nvSpPr>
          <p:spPr bwMode="auto">
            <a:xfrm>
              <a:off x="227" y="1286"/>
              <a:ext cx="48" cy="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5" name="Line 40"/>
            <p:cNvSpPr>
              <a:spLocks noChangeShapeType="1"/>
            </p:cNvSpPr>
            <p:nvPr/>
          </p:nvSpPr>
          <p:spPr bwMode="auto">
            <a:xfrm>
              <a:off x="356" y="1351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6" name="Rectangle 41"/>
            <p:cNvSpPr>
              <a:spLocks noChangeArrowheads="1"/>
            </p:cNvSpPr>
            <p:nvPr/>
          </p:nvSpPr>
          <p:spPr bwMode="auto">
            <a:xfrm>
              <a:off x="284" y="1311"/>
              <a:ext cx="26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7" name="Line 42"/>
            <p:cNvSpPr>
              <a:spLocks noChangeShapeType="1"/>
            </p:cNvSpPr>
            <p:nvPr/>
          </p:nvSpPr>
          <p:spPr bwMode="auto">
            <a:xfrm>
              <a:off x="356" y="919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8" name="Rectangle 43"/>
            <p:cNvSpPr>
              <a:spLocks noChangeArrowheads="1"/>
            </p:cNvSpPr>
            <p:nvPr/>
          </p:nvSpPr>
          <p:spPr bwMode="auto">
            <a:xfrm>
              <a:off x="284" y="882"/>
              <a:ext cx="26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49" name="Line 44"/>
            <p:cNvSpPr>
              <a:spLocks noChangeShapeType="1"/>
            </p:cNvSpPr>
            <p:nvPr/>
          </p:nvSpPr>
          <p:spPr bwMode="auto">
            <a:xfrm>
              <a:off x="265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0" name="Rectangle 45"/>
            <p:cNvSpPr>
              <a:spLocks noChangeArrowheads="1"/>
            </p:cNvSpPr>
            <p:nvPr/>
          </p:nvSpPr>
          <p:spPr bwMode="auto">
            <a:xfrm>
              <a:off x="265" y="1632"/>
              <a:ext cx="26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1" name="Rectangle 46"/>
            <p:cNvSpPr>
              <a:spLocks noChangeArrowheads="1"/>
            </p:cNvSpPr>
            <p:nvPr/>
          </p:nvSpPr>
          <p:spPr bwMode="auto">
            <a:xfrm>
              <a:off x="3385" y="110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2" name="Rectangle 47"/>
            <p:cNvSpPr>
              <a:spLocks noChangeArrowheads="1"/>
            </p:cNvSpPr>
            <p:nvPr/>
          </p:nvSpPr>
          <p:spPr bwMode="auto">
            <a:xfrm>
              <a:off x="3385" y="206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3" name="Line 48"/>
            <p:cNvSpPr>
              <a:spLocks noChangeShapeType="1"/>
            </p:cNvSpPr>
            <p:nvPr/>
          </p:nvSpPr>
          <p:spPr bwMode="auto">
            <a:xfrm>
              <a:off x="3433" y="2112"/>
              <a:ext cx="14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4" name="Rectangle 49"/>
            <p:cNvSpPr>
              <a:spLocks noChangeArrowheads="1"/>
            </p:cNvSpPr>
            <p:nvPr/>
          </p:nvSpPr>
          <p:spPr bwMode="auto">
            <a:xfrm>
              <a:off x="2233" y="960"/>
              <a:ext cx="423" cy="160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5" name="Rectangle 50"/>
            <p:cNvSpPr>
              <a:spLocks noChangeArrowheads="1"/>
            </p:cNvSpPr>
            <p:nvPr/>
          </p:nvSpPr>
          <p:spPr bwMode="auto">
            <a:xfrm>
              <a:off x="1369" y="960"/>
              <a:ext cx="419" cy="160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Y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6" name="Rectangle 51"/>
            <p:cNvSpPr>
              <a:spLocks noChangeArrowheads="1"/>
            </p:cNvSpPr>
            <p:nvPr/>
          </p:nvSpPr>
          <p:spPr bwMode="auto">
            <a:xfrm>
              <a:off x="553" y="225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7" name="Oval 52"/>
            <p:cNvSpPr>
              <a:spLocks noChangeArrowheads="1"/>
            </p:cNvSpPr>
            <p:nvPr/>
          </p:nvSpPr>
          <p:spPr bwMode="auto">
            <a:xfrm>
              <a:off x="1705" y="1071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8" name="Oval 53"/>
            <p:cNvSpPr>
              <a:spLocks noChangeArrowheads="1"/>
            </p:cNvSpPr>
            <p:nvPr/>
          </p:nvSpPr>
          <p:spPr bwMode="auto">
            <a:xfrm>
              <a:off x="1705" y="125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59" name="Oval 54"/>
            <p:cNvSpPr>
              <a:spLocks noChangeArrowheads="1"/>
            </p:cNvSpPr>
            <p:nvPr/>
          </p:nvSpPr>
          <p:spPr bwMode="auto">
            <a:xfrm>
              <a:off x="1716" y="145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0" name="Oval 55"/>
            <p:cNvSpPr>
              <a:spLocks noChangeArrowheads="1"/>
            </p:cNvSpPr>
            <p:nvPr/>
          </p:nvSpPr>
          <p:spPr bwMode="auto">
            <a:xfrm>
              <a:off x="1716" y="165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1" name="Oval 56"/>
            <p:cNvSpPr>
              <a:spLocks noChangeArrowheads="1"/>
            </p:cNvSpPr>
            <p:nvPr/>
          </p:nvSpPr>
          <p:spPr bwMode="auto">
            <a:xfrm>
              <a:off x="1711" y="18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2" name="Oval 57"/>
            <p:cNvSpPr>
              <a:spLocks noChangeArrowheads="1"/>
            </p:cNvSpPr>
            <p:nvPr/>
          </p:nvSpPr>
          <p:spPr bwMode="auto">
            <a:xfrm>
              <a:off x="1716" y="242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3" name="Oval 58"/>
            <p:cNvSpPr>
              <a:spLocks noChangeArrowheads="1"/>
            </p:cNvSpPr>
            <p:nvPr/>
          </p:nvSpPr>
          <p:spPr bwMode="auto">
            <a:xfrm>
              <a:off x="1711" y="2228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4" name="Oval 59"/>
            <p:cNvSpPr>
              <a:spLocks noChangeArrowheads="1"/>
            </p:cNvSpPr>
            <p:nvPr/>
          </p:nvSpPr>
          <p:spPr bwMode="auto">
            <a:xfrm>
              <a:off x="1716" y="20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5" name="Rectangle 60"/>
            <p:cNvSpPr>
              <a:spLocks noChangeArrowheads="1"/>
            </p:cNvSpPr>
            <p:nvPr/>
          </p:nvSpPr>
          <p:spPr bwMode="auto">
            <a:xfrm rot="5397429">
              <a:off x="2441" y="1568"/>
              <a:ext cx="83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74LS151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6" name="Rectangle 61"/>
            <p:cNvSpPr>
              <a:spLocks noChangeArrowheads="1"/>
            </p:cNvSpPr>
            <p:nvPr/>
          </p:nvSpPr>
          <p:spPr bwMode="auto">
            <a:xfrm rot="5397429">
              <a:off x="616" y="1568"/>
              <a:ext cx="83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74LS138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7" name="Rectangle 62"/>
            <p:cNvSpPr>
              <a:spLocks noChangeArrowheads="1"/>
            </p:cNvSpPr>
            <p:nvPr/>
          </p:nvSpPr>
          <p:spPr bwMode="auto">
            <a:xfrm>
              <a:off x="553" y="2688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8" name="Rectangle 63"/>
            <p:cNvSpPr>
              <a:spLocks noChangeArrowheads="1"/>
            </p:cNvSpPr>
            <p:nvPr/>
          </p:nvSpPr>
          <p:spPr bwMode="auto">
            <a:xfrm>
              <a:off x="2521" y="268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69" name="AutoShape 64"/>
            <p:cNvSpPr/>
            <p:nvPr/>
          </p:nvSpPr>
          <p:spPr bwMode="auto">
            <a:xfrm rot="-5400000">
              <a:off x="913" y="276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70" name="AutoShape 65"/>
            <p:cNvSpPr/>
            <p:nvPr/>
          </p:nvSpPr>
          <p:spPr bwMode="auto">
            <a:xfrm rot="-5400000">
              <a:off x="2881" y="276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71" name="Rectangle 66"/>
            <p:cNvSpPr>
              <a:spLocks noChangeArrowheads="1"/>
            </p:cNvSpPr>
            <p:nvPr/>
          </p:nvSpPr>
          <p:spPr bwMode="auto">
            <a:xfrm>
              <a:off x="841" y="307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272" name="Rectangle 67"/>
            <p:cNvSpPr>
              <a:spLocks noChangeArrowheads="1"/>
            </p:cNvSpPr>
            <p:nvPr/>
          </p:nvSpPr>
          <p:spPr bwMode="auto">
            <a:xfrm>
              <a:off x="2809" y="307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0100" name="Text Box 68"/>
          <p:cNvSpPr txBox="1">
            <a:spLocks noChangeArrowheads="1"/>
          </p:cNvSpPr>
          <p:nvPr/>
        </p:nvSpPr>
        <p:spPr bwMode="auto">
          <a:xfrm>
            <a:off x="6234113" y="1595438"/>
            <a:ext cx="2514600" cy="248126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比较结果：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A=B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Y=0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反之，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0101" name="Text Box 69"/>
          <p:cNvSpPr txBox="1">
            <a:spLocks noChangeArrowheads="1"/>
          </p:cNvSpPr>
          <p:nvPr/>
        </p:nvSpPr>
        <p:spPr bwMode="auto">
          <a:xfrm>
            <a:off x="2905125" y="5521325"/>
            <a:ext cx="5378450" cy="94615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只能比较两个二进制数是否相同，而不能比较其大小。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0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0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utoUpdateAnimBg="0"/>
      <p:bldP spid="300035" grpId="0" animBg="1" autoUpdateAnimBg="0"/>
      <p:bldP spid="300036" grpId="0" animBg="1" autoUpdateAnimBg="0"/>
      <p:bldP spid="300100" grpId="0"/>
      <p:bldP spid="300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33363"/>
            <a:ext cx="3254375" cy="460375"/>
          </a:xfrm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1F08F8"/>
                </a:solidFill>
              </a:rPr>
              <a:t>四选一数据选择器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grpSp>
        <p:nvGrpSpPr>
          <p:cNvPr id="289795" name="Group 3"/>
          <p:cNvGrpSpPr/>
          <p:nvPr/>
        </p:nvGrpSpPr>
        <p:grpSpPr bwMode="auto">
          <a:xfrm>
            <a:off x="4246563" y="4589460"/>
            <a:ext cx="2286000" cy="2143125"/>
            <a:chOff x="3854" y="847"/>
            <a:chExt cx="1440" cy="1350"/>
          </a:xfrm>
        </p:grpSpPr>
        <p:sp>
          <p:nvSpPr>
            <p:cNvPr id="84061" name="Rectangle 4"/>
            <p:cNvSpPr>
              <a:spLocks noChangeArrowheads="1"/>
            </p:cNvSpPr>
            <p:nvPr/>
          </p:nvSpPr>
          <p:spPr bwMode="auto">
            <a:xfrm>
              <a:off x="3902" y="1320"/>
              <a:ext cx="1392" cy="47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2" name="Line 5"/>
            <p:cNvSpPr>
              <a:spLocks noChangeShapeType="1"/>
            </p:cNvSpPr>
            <p:nvPr/>
          </p:nvSpPr>
          <p:spPr bwMode="auto">
            <a:xfrm>
              <a:off x="3998" y="1790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3" name="Line 6"/>
            <p:cNvSpPr>
              <a:spLocks noChangeShapeType="1"/>
            </p:cNvSpPr>
            <p:nvPr/>
          </p:nvSpPr>
          <p:spPr bwMode="auto">
            <a:xfrm>
              <a:off x="4190" y="1790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4" name="Line 7"/>
            <p:cNvSpPr>
              <a:spLocks noChangeShapeType="1"/>
            </p:cNvSpPr>
            <p:nvPr/>
          </p:nvSpPr>
          <p:spPr bwMode="auto">
            <a:xfrm>
              <a:off x="4382" y="1790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5" name="Line 8"/>
            <p:cNvSpPr>
              <a:spLocks noChangeShapeType="1"/>
            </p:cNvSpPr>
            <p:nvPr/>
          </p:nvSpPr>
          <p:spPr bwMode="auto">
            <a:xfrm>
              <a:off x="4574" y="1790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6" name="Line 9"/>
            <p:cNvSpPr>
              <a:spLocks noChangeShapeType="1"/>
            </p:cNvSpPr>
            <p:nvPr/>
          </p:nvSpPr>
          <p:spPr bwMode="auto">
            <a:xfrm>
              <a:off x="4766" y="1790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7" name="Line 10"/>
            <p:cNvSpPr>
              <a:spLocks noChangeShapeType="1"/>
            </p:cNvSpPr>
            <p:nvPr/>
          </p:nvSpPr>
          <p:spPr bwMode="auto">
            <a:xfrm>
              <a:off x="4958" y="1790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8" name="Line 11"/>
            <p:cNvSpPr>
              <a:spLocks noChangeShapeType="1"/>
            </p:cNvSpPr>
            <p:nvPr/>
          </p:nvSpPr>
          <p:spPr bwMode="auto">
            <a:xfrm>
              <a:off x="5150" y="1842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69" name="Oval 12"/>
            <p:cNvSpPr>
              <a:spLocks noChangeArrowheads="1"/>
            </p:cNvSpPr>
            <p:nvPr/>
          </p:nvSpPr>
          <p:spPr bwMode="auto">
            <a:xfrm>
              <a:off x="5130" y="1790"/>
              <a:ext cx="48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70" name="Line 13"/>
            <p:cNvSpPr>
              <a:spLocks noChangeShapeType="1"/>
            </p:cNvSpPr>
            <p:nvPr/>
          </p:nvSpPr>
          <p:spPr bwMode="auto">
            <a:xfrm>
              <a:off x="4574" y="1163"/>
              <a:ext cx="0" cy="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71" name="Rectangle 14"/>
            <p:cNvSpPr>
              <a:spLocks noChangeArrowheads="1"/>
            </p:cNvSpPr>
            <p:nvPr/>
          </p:nvSpPr>
          <p:spPr bwMode="auto">
            <a:xfrm>
              <a:off x="3854" y="1947"/>
              <a:ext cx="143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72" name="Line 15"/>
            <p:cNvSpPr>
              <a:spLocks noChangeShapeType="1"/>
            </p:cNvSpPr>
            <p:nvPr/>
          </p:nvSpPr>
          <p:spPr bwMode="auto">
            <a:xfrm>
              <a:off x="5098" y="1988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73" name="Rectangle 16"/>
            <p:cNvSpPr>
              <a:spLocks noChangeArrowheads="1"/>
            </p:cNvSpPr>
            <p:nvPr/>
          </p:nvSpPr>
          <p:spPr bwMode="auto">
            <a:xfrm>
              <a:off x="4286" y="1372"/>
              <a:ext cx="5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MUX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074" name="Text Box 17"/>
            <p:cNvSpPr txBox="1">
              <a:spLocks noChangeArrowheads="1"/>
            </p:cNvSpPr>
            <p:nvPr/>
          </p:nvSpPr>
          <p:spPr bwMode="auto">
            <a:xfrm>
              <a:off x="4427" y="847"/>
              <a:ext cx="339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9810" name="Group 18"/>
          <p:cNvGrpSpPr/>
          <p:nvPr/>
        </p:nvGrpSpPr>
        <p:grpSpPr bwMode="auto">
          <a:xfrm>
            <a:off x="577851" y="1990725"/>
            <a:ext cx="5324475" cy="4360862"/>
            <a:chOff x="474" y="665"/>
            <a:chExt cx="3354" cy="2747"/>
          </a:xfrm>
        </p:grpSpPr>
        <p:grpSp>
          <p:nvGrpSpPr>
            <p:cNvPr id="83988" name="Group 19"/>
            <p:cNvGrpSpPr/>
            <p:nvPr/>
          </p:nvGrpSpPr>
          <p:grpSpPr bwMode="auto">
            <a:xfrm>
              <a:off x="474" y="665"/>
              <a:ext cx="3354" cy="2747"/>
              <a:chOff x="136" y="938"/>
              <a:chExt cx="3354" cy="2747"/>
            </a:xfrm>
          </p:grpSpPr>
          <p:grpSp>
            <p:nvGrpSpPr>
              <p:cNvPr id="83997" name="Group 20"/>
              <p:cNvGrpSpPr/>
              <p:nvPr/>
            </p:nvGrpSpPr>
            <p:grpSpPr bwMode="auto">
              <a:xfrm>
                <a:off x="1740" y="1051"/>
                <a:ext cx="328" cy="406"/>
                <a:chOff x="1175" y="1141"/>
                <a:chExt cx="328" cy="406"/>
              </a:xfrm>
            </p:grpSpPr>
            <p:sp>
              <p:nvSpPr>
                <p:cNvPr id="8405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4060" name="Oval 22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3998" name="Group 23"/>
              <p:cNvGrpSpPr/>
              <p:nvPr/>
            </p:nvGrpSpPr>
            <p:grpSpPr bwMode="auto">
              <a:xfrm>
                <a:off x="1740" y="1548"/>
                <a:ext cx="328" cy="406"/>
                <a:chOff x="1175" y="1141"/>
                <a:chExt cx="328" cy="406"/>
              </a:xfrm>
            </p:grpSpPr>
            <p:sp>
              <p:nvSpPr>
                <p:cNvPr id="84057" name="Rectangle 24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4058" name="Oval 25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3999" name="Group 26"/>
              <p:cNvGrpSpPr/>
              <p:nvPr/>
            </p:nvGrpSpPr>
            <p:grpSpPr bwMode="auto">
              <a:xfrm>
                <a:off x="1740" y="2044"/>
                <a:ext cx="328" cy="406"/>
                <a:chOff x="1175" y="1141"/>
                <a:chExt cx="328" cy="406"/>
              </a:xfrm>
            </p:grpSpPr>
            <p:sp>
              <p:nvSpPr>
                <p:cNvPr id="840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4056" name="Oval 28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4000" name="Group 29"/>
              <p:cNvGrpSpPr/>
              <p:nvPr/>
            </p:nvGrpSpPr>
            <p:grpSpPr bwMode="auto">
              <a:xfrm>
                <a:off x="1740" y="2543"/>
                <a:ext cx="328" cy="406"/>
                <a:chOff x="1175" y="1141"/>
                <a:chExt cx="328" cy="406"/>
              </a:xfrm>
            </p:grpSpPr>
            <p:sp>
              <p:nvSpPr>
                <p:cNvPr id="84053" name="Rectangle 30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4054" name="Oval 31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4001" name="Group 32"/>
              <p:cNvGrpSpPr/>
              <p:nvPr/>
            </p:nvGrpSpPr>
            <p:grpSpPr bwMode="auto">
              <a:xfrm>
                <a:off x="2542" y="1785"/>
                <a:ext cx="328" cy="406"/>
                <a:chOff x="1175" y="1141"/>
                <a:chExt cx="328" cy="406"/>
              </a:xfrm>
            </p:grpSpPr>
            <p:sp>
              <p:nvSpPr>
                <p:cNvPr id="84051" name="Rectangle 33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4052" name="Oval 34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4002" name="Freeform 35"/>
              <p:cNvSpPr/>
              <p:nvPr/>
            </p:nvSpPr>
            <p:spPr bwMode="auto">
              <a:xfrm>
                <a:off x="2078" y="1728"/>
                <a:ext cx="452" cy="181"/>
              </a:xfrm>
              <a:custGeom>
                <a:avLst/>
                <a:gdLst>
                  <a:gd name="T0" fmla="*/ 0 w 452"/>
                  <a:gd name="T1" fmla="*/ 0 h 181"/>
                  <a:gd name="T2" fmla="*/ 113 w 452"/>
                  <a:gd name="T3" fmla="*/ 0 h 181"/>
                  <a:gd name="T4" fmla="*/ 113 w 452"/>
                  <a:gd name="T5" fmla="*/ 181 h 181"/>
                  <a:gd name="T6" fmla="*/ 452 w 452"/>
                  <a:gd name="T7" fmla="*/ 181 h 1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2" h="181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81"/>
                    </a:lnTo>
                    <a:lnTo>
                      <a:pt x="452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03" name="Freeform 36"/>
              <p:cNvSpPr/>
              <p:nvPr/>
            </p:nvSpPr>
            <p:spPr bwMode="auto">
              <a:xfrm flipV="1">
                <a:off x="2077" y="2022"/>
                <a:ext cx="452" cy="204"/>
              </a:xfrm>
              <a:custGeom>
                <a:avLst/>
                <a:gdLst>
                  <a:gd name="T0" fmla="*/ 0 w 452"/>
                  <a:gd name="T1" fmla="*/ 0 h 181"/>
                  <a:gd name="T2" fmla="*/ 113 w 452"/>
                  <a:gd name="T3" fmla="*/ 0 h 181"/>
                  <a:gd name="T4" fmla="*/ 113 w 452"/>
                  <a:gd name="T5" fmla="*/ 371 h 181"/>
                  <a:gd name="T6" fmla="*/ 452 w 452"/>
                  <a:gd name="T7" fmla="*/ 371 h 1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2" h="181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81"/>
                    </a:lnTo>
                    <a:lnTo>
                      <a:pt x="452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04" name="Freeform 37"/>
              <p:cNvSpPr/>
              <p:nvPr/>
            </p:nvSpPr>
            <p:spPr bwMode="auto">
              <a:xfrm>
                <a:off x="2067" y="1231"/>
                <a:ext cx="463" cy="587"/>
              </a:xfrm>
              <a:custGeom>
                <a:avLst/>
                <a:gdLst>
                  <a:gd name="T0" fmla="*/ 0 w 463"/>
                  <a:gd name="T1" fmla="*/ 0 h 587"/>
                  <a:gd name="T2" fmla="*/ 271 w 463"/>
                  <a:gd name="T3" fmla="*/ 0 h 587"/>
                  <a:gd name="T4" fmla="*/ 271 w 463"/>
                  <a:gd name="T5" fmla="*/ 587 h 587"/>
                  <a:gd name="T6" fmla="*/ 463 w 463"/>
                  <a:gd name="T7" fmla="*/ 587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3" h="587">
                    <a:moveTo>
                      <a:pt x="0" y="0"/>
                    </a:moveTo>
                    <a:lnTo>
                      <a:pt x="271" y="0"/>
                    </a:lnTo>
                    <a:lnTo>
                      <a:pt x="271" y="587"/>
                    </a:lnTo>
                    <a:lnTo>
                      <a:pt x="463" y="58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05" name="Freeform 38"/>
              <p:cNvSpPr/>
              <p:nvPr/>
            </p:nvSpPr>
            <p:spPr bwMode="auto">
              <a:xfrm flipV="1">
                <a:off x="2067" y="2124"/>
                <a:ext cx="463" cy="587"/>
              </a:xfrm>
              <a:custGeom>
                <a:avLst/>
                <a:gdLst>
                  <a:gd name="T0" fmla="*/ 0 w 463"/>
                  <a:gd name="T1" fmla="*/ 0 h 587"/>
                  <a:gd name="T2" fmla="*/ 271 w 463"/>
                  <a:gd name="T3" fmla="*/ 0 h 587"/>
                  <a:gd name="T4" fmla="*/ 271 w 463"/>
                  <a:gd name="T5" fmla="*/ 587 h 587"/>
                  <a:gd name="T6" fmla="*/ 463 w 463"/>
                  <a:gd name="T7" fmla="*/ 587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3" h="587">
                    <a:moveTo>
                      <a:pt x="0" y="0"/>
                    </a:moveTo>
                    <a:lnTo>
                      <a:pt x="271" y="0"/>
                    </a:lnTo>
                    <a:lnTo>
                      <a:pt x="271" y="587"/>
                    </a:lnTo>
                    <a:lnTo>
                      <a:pt x="463" y="58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06" name="Line 39"/>
              <p:cNvSpPr>
                <a:spLocks noChangeShapeType="1"/>
              </p:cNvSpPr>
              <p:nvPr/>
            </p:nvSpPr>
            <p:spPr bwMode="auto">
              <a:xfrm>
                <a:off x="2869" y="1976"/>
                <a:ext cx="2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07" name="Rectangle 40"/>
              <p:cNvSpPr>
                <a:spLocks noChangeArrowheads="1"/>
              </p:cNvSpPr>
              <p:nvPr/>
            </p:nvSpPr>
            <p:spPr bwMode="auto">
              <a:xfrm>
                <a:off x="679" y="1004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08" name="Freeform 41"/>
              <p:cNvSpPr/>
              <p:nvPr/>
            </p:nvSpPr>
            <p:spPr bwMode="auto">
              <a:xfrm>
                <a:off x="915" y="1128"/>
                <a:ext cx="824" cy="1467"/>
              </a:xfrm>
              <a:custGeom>
                <a:avLst/>
                <a:gdLst>
                  <a:gd name="T0" fmla="*/ 0 w 824"/>
                  <a:gd name="T1" fmla="*/ 0 h 1524"/>
                  <a:gd name="T2" fmla="*/ 689 w 824"/>
                  <a:gd name="T3" fmla="*/ 0 h 1524"/>
                  <a:gd name="T4" fmla="*/ 689 w 824"/>
                  <a:gd name="T5" fmla="*/ 1212 h 1524"/>
                  <a:gd name="T6" fmla="*/ 824 w 824"/>
                  <a:gd name="T7" fmla="*/ 1212 h 15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24" h="1524">
                    <a:moveTo>
                      <a:pt x="0" y="0"/>
                    </a:moveTo>
                    <a:lnTo>
                      <a:pt x="689" y="0"/>
                    </a:lnTo>
                    <a:lnTo>
                      <a:pt x="689" y="1524"/>
                    </a:lnTo>
                    <a:lnTo>
                      <a:pt x="824" y="15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09" name="Line 42"/>
              <p:cNvSpPr>
                <a:spLocks noChangeShapeType="1"/>
              </p:cNvSpPr>
              <p:nvPr/>
            </p:nvSpPr>
            <p:spPr bwMode="auto">
              <a:xfrm>
                <a:off x="1604" y="1129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0" name="Line 43"/>
              <p:cNvSpPr>
                <a:spLocks noChangeShapeType="1"/>
              </p:cNvSpPr>
              <p:nvPr/>
            </p:nvSpPr>
            <p:spPr bwMode="auto">
              <a:xfrm flipH="1">
                <a:off x="1604" y="1615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1" name="Line 44"/>
              <p:cNvSpPr>
                <a:spLocks noChangeShapeType="1"/>
              </p:cNvSpPr>
              <p:nvPr/>
            </p:nvSpPr>
            <p:spPr bwMode="auto">
              <a:xfrm>
                <a:off x="1604" y="2112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2" name="Line 45"/>
              <p:cNvSpPr>
                <a:spLocks noChangeShapeType="1"/>
              </p:cNvSpPr>
              <p:nvPr/>
            </p:nvSpPr>
            <p:spPr bwMode="auto">
              <a:xfrm flipH="1">
                <a:off x="395" y="1118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3" name="Rectangle 46"/>
              <p:cNvSpPr>
                <a:spLocks noChangeArrowheads="1"/>
              </p:cNvSpPr>
              <p:nvPr/>
            </p:nvSpPr>
            <p:spPr bwMode="auto">
              <a:xfrm>
                <a:off x="826" y="2996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4" name="Rectangle 47"/>
              <p:cNvSpPr>
                <a:spLocks noChangeArrowheads="1"/>
              </p:cNvSpPr>
              <p:nvPr/>
            </p:nvSpPr>
            <p:spPr bwMode="auto">
              <a:xfrm>
                <a:off x="826" y="3414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5" name="Line 48"/>
              <p:cNvSpPr>
                <a:spLocks noChangeShapeType="1"/>
              </p:cNvSpPr>
              <p:nvPr/>
            </p:nvSpPr>
            <p:spPr bwMode="auto">
              <a:xfrm flipH="1">
                <a:off x="463" y="3122"/>
                <a:ext cx="3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6" name="Line 49"/>
              <p:cNvSpPr>
                <a:spLocks noChangeShapeType="1"/>
              </p:cNvSpPr>
              <p:nvPr/>
            </p:nvSpPr>
            <p:spPr bwMode="auto">
              <a:xfrm flipH="1">
                <a:off x="474" y="3540"/>
                <a:ext cx="3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7" name="Freeform 50"/>
              <p:cNvSpPr/>
              <p:nvPr/>
            </p:nvSpPr>
            <p:spPr bwMode="auto">
              <a:xfrm>
                <a:off x="1050" y="1796"/>
                <a:ext cx="689" cy="1739"/>
              </a:xfrm>
              <a:custGeom>
                <a:avLst/>
                <a:gdLst>
                  <a:gd name="T0" fmla="*/ 0 w 689"/>
                  <a:gd name="T1" fmla="*/ 1269 h 1852"/>
                  <a:gd name="T2" fmla="*/ 396 w 689"/>
                  <a:gd name="T3" fmla="*/ 1269 h 1852"/>
                  <a:gd name="T4" fmla="*/ 396 w 689"/>
                  <a:gd name="T5" fmla="*/ 0 h 1852"/>
                  <a:gd name="T6" fmla="*/ 689 w 689"/>
                  <a:gd name="T7" fmla="*/ 0 h 18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89" h="1852">
                    <a:moveTo>
                      <a:pt x="0" y="1852"/>
                    </a:moveTo>
                    <a:lnTo>
                      <a:pt x="396" y="1852"/>
                    </a:lnTo>
                    <a:lnTo>
                      <a:pt x="396" y="0"/>
                    </a:lnTo>
                    <a:lnTo>
                      <a:pt x="68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8" name="Line 51"/>
              <p:cNvSpPr>
                <a:spLocks noChangeShapeType="1"/>
              </p:cNvSpPr>
              <p:nvPr/>
            </p:nvSpPr>
            <p:spPr bwMode="auto">
              <a:xfrm>
                <a:off x="1446" y="2781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19" name="Freeform 52"/>
              <p:cNvSpPr/>
              <p:nvPr/>
            </p:nvSpPr>
            <p:spPr bwMode="auto">
              <a:xfrm>
                <a:off x="666" y="1310"/>
                <a:ext cx="1073" cy="2225"/>
              </a:xfrm>
              <a:custGeom>
                <a:avLst/>
                <a:gdLst>
                  <a:gd name="T0" fmla="*/ 0 w 1073"/>
                  <a:gd name="T1" fmla="*/ 2225 h 2225"/>
                  <a:gd name="T2" fmla="*/ 0 w 1073"/>
                  <a:gd name="T3" fmla="*/ 2022 h 2225"/>
                  <a:gd name="T4" fmla="*/ 689 w 1073"/>
                  <a:gd name="T5" fmla="*/ 2022 h 2225"/>
                  <a:gd name="T6" fmla="*/ 689 w 1073"/>
                  <a:gd name="T7" fmla="*/ 0 h 2225"/>
                  <a:gd name="T8" fmla="*/ 1073 w 1073"/>
                  <a:gd name="T9" fmla="*/ 0 h 2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3" h="2225">
                    <a:moveTo>
                      <a:pt x="0" y="2225"/>
                    </a:moveTo>
                    <a:lnTo>
                      <a:pt x="0" y="2022"/>
                    </a:lnTo>
                    <a:lnTo>
                      <a:pt x="689" y="2022"/>
                    </a:lnTo>
                    <a:lnTo>
                      <a:pt x="689" y="0"/>
                    </a:lnTo>
                    <a:lnTo>
                      <a:pt x="1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0" name="Line 53"/>
              <p:cNvSpPr>
                <a:spLocks noChangeShapeType="1"/>
              </p:cNvSpPr>
              <p:nvPr/>
            </p:nvSpPr>
            <p:spPr bwMode="auto">
              <a:xfrm flipH="1">
                <a:off x="440" y="2857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1" name="Line 54"/>
              <p:cNvSpPr>
                <a:spLocks noChangeShapeType="1"/>
              </p:cNvSpPr>
              <p:nvPr/>
            </p:nvSpPr>
            <p:spPr bwMode="auto">
              <a:xfrm flipH="1">
                <a:off x="451" y="2371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2" name="Line 55"/>
              <p:cNvSpPr>
                <a:spLocks noChangeShapeType="1"/>
              </p:cNvSpPr>
              <p:nvPr/>
            </p:nvSpPr>
            <p:spPr bwMode="auto">
              <a:xfrm flipH="1">
                <a:off x="451" y="1886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3" name="Line 56"/>
              <p:cNvSpPr>
                <a:spLocks noChangeShapeType="1"/>
              </p:cNvSpPr>
              <p:nvPr/>
            </p:nvSpPr>
            <p:spPr bwMode="auto">
              <a:xfrm flipH="1">
                <a:off x="440" y="1389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4" name="Line 57"/>
              <p:cNvSpPr>
                <a:spLocks noChangeShapeType="1"/>
              </p:cNvSpPr>
              <p:nvPr/>
            </p:nvSpPr>
            <p:spPr bwMode="auto">
              <a:xfrm>
                <a:off x="1344" y="2281"/>
                <a:ext cx="3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5" name="Freeform 58"/>
              <p:cNvSpPr/>
              <p:nvPr/>
            </p:nvSpPr>
            <p:spPr bwMode="auto">
              <a:xfrm>
                <a:off x="1050" y="2192"/>
                <a:ext cx="678" cy="925"/>
              </a:xfrm>
              <a:custGeom>
                <a:avLst/>
                <a:gdLst>
                  <a:gd name="T0" fmla="*/ 0 w 678"/>
                  <a:gd name="T1" fmla="*/ 107 h 1423"/>
                  <a:gd name="T2" fmla="*/ 215 w 678"/>
                  <a:gd name="T3" fmla="*/ 107 h 1423"/>
                  <a:gd name="T4" fmla="*/ 215 w 678"/>
                  <a:gd name="T5" fmla="*/ 0 h 1423"/>
                  <a:gd name="T6" fmla="*/ 678 w 678"/>
                  <a:gd name="T7" fmla="*/ 0 h 14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8" h="1423">
                    <a:moveTo>
                      <a:pt x="0" y="1423"/>
                    </a:moveTo>
                    <a:lnTo>
                      <a:pt x="215" y="1423"/>
                    </a:lnTo>
                    <a:lnTo>
                      <a:pt x="215" y="0"/>
                    </a:lnTo>
                    <a:lnTo>
                      <a:pt x="678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6" name="Line 59"/>
              <p:cNvSpPr>
                <a:spLocks noChangeShapeType="1"/>
              </p:cNvSpPr>
              <p:nvPr/>
            </p:nvSpPr>
            <p:spPr bwMode="auto">
              <a:xfrm>
                <a:off x="1254" y="2687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7" name="Freeform 60"/>
              <p:cNvSpPr/>
              <p:nvPr/>
            </p:nvSpPr>
            <p:spPr bwMode="auto">
              <a:xfrm>
                <a:off x="678" y="1220"/>
                <a:ext cx="1061" cy="1897"/>
              </a:xfrm>
              <a:custGeom>
                <a:avLst/>
                <a:gdLst>
                  <a:gd name="T0" fmla="*/ 0 w 1061"/>
                  <a:gd name="T1" fmla="*/ 1897 h 1897"/>
                  <a:gd name="T2" fmla="*/ 0 w 1061"/>
                  <a:gd name="T3" fmla="*/ 1705 h 1897"/>
                  <a:gd name="T4" fmla="*/ 485 w 1061"/>
                  <a:gd name="T5" fmla="*/ 1705 h 1897"/>
                  <a:gd name="T6" fmla="*/ 485 w 1061"/>
                  <a:gd name="T7" fmla="*/ 0 h 1897"/>
                  <a:gd name="T8" fmla="*/ 1061 w 1061"/>
                  <a:gd name="T9" fmla="*/ 0 h 18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1" h="1897">
                    <a:moveTo>
                      <a:pt x="0" y="1897"/>
                    </a:moveTo>
                    <a:lnTo>
                      <a:pt x="0" y="1705"/>
                    </a:lnTo>
                    <a:lnTo>
                      <a:pt x="485" y="1705"/>
                    </a:lnTo>
                    <a:lnTo>
                      <a:pt x="485" y="0"/>
                    </a:lnTo>
                    <a:lnTo>
                      <a:pt x="106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8" name="Line 61"/>
              <p:cNvSpPr>
                <a:spLocks noChangeShapeType="1"/>
              </p:cNvSpPr>
              <p:nvPr/>
            </p:nvSpPr>
            <p:spPr bwMode="auto">
              <a:xfrm flipH="1">
                <a:off x="1151" y="170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29" name="Oval 62"/>
              <p:cNvSpPr>
                <a:spLocks noChangeArrowheads="1"/>
              </p:cNvSpPr>
              <p:nvPr/>
            </p:nvSpPr>
            <p:spPr bwMode="auto">
              <a:xfrm>
                <a:off x="632" y="3501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0" name="Oval 63"/>
              <p:cNvSpPr>
                <a:spLocks noChangeArrowheads="1"/>
              </p:cNvSpPr>
              <p:nvPr/>
            </p:nvSpPr>
            <p:spPr bwMode="auto">
              <a:xfrm>
                <a:off x="632" y="3072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1" name="Oval 64"/>
              <p:cNvSpPr>
                <a:spLocks noChangeArrowheads="1"/>
              </p:cNvSpPr>
              <p:nvPr/>
            </p:nvSpPr>
            <p:spPr bwMode="auto">
              <a:xfrm>
                <a:off x="1129" y="1660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2" name="Oval 65"/>
              <p:cNvSpPr>
                <a:spLocks noChangeArrowheads="1"/>
              </p:cNvSpPr>
              <p:nvPr/>
            </p:nvSpPr>
            <p:spPr bwMode="auto">
              <a:xfrm>
                <a:off x="1231" y="2654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3" name="Oval 66"/>
              <p:cNvSpPr>
                <a:spLocks noChangeArrowheads="1"/>
              </p:cNvSpPr>
              <p:nvPr/>
            </p:nvSpPr>
            <p:spPr bwMode="auto">
              <a:xfrm>
                <a:off x="1321" y="2236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4" name="Oval 67"/>
              <p:cNvSpPr>
                <a:spLocks noChangeArrowheads="1"/>
              </p:cNvSpPr>
              <p:nvPr/>
            </p:nvSpPr>
            <p:spPr bwMode="auto">
              <a:xfrm>
                <a:off x="1412" y="2733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5" name="Oval 68"/>
              <p:cNvSpPr>
                <a:spLocks noChangeArrowheads="1"/>
              </p:cNvSpPr>
              <p:nvPr/>
            </p:nvSpPr>
            <p:spPr bwMode="auto">
              <a:xfrm>
                <a:off x="1570" y="2066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6" name="Oval 69"/>
              <p:cNvSpPr>
                <a:spLocks noChangeArrowheads="1"/>
              </p:cNvSpPr>
              <p:nvPr/>
            </p:nvSpPr>
            <p:spPr bwMode="auto">
              <a:xfrm>
                <a:off x="1570" y="1547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7" name="Oval 70"/>
              <p:cNvSpPr>
                <a:spLocks noChangeArrowheads="1"/>
              </p:cNvSpPr>
              <p:nvPr/>
            </p:nvSpPr>
            <p:spPr bwMode="auto">
              <a:xfrm>
                <a:off x="1558" y="1084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8" name="Oval 71"/>
              <p:cNvSpPr>
                <a:spLocks noChangeArrowheads="1"/>
              </p:cNvSpPr>
              <p:nvPr/>
            </p:nvSpPr>
            <p:spPr bwMode="auto">
              <a:xfrm>
                <a:off x="971" y="3488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39" name="Oval 72"/>
              <p:cNvSpPr>
                <a:spLocks noChangeArrowheads="1"/>
              </p:cNvSpPr>
              <p:nvPr/>
            </p:nvSpPr>
            <p:spPr bwMode="auto">
              <a:xfrm>
                <a:off x="983" y="3081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40" name="Oval 73"/>
              <p:cNvSpPr>
                <a:spLocks noChangeArrowheads="1"/>
              </p:cNvSpPr>
              <p:nvPr/>
            </p:nvSpPr>
            <p:spPr bwMode="auto">
              <a:xfrm>
                <a:off x="836" y="1082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41" name="Text Box 74"/>
              <p:cNvSpPr txBox="1">
                <a:spLocks noChangeArrowheads="1"/>
              </p:cNvSpPr>
              <p:nvPr/>
            </p:nvSpPr>
            <p:spPr bwMode="auto">
              <a:xfrm>
                <a:off x="3105" y="1830"/>
                <a:ext cx="385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42" name="Text Box 75"/>
              <p:cNvSpPr txBox="1">
                <a:spLocks noChangeArrowheads="1"/>
              </p:cNvSpPr>
              <p:nvPr/>
            </p:nvSpPr>
            <p:spPr bwMode="auto">
              <a:xfrm>
                <a:off x="158" y="1209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4043" name="Group 76"/>
              <p:cNvGrpSpPr/>
              <p:nvPr/>
            </p:nvGrpSpPr>
            <p:grpSpPr bwMode="auto">
              <a:xfrm>
                <a:off x="168" y="938"/>
                <a:ext cx="385" cy="327"/>
                <a:chOff x="3805" y="3197"/>
                <a:chExt cx="385" cy="327"/>
              </a:xfrm>
            </p:grpSpPr>
            <p:sp>
              <p:nvSpPr>
                <p:cNvPr id="8404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805" y="3197"/>
                  <a:ext cx="38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S</a:t>
                  </a:r>
                  <a:r>
                    <a:rPr kumimoji="1" lang="en-US" altLang="zh-CN" sz="28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</a:t>
                  </a:r>
                  <a:endPara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405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3863" y="3241"/>
                  <a:ext cx="1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4044" name="Text Box 79"/>
              <p:cNvSpPr txBox="1">
                <a:spLocks noChangeArrowheads="1"/>
              </p:cNvSpPr>
              <p:nvPr/>
            </p:nvSpPr>
            <p:spPr bwMode="auto">
              <a:xfrm>
                <a:off x="146" y="1683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45" name="Text Box 80"/>
              <p:cNvSpPr txBox="1">
                <a:spLocks noChangeArrowheads="1"/>
              </p:cNvSpPr>
              <p:nvPr/>
            </p:nvSpPr>
            <p:spPr bwMode="auto">
              <a:xfrm>
                <a:off x="136" y="2180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46" name="Text Box 81"/>
              <p:cNvSpPr txBox="1">
                <a:spLocks noChangeArrowheads="1"/>
              </p:cNvSpPr>
              <p:nvPr/>
            </p:nvSpPr>
            <p:spPr bwMode="auto">
              <a:xfrm>
                <a:off x="157" y="2677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47" name="Text Box 82"/>
              <p:cNvSpPr txBox="1">
                <a:spLocks noChangeArrowheads="1"/>
              </p:cNvSpPr>
              <p:nvPr/>
            </p:nvSpPr>
            <p:spPr bwMode="auto">
              <a:xfrm>
                <a:off x="136" y="3332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4048" name="Text Box 83"/>
              <p:cNvSpPr txBox="1">
                <a:spLocks noChangeArrowheads="1"/>
              </p:cNvSpPr>
              <p:nvPr/>
            </p:nvSpPr>
            <p:spPr bwMode="auto">
              <a:xfrm>
                <a:off x="158" y="2959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3989" name="Text Box 84"/>
            <p:cNvSpPr txBox="1">
              <a:spLocks noChangeArrowheads="1"/>
            </p:cNvSpPr>
            <p:nvPr/>
          </p:nvSpPr>
          <p:spPr bwMode="auto">
            <a:xfrm>
              <a:off x="2055" y="771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90" name="Text Box 85"/>
            <p:cNvSpPr txBox="1">
              <a:spLocks noChangeArrowheads="1"/>
            </p:cNvSpPr>
            <p:nvPr/>
          </p:nvSpPr>
          <p:spPr bwMode="auto">
            <a:xfrm>
              <a:off x="989" y="696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91" name="Text Box 86"/>
            <p:cNvSpPr txBox="1">
              <a:spLocks noChangeArrowheads="1"/>
            </p:cNvSpPr>
            <p:nvPr/>
          </p:nvSpPr>
          <p:spPr bwMode="auto">
            <a:xfrm>
              <a:off x="1120" y="2706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92" name="Text Box 87"/>
            <p:cNvSpPr txBox="1">
              <a:spLocks noChangeArrowheads="1"/>
            </p:cNvSpPr>
            <p:nvPr/>
          </p:nvSpPr>
          <p:spPr bwMode="auto">
            <a:xfrm>
              <a:off x="1130" y="3119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93" name="Text Box 88"/>
            <p:cNvSpPr txBox="1">
              <a:spLocks noChangeArrowheads="1"/>
            </p:cNvSpPr>
            <p:nvPr/>
          </p:nvSpPr>
          <p:spPr bwMode="auto">
            <a:xfrm>
              <a:off x="2044" y="1260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94" name="Text Box 89"/>
            <p:cNvSpPr txBox="1">
              <a:spLocks noChangeArrowheads="1"/>
            </p:cNvSpPr>
            <p:nvPr/>
          </p:nvSpPr>
          <p:spPr bwMode="auto">
            <a:xfrm>
              <a:off x="2055" y="1749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95" name="Text Box 90"/>
            <p:cNvSpPr txBox="1">
              <a:spLocks noChangeArrowheads="1"/>
            </p:cNvSpPr>
            <p:nvPr/>
          </p:nvSpPr>
          <p:spPr bwMode="auto">
            <a:xfrm>
              <a:off x="2055" y="2260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96" name="Text Box 91"/>
            <p:cNvSpPr txBox="1">
              <a:spLocks noChangeArrowheads="1"/>
            </p:cNvSpPr>
            <p:nvPr/>
          </p:nvSpPr>
          <p:spPr bwMode="auto">
            <a:xfrm>
              <a:off x="2859" y="1489"/>
              <a:ext cx="239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9884" name="Group 92"/>
          <p:cNvGrpSpPr/>
          <p:nvPr/>
        </p:nvGrpSpPr>
        <p:grpSpPr bwMode="auto">
          <a:xfrm>
            <a:off x="1150938" y="989013"/>
            <a:ext cx="7372350" cy="520700"/>
            <a:chOff x="644" y="3597"/>
            <a:chExt cx="4644" cy="328"/>
          </a:xfrm>
        </p:grpSpPr>
        <p:grpSp>
          <p:nvGrpSpPr>
            <p:cNvPr id="83974" name="Group 93"/>
            <p:cNvGrpSpPr/>
            <p:nvPr/>
          </p:nvGrpSpPr>
          <p:grpSpPr bwMode="auto">
            <a:xfrm>
              <a:off x="644" y="3598"/>
              <a:ext cx="4644" cy="327"/>
              <a:chOff x="644" y="3598"/>
              <a:chExt cx="4644" cy="327"/>
            </a:xfrm>
          </p:grpSpPr>
          <p:sp>
            <p:nvSpPr>
              <p:cNvPr id="83979" name="Text Box 94"/>
              <p:cNvSpPr txBox="1">
                <a:spLocks noChangeArrowheads="1"/>
              </p:cNvSpPr>
              <p:nvPr/>
            </p:nvSpPr>
            <p:spPr bwMode="auto">
              <a:xfrm>
                <a:off x="644" y="3598"/>
                <a:ext cx="4644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Y=S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+S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+S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+S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0" name="Line 95"/>
              <p:cNvSpPr>
                <a:spLocks noChangeShapeType="1"/>
              </p:cNvSpPr>
              <p:nvPr/>
            </p:nvSpPr>
            <p:spPr bwMode="auto">
              <a:xfrm>
                <a:off x="1005" y="3648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1" name="Line 96"/>
              <p:cNvSpPr>
                <a:spLocks noChangeShapeType="1"/>
              </p:cNvSpPr>
              <p:nvPr/>
            </p:nvSpPr>
            <p:spPr bwMode="auto">
              <a:xfrm>
                <a:off x="2042" y="3648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2" name="Line 97"/>
              <p:cNvSpPr>
                <a:spLocks noChangeShapeType="1"/>
              </p:cNvSpPr>
              <p:nvPr/>
            </p:nvSpPr>
            <p:spPr bwMode="auto">
              <a:xfrm>
                <a:off x="2514" y="3648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3" name="Line 98"/>
              <p:cNvSpPr>
                <a:spLocks noChangeShapeType="1"/>
              </p:cNvSpPr>
              <p:nvPr/>
            </p:nvSpPr>
            <p:spPr bwMode="auto">
              <a:xfrm>
                <a:off x="3079" y="3659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4" name="Line 99"/>
              <p:cNvSpPr>
                <a:spLocks noChangeShapeType="1"/>
              </p:cNvSpPr>
              <p:nvPr/>
            </p:nvSpPr>
            <p:spPr bwMode="auto">
              <a:xfrm>
                <a:off x="3314" y="3659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5" name="Line 100"/>
              <p:cNvSpPr>
                <a:spLocks noChangeShapeType="1"/>
              </p:cNvSpPr>
              <p:nvPr/>
            </p:nvSpPr>
            <p:spPr bwMode="auto">
              <a:xfrm>
                <a:off x="4127" y="3659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6" name="Line 101"/>
              <p:cNvSpPr>
                <a:spLocks noChangeShapeType="1"/>
              </p:cNvSpPr>
              <p:nvPr/>
            </p:nvSpPr>
            <p:spPr bwMode="auto">
              <a:xfrm>
                <a:off x="4363" y="3659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3987" name="Line 102"/>
              <p:cNvSpPr>
                <a:spLocks noChangeShapeType="1"/>
              </p:cNvSpPr>
              <p:nvPr/>
            </p:nvSpPr>
            <p:spPr bwMode="auto">
              <a:xfrm>
                <a:off x="4588" y="3659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3975" name="Line 103"/>
            <p:cNvSpPr>
              <a:spLocks noChangeShapeType="1"/>
            </p:cNvSpPr>
            <p:nvPr/>
          </p:nvSpPr>
          <p:spPr bwMode="auto">
            <a:xfrm>
              <a:off x="989" y="3597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76" name="Line 104"/>
            <p:cNvSpPr>
              <a:spLocks noChangeShapeType="1"/>
            </p:cNvSpPr>
            <p:nvPr/>
          </p:nvSpPr>
          <p:spPr bwMode="auto">
            <a:xfrm>
              <a:off x="2043" y="3597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77" name="Line 105"/>
            <p:cNvSpPr>
              <a:spLocks noChangeShapeType="1"/>
            </p:cNvSpPr>
            <p:nvPr/>
          </p:nvSpPr>
          <p:spPr bwMode="auto">
            <a:xfrm>
              <a:off x="3075" y="3608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978" name="Line 106"/>
            <p:cNvSpPr>
              <a:spLocks noChangeShapeType="1"/>
            </p:cNvSpPr>
            <p:nvPr/>
          </p:nvSpPr>
          <p:spPr bwMode="auto">
            <a:xfrm>
              <a:off x="4119" y="3608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7" name="Group 129"/>
          <p:cNvGrpSpPr/>
          <p:nvPr/>
        </p:nvGrpSpPr>
        <p:grpSpPr bwMode="auto">
          <a:xfrm>
            <a:off x="5788819" y="1614487"/>
            <a:ext cx="2239963" cy="3117850"/>
            <a:chOff x="3874" y="689"/>
            <a:chExt cx="1411" cy="1964"/>
          </a:xfrm>
        </p:grpSpPr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4878" y="2327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4268" y="2327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0" name="Rectangle 118"/>
            <p:cNvSpPr>
              <a:spLocks noChangeArrowheads="1"/>
            </p:cNvSpPr>
            <p:nvPr/>
          </p:nvSpPr>
          <p:spPr bwMode="auto">
            <a:xfrm>
              <a:off x="3874" y="2327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1" name="Rectangle 100"/>
            <p:cNvSpPr>
              <a:spLocks noChangeArrowheads="1"/>
            </p:cNvSpPr>
            <p:nvPr/>
          </p:nvSpPr>
          <p:spPr bwMode="auto">
            <a:xfrm>
              <a:off x="4878" y="2001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" name="Rectangle 98"/>
            <p:cNvSpPr>
              <a:spLocks noChangeArrowheads="1"/>
            </p:cNvSpPr>
            <p:nvPr/>
          </p:nvSpPr>
          <p:spPr bwMode="auto">
            <a:xfrm>
              <a:off x="4268" y="2001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" name="Rectangle 96"/>
            <p:cNvSpPr>
              <a:spLocks noChangeArrowheads="1"/>
            </p:cNvSpPr>
            <p:nvPr/>
          </p:nvSpPr>
          <p:spPr bwMode="auto">
            <a:xfrm>
              <a:off x="3874" y="2001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4" name="Rectangle 92"/>
            <p:cNvSpPr>
              <a:spLocks noChangeArrowheads="1"/>
            </p:cNvSpPr>
            <p:nvPr/>
          </p:nvSpPr>
          <p:spPr bwMode="auto">
            <a:xfrm>
              <a:off x="4878" y="1675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5" name="Rectangle 90"/>
            <p:cNvSpPr>
              <a:spLocks noChangeArrowheads="1"/>
            </p:cNvSpPr>
            <p:nvPr/>
          </p:nvSpPr>
          <p:spPr bwMode="auto">
            <a:xfrm>
              <a:off x="4268" y="1675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" name="Rectangle 88"/>
            <p:cNvSpPr>
              <a:spLocks noChangeArrowheads="1"/>
            </p:cNvSpPr>
            <p:nvPr/>
          </p:nvSpPr>
          <p:spPr bwMode="auto">
            <a:xfrm>
              <a:off x="3874" y="1675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7" name="Rectangle 82"/>
            <p:cNvSpPr>
              <a:spLocks noChangeArrowheads="1"/>
            </p:cNvSpPr>
            <p:nvPr/>
          </p:nvSpPr>
          <p:spPr bwMode="auto">
            <a:xfrm>
              <a:off x="4878" y="1015"/>
              <a:ext cx="407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8" name="Rectangle 80"/>
            <p:cNvSpPr>
              <a:spLocks noChangeArrowheads="1"/>
            </p:cNvSpPr>
            <p:nvPr/>
          </p:nvSpPr>
          <p:spPr bwMode="auto">
            <a:xfrm>
              <a:off x="4268" y="1015"/>
              <a:ext cx="610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   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9" name="Rectangle 78"/>
            <p:cNvSpPr>
              <a:spLocks noChangeArrowheads="1"/>
            </p:cNvSpPr>
            <p:nvPr/>
          </p:nvSpPr>
          <p:spPr bwMode="auto">
            <a:xfrm>
              <a:off x="3874" y="1015"/>
              <a:ext cx="394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4878" y="1345"/>
              <a:ext cx="407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4268" y="1345"/>
              <a:ext cx="610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3874" y="1345"/>
              <a:ext cx="394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3" name="Rectangle 17"/>
            <p:cNvSpPr>
              <a:spLocks noChangeArrowheads="1"/>
            </p:cNvSpPr>
            <p:nvPr/>
          </p:nvSpPr>
          <p:spPr bwMode="auto">
            <a:xfrm>
              <a:off x="4878" y="689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4268" y="689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3874" y="689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3874" y="1015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>
              <a:off x="3874" y="1675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8" name="Line 37"/>
            <p:cNvSpPr>
              <a:spLocks noChangeShapeType="1"/>
            </p:cNvSpPr>
            <p:nvPr/>
          </p:nvSpPr>
          <p:spPr bwMode="auto">
            <a:xfrm>
              <a:off x="4268" y="689"/>
              <a:ext cx="0" cy="1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9" name="Line 38"/>
            <p:cNvSpPr>
              <a:spLocks noChangeShapeType="1"/>
            </p:cNvSpPr>
            <p:nvPr/>
          </p:nvSpPr>
          <p:spPr bwMode="auto">
            <a:xfrm>
              <a:off x="4878" y="689"/>
              <a:ext cx="0" cy="1964"/>
            </a:xfrm>
            <a:prstGeom prst="line">
              <a:avLst/>
            </a:prstGeom>
            <a:noFill/>
            <a:ln w="38100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0" name="Line 30"/>
            <p:cNvSpPr>
              <a:spLocks noChangeShapeType="1"/>
            </p:cNvSpPr>
            <p:nvPr/>
          </p:nvSpPr>
          <p:spPr bwMode="auto">
            <a:xfrm>
              <a:off x="3874" y="689"/>
              <a:ext cx="1411" cy="0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" name="Line 36"/>
            <p:cNvSpPr>
              <a:spLocks noChangeShapeType="1"/>
            </p:cNvSpPr>
            <p:nvPr/>
          </p:nvSpPr>
          <p:spPr bwMode="auto">
            <a:xfrm>
              <a:off x="3874" y="689"/>
              <a:ext cx="0" cy="1964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" name="Line 39"/>
            <p:cNvSpPr>
              <a:spLocks noChangeShapeType="1"/>
            </p:cNvSpPr>
            <p:nvPr/>
          </p:nvSpPr>
          <p:spPr bwMode="auto">
            <a:xfrm>
              <a:off x="5285" y="689"/>
              <a:ext cx="0" cy="1964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" name="Line 35"/>
            <p:cNvSpPr>
              <a:spLocks noChangeShapeType="1"/>
            </p:cNvSpPr>
            <p:nvPr/>
          </p:nvSpPr>
          <p:spPr bwMode="auto">
            <a:xfrm>
              <a:off x="3874" y="2653"/>
              <a:ext cx="1411" cy="0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4" name="Line 79"/>
            <p:cNvSpPr>
              <a:spLocks noChangeShapeType="1"/>
            </p:cNvSpPr>
            <p:nvPr/>
          </p:nvSpPr>
          <p:spPr bwMode="auto">
            <a:xfrm>
              <a:off x="3874" y="1345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5" name="Line 89"/>
            <p:cNvSpPr>
              <a:spLocks noChangeShapeType="1"/>
            </p:cNvSpPr>
            <p:nvPr/>
          </p:nvSpPr>
          <p:spPr bwMode="auto">
            <a:xfrm>
              <a:off x="3874" y="2001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" name="Line 97"/>
            <p:cNvSpPr>
              <a:spLocks noChangeShapeType="1"/>
            </p:cNvSpPr>
            <p:nvPr/>
          </p:nvSpPr>
          <p:spPr bwMode="auto">
            <a:xfrm>
              <a:off x="3874" y="2327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" name="Line 73"/>
            <p:cNvSpPr>
              <a:spLocks noChangeShapeType="1"/>
            </p:cNvSpPr>
            <p:nvPr/>
          </p:nvSpPr>
          <p:spPr bwMode="auto">
            <a:xfrm>
              <a:off x="4008" y="746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61" y="238125"/>
            <a:ext cx="6890164" cy="533400"/>
          </a:xfrm>
        </p:spPr>
        <p:txBody>
          <a:bodyPr/>
          <a:lstStyle/>
          <a:p>
            <a:pPr algn="l" eaLnBrk="1" hangingPunct="1"/>
            <a:r>
              <a:rPr lang="en-US" altLang="zh-CN" sz="2800" b="1" kern="1200" dirty="0">
                <a:latin typeface="Times New Roman" panose="02020603050405020304" pitchFamily="18" charset="0"/>
              </a:rPr>
              <a:t>74</a:t>
            </a:r>
            <a:r>
              <a:rPr lang="en-US" altLang="zh-CN" sz="2800" b="1" kern="1200" dirty="0">
                <a:latin typeface="Times New Roman" panose="02020603050405020304" pitchFamily="18" charset="0"/>
                <a:sym typeface="Symbol" panose="05050102010706020507" pitchFamily="18" charset="2"/>
              </a:rPr>
              <a:t>153--</a:t>
            </a:r>
            <a:r>
              <a:rPr lang="zh-CN" altLang="en-US" sz="2800" b="1" dirty="0">
                <a:solidFill>
                  <a:srgbClr val="1F08F8"/>
                </a:solidFill>
              </a:rPr>
              <a:t>有使能端的双</a:t>
            </a:r>
            <a:r>
              <a:rPr lang="en-US" altLang="zh-CN" sz="2800" b="1" dirty="0">
                <a:solidFill>
                  <a:srgbClr val="1F08F8"/>
                </a:solidFill>
              </a:rPr>
              <a:t>4</a:t>
            </a:r>
            <a:r>
              <a:rPr lang="zh-CN" altLang="en-US" sz="2800" b="1" dirty="0">
                <a:solidFill>
                  <a:srgbClr val="1F08F8"/>
                </a:solidFill>
              </a:rPr>
              <a:t>选</a:t>
            </a:r>
            <a:r>
              <a:rPr lang="en-US" altLang="zh-CN" sz="2800" b="1" dirty="0">
                <a:solidFill>
                  <a:srgbClr val="1F08F8"/>
                </a:solidFill>
              </a:rPr>
              <a:t>1</a:t>
            </a:r>
            <a:r>
              <a:rPr lang="zh-CN" altLang="en-US" sz="2800" b="1" dirty="0">
                <a:solidFill>
                  <a:srgbClr val="1F08F8"/>
                </a:solidFill>
              </a:rPr>
              <a:t>数据选择器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grpSp>
        <p:nvGrpSpPr>
          <p:cNvPr id="290819" name="Group 3"/>
          <p:cNvGrpSpPr/>
          <p:nvPr/>
        </p:nvGrpSpPr>
        <p:grpSpPr bwMode="auto">
          <a:xfrm>
            <a:off x="2278063" y="5930900"/>
            <a:ext cx="3802062" cy="519113"/>
            <a:chOff x="926" y="463"/>
            <a:chExt cx="2395" cy="327"/>
          </a:xfrm>
        </p:grpSpPr>
        <p:sp>
          <p:nvSpPr>
            <p:cNvPr id="85085" name="Text Box 4"/>
            <p:cNvSpPr txBox="1">
              <a:spLocks noChangeArrowheads="1"/>
            </p:cNvSpPr>
            <p:nvPr/>
          </p:nvSpPr>
          <p:spPr bwMode="auto">
            <a:xfrm>
              <a:off x="926" y="463"/>
              <a:ext cx="23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（输出结构：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W=Y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）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86" name="Line 5"/>
            <p:cNvSpPr>
              <a:spLocks noChangeShapeType="1"/>
            </p:cNvSpPr>
            <p:nvPr/>
          </p:nvSpPr>
          <p:spPr bwMode="auto">
            <a:xfrm>
              <a:off x="2688" y="508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0822" name="Group 6"/>
          <p:cNvGrpSpPr/>
          <p:nvPr/>
        </p:nvGrpSpPr>
        <p:grpSpPr bwMode="auto">
          <a:xfrm>
            <a:off x="503238" y="990600"/>
            <a:ext cx="7958137" cy="4686300"/>
            <a:chOff x="317" y="624"/>
            <a:chExt cx="5013" cy="2952"/>
          </a:xfrm>
        </p:grpSpPr>
        <p:grpSp>
          <p:nvGrpSpPr>
            <p:cNvPr id="84997" name="Group 7"/>
            <p:cNvGrpSpPr/>
            <p:nvPr/>
          </p:nvGrpSpPr>
          <p:grpSpPr bwMode="auto">
            <a:xfrm>
              <a:off x="317" y="624"/>
              <a:ext cx="5013" cy="2952"/>
              <a:chOff x="317" y="624"/>
              <a:chExt cx="5013" cy="2952"/>
            </a:xfrm>
          </p:grpSpPr>
          <p:pic>
            <p:nvPicPr>
              <p:cNvPr id="85014" name="Picture 8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" y="645"/>
                <a:ext cx="4945" cy="2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5015" name="Picture 9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" y="645"/>
                <a:ext cx="4945" cy="2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5016" name="Group 10"/>
              <p:cNvGrpSpPr/>
              <p:nvPr/>
            </p:nvGrpSpPr>
            <p:grpSpPr bwMode="auto">
              <a:xfrm>
                <a:off x="338" y="1188"/>
                <a:ext cx="260" cy="243"/>
                <a:chOff x="349" y="1615"/>
                <a:chExt cx="260" cy="243"/>
              </a:xfrm>
            </p:grpSpPr>
            <p:sp>
              <p:nvSpPr>
                <p:cNvPr id="850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84" name="Oval 12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17" name="Group 13"/>
              <p:cNvGrpSpPr/>
              <p:nvPr/>
            </p:nvGrpSpPr>
            <p:grpSpPr bwMode="auto">
              <a:xfrm>
                <a:off x="2337" y="985"/>
                <a:ext cx="260" cy="243"/>
                <a:chOff x="349" y="1615"/>
                <a:chExt cx="260" cy="243"/>
              </a:xfrm>
            </p:grpSpPr>
            <p:sp>
              <p:nvSpPr>
                <p:cNvPr id="8508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82" name="Oval 15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18" name="Group 16"/>
              <p:cNvGrpSpPr/>
              <p:nvPr/>
            </p:nvGrpSpPr>
            <p:grpSpPr bwMode="auto">
              <a:xfrm>
                <a:off x="2337" y="1335"/>
                <a:ext cx="260" cy="243"/>
                <a:chOff x="349" y="1615"/>
                <a:chExt cx="260" cy="243"/>
              </a:xfrm>
            </p:grpSpPr>
            <p:sp>
              <p:nvSpPr>
                <p:cNvPr id="85079" name="Rectangle 17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80" name="Oval 18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19" name="Group 19"/>
              <p:cNvGrpSpPr/>
              <p:nvPr/>
            </p:nvGrpSpPr>
            <p:grpSpPr bwMode="auto">
              <a:xfrm>
                <a:off x="2868" y="996"/>
                <a:ext cx="260" cy="243"/>
                <a:chOff x="349" y="1615"/>
                <a:chExt cx="260" cy="243"/>
              </a:xfrm>
            </p:grpSpPr>
            <p:sp>
              <p:nvSpPr>
                <p:cNvPr id="85077" name="Rectangle 20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78" name="Oval 21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20" name="Group 22"/>
              <p:cNvGrpSpPr/>
              <p:nvPr/>
            </p:nvGrpSpPr>
            <p:grpSpPr bwMode="auto">
              <a:xfrm>
                <a:off x="2868" y="1335"/>
                <a:ext cx="260" cy="243"/>
                <a:chOff x="349" y="1615"/>
                <a:chExt cx="260" cy="243"/>
              </a:xfrm>
            </p:grpSpPr>
            <p:sp>
              <p:nvSpPr>
                <p:cNvPr id="85075" name="Rectangle 23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76" name="Oval 24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21" name="Group 25"/>
              <p:cNvGrpSpPr/>
              <p:nvPr/>
            </p:nvGrpSpPr>
            <p:grpSpPr bwMode="auto">
              <a:xfrm>
                <a:off x="4968" y="1177"/>
                <a:ext cx="260" cy="243"/>
                <a:chOff x="349" y="1615"/>
                <a:chExt cx="260" cy="243"/>
              </a:xfrm>
            </p:grpSpPr>
            <p:sp>
              <p:nvSpPr>
                <p:cNvPr id="85073" name="Rectangle 26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74" name="Oval 27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22" name="Group 28"/>
              <p:cNvGrpSpPr/>
              <p:nvPr/>
            </p:nvGrpSpPr>
            <p:grpSpPr bwMode="auto">
              <a:xfrm>
                <a:off x="1185" y="2983"/>
                <a:ext cx="260" cy="243"/>
                <a:chOff x="349" y="1615"/>
                <a:chExt cx="260" cy="243"/>
              </a:xfrm>
            </p:grpSpPr>
            <p:sp>
              <p:nvSpPr>
                <p:cNvPr id="85071" name="Rectangle 29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72" name="Oval 30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23" name="Group 31"/>
              <p:cNvGrpSpPr/>
              <p:nvPr/>
            </p:nvGrpSpPr>
            <p:grpSpPr bwMode="auto">
              <a:xfrm>
                <a:off x="3885" y="2961"/>
                <a:ext cx="260" cy="243"/>
                <a:chOff x="349" y="1615"/>
                <a:chExt cx="260" cy="243"/>
              </a:xfrm>
            </p:grpSpPr>
            <p:sp>
              <p:nvSpPr>
                <p:cNvPr id="85069" name="Rectangle 32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70" name="Oval 33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5024" name="Rectangle 34"/>
              <p:cNvSpPr>
                <a:spLocks noChangeArrowheads="1"/>
              </p:cNvSpPr>
              <p:nvPr/>
            </p:nvSpPr>
            <p:spPr bwMode="auto">
              <a:xfrm>
                <a:off x="1231" y="3345"/>
                <a:ext cx="452" cy="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25" name="Text Box 35"/>
              <p:cNvSpPr txBox="1">
                <a:spLocks noChangeArrowheads="1"/>
              </p:cNvSpPr>
              <p:nvPr/>
            </p:nvSpPr>
            <p:spPr bwMode="auto">
              <a:xfrm>
                <a:off x="1154" y="3278"/>
                <a:ext cx="7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1Y  1W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26" name="Rectangle 36"/>
              <p:cNvSpPr>
                <a:spLocks noChangeArrowheads="1"/>
              </p:cNvSpPr>
              <p:nvPr/>
            </p:nvSpPr>
            <p:spPr bwMode="auto">
              <a:xfrm>
                <a:off x="3919" y="3311"/>
                <a:ext cx="463" cy="1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27" name="Text Box 37"/>
              <p:cNvSpPr txBox="1">
                <a:spLocks noChangeArrowheads="1"/>
              </p:cNvSpPr>
              <p:nvPr/>
            </p:nvSpPr>
            <p:spPr bwMode="auto">
              <a:xfrm>
                <a:off x="3863" y="3289"/>
                <a:ext cx="7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2Y  2W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28" name="Rectangle 38"/>
              <p:cNvSpPr>
                <a:spLocks noChangeArrowheads="1"/>
              </p:cNvSpPr>
              <p:nvPr/>
            </p:nvSpPr>
            <p:spPr bwMode="auto">
              <a:xfrm>
                <a:off x="1118" y="2543"/>
                <a:ext cx="147" cy="1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29" name="Text Box 39"/>
              <p:cNvSpPr txBox="1">
                <a:spLocks noChangeArrowheads="1"/>
              </p:cNvSpPr>
              <p:nvPr/>
            </p:nvSpPr>
            <p:spPr bwMode="auto">
              <a:xfrm>
                <a:off x="1230" y="2466"/>
                <a:ext cx="2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0" name="Rectangle 40"/>
              <p:cNvSpPr>
                <a:spLocks noChangeArrowheads="1"/>
              </p:cNvSpPr>
              <p:nvPr/>
            </p:nvSpPr>
            <p:spPr bwMode="auto">
              <a:xfrm>
                <a:off x="3976" y="2566"/>
                <a:ext cx="135" cy="1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1" name="Text Box 41"/>
              <p:cNvSpPr txBox="1">
                <a:spLocks noChangeArrowheads="1"/>
              </p:cNvSpPr>
              <p:nvPr/>
            </p:nvSpPr>
            <p:spPr bwMode="auto">
              <a:xfrm>
                <a:off x="3905" y="2511"/>
                <a:ext cx="2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2" name="Rectangle 42"/>
              <p:cNvSpPr>
                <a:spLocks noChangeArrowheads="1"/>
              </p:cNvSpPr>
              <p:nvPr/>
            </p:nvSpPr>
            <p:spPr bwMode="auto">
              <a:xfrm>
                <a:off x="813" y="748"/>
                <a:ext cx="1254" cy="2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3" name="Text Box 43"/>
              <p:cNvSpPr txBox="1">
                <a:spLocks noChangeArrowheads="1"/>
              </p:cNvSpPr>
              <p:nvPr/>
            </p:nvSpPr>
            <p:spPr bwMode="auto">
              <a:xfrm>
                <a:off x="711" y="702"/>
                <a:ext cx="1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4" name="Rectangle 44"/>
              <p:cNvSpPr>
                <a:spLocks noChangeArrowheads="1"/>
              </p:cNvSpPr>
              <p:nvPr/>
            </p:nvSpPr>
            <p:spPr bwMode="auto">
              <a:xfrm>
                <a:off x="3468" y="702"/>
                <a:ext cx="1355" cy="2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5" name="Text Box 45"/>
              <p:cNvSpPr txBox="1">
                <a:spLocks noChangeArrowheads="1"/>
              </p:cNvSpPr>
              <p:nvPr/>
            </p:nvSpPr>
            <p:spPr bwMode="auto">
              <a:xfrm>
                <a:off x="3433" y="714"/>
                <a:ext cx="1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6" name="Rectangle 46"/>
              <p:cNvSpPr>
                <a:spLocks noChangeArrowheads="1"/>
              </p:cNvSpPr>
              <p:nvPr/>
            </p:nvSpPr>
            <p:spPr bwMode="auto">
              <a:xfrm>
                <a:off x="2316" y="669"/>
                <a:ext cx="745" cy="1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7" name="Text Box 47"/>
              <p:cNvSpPr txBox="1">
                <a:spLocks noChangeArrowheads="1"/>
              </p:cNvSpPr>
              <p:nvPr/>
            </p:nvSpPr>
            <p:spPr bwMode="auto">
              <a:xfrm>
                <a:off x="2293" y="624"/>
                <a:ext cx="9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          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38" name="Rectangle 48"/>
              <p:cNvSpPr>
                <a:spLocks noChangeArrowheads="1"/>
              </p:cNvSpPr>
              <p:nvPr/>
            </p:nvSpPr>
            <p:spPr bwMode="auto">
              <a:xfrm>
                <a:off x="384" y="849"/>
                <a:ext cx="204" cy="2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5039" name="Group 49"/>
              <p:cNvGrpSpPr/>
              <p:nvPr/>
            </p:nvGrpSpPr>
            <p:grpSpPr bwMode="auto">
              <a:xfrm>
                <a:off x="317" y="815"/>
                <a:ext cx="429" cy="288"/>
                <a:chOff x="2327" y="3038"/>
                <a:chExt cx="429" cy="288"/>
              </a:xfrm>
            </p:grpSpPr>
            <p:sp>
              <p:nvSpPr>
                <p:cNvPr id="8506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327" y="3038"/>
                  <a:ext cx="4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1E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68" name="Line 51"/>
                <p:cNvSpPr>
                  <a:spLocks noChangeShapeType="1"/>
                </p:cNvSpPr>
                <p:nvPr/>
              </p:nvSpPr>
              <p:spPr bwMode="auto">
                <a:xfrm>
                  <a:off x="2484" y="3095"/>
                  <a:ext cx="1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5040" name="Rectangle 52"/>
              <p:cNvSpPr>
                <a:spLocks noChangeArrowheads="1"/>
              </p:cNvSpPr>
              <p:nvPr/>
            </p:nvSpPr>
            <p:spPr bwMode="auto">
              <a:xfrm>
                <a:off x="4970" y="861"/>
                <a:ext cx="248" cy="2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5041" name="Group 53"/>
              <p:cNvGrpSpPr/>
              <p:nvPr/>
            </p:nvGrpSpPr>
            <p:grpSpPr bwMode="auto">
              <a:xfrm>
                <a:off x="4901" y="804"/>
                <a:ext cx="429" cy="288"/>
                <a:chOff x="2327" y="3038"/>
                <a:chExt cx="429" cy="288"/>
              </a:xfrm>
            </p:grpSpPr>
            <p:sp>
              <p:nvSpPr>
                <p:cNvPr id="8506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327" y="3038"/>
                  <a:ext cx="4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2E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5066" name="Line 55"/>
                <p:cNvSpPr>
                  <a:spLocks noChangeShapeType="1"/>
                </p:cNvSpPr>
                <p:nvPr/>
              </p:nvSpPr>
              <p:spPr bwMode="auto">
                <a:xfrm>
                  <a:off x="2484" y="3095"/>
                  <a:ext cx="1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5042" name="Text Box 56"/>
              <p:cNvSpPr txBox="1">
                <a:spLocks noChangeArrowheads="1"/>
              </p:cNvSpPr>
              <p:nvPr/>
            </p:nvSpPr>
            <p:spPr bwMode="auto">
              <a:xfrm>
                <a:off x="2361" y="864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43" name="Text Box 57"/>
              <p:cNvSpPr txBox="1">
                <a:spLocks noChangeArrowheads="1"/>
              </p:cNvSpPr>
              <p:nvPr/>
            </p:nvSpPr>
            <p:spPr bwMode="auto">
              <a:xfrm>
                <a:off x="2903" y="86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44" name="Text Box 58"/>
              <p:cNvSpPr txBox="1">
                <a:spLocks noChangeArrowheads="1"/>
              </p:cNvSpPr>
              <p:nvPr/>
            </p:nvSpPr>
            <p:spPr bwMode="auto">
              <a:xfrm>
                <a:off x="2892" y="1567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45" name="Text Box 59"/>
              <p:cNvSpPr txBox="1">
                <a:spLocks noChangeArrowheads="1"/>
              </p:cNvSpPr>
              <p:nvPr/>
            </p:nvSpPr>
            <p:spPr bwMode="auto">
              <a:xfrm>
                <a:off x="2361" y="1702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46" name="Text Box 60"/>
              <p:cNvSpPr txBox="1">
                <a:spLocks noChangeArrowheads="1"/>
              </p:cNvSpPr>
              <p:nvPr/>
            </p:nvSpPr>
            <p:spPr bwMode="auto">
              <a:xfrm>
                <a:off x="2654" y="164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47" name="Text Box 61"/>
              <p:cNvSpPr txBox="1">
                <a:spLocks noChangeArrowheads="1"/>
              </p:cNvSpPr>
              <p:nvPr/>
            </p:nvSpPr>
            <p:spPr bwMode="auto">
              <a:xfrm>
                <a:off x="2111" y="1759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48" name="Text Box 62"/>
              <p:cNvSpPr txBox="1">
                <a:spLocks noChangeArrowheads="1"/>
              </p:cNvSpPr>
              <p:nvPr/>
            </p:nvSpPr>
            <p:spPr bwMode="auto">
              <a:xfrm>
                <a:off x="1636" y="1580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49" name="Text Box 63"/>
              <p:cNvSpPr txBox="1">
                <a:spLocks noChangeArrowheads="1"/>
              </p:cNvSpPr>
              <p:nvPr/>
            </p:nvSpPr>
            <p:spPr bwMode="auto">
              <a:xfrm>
                <a:off x="1703" y="170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0" name="Text Box 64"/>
              <p:cNvSpPr txBox="1">
                <a:spLocks noChangeArrowheads="1"/>
              </p:cNvSpPr>
              <p:nvPr/>
            </p:nvSpPr>
            <p:spPr bwMode="auto">
              <a:xfrm>
                <a:off x="1397" y="177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1" name="Text Box 65"/>
              <p:cNvSpPr txBox="1">
                <a:spLocks noChangeArrowheads="1"/>
              </p:cNvSpPr>
              <p:nvPr/>
            </p:nvSpPr>
            <p:spPr bwMode="auto">
              <a:xfrm>
                <a:off x="1453" y="1820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2" name="Text Box 66"/>
              <p:cNvSpPr txBox="1">
                <a:spLocks noChangeArrowheads="1"/>
              </p:cNvSpPr>
              <p:nvPr/>
            </p:nvSpPr>
            <p:spPr bwMode="auto">
              <a:xfrm>
                <a:off x="1101" y="182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3" name="Text Box 67"/>
              <p:cNvSpPr txBox="1">
                <a:spLocks noChangeArrowheads="1"/>
              </p:cNvSpPr>
              <p:nvPr/>
            </p:nvSpPr>
            <p:spPr bwMode="auto">
              <a:xfrm>
                <a:off x="729" y="1814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4" name="Text Box 68"/>
              <p:cNvSpPr txBox="1">
                <a:spLocks noChangeArrowheads="1"/>
              </p:cNvSpPr>
              <p:nvPr/>
            </p:nvSpPr>
            <p:spPr bwMode="auto">
              <a:xfrm>
                <a:off x="1101" y="182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5" name="Text Box 69"/>
              <p:cNvSpPr txBox="1">
                <a:spLocks noChangeArrowheads="1"/>
              </p:cNvSpPr>
              <p:nvPr/>
            </p:nvSpPr>
            <p:spPr bwMode="auto">
              <a:xfrm>
                <a:off x="908" y="164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6" name="Text Box 70"/>
              <p:cNvSpPr txBox="1">
                <a:spLocks noChangeArrowheads="1"/>
              </p:cNvSpPr>
              <p:nvPr/>
            </p:nvSpPr>
            <p:spPr bwMode="auto">
              <a:xfrm>
                <a:off x="1218" y="247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7" name="Text Box 71"/>
              <p:cNvSpPr txBox="1">
                <a:spLocks noChangeArrowheads="1"/>
              </p:cNvSpPr>
              <p:nvPr/>
            </p:nvSpPr>
            <p:spPr bwMode="auto">
              <a:xfrm>
                <a:off x="3927" y="247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8" name="Text Box 72"/>
              <p:cNvSpPr txBox="1">
                <a:spLocks noChangeArrowheads="1"/>
              </p:cNvSpPr>
              <p:nvPr/>
            </p:nvSpPr>
            <p:spPr bwMode="auto">
              <a:xfrm>
                <a:off x="3316" y="1648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59" name="Text Box 73"/>
              <p:cNvSpPr txBox="1">
                <a:spLocks noChangeArrowheads="1"/>
              </p:cNvSpPr>
              <p:nvPr/>
            </p:nvSpPr>
            <p:spPr bwMode="auto">
              <a:xfrm>
                <a:off x="3372" y="1774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60" name="Text Box 74"/>
              <p:cNvSpPr txBox="1">
                <a:spLocks noChangeArrowheads="1"/>
              </p:cNvSpPr>
              <p:nvPr/>
            </p:nvSpPr>
            <p:spPr bwMode="auto">
              <a:xfrm>
                <a:off x="3745" y="1707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61" name="Text Box 75"/>
              <p:cNvSpPr txBox="1">
                <a:spLocks noChangeArrowheads="1"/>
              </p:cNvSpPr>
              <p:nvPr/>
            </p:nvSpPr>
            <p:spPr bwMode="auto">
              <a:xfrm>
                <a:off x="3801" y="182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62" name="Text Box 76"/>
              <p:cNvSpPr txBox="1">
                <a:spLocks noChangeArrowheads="1"/>
              </p:cNvSpPr>
              <p:nvPr/>
            </p:nvSpPr>
            <p:spPr bwMode="auto">
              <a:xfrm>
                <a:off x="4039" y="1582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63" name="Text Box 77"/>
              <p:cNvSpPr txBox="1">
                <a:spLocks noChangeArrowheads="1"/>
              </p:cNvSpPr>
              <p:nvPr/>
            </p:nvSpPr>
            <p:spPr bwMode="auto">
              <a:xfrm>
                <a:off x="4163" y="183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64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83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4998" name="Text Box 79"/>
            <p:cNvSpPr txBox="1">
              <a:spLocks noChangeArrowheads="1"/>
            </p:cNvSpPr>
            <p:nvPr/>
          </p:nvSpPr>
          <p:spPr bwMode="auto">
            <a:xfrm>
              <a:off x="319" y="114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999" name="Text Box 80"/>
            <p:cNvSpPr txBox="1">
              <a:spLocks noChangeArrowheads="1"/>
            </p:cNvSpPr>
            <p:nvPr/>
          </p:nvSpPr>
          <p:spPr bwMode="auto">
            <a:xfrm>
              <a:off x="591" y="230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0" name="Text Box 81"/>
            <p:cNvSpPr txBox="1">
              <a:spLocks noChangeArrowheads="1"/>
            </p:cNvSpPr>
            <p:nvPr/>
          </p:nvSpPr>
          <p:spPr bwMode="auto">
            <a:xfrm>
              <a:off x="3329" y="2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1" name="Text Box 82"/>
            <p:cNvSpPr txBox="1">
              <a:spLocks noChangeArrowheads="1"/>
            </p:cNvSpPr>
            <p:nvPr/>
          </p:nvSpPr>
          <p:spPr bwMode="auto">
            <a:xfrm>
              <a:off x="2307" y="94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2" name="Text Box 83"/>
            <p:cNvSpPr txBox="1">
              <a:spLocks noChangeArrowheads="1"/>
            </p:cNvSpPr>
            <p:nvPr/>
          </p:nvSpPr>
          <p:spPr bwMode="auto">
            <a:xfrm>
              <a:off x="2308" y="128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3" name="Text Box 84"/>
            <p:cNvSpPr txBox="1">
              <a:spLocks noChangeArrowheads="1"/>
            </p:cNvSpPr>
            <p:nvPr/>
          </p:nvSpPr>
          <p:spPr bwMode="auto">
            <a:xfrm>
              <a:off x="2829" y="95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4" name="Text Box 85"/>
            <p:cNvSpPr txBox="1">
              <a:spLocks noChangeArrowheads="1"/>
            </p:cNvSpPr>
            <p:nvPr/>
          </p:nvSpPr>
          <p:spPr bwMode="auto">
            <a:xfrm>
              <a:off x="2851" y="128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5" name="Text Box 86"/>
            <p:cNvSpPr txBox="1">
              <a:spLocks noChangeArrowheads="1"/>
            </p:cNvSpPr>
            <p:nvPr/>
          </p:nvSpPr>
          <p:spPr bwMode="auto">
            <a:xfrm>
              <a:off x="4926" y="114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6" name="Rectangle 87"/>
            <p:cNvSpPr>
              <a:spLocks noChangeArrowheads="1"/>
            </p:cNvSpPr>
            <p:nvPr/>
          </p:nvSpPr>
          <p:spPr bwMode="auto">
            <a:xfrm>
              <a:off x="1272" y="2532"/>
              <a:ext cx="163" cy="1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007" name="Rectangle 88"/>
            <p:cNvSpPr>
              <a:spLocks noChangeArrowheads="1"/>
            </p:cNvSpPr>
            <p:nvPr/>
          </p:nvSpPr>
          <p:spPr bwMode="auto">
            <a:xfrm>
              <a:off x="3924" y="2576"/>
              <a:ext cx="163" cy="1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85008" name="Group 89"/>
            <p:cNvGrpSpPr/>
            <p:nvPr/>
          </p:nvGrpSpPr>
          <p:grpSpPr bwMode="auto">
            <a:xfrm>
              <a:off x="1209" y="2489"/>
              <a:ext cx="402" cy="231"/>
              <a:chOff x="4175" y="3250"/>
              <a:chExt cx="402" cy="231"/>
            </a:xfrm>
          </p:grpSpPr>
          <p:sp>
            <p:nvSpPr>
              <p:cNvPr id="85012" name="Text Box 90"/>
              <p:cNvSpPr txBox="1">
                <a:spLocks noChangeArrowheads="1"/>
              </p:cNvSpPr>
              <p:nvPr/>
            </p:nvSpPr>
            <p:spPr bwMode="auto">
              <a:xfrm>
                <a:off x="4175" y="32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13" name="Line 91"/>
              <p:cNvSpPr>
                <a:spLocks noChangeShapeType="1"/>
              </p:cNvSpPr>
              <p:nvPr/>
            </p:nvSpPr>
            <p:spPr bwMode="auto">
              <a:xfrm flipH="1">
                <a:off x="4219" y="3413"/>
                <a:ext cx="87" cy="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5009" name="Group 92"/>
            <p:cNvGrpSpPr/>
            <p:nvPr/>
          </p:nvGrpSpPr>
          <p:grpSpPr bwMode="auto">
            <a:xfrm>
              <a:off x="3915" y="2500"/>
              <a:ext cx="402" cy="231"/>
              <a:chOff x="4175" y="3250"/>
              <a:chExt cx="402" cy="231"/>
            </a:xfrm>
          </p:grpSpPr>
          <p:sp>
            <p:nvSpPr>
              <p:cNvPr id="85010" name="Text Box 93"/>
              <p:cNvSpPr txBox="1">
                <a:spLocks noChangeArrowheads="1"/>
              </p:cNvSpPr>
              <p:nvPr/>
            </p:nvSpPr>
            <p:spPr bwMode="auto">
              <a:xfrm>
                <a:off x="4175" y="32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5011" name="Line 94"/>
              <p:cNvSpPr>
                <a:spLocks noChangeShapeType="1"/>
              </p:cNvSpPr>
              <p:nvPr/>
            </p:nvSpPr>
            <p:spPr bwMode="auto">
              <a:xfrm flipH="1">
                <a:off x="4219" y="3413"/>
                <a:ext cx="87" cy="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52413"/>
            <a:ext cx="2339975" cy="461962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选择器扩展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323850" y="862013"/>
            <a:ext cx="1633538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1】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685925" y="892175"/>
            <a:ext cx="7224713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利用一片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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153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构成一个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数据选择器。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1845" name="Group 5"/>
          <p:cNvGrpSpPr/>
          <p:nvPr/>
        </p:nvGrpSpPr>
        <p:grpSpPr bwMode="auto">
          <a:xfrm>
            <a:off x="3914775" y="4256091"/>
            <a:ext cx="2684463" cy="1296988"/>
            <a:chOff x="2466" y="2681"/>
            <a:chExt cx="1691" cy="817"/>
          </a:xfrm>
        </p:grpSpPr>
        <p:grpSp>
          <p:nvGrpSpPr>
            <p:cNvPr id="86062" name="Group 6"/>
            <p:cNvGrpSpPr/>
            <p:nvPr/>
          </p:nvGrpSpPr>
          <p:grpSpPr bwMode="auto">
            <a:xfrm>
              <a:off x="2466" y="2681"/>
              <a:ext cx="1440" cy="480"/>
              <a:chOff x="2477" y="2682"/>
              <a:chExt cx="1440" cy="480"/>
            </a:xfrm>
          </p:grpSpPr>
          <p:sp>
            <p:nvSpPr>
              <p:cNvPr id="86066" name="Line 7"/>
              <p:cNvSpPr>
                <a:spLocks noChangeShapeType="1"/>
              </p:cNvSpPr>
              <p:nvPr/>
            </p:nvSpPr>
            <p:spPr bwMode="auto">
              <a:xfrm>
                <a:off x="2500" y="272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67" name="Oval 8"/>
              <p:cNvSpPr>
                <a:spLocks noChangeArrowheads="1"/>
              </p:cNvSpPr>
              <p:nvPr/>
            </p:nvSpPr>
            <p:spPr bwMode="auto">
              <a:xfrm>
                <a:off x="3869" y="268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68" name="Oval 9"/>
              <p:cNvSpPr>
                <a:spLocks noChangeArrowheads="1"/>
              </p:cNvSpPr>
              <p:nvPr/>
            </p:nvSpPr>
            <p:spPr bwMode="auto">
              <a:xfrm>
                <a:off x="2477" y="268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69" name="Rectangle 10"/>
              <p:cNvSpPr>
                <a:spLocks noChangeArrowheads="1"/>
              </p:cNvSpPr>
              <p:nvPr/>
            </p:nvSpPr>
            <p:spPr bwMode="auto">
              <a:xfrm>
                <a:off x="2606" y="2826"/>
                <a:ext cx="192" cy="3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70" name="Line 11"/>
              <p:cNvSpPr>
                <a:spLocks noChangeShapeType="1"/>
              </p:cNvSpPr>
              <p:nvPr/>
            </p:nvSpPr>
            <p:spPr bwMode="auto">
              <a:xfrm>
                <a:off x="2798" y="3018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71" name="Line 12"/>
              <p:cNvSpPr>
                <a:spLocks noChangeShapeType="1"/>
              </p:cNvSpPr>
              <p:nvPr/>
            </p:nvSpPr>
            <p:spPr bwMode="auto">
              <a:xfrm>
                <a:off x="2505" y="3000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72" name="Oval 13"/>
              <p:cNvSpPr>
                <a:spLocks noChangeArrowheads="1"/>
              </p:cNvSpPr>
              <p:nvPr/>
            </p:nvSpPr>
            <p:spPr bwMode="auto">
              <a:xfrm>
                <a:off x="2558" y="297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73" name="Oval 14"/>
              <p:cNvSpPr>
                <a:spLocks noChangeArrowheads="1"/>
              </p:cNvSpPr>
              <p:nvPr/>
            </p:nvSpPr>
            <p:spPr bwMode="auto">
              <a:xfrm>
                <a:off x="3869" y="29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6063" name="Group 15"/>
            <p:cNvGrpSpPr/>
            <p:nvPr/>
          </p:nvGrpSpPr>
          <p:grpSpPr bwMode="auto">
            <a:xfrm>
              <a:off x="3795" y="2730"/>
              <a:ext cx="362" cy="768"/>
              <a:chOff x="3806" y="2730"/>
              <a:chExt cx="362" cy="768"/>
            </a:xfrm>
          </p:grpSpPr>
          <p:sp>
            <p:nvSpPr>
              <p:cNvPr id="86064" name="Line 16"/>
              <p:cNvSpPr>
                <a:spLocks noChangeShapeType="1"/>
              </p:cNvSpPr>
              <p:nvPr/>
            </p:nvSpPr>
            <p:spPr bwMode="auto">
              <a:xfrm>
                <a:off x="3902" y="2730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6065" name="Rectangle 17"/>
              <p:cNvSpPr>
                <a:spLocks noChangeArrowheads="1"/>
              </p:cNvSpPr>
              <p:nvPr/>
            </p:nvSpPr>
            <p:spPr bwMode="auto">
              <a:xfrm>
                <a:off x="3806" y="3210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291858" name="Group 18"/>
          <p:cNvGrpSpPr/>
          <p:nvPr/>
        </p:nvGrpSpPr>
        <p:grpSpPr bwMode="auto">
          <a:xfrm>
            <a:off x="2232025" y="4257675"/>
            <a:ext cx="3886200" cy="1981200"/>
            <a:chOff x="1406" y="2682"/>
            <a:chExt cx="2448" cy="1248"/>
          </a:xfrm>
        </p:grpSpPr>
        <p:sp>
          <p:nvSpPr>
            <p:cNvPr id="86050" name="Line 19"/>
            <p:cNvSpPr>
              <a:spLocks noChangeShapeType="1"/>
            </p:cNvSpPr>
            <p:nvPr/>
          </p:nvSpPr>
          <p:spPr bwMode="auto">
            <a:xfrm>
              <a:off x="1550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1" name="Line 20"/>
            <p:cNvSpPr>
              <a:spLocks noChangeShapeType="1"/>
            </p:cNvSpPr>
            <p:nvPr/>
          </p:nvSpPr>
          <p:spPr bwMode="auto">
            <a:xfrm>
              <a:off x="1790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2" name="Line 21"/>
            <p:cNvSpPr>
              <a:spLocks noChangeShapeType="1"/>
            </p:cNvSpPr>
            <p:nvPr/>
          </p:nvSpPr>
          <p:spPr bwMode="auto">
            <a:xfrm>
              <a:off x="2030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3" name="Line 22"/>
            <p:cNvSpPr>
              <a:spLocks noChangeShapeType="1"/>
            </p:cNvSpPr>
            <p:nvPr/>
          </p:nvSpPr>
          <p:spPr bwMode="auto">
            <a:xfrm>
              <a:off x="2270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4" name="Line 23"/>
            <p:cNvSpPr>
              <a:spLocks noChangeShapeType="1"/>
            </p:cNvSpPr>
            <p:nvPr/>
          </p:nvSpPr>
          <p:spPr bwMode="auto">
            <a:xfrm>
              <a:off x="3182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5" name="Line 24"/>
            <p:cNvSpPr>
              <a:spLocks noChangeShapeType="1"/>
            </p:cNvSpPr>
            <p:nvPr/>
          </p:nvSpPr>
          <p:spPr bwMode="auto">
            <a:xfrm>
              <a:off x="3422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6" name="Line 25"/>
            <p:cNvSpPr>
              <a:spLocks noChangeShapeType="1"/>
            </p:cNvSpPr>
            <p:nvPr/>
          </p:nvSpPr>
          <p:spPr bwMode="auto">
            <a:xfrm>
              <a:off x="3662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7" name="Line 26"/>
            <p:cNvSpPr>
              <a:spLocks noChangeShapeType="1"/>
            </p:cNvSpPr>
            <p:nvPr/>
          </p:nvSpPr>
          <p:spPr bwMode="auto">
            <a:xfrm>
              <a:off x="2942" y="268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8" name="Rectangle 27"/>
            <p:cNvSpPr>
              <a:spLocks noChangeArrowheads="1"/>
            </p:cNvSpPr>
            <p:nvPr/>
          </p:nvSpPr>
          <p:spPr bwMode="auto">
            <a:xfrm>
              <a:off x="1406" y="3227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59" name="Rectangle 28"/>
            <p:cNvSpPr>
              <a:spLocks noChangeArrowheads="1"/>
            </p:cNvSpPr>
            <p:nvPr/>
          </p:nvSpPr>
          <p:spPr bwMode="auto">
            <a:xfrm>
              <a:off x="2798" y="3210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60" name="AutoShape 29"/>
            <p:cNvSpPr/>
            <p:nvPr/>
          </p:nvSpPr>
          <p:spPr bwMode="auto">
            <a:xfrm rot="16200000">
              <a:off x="2510" y="2538"/>
              <a:ext cx="192" cy="2112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61" name="Rectangle 30"/>
            <p:cNvSpPr>
              <a:spLocks noChangeArrowheads="1"/>
            </p:cNvSpPr>
            <p:nvPr/>
          </p:nvSpPr>
          <p:spPr bwMode="auto">
            <a:xfrm>
              <a:off x="2174" y="3642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         入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1871" name="Group 31"/>
          <p:cNvGrpSpPr/>
          <p:nvPr/>
        </p:nvGrpSpPr>
        <p:grpSpPr bwMode="auto">
          <a:xfrm>
            <a:off x="2066925" y="3114675"/>
            <a:ext cx="4430713" cy="1143000"/>
            <a:chOff x="1302" y="1962"/>
            <a:chExt cx="2791" cy="720"/>
          </a:xfrm>
        </p:grpSpPr>
        <p:sp>
          <p:nvSpPr>
            <p:cNvPr id="86041" name="Rectangle 32"/>
            <p:cNvSpPr>
              <a:spLocks noChangeArrowheads="1"/>
            </p:cNvSpPr>
            <p:nvPr/>
          </p:nvSpPr>
          <p:spPr bwMode="auto">
            <a:xfrm>
              <a:off x="1375" y="2010"/>
              <a:ext cx="2623" cy="6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2" name="Rectangle 33"/>
            <p:cNvSpPr>
              <a:spLocks noChangeArrowheads="1"/>
            </p:cNvSpPr>
            <p:nvPr/>
          </p:nvSpPr>
          <p:spPr bwMode="auto">
            <a:xfrm>
              <a:off x="2708" y="2394"/>
              <a:ext cx="138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1D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3" name="Rectangle 34"/>
            <p:cNvSpPr>
              <a:spLocks noChangeArrowheads="1"/>
            </p:cNvSpPr>
            <p:nvPr/>
          </p:nvSpPr>
          <p:spPr bwMode="auto">
            <a:xfrm>
              <a:off x="3710" y="1962"/>
              <a:ext cx="310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4" name="Rectangle 35"/>
            <p:cNvSpPr>
              <a:spLocks noChangeArrowheads="1"/>
            </p:cNvSpPr>
            <p:nvPr/>
          </p:nvSpPr>
          <p:spPr bwMode="auto">
            <a:xfrm>
              <a:off x="2270" y="2102"/>
              <a:ext cx="80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153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5" name="Line 36"/>
            <p:cNvSpPr>
              <a:spLocks noChangeShapeType="1"/>
            </p:cNvSpPr>
            <p:nvPr/>
          </p:nvSpPr>
          <p:spPr bwMode="auto">
            <a:xfrm>
              <a:off x="2436" y="245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6" name="Line 37"/>
            <p:cNvSpPr>
              <a:spLocks noChangeShapeType="1"/>
            </p:cNvSpPr>
            <p:nvPr/>
          </p:nvSpPr>
          <p:spPr bwMode="auto">
            <a:xfrm>
              <a:off x="3846" y="24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7" name="Rectangle 38"/>
            <p:cNvSpPr>
              <a:spLocks noChangeArrowheads="1"/>
            </p:cNvSpPr>
            <p:nvPr/>
          </p:nvSpPr>
          <p:spPr bwMode="auto">
            <a:xfrm>
              <a:off x="1886" y="1962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8" name="Rectangle 39"/>
            <p:cNvSpPr>
              <a:spLocks noChangeArrowheads="1"/>
            </p:cNvSpPr>
            <p:nvPr/>
          </p:nvSpPr>
          <p:spPr bwMode="auto">
            <a:xfrm>
              <a:off x="3278" y="1962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9" name="Rectangle 40"/>
            <p:cNvSpPr>
              <a:spLocks noChangeArrowheads="1"/>
            </p:cNvSpPr>
            <p:nvPr/>
          </p:nvSpPr>
          <p:spPr bwMode="auto">
            <a:xfrm>
              <a:off x="1302" y="2406"/>
              <a:ext cx="138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2D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2D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1881" name="Group 41"/>
          <p:cNvGrpSpPr/>
          <p:nvPr/>
        </p:nvGrpSpPr>
        <p:grpSpPr bwMode="auto">
          <a:xfrm>
            <a:off x="6346825" y="3071813"/>
            <a:ext cx="788988" cy="868362"/>
            <a:chOff x="3998" y="1935"/>
            <a:chExt cx="497" cy="547"/>
          </a:xfrm>
        </p:grpSpPr>
        <p:sp>
          <p:nvSpPr>
            <p:cNvPr id="86037" name="Line 42"/>
            <p:cNvSpPr>
              <a:spLocks noChangeShapeType="1"/>
            </p:cNvSpPr>
            <p:nvPr/>
          </p:nvSpPr>
          <p:spPr bwMode="auto">
            <a:xfrm>
              <a:off x="3998" y="234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8" name="Line 43"/>
            <p:cNvSpPr>
              <a:spLocks noChangeShapeType="1"/>
            </p:cNvSpPr>
            <p:nvPr/>
          </p:nvSpPr>
          <p:spPr bwMode="auto">
            <a:xfrm>
              <a:off x="3998" y="210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9" name="Rectangle 44"/>
            <p:cNvSpPr>
              <a:spLocks noChangeArrowheads="1"/>
            </p:cNvSpPr>
            <p:nvPr/>
          </p:nvSpPr>
          <p:spPr bwMode="auto">
            <a:xfrm>
              <a:off x="4133" y="2194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40" name="Rectangle 45"/>
            <p:cNvSpPr>
              <a:spLocks noChangeArrowheads="1"/>
            </p:cNvSpPr>
            <p:nvPr/>
          </p:nvSpPr>
          <p:spPr bwMode="auto">
            <a:xfrm>
              <a:off x="4133" y="1935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1886" name="Group 46"/>
          <p:cNvGrpSpPr/>
          <p:nvPr/>
        </p:nvGrpSpPr>
        <p:grpSpPr bwMode="auto">
          <a:xfrm>
            <a:off x="3222636" y="1743078"/>
            <a:ext cx="2209808" cy="1447801"/>
            <a:chOff x="2030" y="1098"/>
            <a:chExt cx="1392" cy="912"/>
          </a:xfrm>
        </p:grpSpPr>
        <p:sp>
          <p:nvSpPr>
            <p:cNvPr id="86026" name="Rectangle 47"/>
            <p:cNvSpPr>
              <a:spLocks noChangeArrowheads="1"/>
            </p:cNvSpPr>
            <p:nvPr/>
          </p:nvSpPr>
          <p:spPr bwMode="auto">
            <a:xfrm>
              <a:off x="2750" y="109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27" name="Rectangle 48"/>
            <p:cNvSpPr>
              <a:spLocks noChangeArrowheads="1"/>
            </p:cNvSpPr>
            <p:nvPr/>
          </p:nvSpPr>
          <p:spPr bwMode="auto">
            <a:xfrm>
              <a:off x="2414" y="1386"/>
              <a:ext cx="62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28" name="Line 49"/>
            <p:cNvSpPr>
              <a:spLocks noChangeShapeType="1"/>
            </p:cNvSpPr>
            <p:nvPr/>
          </p:nvSpPr>
          <p:spPr bwMode="auto">
            <a:xfrm>
              <a:off x="2030" y="181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29" name="Line 50"/>
            <p:cNvSpPr>
              <a:spLocks noChangeShapeType="1"/>
            </p:cNvSpPr>
            <p:nvPr/>
          </p:nvSpPr>
          <p:spPr bwMode="auto">
            <a:xfrm>
              <a:off x="3422" y="181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0" name="Line 51"/>
            <p:cNvSpPr>
              <a:spLocks noChangeShapeType="1"/>
            </p:cNvSpPr>
            <p:nvPr/>
          </p:nvSpPr>
          <p:spPr bwMode="auto">
            <a:xfrm>
              <a:off x="2030" y="181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1" name="Line 52"/>
            <p:cNvSpPr>
              <a:spLocks noChangeShapeType="1"/>
            </p:cNvSpPr>
            <p:nvPr/>
          </p:nvSpPr>
          <p:spPr bwMode="auto">
            <a:xfrm>
              <a:off x="2894" y="181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2" name="Line 53"/>
            <p:cNvSpPr>
              <a:spLocks noChangeShapeType="1"/>
            </p:cNvSpPr>
            <p:nvPr/>
          </p:nvSpPr>
          <p:spPr bwMode="auto">
            <a:xfrm>
              <a:off x="2558" y="167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3" name="Line 54"/>
            <p:cNvSpPr>
              <a:spLocks noChangeShapeType="1"/>
            </p:cNvSpPr>
            <p:nvPr/>
          </p:nvSpPr>
          <p:spPr bwMode="auto">
            <a:xfrm>
              <a:off x="2894" y="167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4" name="Line 55"/>
            <p:cNvSpPr>
              <a:spLocks noChangeShapeType="1"/>
            </p:cNvSpPr>
            <p:nvPr/>
          </p:nvSpPr>
          <p:spPr bwMode="auto">
            <a:xfrm>
              <a:off x="2750" y="119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035" name="Rectangle 56"/>
            <p:cNvSpPr>
              <a:spLocks noChangeArrowheads="1"/>
            </p:cNvSpPr>
            <p:nvPr/>
          </p:nvSpPr>
          <p:spPr bwMode="auto">
            <a:xfrm>
              <a:off x="2637" y="1379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&gt;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86036" name="Line 57"/>
            <p:cNvSpPr>
              <a:spLocks noChangeShapeType="1"/>
            </p:cNvSpPr>
            <p:nvPr/>
          </p:nvSpPr>
          <p:spPr bwMode="auto">
            <a:xfrm flipH="1">
              <a:off x="2706" y="1565"/>
              <a:ext cx="109" cy="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257925" y="98425"/>
            <a:ext cx="2334894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无效输出为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autoUpdateAnimBg="0"/>
      <p:bldP spid="291843" grpId="0" autoUpdateAnimBg="0"/>
      <p:bldP spid="291844" grpId="0" autoUpdateAnimBg="0"/>
      <p:bldP spid="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3457575" cy="5159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1F08F8"/>
                </a:solidFill>
              </a:rPr>
              <a:t>常用数据选择器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3487214" y="250825"/>
            <a:ext cx="586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151——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八选一数据选择器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6957" y="6171939"/>
          <a:ext cx="8576800" cy="43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991100" imgH="254000" progId="Equation.3">
                  <p:embed/>
                </p:oleObj>
              </mc:Choice>
              <mc:Fallback>
                <p:oleObj name="" r:id="rId1" imgW="49911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57" y="6171939"/>
                        <a:ext cx="8576800" cy="435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344202" y="672153"/>
            <a:ext cx="7561263" cy="4328351"/>
            <a:chOff x="1282494" y="767520"/>
            <a:chExt cx="7561263" cy="4328351"/>
          </a:xfrm>
        </p:grpSpPr>
        <p:grpSp>
          <p:nvGrpSpPr>
            <p:cNvPr id="288772" name="Group 4"/>
            <p:cNvGrpSpPr/>
            <p:nvPr/>
          </p:nvGrpSpPr>
          <p:grpSpPr bwMode="auto">
            <a:xfrm>
              <a:off x="1282494" y="882646"/>
              <a:ext cx="7561263" cy="4213225"/>
              <a:chOff x="522" y="1189"/>
              <a:chExt cx="4763" cy="2654"/>
            </a:xfrm>
          </p:grpSpPr>
          <p:pic>
            <p:nvPicPr>
              <p:cNvPr id="82949" name="Picture 5" descr="msotw9_temp0"/>
              <p:cNvPicPr>
                <a:picLocks noChangeAspect="1" noChangeArrowheads="1"/>
              </p:cNvPicPr>
              <p:nvPr/>
            </p:nvPicPr>
            <p:blipFill>
              <a:blip r:embed="rId3">
                <a:lum bright="-24000" contrast="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64" t="5034" r="4697" b="4370"/>
              <a:stretch>
                <a:fillRect/>
              </a:stretch>
            </p:blipFill>
            <p:spPr bwMode="auto">
              <a:xfrm>
                <a:off x="522" y="1189"/>
                <a:ext cx="4763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2950" name="Text Box 6"/>
              <p:cNvSpPr txBox="1">
                <a:spLocks noChangeArrowheads="1"/>
              </p:cNvSpPr>
              <p:nvPr/>
            </p:nvSpPr>
            <p:spPr bwMode="auto">
              <a:xfrm>
                <a:off x="622" y="153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1" name="Text Box 7"/>
              <p:cNvSpPr txBox="1">
                <a:spLocks noChangeArrowheads="1"/>
              </p:cNvSpPr>
              <p:nvPr/>
            </p:nvSpPr>
            <p:spPr bwMode="auto">
              <a:xfrm>
                <a:off x="1100" y="153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2" name="Text Box 8"/>
              <p:cNvSpPr txBox="1">
                <a:spLocks noChangeArrowheads="1"/>
              </p:cNvSpPr>
              <p:nvPr/>
            </p:nvSpPr>
            <p:spPr bwMode="auto">
              <a:xfrm>
                <a:off x="1589" y="1522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3" name="Text Box 9"/>
              <p:cNvSpPr txBox="1">
                <a:spLocks noChangeArrowheads="1"/>
              </p:cNvSpPr>
              <p:nvPr/>
            </p:nvSpPr>
            <p:spPr bwMode="auto">
              <a:xfrm>
                <a:off x="1600" y="187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4" name="Text Box 10"/>
              <p:cNvSpPr txBox="1">
                <a:spLocks noChangeArrowheads="1"/>
              </p:cNvSpPr>
              <p:nvPr/>
            </p:nvSpPr>
            <p:spPr bwMode="auto">
              <a:xfrm>
                <a:off x="1100" y="185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5" name="Text Box 11"/>
              <p:cNvSpPr txBox="1">
                <a:spLocks noChangeArrowheads="1"/>
              </p:cNvSpPr>
              <p:nvPr/>
            </p:nvSpPr>
            <p:spPr bwMode="auto">
              <a:xfrm>
                <a:off x="600" y="185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6" name="Text Box 12"/>
              <p:cNvSpPr txBox="1">
                <a:spLocks noChangeArrowheads="1"/>
              </p:cNvSpPr>
              <p:nvPr/>
            </p:nvSpPr>
            <p:spPr bwMode="auto">
              <a:xfrm>
                <a:off x="4817" y="185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7" name="Text Box 13"/>
              <p:cNvSpPr txBox="1">
                <a:spLocks noChangeArrowheads="1"/>
              </p:cNvSpPr>
              <p:nvPr/>
            </p:nvSpPr>
            <p:spPr bwMode="auto">
              <a:xfrm>
                <a:off x="1904" y="278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8" name="Rectangle 14"/>
              <p:cNvSpPr>
                <a:spLocks noChangeArrowheads="1"/>
              </p:cNvSpPr>
              <p:nvPr/>
            </p:nvSpPr>
            <p:spPr bwMode="auto">
              <a:xfrm>
                <a:off x="3260" y="3032"/>
                <a:ext cx="142" cy="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9" name="Text Box 15"/>
              <p:cNvSpPr txBox="1">
                <a:spLocks noChangeArrowheads="1"/>
              </p:cNvSpPr>
              <p:nvPr/>
            </p:nvSpPr>
            <p:spPr bwMode="auto">
              <a:xfrm>
                <a:off x="3132" y="329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2960" name="Group 16"/>
              <p:cNvGrpSpPr/>
              <p:nvPr/>
            </p:nvGrpSpPr>
            <p:grpSpPr bwMode="auto">
              <a:xfrm>
                <a:off x="3176" y="2946"/>
                <a:ext cx="402" cy="231"/>
                <a:chOff x="4175" y="3250"/>
                <a:chExt cx="402" cy="231"/>
              </a:xfrm>
            </p:grpSpPr>
            <p:sp>
              <p:nvSpPr>
                <p:cNvPr id="829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5" y="32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&gt;1</a:t>
                  </a:r>
                  <a:endPara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296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219" y="3413"/>
                  <a:ext cx="87" cy="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1499248" y="767520"/>
              <a:ext cx="203981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A       B   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6977" y="3192164"/>
          <a:ext cx="2576841" cy="2898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827"/>
                <a:gridCol w="552101"/>
                <a:gridCol w="650054"/>
                <a:gridCol w="726859"/>
              </a:tblGrid>
              <a:tr h="322035">
                <a:tc gridSpan="3">
                  <a:txBody>
                    <a:bodyPr/>
                    <a:lstStyle/>
                    <a:p>
                      <a:pPr indent="26606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A       B          C</a:t>
                      </a:r>
                      <a:endParaRPr lang="zh-CN" sz="12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  <a:tr h="322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B3AB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utoUpdateAnimBg="0"/>
      <p:bldP spid="2887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268288"/>
            <a:ext cx="2913062" cy="461962"/>
          </a:xfrm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solidFill>
                  <a:srgbClr val="1F08F8"/>
                </a:solidFill>
              </a:rPr>
              <a:t>常用数据选择器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985838" y="915988"/>
            <a:ext cx="5864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157——4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位二选一数据选择器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6724" name="Group 4"/>
          <p:cNvGrpSpPr/>
          <p:nvPr/>
        </p:nvGrpSpPr>
        <p:grpSpPr bwMode="auto">
          <a:xfrm>
            <a:off x="600075" y="1949450"/>
            <a:ext cx="8031163" cy="4014788"/>
            <a:chOff x="378" y="1228"/>
            <a:chExt cx="5059" cy="2529"/>
          </a:xfrm>
        </p:grpSpPr>
        <p:pic>
          <p:nvPicPr>
            <p:cNvPr id="80901" name="Picture 5" descr="msotw9_temp0"/>
            <p:cNvPicPr>
              <a:picLocks noChangeAspect="1" noChangeArrowheads="1"/>
            </p:cNvPicPr>
            <p:nvPr/>
          </p:nvPicPr>
          <p:blipFill>
            <a:blip r:embed="rId1">
              <a:lum bright="-24000"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75" t="11880" r="2014" b="9908"/>
            <a:stretch>
              <a:fillRect/>
            </a:stretch>
          </p:blipFill>
          <p:spPr bwMode="auto">
            <a:xfrm>
              <a:off x="378" y="1228"/>
              <a:ext cx="5059" cy="2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1141" y="2837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674" y="1707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04" name="Text Box 8"/>
            <p:cNvSpPr txBox="1">
              <a:spLocks noChangeArrowheads="1"/>
            </p:cNvSpPr>
            <p:nvPr/>
          </p:nvSpPr>
          <p:spPr bwMode="auto">
            <a:xfrm>
              <a:off x="685" y="2185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05" name="Text Box 9"/>
            <p:cNvSpPr txBox="1">
              <a:spLocks noChangeArrowheads="1"/>
            </p:cNvSpPr>
            <p:nvPr/>
          </p:nvSpPr>
          <p:spPr bwMode="auto">
            <a:xfrm>
              <a:off x="4869" y="1717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06" name="Text Box 10"/>
            <p:cNvSpPr txBox="1">
              <a:spLocks noChangeArrowheads="1"/>
            </p:cNvSpPr>
            <p:nvPr/>
          </p:nvSpPr>
          <p:spPr bwMode="auto">
            <a:xfrm>
              <a:off x="2076" y="2837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3032" y="2848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3967" y="2837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1489" y="3119"/>
              <a:ext cx="217" cy="1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10" name="Rectangle 14"/>
            <p:cNvSpPr>
              <a:spLocks noChangeArrowheads="1"/>
            </p:cNvSpPr>
            <p:nvPr/>
          </p:nvSpPr>
          <p:spPr bwMode="auto">
            <a:xfrm>
              <a:off x="2424" y="3119"/>
              <a:ext cx="217" cy="1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11" name="Rectangle 15"/>
            <p:cNvSpPr>
              <a:spLocks noChangeArrowheads="1"/>
            </p:cNvSpPr>
            <p:nvPr/>
          </p:nvSpPr>
          <p:spPr bwMode="auto">
            <a:xfrm>
              <a:off x="3359" y="3130"/>
              <a:ext cx="217" cy="1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4337" y="3130"/>
              <a:ext cx="217" cy="1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80913" name="Group 17"/>
            <p:cNvGrpSpPr/>
            <p:nvPr/>
          </p:nvGrpSpPr>
          <p:grpSpPr bwMode="auto">
            <a:xfrm>
              <a:off x="1490" y="3022"/>
              <a:ext cx="293" cy="250"/>
              <a:chOff x="587" y="3250"/>
              <a:chExt cx="293" cy="250"/>
            </a:xfrm>
          </p:grpSpPr>
          <p:sp>
            <p:nvSpPr>
              <p:cNvPr id="80923" name="Text Box 18"/>
              <p:cNvSpPr txBox="1">
                <a:spLocks noChangeArrowheads="1"/>
              </p:cNvSpPr>
              <p:nvPr/>
            </p:nvSpPr>
            <p:spPr bwMode="auto">
              <a:xfrm>
                <a:off x="587" y="325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0924" name="Line 19"/>
              <p:cNvSpPr>
                <a:spLocks noChangeShapeType="1"/>
              </p:cNvSpPr>
              <p:nvPr/>
            </p:nvSpPr>
            <p:spPr bwMode="auto">
              <a:xfrm flipH="1">
                <a:off x="630" y="3402"/>
                <a:ext cx="109" cy="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0914" name="Group 20"/>
            <p:cNvGrpSpPr/>
            <p:nvPr/>
          </p:nvGrpSpPr>
          <p:grpSpPr bwMode="auto">
            <a:xfrm>
              <a:off x="2436" y="3033"/>
              <a:ext cx="293" cy="250"/>
              <a:chOff x="587" y="3250"/>
              <a:chExt cx="293" cy="250"/>
            </a:xfrm>
          </p:grpSpPr>
          <p:sp>
            <p:nvSpPr>
              <p:cNvPr id="80921" name="Text Box 21"/>
              <p:cNvSpPr txBox="1">
                <a:spLocks noChangeArrowheads="1"/>
              </p:cNvSpPr>
              <p:nvPr/>
            </p:nvSpPr>
            <p:spPr bwMode="auto">
              <a:xfrm>
                <a:off x="587" y="325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0922" name="Line 22"/>
              <p:cNvSpPr>
                <a:spLocks noChangeShapeType="1"/>
              </p:cNvSpPr>
              <p:nvPr/>
            </p:nvSpPr>
            <p:spPr bwMode="auto">
              <a:xfrm flipH="1">
                <a:off x="630" y="3402"/>
                <a:ext cx="109" cy="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0915" name="Group 23"/>
            <p:cNvGrpSpPr/>
            <p:nvPr/>
          </p:nvGrpSpPr>
          <p:grpSpPr bwMode="auto">
            <a:xfrm>
              <a:off x="3393" y="3021"/>
              <a:ext cx="293" cy="250"/>
              <a:chOff x="587" y="3250"/>
              <a:chExt cx="293" cy="250"/>
            </a:xfrm>
          </p:grpSpPr>
          <p:sp>
            <p:nvSpPr>
              <p:cNvPr id="80919" name="Text Box 24"/>
              <p:cNvSpPr txBox="1">
                <a:spLocks noChangeArrowheads="1"/>
              </p:cNvSpPr>
              <p:nvPr/>
            </p:nvSpPr>
            <p:spPr bwMode="auto">
              <a:xfrm>
                <a:off x="587" y="325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0920" name="Line 25"/>
              <p:cNvSpPr>
                <a:spLocks noChangeShapeType="1"/>
              </p:cNvSpPr>
              <p:nvPr/>
            </p:nvSpPr>
            <p:spPr bwMode="auto">
              <a:xfrm flipH="1">
                <a:off x="630" y="3402"/>
                <a:ext cx="109" cy="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80916" name="Group 26"/>
            <p:cNvGrpSpPr/>
            <p:nvPr/>
          </p:nvGrpSpPr>
          <p:grpSpPr bwMode="auto">
            <a:xfrm>
              <a:off x="4328" y="3031"/>
              <a:ext cx="293" cy="250"/>
              <a:chOff x="587" y="3250"/>
              <a:chExt cx="293" cy="250"/>
            </a:xfrm>
          </p:grpSpPr>
          <p:sp>
            <p:nvSpPr>
              <p:cNvPr id="80917" name="Text Box 27"/>
              <p:cNvSpPr txBox="1">
                <a:spLocks noChangeArrowheads="1"/>
              </p:cNvSpPr>
              <p:nvPr/>
            </p:nvSpPr>
            <p:spPr bwMode="auto">
              <a:xfrm>
                <a:off x="587" y="325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0918" name="Line 28"/>
              <p:cNvSpPr>
                <a:spLocks noChangeShapeType="1"/>
              </p:cNvSpPr>
              <p:nvPr/>
            </p:nvSpPr>
            <p:spPr bwMode="auto">
              <a:xfrm flipH="1">
                <a:off x="630" y="3402"/>
                <a:ext cx="109" cy="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autoUpdateAnimBg="0"/>
      <p:bldP spid="2867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634" y="874427"/>
            <a:ext cx="4149725" cy="4445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用四选一</a:t>
            </a:r>
            <a:r>
              <a:rPr lang="en-US" altLang="zh-CN" sz="2800" b="1" dirty="0">
                <a:solidFill>
                  <a:schemeClr val="tx1"/>
                </a:solidFill>
              </a:rPr>
              <a:t>74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153</a:t>
            </a:r>
            <a:endParaRPr lang="en-US" altLang="zh-CN" sz="2800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12186" y="200658"/>
            <a:ext cx="5068888" cy="2285996"/>
            <a:chOff x="2902788" y="1074108"/>
            <a:chExt cx="5068888" cy="2285996"/>
          </a:xfrm>
        </p:grpSpPr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4787151" y="2512383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6960438" y="2444120"/>
              <a:ext cx="76200" cy="76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750638" y="2444120"/>
              <a:ext cx="76200" cy="76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7027347" y="252032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32964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>
              <a:off x="36774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>
              <a:off x="40584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>
              <a:off x="44394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58872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62682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66492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5506288" y="2445704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86" name="Group 31"/>
            <p:cNvGrpSpPr/>
            <p:nvPr/>
          </p:nvGrpSpPr>
          <p:grpSpPr bwMode="auto">
            <a:xfrm>
              <a:off x="2902788" y="1302704"/>
              <a:ext cx="4430713" cy="1143000"/>
              <a:chOff x="1302" y="1962"/>
              <a:chExt cx="2791" cy="720"/>
            </a:xfrm>
          </p:grpSpPr>
          <p:sp>
            <p:nvSpPr>
              <p:cNvPr id="87" name="Rectangle 32"/>
              <p:cNvSpPr>
                <a:spLocks noChangeArrowheads="1"/>
              </p:cNvSpPr>
              <p:nvPr/>
            </p:nvSpPr>
            <p:spPr bwMode="auto">
              <a:xfrm>
                <a:off x="1375" y="2010"/>
                <a:ext cx="2623" cy="67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8" name="Rectangle 33"/>
              <p:cNvSpPr>
                <a:spLocks noChangeArrowheads="1"/>
              </p:cNvSpPr>
              <p:nvPr/>
            </p:nvSpPr>
            <p:spPr bwMode="auto">
              <a:xfrm>
                <a:off x="2708" y="2394"/>
                <a:ext cx="138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1D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 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9" name="Rectangle 34"/>
              <p:cNvSpPr>
                <a:spLocks noChangeArrowheads="1"/>
              </p:cNvSpPr>
              <p:nvPr/>
            </p:nvSpPr>
            <p:spPr bwMode="auto">
              <a:xfrm>
                <a:off x="3710" y="1962"/>
                <a:ext cx="310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 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0" name="Rectangle 35"/>
              <p:cNvSpPr>
                <a:spLocks noChangeArrowheads="1"/>
              </p:cNvSpPr>
              <p:nvPr/>
            </p:nvSpPr>
            <p:spPr bwMode="auto">
              <a:xfrm>
                <a:off x="2270" y="2102"/>
                <a:ext cx="80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74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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153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1" name="Line 36"/>
              <p:cNvSpPr>
                <a:spLocks noChangeShapeType="1"/>
              </p:cNvSpPr>
              <p:nvPr/>
            </p:nvSpPr>
            <p:spPr bwMode="auto">
              <a:xfrm>
                <a:off x="2436" y="2453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" name="Line 37"/>
              <p:cNvSpPr>
                <a:spLocks noChangeShapeType="1"/>
              </p:cNvSpPr>
              <p:nvPr/>
            </p:nvSpPr>
            <p:spPr bwMode="auto">
              <a:xfrm>
                <a:off x="3846" y="244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3" name="Rectangle 38"/>
              <p:cNvSpPr>
                <a:spLocks noChangeArrowheads="1"/>
              </p:cNvSpPr>
              <p:nvPr/>
            </p:nvSpPr>
            <p:spPr bwMode="auto">
              <a:xfrm>
                <a:off x="1886" y="1962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4" name="Rectangle 39"/>
              <p:cNvSpPr>
                <a:spLocks noChangeArrowheads="1"/>
              </p:cNvSpPr>
              <p:nvPr/>
            </p:nvSpPr>
            <p:spPr bwMode="auto">
              <a:xfrm>
                <a:off x="3278" y="1962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5" name="Rectangle 40"/>
              <p:cNvSpPr>
                <a:spLocks noChangeArrowheads="1"/>
              </p:cNvSpPr>
              <p:nvPr/>
            </p:nvSpPr>
            <p:spPr bwMode="auto">
              <a:xfrm>
                <a:off x="1302" y="2406"/>
                <a:ext cx="138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2D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</a:t>
                </a: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 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96" name="Group 41"/>
            <p:cNvGrpSpPr/>
            <p:nvPr/>
          </p:nvGrpSpPr>
          <p:grpSpPr bwMode="auto">
            <a:xfrm>
              <a:off x="7182688" y="1259842"/>
              <a:ext cx="788988" cy="868362"/>
              <a:chOff x="3998" y="1935"/>
              <a:chExt cx="497" cy="547"/>
            </a:xfrm>
          </p:grpSpPr>
          <p:sp>
            <p:nvSpPr>
              <p:cNvPr id="97" name="Line 42"/>
              <p:cNvSpPr>
                <a:spLocks noChangeShapeType="1"/>
              </p:cNvSpPr>
              <p:nvPr/>
            </p:nvSpPr>
            <p:spPr bwMode="auto">
              <a:xfrm>
                <a:off x="3998" y="234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8" name="Line 43"/>
              <p:cNvSpPr>
                <a:spLocks noChangeShapeType="1"/>
              </p:cNvSpPr>
              <p:nvPr/>
            </p:nvSpPr>
            <p:spPr bwMode="auto">
              <a:xfrm>
                <a:off x="3998" y="210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9" name="Rectangle 44"/>
              <p:cNvSpPr>
                <a:spLocks noChangeArrowheads="1"/>
              </p:cNvSpPr>
              <p:nvPr/>
            </p:nvSpPr>
            <p:spPr bwMode="auto">
              <a:xfrm>
                <a:off x="4133" y="2194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4133" y="1935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4" name="Line 49"/>
            <p:cNvSpPr>
              <a:spLocks noChangeShapeType="1"/>
            </p:cNvSpPr>
            <p:nvPr/>
          </p:nvSpPr>
          <p:spPr bwMode="auto">
            <a:xfrm>
              <a:off x="4058499" y="1074108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5" name="Line 50"/>
            <p:cNvSpPr>
              <a:spLocks noChangeShapeType="1"/>
            </p:cNvSpPr>
            <p:nvPr/>
          </p:nvSpPr>
          <p:spPr bwMode="auto">
            <a:xfrm>
              <a:off x="6268307" y="1074108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13" name="Group 6"/>
          <p:cNvGrpSpPr/>
          <p:nvPr/>
        </p:nvGrpSpPr>
        <p:grpSpPr bwMode="auto">
          <a:xfrm>
            <a:off x="310265" y="2212589"/>
            <a:ext cx="7958137" cy="4686300"/>
            <a:chOff x="317" y="624"/>
            <a:chExt cx="5013" cy="2952"/>
          </a:xfrm>
        </p:grpSpPr>
        <p:grpSp>
          <p:nvGrpSpPr>
            <p:cNvPr id="114" name="Group 7"/>
            <p:cNvGrpSpPr/>
            <p:nvPr/>
          </p:nvGrpSpPr>
          <p:grpSpPr bwMode="auto">
            <a:xfrm>
              <a:off x="317" y="624"/>
              <a:ext cx="5013" cy="2952"/>
              <a:chOff x="317" y="624"/>
              <a:chExt cx="5013" cy="2952"/>
            </a:xfrm>
          </p:grpSpPr>
          <p:pic>
            <p:nvPicPr>
              <p:cNvPr id="131" name="Picture 8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" y="645"/>
                <a:ext cx="4945" cy="2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Picture 9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" y="645"/>
                <a:ext cx="4945" cy="2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" name="Group 10"/>
              <p:cNvGrpSpPr/>
              <p:nvPr/>
            </p:nvGrpSpPr>
            <p:grpSpPr bwMode="auto">
              <a:xfrm>
                <a:off x="338" y="1188"/>
                <a:ext cx="260" cy="243"/>
                <a:chOff x="349" y="1615"/>
                <a:chExt cx="260" cy="243"/>
              </a:xfrm>
            </p:grpSpPr>
            <p:sp>
              <p:nvSpPr>
                <p:cNvPr id="200" name="Rectangle 11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01" name="Oval 12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4" name="Group 13"/>
              <p:cNvGrpSpPr/>
              <p:nvPr/>
            </p:nvGrpSpPr>
            <p:grpSpPr bwMode="auto">
              <a:xfrm>
                <a:off x="2337" y="985"/>
                <a:ext cx="260" cy="243"/>
                <a:chOff x="349" y="1615"/>
                <a:chExt cx="260" cy="243"/>
              </a:xfrm>
            </p:grpSpPr>
            <p:sp>
              <p:nvSpPr>
                <p:cNvPr id="198" name="Rectangle 14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99" name="Oval 15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5" name="Group 16"/>
              <p:cNvGrpSpPr/>
              <p:nvPr/>
            </p:nvGrpSpPr>
            <p:grpSpPr bwMode="auto">
              <a:xfrm>
                <a:off x="2337" y="1335"/>
                <a:ext cx="260" cy="243"/>
                <a:chOff x="349" y="1615"/>
                <a:chExt cx="260" cy="243"/>
              </a:xfrm>
            </p:grpSpPr>
            <p:sp>
              <p:nvSpPr>
                <p:cNvPr id="196" name="Rectangle 17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97" name="Oval 18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6" name="Group 19"/>
              <p:cNvGrpSpPr/>
              <p:nvPr/>
            </p:nvGrpSpPr>
            <p:grpSpPr bwMode="auto">
              <a:xfrm>
                <a:off x="2868" y="996"/>
                <a:ext cx="260" cy="243"/>
                <a:chOff x="349" y="1615"/>
                <a:chExt cx="260" cy="243"/>
              </a:xfrm>
            </p:grpSpPr>
            <p:sp>
              <p:nvSpPr>
                <p:cNvPr id="194" name="Rectangle 20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95" name="Oval 21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7" name="Group 22"/>
              <p:cNvGrpSpPr/>
              <p:nvPr/>
            </p:nvGrpSpPr>
            <p:grpSpPr bwMode="auto">
              <a:xfrm>
                <a:off x="2868" y="1335"/>
                <a:ext cx="260" cy="243"/>
                <a:chOff x="349" y="1615"/>
                <a:chExt cx="260" cy="243"/>
              </a:xfrm>
            </p:grpSpPr>
            <p:sp>
              <p:nvSpPr>
                <p:cNvPr id="192" name="Rectangle 23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93" name="Oval 24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8" name="Group 25"/>
              <p:cNvGrpSpPr/>
              <p:nvPr/>
            </p:nvGrpSpPr>
            <p:grpSpPr bwMode="auto">
              <a:xfrm>
                <a:off x="4968" y="1177"/>
                <a:ext cx="260" cy="243"/>
                <a:chOff x="349" y="1615"/>
                <a:chExt cx="260" cy="243"/>
              </a:xfrm>
            </p:grpSpPr>
            <p:sp>
              <p:nvSpPr>
                <p:cNvPr id="1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91" name="Oval 27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9" name="Group 28"/>
              <p:cNvGrpSpPr/>
              <p:nvPr/>
            </p:nvGrpSpPr>
            <p:grpSpPr bwMode="auto">
              <a:xfrm>
                <a:off x="1185" y="2983"/>
                <a:ext cx="260" cy="243"/>
                <a:chOff x="349" y="1615"/>
                <a:chExt cx="260" cy="243"/>
              </a:xfrm>
            </p:grpSpPr>
            <p:sp>
              <p:nvSpPr>
                <p:cNvPr id="188" name="Rectangle 29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89" name="Oval 30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40" name="Group 31"/>
              <p:cNvGrpSpPr/>
              <p:nvPr/>
            </p:nvGrpSpPr>
            <p:grpSpPr bwMode="auto">
              <a:xfrm>
                <a:off x="3885" y="2961"/>
                <a:ext cx="260" cy="243"/>
                <a:chOff x="349" y="1615"/>
                <a:chExt cx="260" cy="243"/>
              </a:xfrm>
            </p:grpSpPr>
            <p:sp>
              <p:nvSpPr>
                <p:cNvPr id="186" name="Rectangle 32"/>
                <p:cNvSpPr>
                  <a:spLocks noChangeArrowheads="1"/>
                </p:cNvSpPr>
                <p:nvPr/>
              </p:nvSpPr>
              <p:spPr bwMode="auto">
                <a:xfrm>
                  <a:off x="349" y="1615"/>
                  <a:ext cx="260" cy="17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87" name="Oval 33"/>
                <p:cNvSpPr>
                  <a:spLocks noChangeArrowheads="1"/>
                </p:cNvSpPr>
                <p:nvPr/>
              </p:nvSpPr>
              <p:spPr bwMode="auto">
                <a:xfrm>
                  <a:off x="448" y="1801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41" name="Rectangle 34"/>
              <p:cNvSpPr>
                <a:spLocks noChangeArrowheads="1"/>
              </p:cNvSpPr>
              <p:nvPr/>
            </p:nvSpPr>
            <p:spPr bwMode="auto">
              <a:xfrm>
                <a:off x="1231" y="3345"/>
                <a:ext cx="452" cy="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2" name="Text Box 35"/>
              <p:cNvSpPr txBox="1">
                <a:spLocks noChangeArrowheads="1"/>
              </p:cNvSpPr>
              <p:nvPr/>
            </p:nvSpPr>
            <p:spPr bwMode="auto">
              <a:xfrm>
                <a:off x="1154" y="3278"/>
                <a:ext cx="7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1Y  1W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3" name="Rectangle 36"/>
              <p:cNvSpPr>
                <a:spLocks noChangeArrowheads="1"/>
              </p:cNvSpPr>
              <p:nvPr/>
            </p:nvSpPr>
            <p:spPr bwMode="auto">
              <a:xfrm>
                <a:off x="3919" y="3311"/>
                <a:ext cx="463" cy="1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4" name="Text Box 37"/>
              <p:cNvSpPr txBox="1">
                <a:spLocks noChangeArrowheads="1"/>
              </p:cNvSpPr>
              <p:nvPr/>
            </p:nvSpPr>
            <p:spPr bwMode="auto">
              <a:xfrm>
                <a:off x="3863" y="3289"/>
                <a:ext cx="7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2Y  2W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5" name="Rectangle 38"/>
              <p:cNvSpPr>
                <a:spLocks noChangeArrowheads="1"/>
              </p:cNvSpPr>
              <p:nvPr/>
            </p:nvSpPr>
            <p:spPr bwMode="auto">
              <a:xfrm>
                <a:off x="1118" y="2543"/>
                <a:ext cx="147" cy="1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6" name="Text Box 39"/>
              <p:cNvSpPr txBox="1">
                <a:spLocks noChangeArrowheads="1"/>
              </p:cNvSpPr>
              <p:nvPr/>
            </p:nvSpPr>
            <p:spPr bwMode="auto">
              <a:xfrm>
                <a:off x="1230" y="2466"/>
                <a:ext cx="2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7" name="Rectangle 40"/>
              <p:cNvSpPr>
                <a:spLocks noChangeArrowheads="1"/>
              </p:cNvSpPr>
              <p:nvPr/>
            </p:nvSpPr>
            <p:spPr bwMode="auto">
              <a:xfrm>
                <a:off x="3976" y="2566"/>
                <a:ext cx="135" cy="1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8" name="Text Box 41"/>
              <p:cNvSpPr txBox="1">
                <a:spLocks noChangeArrowheads="1"/>
              </p:cNvSpPr>
              <p:nvPr/>
            </p:nvSpPr>
            <p:spPr bwMode="auto">
              <a:xfrm>
                <a:off x="3905" y="2511"/>
                <a:ext cx="2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9" name="Rectangle 42"/>
              <p:cNvSpPr>
                <a:spLocks noChangeArrowheads="1"/>
              </p:cNvSpPr>
              <p:nvPr/>
            </p:nvSpPr>
            <p:spPr bwMode="auto">
              <a:xfrm>
                <a:off x="813" y="748"/>
                <a:ext cx="1254" cy="2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0" name="Text Box 43"/>
              <p:cNvSpPr txBox="1">
                <a:spLocks noChangeArrowheads="1"/>
              </p:cNvSpPr>
              <p:nvPr/>
            </p:nvSpPr>
            <p:spPr bwMode="auto">
              <a:xfrm>
                <a:off x="711" y="702"/>
                <a:ext cx="1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1" name="Rectangle 44"/>
              <p:cNvSpPr>
                <a:spLocks noChangeArrowheads="1"/>
              </p:cNvSpPr>
              <p:nvPr/>
            </p:nvSpPr>
            <p:spPr bwMode="auto">
              <a:xfrm>
                <a:off x="3468" y="702"/>
                <a:ext cx="1355" cy="2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2" name="Text Box 45"/>
              <p:cNvSpPr txBox="1">
                <a:spLocks noChangeArrowheads="1"/>
              </p:cNvSpPr>
              <p:nvPr/>
            </p:nvSpPr>
            <p:spPr bwMode="auto">
              <a:xfrm>
                <a:off x="3433" y="714"/>
                <a:ext cx="1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3" name="Rectangle 46"/>
              <p:cNvSpPr>
                <a:spLocks noChangeArrowheads="1"/>
              </p:cNvSpPr>
              <p:nvPr/>
            </p:nvSpPr>
            <p:spPr bwMode="auto">
              <a:xfrm>
                <a:off x="2316" y="669"/>
                <a:ext cx="745" cy="1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4" name="Text Box 47"/>
              <p:cNvSpPr txBox="1">
                <a:spLocks noChangeArrowheads="1"/>
              </p:cNvSpPr>
              <p:nvPr/>
            </p:nvSpPr>
            <p:spPr bwMode="auto">
              <a:xfrm>
                <a:off x="2293" y="624"/>
                <a:ext cx="91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            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5" name="Rectangle 48"/>
              <p:cNvSpPr>
                <a:spLocks noChangeArrowheads="1"/>
              </p:cNvSpPr>
              <p:nvPr/>
            </p:nvSpPr>
            <p:spPr bwMode="auto">
              <a:xfrm>
                <a:off x="384" y="849"/>
                <a:ext cx="204" cy="2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56" name="Group 49"/>
              <p:cNvGrpSpPr/>
              <p:nvPr/>
            </p:nvGrpSpPr>
            <p:grpSpPr bwMode="auto">
              <a:xfrm>
                <a:off x="317" y="815"/>
                <a:ext cx="429" cy="288"/>
                <a:chOff x="2327" y="3038"/>
                <a:chExt cx="429" cy="288"/>
              </a:xfrm>
            </p:grpSpPr>
            <p:sp>
              <p:nvSpPr>
                <p:cNvPr id="18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327" y="3038"/>
                  <a:ext cx="4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1S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85" name="Line 51"/>
                <p:cNvSpPr>
                  <a:spLocks noChangeShapeType="1"/>
                </p:cNvSpPr>
                <p:nvPr/>
              </p:nvSpPr>
              <p:spPr bwMode="auto">
                <a:xfrm>
                  <a:off x="2484" y="3095"/>
                  <a:ext cx="1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57" name="Rectangle 52"/>
              <p:cNvSpPr>
                <a:spLocks noChangeArrowheads="1"/>
              </p:cNvSpPr>
              <p:nvPr/>
            </p:nvSpPr>
            <p:spPr bwMode="auto">
              <a:xfrm>
                <a:off x="4970" y="861"/>
                <a:ext cx="248" cy="2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58" name="Group 53"/>
              <p:cNvGrpSpPr/>
              <p:nvPr/>
            </p:nvGrpSpPr>
            <p:grpSpPr bwMode="auto">
              <a:xfrm>
                <a:off x="4901" y="804"/>
                <a:ext cx="429" cy="288"/>
                <a:chOff x="2327" y="3038"/>
                <a:chExt cx="429" cy="288"/>
              </a:xfrm>
            </p:grpSpPr>
            <p:sp>
              <p:nvSpPr>
                <p:cNvPr id="1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327" y="3038"/>
                  <a:ext cx="4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2S</a:t>
                  </a:r>
                  <a:endPara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83" name="Line 55"/>
                <p:cNvSpPr>
                  <a:spLocks noChangeShapeType="1"/>
                </p:cNvSpPr>
                <p:nvPr/>
              </p:nvSpPr>
              <p:spPr bwMode="auto">
                <a:xfrm>
                  <a:off x="2484" y="3095"/>
                  <a:ext cx="1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59" name="Text Box 56"/>
              <p:cNvSpPr txBox="1">
                <a:spLocks noChangeArrowheads="1"/>
              </p:cNvSpPr>
              <p:nvPr/>
            </p:nvSpPr>
            <p:spPr bwMode="auto">
              <a:xfrm>
                <a:off x="2361" y="864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0" name="Text Box 57"/>
              <p:cNvSpPr txBox="1">
                <a:spLocks noChangeArrowheads="1"/>
              </p:cNvSpPr>
              <p:nvPr/>
            </p:nvSpPr>
            <p:spPr bwMode="auto">
              <a:xfrm>
                <a:off x="2903" y="86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1" name="Text Box 58"/>
              <p:cNvSpPr txBox="1">
                <a:spLocks noChangeArrowheads="1"/>
              </p:cNvSpPr>
              <p:nvPr/>
            </p:nvSpPr>
            <p:spPr bwMode="auto">
              <a:xfrm>
                <a:off x="2892" y="1567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2" name="Text Box 59"/>
              <p:cNvSpPr txBox="1">
                <a:spLocks noChangeArrowheads="1"/>
              </p:cNvSpPr>
              <p:nvPr/>
            </p:nvSpPr>
            <p:spPr bwMode="auto">
              <a:xfrm>
                <a:off x="2361" y="1702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3" name="Text Box 60"/>
              <p:cNvSpPr txBox="1">
                <a:spLocks noChangeArrowheads="1"/>
              </p:cNvSpPr>
              <p:nvPr/>
            </p:nvSpPr>
            <p:spPr bwMode="auto">
              <a:xfrm>
                <a:off x="2654" y="164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" name="Text Box 61"/>
              <p:cNvSpPr txBox="1">
                <a:spLocks noChangeArrowheads="1"/>
              </p:cNvSpPr>
              <p:nvPr/>
            </p:nvSpPr>
            <p:spPr bwMode="auto">
              <a:xfrm>
                <a:off x="2111" y="1759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5" name="Text Box 62"/>
              <p:cNvSpPr txBox="1">
                <a:spLocks noChangeArrowheads="1"/>
              </p:cNvSpPr>
              <p:nvPr/>
            </p:nvSpPr>
            <p:spPr bwMode="auto">
              <a:xfrm>
                <a:off x="1636" y="1580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6" name="Text Box 63"/>
              <p:cNvSpPr txBox="1">
                <a:spLocks noChangeArrowheads="1"/>
              </p:cNvSpPr>
              <p:nvPr/>
            </p:nvSpPr>
            <p:spPr bwMode="auto">
              <a:xfrm>
                <a:off x="1703" y="170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7" name="Text Box 64"/>
              <p:cNvSpPr txBox="1">
                <a:spLocks noChangeArrowheads="1"/>
              </p:cNvSpPr>
              <p:nvPr/>
            </p:nvSpPr>
            <p:spPr bwMode="auto">
              <a:xfrm>
                <a:off x="1397" y="177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8" name="Text Box 65"/>
              <p:cNvSpPr txBox="1">
                <a:spLocks noChangeArrowheads="1"/>
              </p:cNvSpPr>
              <p:nvPr/>
            </p:nvSpPr>
            <p:spPr bwMode="auto">
              <a:xfrm>
                <a:off x="1453" y="1820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9" name="Text Box 66"/>
              <p:cNvSpPr txBox="1">
                <a:spLocks noChangeArrowheads="1"/>
              </p:cNvSpPr>
              <p:nvPr/>
            </p:nvSpPr>
            <p:spPr bwMode="auto">
              <a:xfrm>
                <a:off x="1101" y="182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0" name="Text Box 67"/>
              <p:cNvSpPr txBox="1">
                <a:spLocks noChangeArrowheads="1"/>
              </p:cNvSpPr>
              <p:nvPr/>
            </p:nvSpPr>
            <p:spPr bwMode="auto">
              <a:xfrm>
                <a:off x="729" y="1814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1" name="Text Box 68"/>
              <p:cNvSpPr txBox="1">
                <a:spLocks noChangeArrowheads="1"/>
              </p:cNvSpPr>
              <p:nvPr/>
            </p:nvSpPr>
            <p:spPr bwMode="auto">
              <a:xfrm>
                <a:off x="1101" y="182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2" name="Text Box 69"/>
              <p:cNvSpPr txBox="1">
                <a:spLocks noChangeArrowheads="1"/>
              </p:cNvSpPr>
              <p:nvPr/>
            </p:nvSpPr>
            <p:spPr bwMode="auto">
              <a:xfrm>
                <a:off x="908" y="1643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3" name="Text Box 70"/>
              <p:cNvSpPr txBox="1">
                <a:spLocks noChangeArrowheads="1"/>
              </p:cNvSpPr>
              <p:nvPr/>
            </p:nvSpPr>
            <p:spPr bwMode="auto">
              <a:xfrm>
                <a:off x="1218" y="247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4" name="Text Box 71"/>
              <p:cNvSpPr txBox="1">
                <a:spLocks noChangeArrowheads="1"/>
              </p:cNvSpPr>
              <p:nvPr/>
            </p:nvSpPr>
            <p:spPr bwMode="auto">
              <a:xfrm>
                <a:off x="3927" y="2475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5" name="Text Box 72"/>
              <p:cNvSpPr txBox="1">
                <a:spLocks noChangeArrowheads="1"/>
              </p:cNvSpPr>
              <p:nvPr/>
            </p:nvSpPr>
            <p:spPr bwMode="auto">
              <a:xfrm>
                <a:off x="3316" y="1648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6" name="Text Box 73"/>
              <p:cNvSpPr txBox="1">
                <a:spLocks noChangeArrowheads="1"/>
              </p:cNvSpPr>
              <p:nvPr/>
            </p:nvSpPr>
            <p:spPr bwMode="auto">
              <a:xfrm>
                <a:off x="3372" y="1774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7" name="Text Box 74"/>
              <p:cNvSpPr txBox="1">
                <a:spLocks noChangeArrowheads="1"/>
              </p:cNvSpPr>
              <p:nvPr/>
            </p:nvSpPr>
            <p:spPr bwMode="auto">
              <a:xfrm>
                <a:off x="3745" y="1707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8" name="Text Box 75"/>
              <p:cNvSpPr txBox="1">
                <a:spLocks noChangeArrowheads="1"/>
              </p:cNvSpPr>
              <p:nvPr/>
            </p:nvSpPr>
            <p:spPr bwMode="auto">
              <a:xfrm>
                <a:off x="3801" y="182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9" name="Text Box 76"/>
              <p:cNvSpPr txBox="1">
                <a:spLocks noChangeArrowheads="1"/>
              </p:cNvSpPr>
              <p:nvPr/>
            </p:nvSpPr>
            <p:spPr bwMode="auto">
              <a:xfrm>
                <a:off x="4039" y="1582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0" name="Text Box 77"/>
              <p:cNvSpPr txBox="1">
                <a:spLocks noChangeArrowheads="1"/>
              </p:cNvSpPr>
              <p:nvPr/>
            </p:nvSpPr>
            <p:spPr bwMode="auto">
              <a:xfrm>
                <a:off x="4163" y="183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1" name="Text Box 78"/>
              <p:cNvSpPr txBox="1">
                <a:spLocks noChangeArrowheads="1"/>
              </p:cNvSpPr>
              <p:nvPr/>
            </p:nvSpPr>
            <p:spPr bwMode="auto">
              <a:xfrm>
                <a:off x="4512" y="1831"/>
                <a:ext cx="305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endParaRPr kumimoji="1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15" name="Text Box 79"/>
            <p:cNvSpPr txBox="1">
              <a:spLocks noChangeArrowheads="1"/>
            </p:cNvSpPr>
            <p:nvPr/>
          </p:nvSpPr>
          <p:spPr bwMode="auto">
            <a:xfrm>
              <a:off x="319" y="114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591" y="230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7" name="Text Box 81"/>
            <p:cNvSpPr txBox="1">
              <a:spLocks noChangeArrowheads="1"/>
            </p:cNvSpPr>
            <p:nvPr/>
          </p:nvSpPr>
          <p:spPr bwMode="auto">
            <a:xfrm>
              <a:off x="3329" y="2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8" name="Text Box 82"/>
            <p:cNvSpPr txBox="1">
              <a:spLocks noChangeArrowheads="1"/>
            </p:cNvSpPr>
            <p:nvPr/>
          </p:nvSpPr>
          <p:spPr bwMode="auto">
            <a:xfrm>
              <a:off x="2307" y="94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9" name="Text Box 83"/>
            <p:cNvSpPr txBox="1">
              <a:spLocks noChangeArrowheads="1"/>
            </p:cNvSpPr>
            <p:nvPr/>
          </p:nvSpPr>
          <p:spPr bwMode="auto">
            <a:xfrm>
              <a:off x="2308" y="128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0" name="Text Box 84"/>
            <p:cNvSpPr txBox="1">
              <a:spLocks noChangeArrowheads="1"/>
            </p:cNvSpPr>
            <p:nvPr/>
          </p:nvSpPr>
          <p:spPr bwMode="auto">
            <a:xfrm>
              <a:off x="2829" y="95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" name="Text Box 85"/>
            <p:cNvSpPr txBox="1">
              <a:spLocks noChangeArrowheads="1"/>
            </p:cNvSpPr>
            <p:nvPr/>
          </p:nvSpPr>
          <p:spPr bwMode="auto">
            <a:xfrm>
              <a:off x="2851" y="128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" name="Text Box 86"/>
            <p:cNvSpPr txBox="1">
              <a:spLocks noChangeArrowheads="1"/>
            </p:cNvSpPr>
            <p:nvPr/>
          </p:nvSpPr>
          <p:spPr bwMode="auto">
            <a:xfrm>
              <a:off x="4926" y="114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3" name="Rectangle 87"/>
            <p:cNvSpPr>
              <a:spLocks noChangeArrowheads="1"/>
            </p:cNvSpPr>
            <p:nvPr/>
          </p:nvSpPr>
          <p:spPr bwMode="auto">
            <a:xfrm>
              <a:off x="1272" y="2532"/>
              <a:ext cx="163" cy="1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4" name="Rectangle 88"/>
            <p:cNvSpPr>
              <a:spLocks noChangeArrowheads="1"/>
            </p:cNvSpPr>
            <p:nvPr/>
          </p:nvSpPr>
          <p:spPr bwMode="auto">
            <a:xfrm>
              <a:off x="3924" y="2576"/>
              <a:ext cx="163" cy="1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25" name="Group 89"/>
            <p:cNvGrpSpPr/>
            <p:nvPr/>
          </p:nvGrpSpPr>
          <p:grpSpPr bwMode="auto">
            <a:xfrm>
              <a:off x="1209" y="2489"/>
              <a:ext cx="402" cy="231"/>
              <a:chOff x="4175" y="3250"/>
              <a:chExt cx="402" cy="231"/>
            </a:xfrm>
          </p:grpSpPr>
          <p:sp>
            <p:nvSpPr>
              <p:cNvPr id="129" name="Text Box 90"/>
              <p:cNvSpPr txBox="1">
                <a:spLocks noChangeArrowheads="1"/>
              </p:cNvSpPr>
              <p:nvPr/>
            </p:nvSpPr>
            <p:spPr bwMode="auto">
              <a:xfrm>
                <a:off x="4175" y="32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0" name="Line 91"/>
              <p:cNvSpPr>
                <a:spLocks noChangeShapeType="1"/>
              </p:cNvSpPr>
              <p:nvPr/>
            </p:nvSpPr>
            <p:spPr bwMode="auto">
              <a:xfrm flipH="1">
                <a:off x="4219" y="3413"/>
                <a:ext cx="87" cy="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26" name="Group 92"/>
            <p:cNvGrpSpPr/>
            <p:nvPr/>
          </p:nvGrpSpPr>
          <p:grpSpPr bwMode="auto">
            <a:xfrm>
              <a:off x="3915" y="2500"/>
              <a:ext cx="402" cy="231"/>
              <a:chOff x="4175" y="3250"/>
              <a:chExt cx="402" cy="231"/>
            </a:xfrm>
          </p:grpSpPr>
          <p:sp>
            <p:nvSpPr>
              <p:cNvPr id="127" name="Text Box 93"/>
              <p:cNvSpPr txBox="1">
                <a:spLocks noChangeArrowheads="1"/>
              </p:cNvSpPr>
              <p:nvPr/>
            </p:nvSpPr>
            <p:spPr bwMode="auto">
              <a:xfrm>
                <a:off x="4175" y="32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&gt;1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8" name="Line 94"/>
              <p:cNvSpPr>
                <a:spLocks noChangeShapeType="1"/>
              </p:cNvSpPr>
              <p:nvPr/>
            </p:nvSpPr>
            <p:spPr bwMode="auto">
              <a:xfrm flipH="1">
                <a:off x="4219" y="3413"/>
                <a:ext cx="87" cy="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203" name="Rectangle 2"/>
          <p:cNvSpPr txBox="1">
            <a:spLocks noChangeArrowheads="1"/>
          </p:cNvSpPr>
          <p:nvPr/>
        </p:nvSpPr>
        <p:spPr bwMode="auto">
          <a:xfrm>
            <a:off x="685800" y="250825"/>
            <a:ext cx="34575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>
                <a:solidFill>
                  <a:srgbClr val="1F08F8"/>
                </a:solidFill>
              </a:rPr>
              <a:t>常用数据选择器</a:t>
            </a:r>
            <a:endParaRPr lang="zh-CN" altLang="en-US" sz="2800" b="1" kern="0" dirty="0">
              <a:solidFill>
                <a:srgbClr val="1F08F8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utoUpdateAnimBg="0"/>
      <p:bldP spid="2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1163636" y="124657"/>
            <a:ext cx="586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151——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八选一数据选择器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82737" y="829421"/>
            <a:ext cx="7561263" cy="4328351"/>
            <a:chOff x="1282494" y="767520"/>
            <a:chExt cx="7561263" cy="4328351"/>
          </a:xfrm>
        </p:grpSpPr>
        <p:grpSp>
          <p:nvGrpSpPr>
            <p:cNvPr id="288772" name="Group 4"/>
            <p:cNvGrpSpPr/>
            <p:nvPr/>
          </p:nvGrpSpPr>
          <p:grpSpPr bwMode="auto">
            <a:xfrm>
              <a:off x="1282494" y="882646"/>
              <a:ext cx="7561263" cy="4213225"/>
              <a:chOff x="522" y="1189"/>
              <a:chExt cx="4763" cy="2654"/>
            </a:xfrm>
          </p:grpSpPr>
          <p:pic>
            <p:nvPicPr>
              <p:cNvPr id="82949" name="Picture 5" descr="msotw9_temp0"/>
              <p:cNvPicPr>
                <a:picLocks noChangeAspect="1" noChangeArrowheads="1"/>
              </p:cNvPicPr>
              <p:nvPr/>
            </p:nvPicPr>
            <p:blipFill>
              <a:blip r:embed="rId1">
                <a:lum bright="-24000" contrast="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64" t="5034" r="4697" b="4370"/>
              <a:stretch>
                <a:fillRect/>
              </a:stretch>
            </p:blipFill>
            <p:spPr bwMode="auto">
              <a:xfrm>
                <a:off x="522" y="1189"/>
                <a:ext cx="4763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2950" name="Text Box 6"/>
              <p:cNvSpPr txBox="1">
                <a:spLocks noChangeArrowheads="1"/>
              </p:cNvSpPr>
              <p:nvPr/>
            </p:nvSpPr>
            <p:spPr bwMode="auto">
              <a:xfrm>
                <a:off x="622" y="153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1" name="Text Box 7"/>
              <p:cNvSpPr txBox="1">
                <a:spLocks noChangeArrowheads="1"/>
              </p:cNvSpPr>
              <p:nvPr/>
            </p:nvSpPr>
            <p:spPr bwMode="auto">
              <a:xfrm>
                <a:off x="1100" y="153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2" name="Text Box 8"/>
              <p:cNvSpPr txBox="1">
                <a:spLocks noChangeArrowheads="1"/>
              </p:cNvSpPr>
              <p:nvPr/>
            </p:nvSpPr>
            <p:spPr bwMode="auto">
              <a:xfrm>
                <a:off x="1589" y="1522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3" name="Text Box 9"/>
              <p:cNvSpPr txBox="1">
                <a:spLocks noChangeArrowheads="1"/>
              </p:cNvSpPr>
              <p:nvPr/>
            </p:nvSpPr>
            <p:spPr bwMode="auto">
              <a:xfrm>
                <a:off x="1600" y="187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4" name="Text Box 10"/>
              <p:cNvSpPr txBox="1">
                <a:spLocks noChangeArrowheads="1"/>
              </p:cNvSpPr>
              <p:nvPr/>
            </p:nvSpPr>
            <p:spPr bwMode="auto">
              <a:xfrm>
                <a:off x="1100" y="185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5" name="Text Box 11"/>
              <p:cNvSpPr txBox="1">
                <a:spLocks noChangeArrowheads="1"/>
              </p:cNvSpPr>
              <p:nvPr/>
            </p:nvSpPr>
            <p:spPr bwMode="auto">
              <a:xfrm>
                <a:off x="600" y="185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6" name="Text Box 12"/>
              <p:cNvSpPr txBox="1">
                <a:spLocks noChangeArrowheads="1"/>
              </p:cNvSpPr>
              <p:nvPr/>
            </p:nvSpPr>
            <p:spPr bwMode="auto">
              <a:xfrm>
                <a:off x="4817" y="185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7" name="Text Box 13"/>
              <p:cNvSpPr txBox="1">
                <a:spLocks noChangeArrowheads="1"/>
              </p:cNvSpPr>
              <p:nvPr/>
            </p:nvSpPr>
            <p:spPr bwMode="auto">
              <a:xfrm>
                <a:off x="1904" y="278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8" name="Rectangle 14"/>
              <p:cNvSpPr>
                <a:spLocks noChangeArrowheads="1"/>
              </p:cNvSpPr>
              <p:nvPr/>
            </p:nvSpPr>
            <p:spPr bwMode="auto">
              <a:xfrm>
                <a:off x="3260" y="3032"/>
                <a:ext cx="142" cy="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959" name="Text Box 15"/>
              <p:cNvSpPr txBox="1">
                <a:spLocks noChangeArrowheads="1"/>
              </p:cNvSpPr>
              <p:nvPr/>
            </p:nvSpPr>
            <p:spPr bwMode="auto">
              <a:xfrm>
                <a:off x="3132" y="329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2960" name="Group 16"/>
              <p:cNvGrpSpPr/>
              <p:nvPr/>
            </p:nvGrpSpPr>
            <p:grpSpPr bwMode="auto">
              <a:xfrm>
                <a:off x="3176" y="2946"/>
                <a:ext cx="402" cy="231"/>
                <a:chOff x="4175" y="3250"/>
                <a:chExt cx="402" cy="231"/>
              </a:xfrm>
            </p:grpSpPr>
            <p:sp>
              <p:nvSpPr>
                <p:cNvPr id="829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175" y="32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&gt;1</a:t>
                  </a:r>
                  <a:endPara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296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219" y="3413"/>
                  <a:ext cx="87" cy="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1499248" y="767520"/>
              <a:ext cx="203981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A       B   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5"/>
          <p:cNvGrpSpPr/>
          <p:nvPr/>
        </p:nvGrpSpPr>
        <p:grpSpPr bwMode="auto">
          <a:xfrm>
            <a:off x="1184657" y="3973497"/>
            <a:ext cx="3384167" cy="2008188"/>
            <a:chOff x="2212" y="2404"/>
            <a:chExt cx="1829" cy="1265"/>
          </a:xfrm>
        </p:grpSpPr>
        <p:sp>
          <p:nvSpPr>
            <p:cNvPr id="141" name="Rectangle 16"/>
            <p:cNvSpPr>
              <a:spLocks noChangeArrowheads="1"/>
            </p:cNvSpPr>
            <p:nvPr/>
          </p:nvSpPr>
          <p:spPr bwMode="auto">
            <a:xfrm>
              <a:off x="2246" y="2821"/>
              <a:ext cx="1784" cy="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2" name="Text Box 17"/>
            <p:cNvSpPr txBox="1">
              <a:spLocks noChangeArrowheads="1"/>
            </p:cNvSpPr>
            <p:nvPr/>
          </p:nvSpPr>
          <p:spPr bwMode="auto">
            <a:xfrm>
              <a:off x="2606" y="3067"/>
              <a:ext cx="120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151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2301" y="3366"/>
              <a:ext cx="174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spcBef>
                  <a:spcPct val="50000"/>
                </a:spcBef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</a:t>
              </a:r>
              <a:r>
                <a:rPr lang="en-US" altLang="zh-CN" sz="2400" dirty="0">
                  <a:solidFill>
                    <a:srgbClr val="FF0000"/>
                  </a:solidFill>
                  <a:ea typeface="黑体" panose="02010609060101010101" pitchFamily="49" charset="-122"/>
                </a:rPr>
                <a:t>E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" name="Text Box 19"/>
            <p:cNvSpPr txBox="1">
              <a:spLocks noChangeArrowheads="1"/>
            </p:cNvSpPr>
            <p:nvPr/>
          </p:nvSpPr>
          <p:spPr bwMode="auto">
            <a:xfrm>
              <a:off x="2212" y="3036"/>
              <a:ext cx="351" cy="3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5" name="Text Box 20"/>
            <p:cNvSpPr txBox="1">
              <a:spLocks noChangeArrowheads="1"/>
            </p:cNvSpPr>
            <p:nvPr/>
          </p:nvSpPr>
          <p:spPr bwMode="auto">
            <a:xfrm>
              <a:off x="3013" y="2777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6" name="Text Box 21"/>
            <p:cNvSpPr txBox="1">
              <a:spLocks noChangeArrowheads="1"/>
            </p:cNvSpPr>
            <p:nvPr/>
          </p:nvSpPr>
          <p:spPr bwMode="auto">
            <a:xfrm>
              <a:off x="2212" y="2799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7" name="Line 22"/>
            <p:cNvSpPr>
              <a:spLocks noChangeShapeType="1"/>
            </p:cNvSpPr>
            <p:nvPr/>
          </p:nvSpPr>
          <p:spPr bwMode="auto">
            <a:xfrm flipV="1">
              <a:off x="3128" y="2552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8" name="Text Box 23"/>
            <p:cNvSpPr txBox="1">
              <a:spLocks noChangeArrowheads="1"/>
            </p:cNvSpPr>
            <p:nvPr/>
          </p:nvSpPr>
          <p:spPr bwMode="auto">
            <a:xfrm>
              <a:off x="3115" y="2404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49" name="Group 24"/>
          <p:cNvGrpSpPr/>
          <p:nvPr/>
        </p:nvGrpSpPr>
        <p:grpSpPr bwMode="auto">
          <a:xfrm>
            <a:off x="435358" y="4549760"/>
            <a:ext cx="806450" cy="1065212"/>
            <a:chOff x="1740" y="2767"/>
            <a:chExt cx="508" cy="671"/>
          </a:xfrm>
        </p:grpSpPr>
        <p:sp>
          <p:nvSpPr>
            <p:cNvPr id="150" name="Line 25"/>
            <p:cNvSpPr>
              <a:spLocks noChangeShapeType="1"/>
            </p:cNvSpPr>
            <p:nvPr/>
          </p:nvSpPr>
          <p:spPr bwMode="auto">
            <a:xfrm flipH="1">
              <a:off x="1943" y="2936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1" name="Line 26"/>
            <p:cNvSpPr>
              <a:spLocks noChangeShapeType="1"/>
            </p:cNvSpPr>
            <p:nvPr/>
          </p:nvSpPr>
          <p:spPr bwMode="auto">
            <a:xfrm flipH="1">
              <a:off x="1931" y="3117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2" name="Line 27"/>
            <p:cNvSpPr>
              <a:spLocks noChangeShapeType="1"/>
            </p:cNvSpPr>
            <p:nvPr/>
          </p:nvSpPr>
          <p:spPr bwMode="auto">
            <a:xfrm flipH="1">
              <a:off x="1932" y="3286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>
              <a:off x="1752" y="2767"/>
              <a:ext cx="32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" name="Text Box 29"/>
            <p:cNvSpPr txBox="1">
              <a:spLocks noChangeArrowheads="1"/>
            </p:cNvSpPr>
            <p:nvPr/>
          </p:nvSpPr>
          <p:spPr bwMode="auto">
            <a:xfrm>
              <a:off x="1740" y="2970"/>
              <a:ext cx="32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5" name="Text Box 30"/>
            <p:cNvSpPr txBox="1">
              <a:spLocks noChangeArrowheads="1"/>
            </p:cNvSpPr>
            <p:nvPr/>
          </p:nvSpPr>
          <p:spPr bwMode="auto">
            <a:xfrm>
              <a:off x="1740" y="3150"/>
              <a:ext cx="32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7" name="Line 32"/>
          <p:cNvSpPr>
            <a:spLocks noChangeShapeType="1"/>
          </p:cNvSpPr>
          <p:nvPr/>
        </p:nvSpPr>
        <p:spPr bwMode="auto">
          <a:xfrm>
            <a:off x="-2323240" y="5983269"/>
            <a:ext cx="0" cy="682625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8" name="Line 43"/>
          <p:cNvSpPr>
            <a:spLocks noChangeShapeType="1"/>
          </p:cNvSpPr>
          <p:nvPr/>
        </p:nvSpPr>
        <p:spPr bwMode="auto">
          <a:xfrm>
            <a:off x="1897470" y="5984860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1" name="Line 46"/>
          <p:cNvSpPr>
            <a:spLocks noChangeShapeType="1"/>
          </p:cNvSpPr>
          <p:nvPr/>
        </p:nvSpPr>
        <p:spPr bwMode="auto">
          <a:xfrm>
            <a:off x="-2323029" y="598486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5" name="Line 50"/>
          <p:cNvSpPr>
            <a:spLocks noChangeShapeType="1"/>
          </p:cNvSpPr>
          <p:nvPr/>
        </p:nvSpPr>
        <p:spPr bwMode="auto">
          <a:xfrm>
            <a:off x="2594616" y="5965801"/>
            <a:ext cx="0" cy="4093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77" name="直接连接符 176"/>
          <p:cNvCxnSpPr>
            <a:stCxn id="157" idx="0"/>
            <a:endCxn id="161" idx="0"/>
          </p:cNvCxnSpPr>
          <p:nvPr/>
        </p:nvCxnSpPr>
        <p:spPr bwMode="auto">
          <a:xfrm flipH="1">
            <a:off x="3462721" y="5983272"/>
            <a:ext cx="1587" cy="35401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Line 43"/>
          <p:cNvSpPr>
            <a:spLocks noChangeShapeType="1"/>
          </p:cNvSpPr>
          <p:nvPr/>
        </p:nvSpPr>
        <p:spPr bwMode="auto">
          <a:xfrm>
            <a:off x="1560956" y="5981685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0" name="Line 43"/>
          <p:cNvSpPr>
            <a:spLocks noChangeShapeType="1"/>
          </p:cNvSpPr>
          <p:nvPr/>
        </p:nvSpPr>
        <p:spPr bwMode="auto">
          <a:xfrm>
            <a:off x="2893267" y="5978510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1" name="Line 43"/>
          <p:cNvSpPr>
            <a:spLocks noChangeShapeType="1"/>
          </p:cNvSpPr>
          <p:nvPr/>
        </p:nvSpPr>
        <p:spPr bwMode="auto">
          <a:xfrm>
            <a:off x="2263824" y="5978510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>
            <a:off x="3175384" y="5957872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3" name="Line 43"/>
          <p:cNvSpPr>
            <a:spLocks noChangeShapeType="1"/>
          </p:cNvSpPr>
          <p:nvPr/>
        </p:nvSpPr>
        <p:spPr bwMode="auto">
          <a:xfrm>
            <a:off x="3781244" y="5978510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" name="Line 43"/>
          <p:cNvSpPr>
            <a:spLocks noChangeShapeType="1"/>
          </p:cNvSpPr>
          <p:nvPr/>
        </p:nvSpPr>
        <p:spPr bwMode="auto">
          <a:xfrm>
            <a:off x="4224419" y="6069231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5" name="Oval 9"/>
          <p:cNvSpPr>
            <a:spLocks noChangeArrowheads="1"/>
          </p:cNvSpPr>
          <p:nvPr/>
        </p:nvSpPr>
        <p:spPr bwMode="auto">
          <a:xfrm>
            <a:off x="4186319" y="5993031"/>
            <a:ext cx="76200" cy="76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439738"/>
            <a:ext cx="5651500" cy="498475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用数据选择器实现组合逻辑函数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011238" y="1193800"/>
            <a:ext cx="1595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1】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185988" y="1131888"/>
            <a:ext cx="4679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利用选择器实现逻辑函数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A,B,C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1,2,4,6,7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412750" y="4338638"/>
            <a:ext cx="1703388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用八选一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151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6966" name="Group 6"/>
          <p:cNvGrpSpPr/>
          <p:nvPr/>
        </p:nvGrpSpPr>
        <p:grpSpPr bwMode="auto">
          <a:xfrm>
            <a:off x="323056" y="2085976"/>
            <a:ext cx="7491413" cy="457200"/>
            <a:chOff x="556" y="1447"/>
            <a:chExt cx="4719" cy="288"/>
          </a:xfrm>
        </p:grpSpPr>
        <p:sp>
          <p:nvSpPr>
            <p:cNvPr id="91194" name="Rectangle 7"/>
            <p:cNvSpPr>
              <a:spLocks noChangeArrowheads="1"/>
            </p:cNvSpPr>
            <p:nvPr/>
          </p:nvSpPr>
          <p:spPr bwMode="auto">
            <a:xfrm>
              <a:off x="556" y="1447"/>
              <a:ext cx="47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Y=m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+m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+m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+m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=ABC+ABC+ABC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ABC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ABC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5" name="Line 8"/>
            <p:cNvSpPr>
              <a:spLocks noChangeShapeType="1"/>
            </p:cNvSpPr>
            <p:nvPr/>
          </p:nvSpPr>
          <p:spPr bwMode="auto">
            <a:xfrm>
              <a:off x="2683" y="1495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6" name="Line 9"/>
            <p:cNvSpPr>
              <a:spLocks noChangeShapeType="1"/>
            </p:cNvSpPr>
            <p:nvPr/>
          </p:nvSpPr>
          <p:spPr bwMode="auto">
            <a:xfrm>
              <a:off x="3451" y="1495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7" name="Line 10"/>
            <p:cNvSpPr>
              <a:spLocks noChangeShapeType="1"/>
            </p:cNvSpPr>
            <p:nvPr/>
          </p:nvSpPr>
          <p:spPr bwMode="auto">
            <a:xfrm>
              <a:off x="3973" y="1495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8" name="Line 11"/>
            <p:cNvSpPr>
              <a:spLocks noChangeShapeType="1"/>
            </p:cNvSpPr>
            <p:nvPr/>
          </p:nvSpPr>
          <p:spPr bwMode="auto">
            <a:xfrm>
              <a:off x="3184" y="1506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9" name="Line 12"/>
            <p:cNvSpPr>
              <a:spLocks noChangeShapeType="1"/>
            </p:cNvSpPr>
            <p:nvPr/>
          </p:nvSpPr>
          <p:spPr bwMode="auto">
            <a:xfrm>
              <a:off x="3818" y="1495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200" name="Line 13"/>
            <p:cNvSpPr>
              <a:spLocks noChangeShapeType="1"/>
            </p:cNvSpPr>
            <p:nvPr/>
          </p:nvSpPr>
          <p:spPr bwMode="auto">
            <a:xfrm>
              <a:off x="4532" y="1506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201" name="Line 14"/>
            <p:cNvSpPr>
              <a:spLocks noChangeShapeType="1"/>
            </p:cNvSpPr>
            <p:nvPr/>
          </p:nvSpPr>
          <p:spPr bwMode="auto">
            <a:xfrm>
              <a:off x="2798" y="1496"/>
              <a:ext cx="96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6975" name="Group 15"/>
          <p:cNvGrpSpPr/>
          <p:nvPr/>
        </p:nvGrpSpPr>
        <p:grpSpPr bwMode="auto">
          <a:xfrm>
            <a:off x="3511550" y="3816350"/>
            <a:ext cx="2903538" cy="2008188"/>
            <a:chOff x="2212" y="2404"/>
            <a:chExt cx="1829" cy="1265"/>
          </a:xfrm>
        </p:grpSpPr>
        <p:sp>
          <p:nvSpPr>
            <p:cNvPr id="91186" name="Rectangle 16"/>
            <p:cNvSpPr>
              <a:spLocks noChangeArrowheads="1"/>
            </p:cNvSpPr>
            <p:nvPr/>
          </p:nvSpPr>
          <p:spPr bwMode="auto">
            <a:xfrm>
              <a:off x="2246" y="2821"/>
              <a:ext cx="1784" cy="84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7" name="Text Box 17"/>
            <p:cNvSpPr txBox="1">
              <a:spLocks noChangeArrowheads="1"/>
            </p:cNvSpPr>
            <p:nvPr/>
          </p:nvSpPr>
          <p:spPr bwMode="auto">
            <a:xfrm>
              <a:off x="2606" y="3067"/>
              <a:ext cx="120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151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8" name="Text Box 18"/>
            <p:cNvSpPr txBox="1">
              <a:spLocks noChangeArrowheads="1"/>
            </p:cNvSpPr>
            <p:nvPr/>
          </p:nvSpPr>
          <p:spPr bwMode="auto">
            <a:xfrm>
              <a:off x="2301" y="3366"/>
              <a:ext cx="174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9" name="Text Box 19"/>
            <p:cNvSpPr txBox="1">
              <a:spLocks noChangeArrowheads="1"/>
            </p:cNvSpPr>
            <p:nvPr/>
          </p:nvSpPr>
          <p:spPr bwMode="auto">
            <a:xfrm>
              <a:off x="2212" y="3036"/>
              <a:ext cx="351" cy="3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0" name="Text Box 20"/>
            <p:cNvSpPr txBox="1">
              <a:spLocks noChangeArrowheads="1"/>
            </p:cNvSpPr>
            <p:nvPr/>
          </p:nvSpPr>
          <p:spPr bwMode="auto">
            <a:xfrm>
              <a:off x="3013" y="2777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1" name="Text Box 21"/>
            <p:cNvSpPr txBox="1">
              <a:spLocks noChangeArrowheads="1"/>
            </p:cNvSpPr>
            <p:nvPr/>
          </p:nvSpPr>
          <p:spPr bwMode="auto">
            <a:xfrm>
              <a:off x="2212" y="2799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2" name="Line 22"/>
            <p:cNvSpPr>
              <a:spLocks noChangeShapeType="1"/>
            </p:cNvSpPr>
            <p:nvPr/>
          </p:nvSpPr>
          <p:spPr bwMode="auto">
            <a:xfrm flipV="1">
              <a:off x="3128" y="2552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93" name="Text Box 23"/>
            <p:cNvSpPr txBox="1">
              <a:spLocks noChangeArrowheads="1"/>
            </p:cNvSpPr>
            <p:nvPr/>
          </p:nvSpPr>
          <p:spPr bwMode="auto">
            <a:xfrm>
              <a:off x="3115" y="2404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6984" name="Group 24"/>
          <p:cNvGrpSpPr/>
          <p:nvPr/>
        </p:nvGrpSpPr>
        <p:grpSpPr bwMode="auto">
          <a:xfrm>
            <a:off x="2762250" y="4392613"/>
            <a:ext cx="806450" cy="1065212"/>
            <a:chOff x="1740" y="2767"/>
            <a:chExt cx="508" cy="671"/>
          </a:xfrm>
        </p:grpSpPr>
        <p:sp>
          <p:nvSpPr>
            <p:cNvPr id="91180" name="Line 25"/>
            <p:cNvSpPr>
              <a:spLocks noChangeShapeType="1"/>
            </p:cNvSpPr>
            <p:nvPr/>
          </p:nvSpPr>
          <p:spPr bwMode="auto">
            <a:xfrm flipH="1">
              <a:off x="1943" y="2936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1" name="Line 26"/>
            <p:cNvSpPr>
              <a:spLocks noChangeShapeType="1"/>
            </p:cNvSpPr>
            <p:nvPr/>
          </p:nvSpPr>
          <p:spPr bwMode="auto">
            <a:xfrm flipH="1">
              <a:off x="1931" y="3117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2" name="Line 27"/>
            <p:cNvSpPr>
              <a:spLocks noChangeShapeType="1"/>
            </p:cNvSpPr>
            <p:nvPr/>
          </p:nvSpPr>
          <p:spPr bwMode="auto">
            <a:xfrm flipH="1">
              <a:off x="1932" y="3286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3" name="Text Box 28"/>
            <p:cNvSpPr txBox="1">
              <a:spLocks noChangeArrowheads="1"/>
            </p:cNvSpPr>
            <p:nvPr/>
          </p:nvSpPr>
          <p:spPr bwMode="auto">
            <a:xfrm>
              <a:off x="1752" y="2767"/>
              <a:ext cx="32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4" name="Text Box 29"/>
            <p:cNvSpPr txBox="1">
              <a:spLocks noChangeArrowheads="1"/>
            </p:cNvSpPr>
            <p:nvPr/>
          </p:nvSpPr>
          <p:spPr bwMode="auto">
            <a:xfrm>
              <a:off x="1740" y="2970"/>
              <a:ext cx="32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85" name="Text Box 30"/>
            <p:cNvSpPr txBox="1">
              <a:spLocks noChangeArrowheads="1"/>
            </p:cNvSpPr>
            <p:nvPr/>
          </p:nvSpPr>
          <p:spPr bwMode="auto">
            <a:xfrm>
              <a:off x="1740" y="3150"/>
              <a:ext cx="32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6991" name="Group 31"/>
          <p:cNvGrpSpPr/>
          <p:nvPr/>
        </p:nvGrpSpPr>
        <p:grpSpPr bwMode="auto">
          <a:xfrm>
            <a:off x="5237163" y="5826125"/>
            <a:ext cx="681037" cy="906463"/>
            <a:chOff x="3299" y="3659"/>
            <a:chExt cx="429" cy="571"/>
          </a:xfrm>
        </p:grpSpPr>
        <p:sp>
          <p:nvSpPr>
            <p:cNvPr id="91178" name="Line 32"/>
            <p:cNvSpPr>
              <a:spLocks noChangeShapeType="1"/>
            </p:cNvSpPr>
            <p:nvPr/>
          </p:nvSpPr>
          <p:spPr bwMode="auto">
            <a:xfrm>
              <a:off x="3648" y="3659"/>
              <a:ext cx="0" cy="430"/>
            </a:xfrm>
            <a:prstGeom prst="line">
              <a:avLst/>
            </a:prstGeom>
            <a:noFill/>
            <a:ln w="38100">
              <a:no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79" name="Text Box 33"/>
            <p:cNvSpPr txBox="1">
              <a:spLocks noChangeArrowheads="1"/>
            </p:cNvSpPr>
            <p:nvPr/>
          </p:nvSpPr>
          <p:spPr bwMode="auto">
            <a:xfrm>
              <a:off x="3299" y="3942"/>
              <a:ext cx="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6994" name="Group 34"/>
          <p:cNvGrpSpPr/>
          <p:nvPr/>
        </p:nvGrpSpPr>
        <p:grpSpPr bwMode="auto">
          <a:xfrm>
            <a:off x="5486400" y="5857875"/>
            <a:ext cx="357188" cy="430213"/>
            <a:chOff x="3456" y="3690"/>
            <a:chExt cx="225" cy="271"/>
          </a:xfrm>
        </p:grpSpPr>
        <p:sp>
          <p:nvSpPr>
            <p:cNvPr id="91176" name="Freeform 35"/>
            <p:cNvSpPr/>
            <p:nvPr/>
          </p:nvSpPr>
          <p:spPr bwMode="auto">
            <a:xfrm>
              <a:off x="3456" y="3690"/>
              <a:ext cx="192" cy="236"/>
            </a:xfrm>
            <a:custGeom>
              <a:avLst/>
              <a:gdLst>
                <a:gd name="T0" fmla="*/ 0 w 192"/>
                <a:gd name="T1" fmla="*/ 0 h 101"/>
                <a:gd name="T2" fmla="*/ 0 w 192"/>
                <a:gd name="T3" fmla="*/ 16417 h 101"/>
                <a:gd name="T4" fmla="*/ 192 w 192"/>
                <a:gd name="T5" fmla="*/ 16417 h 1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1">
                  <a:moveTo>
                    <a:pt x="0" y="0"/>
                  </a:moveTo>
                  <a:lnTo>
                    <a:pt x="0" y="101"/>
                  </a:lnTo>
                  <a:lnTo>
                    <a:pt x="192" y="10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77" name="Oval 36"/>
            <p:cNvSpPr>
              <a:spLocks noChangeArrowheads="1"/>
            </p:cNvSpPr>
            <p:nvPr/>
          </p:nvSpPr>
          <p:spPr bwMode="auto">
            <a:xfrm>
              <a:off x="3613" y="3893"/>
              <a:ext cx="68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6997" name="Group 37"/>
          <p:cNvGrpSpPr/>
          <p:nvPr/>
        </p:nvGrpSpPr>
        <p:grpSpPr bwMode="auto">
          <a:xfrm>
            <a:off x="4822826" y="5808663"/>
            <a:ext cx="698497" cy="479425"/>
            <a:chOff x="3038" y="3659"/>
            <a:chExt cx="451" cy="302"/>
          </a:xfrm>
        </p:grpSpPr>
        <p:sp>
          <p:nvSpPr>
            <p:cNvPr id="91174" name="Freeform 38"/>
            <p:cNvSpPr/>
            <p:nvPr/>
          </p:nvSpPr>
          <p:spPr bwMode="auto">
            <a:xfrm>
              <a:off x="3038" y="3659"/>
              <a:ext cx="418" cy="271"/>
            </a:xfrm>
            <a:custGeom>
              <a:avLst/>
              <a:gdLst>
                <a:gd name="T0" fmla="*/ 418 w 418"/>
                <a:gd name="T1" fmla="*/ 271 h 271"/>
                <a:gd name="T2" fmla="*/ 0 w 418"/>
                <a:gd name="T3" fmla="*/ 271 h 271"/>
                <a:gd name="T4" fmla="*/ 0 w 418"/>
                <a:gd name="T5" fmla="*/ 0 h 2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8" h="271">
                  <a:moveTo>
                    <a:pt x="418" y="271"/>
                  </a:move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75" name="Oval 39"/>
            <p:cNvSpPr>
              <a:spLocks noChangeArrowheads="1"/>
            </p:cNvSpPr>
            <p:nvPr/>
          </p:nvSpPr>
          <p:spPr bwMode="auto">
            <a:xfrm>
              <a:off x="3421" y="3893"/>
              <a:ext cx="68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000" name="Group 40"/>
          <p:cNvGrpSpPr/>
          <p:nvPr/>
        </p:nvGrpSpPr>
        <p:grpSpPr bwMode="auto">
          <a:xfrm>
            <a:off x="3873500" y="5827713"/>
            <a:ext cx="1090612" cy="461962"/>
            <a:chOff x="2440" y="3671"/>
            <a:chExt cx="631" cy="291"/>
          </a:xfrm>
        </p:grpSpPr>
        <p:sp>
          <p:nvSpPr>
            <p:cNvPr id="91170" name="Freeform 41"/>
            <p:cNvSpPr/>
            <p:nvPr/>
          </p:nvSpPr>
          <p:spPr bwMode="auto">
            <a:xfrm>
              <a:off x="2440" y="3671"/>
              <a:ext cx="587" cy="259"/>
            </a:xfrm>
            <a:custGeom>
              <a:avLst/>
              <a:gdLst>
                <a:gd name="T0" fmla="*/ 0 w 587"/>
                <a:gd name="T1" fmla="*/ 0 h 259"/>
                <a:gd name="T2" fmla="*/ 0 w 587"/>
                <a:gd name="T3" fmla="*/ 259 h 259"/>
                <a:gd name="T4" fmla="*/ 587 w 587"/>
                <a:gd name="T5" fmla="*/ 259 h 2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7" h="259">
                  <a:moveTo>
                    <a:pt x="0" y="0"/>
                  </a:moveTo>
                  <a:lnTo>
                    <a:pt x="0" y="259"/>
                  </a:lnTo>
                  <a:lnTo>
                    <a:pt x="587" y="25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71" name="Oval 42"/>
            <p:cNvSpPr>
              <a:spLocks noChangeArrowheads="1"/>
            </p:cNvSpPr>
            <p:nvPr/>
          </p:nvSpPr>
          <p:spPr bwMode="auto">
            <a:xfrm>
              <a:off x="3003" y="3893"/>
              <a:ext cx="68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72" name="Line 43"/>
            <p:cNvSpPr>
              <a:spLocks noChangeShapeType="1"/>
            </p:cNvSpPr>
            <p:nvPr/>
          </p:nvSpPr>
          <p:spPr bwMode="auto">
            <a:xfrm>
              <a:off x="2643" y="3671"/>
              <a:ext cx="0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73" name="Oval 44"/>
            <p:cNvSpPr>
              <a:spLocks noChangeArrowheads="1"/>
            </p:cNvSpPr>
            <p:nvPr/>
          </p:nvSpPr>
          <p:spPr bwMode="auto">
            <a:xfrm>
              <a:off x="2608" y="3894"/>
              <a:ext cx="68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005" name="Group 45"/>
          <p:cNvGrpSpPr/>
          <p:nvPr/>
        </p:nvGrpSpPr>
        <p:grpSpPr bwMode="auto">
          <a:xfrm>
            <a:off x="6024563" y="5827713"/>
            <a:ext cx="196850" cy="609600"/>
            <a:chOff x="3795" y="3671"/>
            <a:chExt cx="124" cy="384"/>
          </a:xfrm>
        </p:grpSpPr>
        <p:sp>
          <p:nvSpPr>
            <p:cNvPr id="91168" name="Line 46"/>
            <p:cNvSpPr>
              <a:spLocks noChangeShapeType="1"/>
            </p:cNvSpPr>
            <p:nvPr/>
          </p:nvSpPr>
          <p:spPr bwMode="auto">
            <a:xfrm>
              <a:off x="3863" y="367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9" name="Line 47"/>
            <p:cNvSpPr>
              <a:spLocks noChangeShapeType="1"/>
            </p:cNvSpPr>
            <p:nvPr/>
          </p:nvSpPr>
          <p:spPr bwMode="auto">
            <a:xfrm>
              <a:off x="3795" y="4055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008" name="Group 48"/>
          <p:cNvGrpSpPr/>
          <p:nvPr/>
        </p:nvGrpSpPr>
        <p:grpSpPr bwMode="auto">
          <a:xfrm>
            <a:off x="4518025" y="5808663"/>
            <a:ext cx="1636139" cy="301625"/>
            <a:chOff x="2846" y="3659"/>
            <a:chExt cx="1017" cy="190"/>
          </a:xfrm>
        </p:grpSpPr>
        <p:sp>
          <p:nvSpPr>
            <p:cNvPr id="91165" name="Freeform 49"/>
            <p:cNvSpPr/>
            <p:nvPr/>
          </p:nvSpPr>
          <p:spPr bwMode="auto">
            <a:xfrm>
              <a:off x="2846" y="3671"/>
              <a:ext cx="1017" cy="158"/>
            </a:xfrm>
            <a:custGeom>
              <a:avLst/>
              <a:gdLst>
                <a:gd name="T0" fmla="*/ 0 w 1017"/>
                <a:gd name="T1" fmla="*/ 0 h 158"/>
                <a:gd name="T2" fmla="*/ 0 w 1017"/>
                <a:gd name="T3" fmla="*/ 158 h 158"/>
                <a:gd name="T4" fmla="*/ 1017 w 1017"/>
                <a:gd name="T5" fmla="*/ 158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7" h="158">
                  <a:moveTo>
                    <a:pt x="0" y="0"/>
                  </a:moveTo>
                  <a:lnTo>
                    <a:pt x="0" y="158"/>
                  </a:lnTo>
                  <a:lnTo>
                    <a:pt x="1017" y="15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6" name="Line 50"/>
            <p:cNvSpPr>
              <a:spLocks noChangeShapeType="1"/>
            </p:cNvSpPr>
            <p:nvPr/>
          </p:nvSpPr>
          <p:spPr bwMode="auto">
            <a:xfrm>
              <a:off x="3242" y="3659"/>
              <a:ext cx="0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7" name="Oval 51"/>
            <p:cNvSpPr>
              <a:spLocks noChangeArrowheads="1"/>
            </p:cNvSpPr>
            <p:nvPr/>
          </p:nvSpPr>
          <p:spPr bwMode="auto">
            <a:xfrm>
              <a:off x="3207" y="3781"/>
              <a:ext cx="68" cy="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012" name="Group 52"/>
          <p:cNvGrpSpPr/>
          <p:nvPr/>
        </p:nvGrpSpPr>
        <p:grpSpPr bwMode="auto">
          <a:xfrm>
            <a:off x="581243" y="3205328"/>
            <a:ext cx="8158162" cy="457200"/>
            <a:chOff x="351" y="2046"/>
            <a:chExt cx="5139" cy="288"/>
          </a:xfrm>
        </p:grpSpPr>
        <p:sp>
          <p:nvSpPr>
            <p:cNvPr id="91152" name="Text Box 53"/>
            <p:cNvSpPr txBox="1">
              <a:spLocks noChangeArrowheads="1"/>
            </p:cNvSpPr>
            <p:nvPr/>
          </p:nvSpPr>
          <p:spPr bwMode="auto">
            <a:xfrm>
              <a:off x="351" y="2046"/>
              <a:ext cx="51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ABC0+ABC1+ABC1+ABC0+ABC1+ABC0+ABC1+ABC1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53" name="Line 54"/>
            <p:cNvSpPr>
              <a:spLocks noChangeShapeType="1"/>
            </p:cNvSpPr>
            <p:nvPr/>
          </p:nvSpPr>
          <p:spPr bwMode="auto">
            <a:xfrm>
              <a:off x="498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54" name="Line 55"/>
            <p:cNvSpPr>
              <a:spLocks noChangeShapeType="1"/>
            </p:cNvSpPr>
            <p:nvPr/>
          </p:nvSpPr>
          <p:spPr bwMode="auto">
            <a:xfrm>
              <a:off x="656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55" name="Line 56"/>
            <p:cNvSpPr>
              <a:spLocks noChangeShapeType="1"/>
            </p:cNvSpPr>
            <p:nvPr/>
          </p:nvSpPr>
          <p:spPr bwMode="auto">
            <a:xfrm>
              <a:off x="825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56" name="Line 57"/>
            <p:cNvSpPr>
              <a:spLocks noChangeShapeType="1"/>
            </p:cNvSpPr>
            <p:nvPr/>
          </p:nvSpPr>
          <p:spPr bwMode="auto">
            <a:xfrm>
              <a:off x="1288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57" name="Line 58"/>
            <p:cNvSpPr>
              <a:spLocks noChangeShapeType="1"/>
            </p:cNvSpPr>
            <p:nvPr/>
          </p:nvSpPr>
          <p:spPr bwMode="auto">
            <a:xfrm>
              <a:off x="1138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58" name="Line 59"/>
            <p:cNvSpPr>
              <a:spLocks noChangeShapeType="1"/>
            </p:cNvSpPr>
            <p:nvPr/>
          </p:nvSpPr>
          <p:spPr bwMode="auto">
            <a:xfrm>
              <a:off x="1751" y="2103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59" name="Line 60"/>
            <p:cNvSpPr>
              <a:spLocks noChangeShapeType="1"/>
            </p:cNvSpPr>
            <p:nvPr/>
          </p:nvSpPr>
          <p:spPr bwMode="auto">
            <a:xfrm>
              <a:off x="2033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0" name="Line 61"/>
            <p:cNvSpPr>
              <a:spLocks noChangeShapeType="1"/>
            </p:cNvSpPr>
            <p:nvPr/>
          </p:nvSpPr>
          <p:spPr bwMode="auto">
            <a:xfrm>
              <a:off x="2368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1" name="Line 62"/>
            <p:cNvSpPr>
              <a:spLocks noChangeShapeType="1"/>
            </p:cNvSpPr>
            <p:nvPr/>
          </p:nvSpPr>
          <p:spPr bwMode="auto">
            <a:xfrm>
              <a:off x="3257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2" name="Line 63"/>
            <p:cNvSpPr>
              <a:spLocks noChangeShapeType="1"/>
            </p:cNvSpPr>
            <p:nvPr/>
          </p:nvSpPr>
          <p:spPr bwMode="auto">
            <a:xfrm>
              <a:off x="3084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3" name="Line 64"/>
            <p:cNvSpPr>
              <a:spLocks noChangeShapeType="1"/>
            </p:cNvSpPr>
            <p:nvPr/>
          </p:nvSpPr>
          <p:spPr bwMode="auto">
            <a:xfrm>
              <a:off x="3705" y="2102"/>
              <a:ext cx="124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164" name="Line 65"/>
            <p:cNvSpPr>
              <a:spLocks noChangeShapeType="1"/>
            </p:cNvSpPr>
            <p:nvPr/>
          </p:nvSpPr>
          <p:spPr bwMode="auto">
            <a:xfrm>
              <a:off x="4487" y="2103"/>
              <a:ext cx="125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61950" y="2569453"/>
          <a:ext cx="8576800" cy="43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991100" imgH="254000" progId="Equation.3">
                  <p:embed/>
                </p:oleObj>
              </mc:Choice>
              <mc:Fallback>
                <p:oleObj name="" r:id="rId1" imgW="4991100" imgH="2540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2569453"/>
                        <a:ext cx="8576800" cy="435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>
            <a:stCxn id="91178" idx="0"/>
            <a:endCxn id="91177" idx="0"/>
          </p:cNvCxnSpPr>
          <p:nvPr/>
        </p:nvCxnSpPr>
        <p:spPr bwMode="auto">
          <a:xfrm flipH="1">
            <a:off x="5789613" y="5826125"/>
            <a:ext cx="1587" cy="35401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9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  <p:bldP spid="296963" grpId="0" autoUpdateAnimBg="0"/>
      <p:bldP spid="296964" grpId="0" autoUpdateAnimBg="0"/>
      <p:bldP spid="29696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0</TotalTime>
  <Words>2621</Words>
  <Application>WPS 演示</Application>
  <PresentationFormat>全屏显示(4:3)</PresentationFormat>
  <Paragraphs>1146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Tahoma</vt:lpstr>
      <vt:lpstr>Times New Roman</vt:lpstr>
      <vt:lpstr>黑体</vt:lpstr>
      <vt:lpstr>Symbol</vt:lpstr>
      <vt:lpstr>微软雅黑</vt:lpstr>
      <vt:lpstr>Arial Unicode MS</vt:lpstr>
      <vt:lpstr>Calibri</vt:lpstr>
      <vt:lpstr>默认设计模板</vt:lpstr>
      <vt:lpstr>Equation.3</vt:lpstr>
      <vt:lpstr>Equation.3</vt:lpstr>
      <vt:lpstr>Paint.Picture</vt:lpstr>
      <vt:lpstr>二、数据选择器</vt:lpstr>
      <vt:lpstr>四选一数据选择器</vt:lpstr>
      <vt:lpstr>74153--有使能端的双4选1数据选择器</vt:lpstr>
      <vt:lpstr>选择器扩展</vt:lpstr>
      <vt:lpstr>常用数据选择器</vt:lpstr>
      <vt:lpstr>常用数据选择器</vt:lpstr>
      <vt:lpstr>用四选一74153</vt:lpstr>
      <vt:lpstr>PowerPoint 演示文稿</vt:lpstr>
      <vt:lpstr>用数据选择器实现组合逻辑函数</vt:lpstr>
      <vt:lpstr>用四选一74153</vt:lpstr>
      <vt:lpstr>【例2】</vt:lpstr>
      <vt:lpstr>【例3】</vt:lpstr>
      <vt:lpstr>方案一：</vt:lpstr>
      <vt:lpstr>方案二：</vt:lpstr>
      <vt:lpstr>方案三：</vt:lpstr>
      <vt:lpstr>数据同比较器—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314</cp:revision>
  <dcterms:created xsi:type="dcterms:W3CDTF">2004-02-20T06:45:00Z</dcterms:created>
  <dcterms:modified xsi:type="dcterms:W3CDTF">2022-03-28T09:09:54Z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1A2261D928D147EBB787EE3B0487F87F</vt:lpwstr>
  </property>
  <property fmtid="{D5CDD505-2E9C-101B-9397-08002B2CF9AE}" pid="3" name="KSOProductBuildVer">
    <vt:lpwstr>2052-11.1.0.11365</vt:lpwstr>
  </property>
</Properties>
</file>