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85" r:id="rId3"/>
    <p:sldId id="301" r:id="rId4"/>
    <p:sldId id="302" r:id="rId5"/>
    <p:sldId id="329" r:id="rId6"/>
    <p:sldId id="322" r:id="rId7"/>
    <p:sldId id="287" r:id="rId8"/>
    <p:sldId id="288" r:id="rId9"/>
    <p:sldId id="289" r:id="rId10"/>
    <p:sldId id="284" r:id="rId11"/>
    <p:sldId id="307" r:id="rId12"/>
    <p:sldId id="323" r:id="rId13"/>
    <p:sldId id="278" r:id="rId14"/>
    <p:sldId id="333" r:id="rId15"/>
    <p:sldId id="279" r:id="rId16"/>
    <p:sldId id="281" r:id="rId17"/>
    <p:sldId id="332" r:id="rId18"/>
    <p:sldId id="308" r:id="rId19"/>
    <p:sldId id="328" r:id="rId20"/>
    <p:sldId id="330" r:id="rId21"/>
    <p:sldId id="331" r:id="rId22"/>
    <p:sldId id="311" r:id="rId23"/>
    <p:sldId id="324" r:id="rId24"/>
    <p:sldId id="309" r:id="rId25"/>
    <p:sldId id="306" r:id="rId26"/>
    <p:sldId id="325" r:id="rId27"/>
    <p:sldId id="310" r:id="rId28"/>
    <p:sldId id="326" r:id="rId29"/>
    <p:sldId id="313" r:id="rId30"/>
    <p:sldId id="312" r:id="rId31"/>
    <p:sldId id="315" r:id="rId32"/>
    <p:sldId id="316" r:id="rId33"/>
    <p:sldId id="317" r:id="rId34"/>
    <p:sldId id="318" r:id="rId35"/>
    <p:sldId id="319" r:id="rId36"/>
    <p:sldId id="327" r:id="rId37"/>
    <p:sldId id="32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snapToObjects="1">
      <p:cViewPr varScale="1">
        <p:scale>
          <a:sx n="86" d="100"/>
          <a:sy n="86" d="100"/>
        </p:scale>
        <p:origin x="954" y="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9C665-E976-B049-82A2-4BB70018D58F}" type="datetimeFigureOut">
              <a:rPr kumimoji="1" lang="zh-CN" altLang="en-US" smtClean="0"/>
              <a:t>2021/11/1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8FDE7-F498-5C49-9001-FB516119A50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88FDE7-F498-5C49-9001-FB516119A50D}" type="slidenum">
              <a:rPr kumimoji="1" lang="zh-CN" altLang="en-US" smtClean="0"/>
              <a:t>3</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88FDE7-F498-5C49-9001-FB516119A50D}" type="slidenum">
              <a:rPr kumimoji="1" lang="zh-CN" altLang="en-US" smtClean="0"/>
              <a:t>16</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phrase is thought to be inspired by a speech by Italian revolutionary Giuseppe Garibaldi, "I offer hunger, thirst, forced marches, battle, and death."</a:t>
            </a:r>
            <a:endParaRPr lang="zh-CN" altLang="en-US" dirty="0"/>
          </a:p>
        </p:txBody>
      </p:sp>
      <p:sp>
        <p:nvSpPr>
          <p:cNvPr id="4" name="灯片编号占位符 3"/>
          <p:cNvSpPr>
            <a:spLocks noGrp="1"/>
          </p:cNvSpPr>
          <p:nvPr>
            <p:ph type="sldNum" sz="quarter" idx="5"/>
          </p:nvPr>
        </p:nvSpPr>
        <p:spPr/>
        <p:txBody>
          <a:bodyPr/>
          <a:lstStyle/>
          <a:p>
            <a:fld id="{E688FDE7-F498-5C49-9001-FB516119A50D}" type="slidenum">
              <a:rPr kumimoji="1" lang="zh-CN" altLang="en-US" smtClean="0"/>
              <a:t>20</a:t>
            </a:fld>
            <a:endParaRPr kumimoji="1" lang="zh-CN" altLang="en-US"/>
          </a:p>
        </p:txBody>
      </p:sp>
    </p:spTree>
    <p:extLst>
      <p:ext uri="{BB962C8B-B14F-4D97-AF65-F5344CB8AC3E}">
        <p14:creationId xmlns:p14="http://schemas.microsoft.com/office/powerpoint/2010/main" val="383455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t>November 1, 2021</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t>November 1,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t>November 1,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t>November 1,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BB7EAE1-CAAC-4AEF-919E-158692B1E55E}" type="datetime4">
              <a:rPr lang="en-US" smtClean="0"/>
              <a:t>November 1,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t>November 1,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t>November 1,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t>November 1, 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t>November 1,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t>November 1, 2021</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hasCustomPrompt="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861222-2C8B-4501-BE87-6797EC025925}" type="datetime4">
              <a:rPr lang="en-US" smtClean="0"/>
              <a:t>November 1, 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t>November 1, 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33365" y="2376579"/>
            <a:ext cx="3313355" cy="1702160"/>
          </a:xfrm>
        </p:spPr>
        <p:txBody>
          <a:bodyPr>
            <a:normAutofit fontScale="90000"/>
          </a:bodyPr>
          <a:lstStyle/>
          <a:p>
            <a:r>
              <a:rPr kumimoji="1" lang="en-US" altLang="zh-CN" dirty="0"/>
              <a:t>Blood, Toil, Tears and Sweat</a:t>
            </a:r>
            <a:br>
              <a:rPr kumimoji="1" lang="en-US" altLang="zh-CN" dirty="0"/>
            </a:br>
            <a:r>
              <a:rPr kumimoji="1" lang="en-US" altLang="zh-CN" sz="2700" dirty="0"/>
              <a:t>(May 13, 1940)</a:t>
            </a:r>
            <a:endParaRPr kumimoji="1" lang="zh-CN" altLang="en-US" sz="2700" dirty="0"/>
          </a:p>
        </p:txBody>
      </p:sp>
      <p:sp>
        <p:nvSpPr>
          <p:cNvPr id="3" name="副标题 2"/>
          <p:cNvSpPr>
            <a:spLocks noGrp="1"/>
          </p:cNvSpPr>
          <p:nvPr>
            <p:ph type="subTitle" idx="1"/>
          </p:nvPr>
        </p:nvSpPr>
        <p:spPr/>
        <p:txBody>
          <a:bodyPr/>
          <a:lstStyle/>
          <a:p>
            <a:endParaRPr kumimoji="1" lang="en-US" altLang="zh-CN" dirty="0"/>
          </a:p>
          <a:p>
            <a:r>
              <a:rPr kumimoji="1" lang="en-US" altLang="zh-CN" dirty="0"/>
              <a:t>By Winston Churchill</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065" y="433294"/>
            <a:ext cx="7024744" cy="1143000"/>
          </a:xfrm>
        </p:spPr>
        <p:txBody>
          <a:bodyPr/>
          <a:lstStyle/>
          <a:p>
            <a:r>
              <a:rPr kumimoji="1" lang="en-US" altLang="zh-CN" dirty="0"/>
              <a:t>Listen to the Speech </a:t>
            </a:r>
            <a:endParaRPr kumimoji="1" lang="zh-CN" altLang="en-US" dirty="0"/>
          </a:p>
        </p:txBody>
      </p:sp>
      <p:sp>
        <p:nvSpPr>
          <p:cNvPr id="4" name="内容占位符 3"/>
          <p:cNvSpPr>
            <a:spLocks noGrp="1"/>
          </p:cNvSpPr>
          <p:nvPr>
            <p:ph idx="1"/>
          </p:nvPr>
        </p:nvSpPr>
        <p:spPr/>
        <p:txBody>
          <a:bodyPr/>
          <a:lstStyle/>
          <a:p>
            <a:r>
              <a:rPr kumimoji="1" lang="en-US" altLang="zh-CN" dirty="0"/>
              <a:t>First viewing: appreciation</a:t>
            </a:r>
          </a:p>
          <a:p>
            <a:r>
              <a:rPr kumimoji="1" lang="en-US" altLang="zh-CN" dirty="0"/>
              <a:t>Second viewing: fill in the gaps</a:t>
            </a: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9218" y="423064"/>
            <a:ext cx="8307294" cy="6463309"/>
          </a:xfrm>
          <a:prstGeom prst="rect">
            <a:avLst/>
          </a:prstGeom>
        </p:spPr>
        <p:txBody>
          <a:bodyPr wrap="square">
            <a:spAutoFit/>
          </a:bodyPr>
          <a:lstStyle/>
          <a:p>
            <a:r>
              <a:rPr lang="en-US" altLang="zh-CN" dirty="0"/>
              <a:t>    On Friday evening last I received His Majesty’s (1) </a:t>
            </a:r>
            <a:r>
              <a:rPr lang="en-US" altLang="zh-CN" dirty="0">
                <a:solidFill>
                  <a:srgbClr val="FF0000"/>
                </a:solidFill>
              </a:rPr>
              <a:t>_________</a:t>
            </a:r>
            <a:r>
              <a:rPr lang="en-US" altLang="zh-CN" dirty="0"/>
              <a:t> to form a new (2)</a:t>
            </a:r>
            <a:r>
              <a:rPr lang="en-US" altLang="zh-CN" u="dotted" dirty="0"/>
              <a:t> </a:t>
            </a:r>
            <a:r>
              <a:rPr lang="en-US" altLang="zh-CN" u="dotted" dirty="0">
                <a:solidFill>
                  <a:srgbClr val="FF0000"/>
                </a:solidFill>
              </a:rPr>
              <a:t>__________</a:t>
            </a:r>
            <a:r>
              <a:rPr lang="en-US" altLang="zh-CN" dirty="0"/>
              <a:t>. It is the evident wish and will of Parliament and the nation that this should be </a:t>
            </a:r>
            <a:r>
              <a:rPr lang="en-US" altLang="zh-CN" dirty="0">
                <a:solidFill>
                  <a:srgbClr val="000000"/>
                </a:solidFill>
              </a:rPr>
              <a:t>conceived </a:t>
            </a:r>
            <a:r>
              <a:rPr lang="en-US" altLang="zh-CN" dirty="0"/>
              <a:t>on the broadest possible basis and that it should include all parties. A War Cabinet has been formed of five Members, representing, with the Opposition Liberals, the </a:t>
            </a:r>
            <a:r>
              <a:rPr lang="en-US" altLang="zh-CN" u="dotted" dirty="0"/>
              <a:t>(3) </a:t>
            </a:r>
            <a:r>
              <a:rPr lang="en-US" altLang="zh-CN" u="dotted" dirty="0">
                <a:solidFill>
                  <a:srgbClr val="FF0000"/>
                </a:solidFill>
              </a:rPr>
              <a:t>________</a:t>
            </a:r>
            <a:r>
              <a:rPr lang="en-US" altLang="zh-CN" u="dotted" dirty="0"/>
              <a:t> </a:t>
            </a:r>
            <a:r>
              <a:rPr lang="en-US" altLang="zh-CN" dirty="0"/>
              <a:t>of the nation. The three party Leaders have agreed to serve, either in the War </a:t>
            </a:r>
            <a:r>
              <a:rPr lang="en-US" altLang="zh-CN" u="dotted" dirty="0"/>
              <a:t>(4) </a:t>
            </a:r>
            <a:r>
              <a:rPr lang="en-US" altLang="zh-CN" u="dotted" dirty="0">
                <a:solidFill>
                  <a:srgbClr val="FF0000"/>
                </a:solidFill>
              </a:rPr>
              <a:t>__________</a:t>
            </a:r>
            <a:r>
              <a:rPr lang="en-US" altLang="zh-CN" dirty="0"/>
              <a:t> or in high executive office. I now invite the House, by the Motion which stands in my name, to record its</a:t>
            </a:r>
            <a:r>
              <a:rPr lang="en-US" altLang="zh-CN" dirty="0">
                <a:solidFill>
                  <a:srgbClr val="000000"/>
                </a:solidFill>
              </a:rPr>
              <a:t> approval </a:t>
            </a:r>
            <a:r>
              <a:rPr lang="en-US" altLang="zh-CN" dirty="0"/>
              <a:t>of the steps taken and to declare its </a:t>
            </a:r>
            <a:r>
              <a:rPr lang="en-US" altLang="zh-CN" dirty="0">
                <a:solidFill>
                  <a:srgbClr val="000000"/>
                </a:solidFill>
              </a:rPr>
              <a:t>confidence </a:t>
            </a:r>
            <a:r>
              <a:rPr lang="en-US" altLang="zh-CN" dirty="0"/>
              <a:t>in the new Government. </a:t>
            </a:r>
            <a:endParaRPr lang="zh-CN" altLang="zh-CN" dirty="0"/>
          </a:p>
          <a:p>
            <a:r>
              <a:rPr lang="en-US" altLang="zh-CN" dirty="0"/>
              <a:t>     It must be remembered that we are in the preliminary stage of one of the greatest (5) </a:t>
            </a:r>
            <a:r>
              <a:rPr lang="en-US" altLang="zh-CN" u="sng" dirty="0">
                <a:solidFill>
                  <a:srgbClr val="FF6600"/>
                </a:solidFill>
              </a:rPr>
              <a:t>_________</a:t>
            </a:r>
            <a:r>
              <a:rPr lang="en-US" altLang="zh-CN" dirty="0"/>
              <a:t> in history, and many preparations have to be made here at home. I take up my task with (6) </a:t>
            </a:r>
            <a:r>
              <a:rPr lang="en-US" altLang="zh-CN" u="sng" dirty="0">
                <a:solidFill>
                  <a:schemeClr val="accent3"/>
                </a:solidFill>
              </a:rPr>
              <a:t>__________</a:t>
            </a:r>
            <a:r>
              <a:rPr lang="en-US" altLang="zh-CN" dirty="0"/>
              <a:t> and hope. I would say to the House, as I have said to those who have joined this government: “I have nothing to offer but (7)</a:t>
            </a:r>
            <a:r>
              <a:rPr lang="en-US" altLang="zh-CN" u="sng" dirty="0">
                <a:solidFill>
                  <a:srgbClr val="FF0000"/>
                </a:solidFill>
              </a:rPr>
              <a:t> _________________________</a:t>
            </a:r>
            <a:r>
              <a:rPr lang="en-US" altLang="zh-CN" dirty="0"/>
              <a:t>.”</a:t>
            </a:r>
            <a:endParaRPr lang="zh-CN" altLang="zh-CN" dirty="0"/>
          </a:p>
          <a:p>
            <a:r>
              <a:rPr lang="en-US" altLang="zh-CN" dirty="0"/>
              <a:t>    We have before us an (8) </a:t>
            </a:r>
            <a:r>
              <a:rPr lang="en-US" altLang="zh-CN" u="sng" dirty="0">
                <a:solidFill>
                  <a:srgbClr val="FF6700"/>
                </a:solidFill>
              </a:rPr>
              <a:t>______</a:t>
            </a:r>
            <a:r>
              <a:rPr lang="en-US" altLang="zh-CN" dirty="0"/>
              <a:t> of the most grievous kind. We have before us many, many long months of (9) </a:t>
            </a:r>
            <a:r>
              <a:rPr lang="en-US" altLang="zh-CN" u="sng" dirty="0">
                <a:solidFill>
                  <a:schemeClr val="accent3"/>
                </a:solidFill>
              </a:rPr>
              <a:t>________</a:t>
            </a:r>
            <a:r>
              <a:rPr lang="en-US" altLang="zh-CN" dirty="0"/>
              <a:t> and of suffering. You ask, what is our policy? I will say: It is to (10) </a:t>
            </a:r>
            <a:r>
              <a:rPr lang="en-US" altLang="zh-CN" u="dotted" dirty="0">
                <a:solidFill>
                  <a:srgbClr val="FF0000"/>
                </a:solidFill>
              </a:rPr>
              <a:t>__________</a:t>
            </a:r>
            <a:r>
              <a:rPr lang="en-US" altLang="zh-CN" dirty="0">
                <a:solidFill>
                  <a:srgbClr val="FF0000"/>
                </a:solidFill>
              </a:rPr>
              <a:t>, </a:t>
            </a:r>
            <a:r>
              <a:rPr lang="en-US" altLang="zh-CN" dirty="0"/>
              <a:t>by sea, land, and air, with all our </a:t>
            </a:r>
            <a:r>
              <a:rPr lang="en-US" altLang="zh-CN" u="dotted" dirty="0"/>
              <a:t>(11) </a:t>
            </a:r>
            <a:r>
              <a:rPr lang="en-US" altLang="zh-CN" u="dotted" dirty="0">
                <a:solidFill>
                  <a:srgbClr val="FF6600"/>
                </a:solidFill>
              </a:rPr>
              <a:t>_________</a:t>
            </a:r>
            <a:r>
              <a:rPr lang="en-US" altLang="zh-CN" dirty="0"/>
              <a:t> and with all the</a:t>
            </a:r>
            <a:r>
              <a:rPr lang="en-US" altLang="zh-CN" dirty="0">
                <a:solidFill>
                  <a:srgbClr val="FF0000"/>
                </a:solidFill>
              </a:rPr>
              <a:t> </a:t>
            </a:r>
            <a:r>
              <a:rPr lang="en-US" altLang="zh-CN" dirty="0"/>
              <a:t>strength that God can give us; to wage war against a monstrous </a:t>
            </a:r>
            <a:r>
              <a:rPr lang="en-US" altLang="zh-CN" u="dotted" dirty="0"/>
              <a:t>(12) </a:t>
            </a:r>
            <a:r>
              <a:rPr lang="en-US" altLang="zh-CN" u="dotted" dirty="0">
                <a:solidFill>
                  <a:srgbClr val="FF0000"/>
                </a:solidFill>
              </a:rPr>
              <a:t>__________</a:t>
            </a:r>
            <a:r>
              <a:rPr lang="en-US" altLang="zh-CN" dirty="0"/>
              <a:t>, never surpassed in the dark, lamentable catalogue of human crime. That is our policy. You ask, what is our aim? I can answer in one word: Victory--victory at all costs, victory (13) </a:t>
            </a:r>
            <a:r>
              <a:rPr lang="en-US" altLang="zh-CN" u="dotted" dirty="0">
                <a:solidFill>
                  <a:srgbClr val="FF0000"/>
                </a:solidFill>
              </a:rPr>
              <a:t>________________</a:t>
            </a:r>
            <a:r>
              <a:rPr lang="en-US" altLang="zh-CN" dirty="0"/>
              <a:t>, victory, however long and hard the road may be; for without victory, there can be no (14) </a:t>
            </a:r>
            <a:r>
              <a:rPr lang="en-US" altLang="zh-CN" u="dotted" dirty="0">
                <a:solidFill>
                  <a:srgbClr val="FF0000"/>
                </a:solidFill>
              </a:rPr>
              <a:t>___________</a:t>
            </a:r>
            <a:r>
              <a:rPr lang="en-US" altLang="zh-CN" dirty="0"/>
              <a:t>.</a:t>
            </a:r>
            <a:endParaRPr lang="zh-CN"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9218" y="423064"/>
            <a:ext cx="8307294" cy="6463309"/>
          </a:xfrm>
          <a:prstGeom prst="rect">
            <a:avLst/>
          </a:prstGeom>
        </p:spPr>
        <p:txBody>
          <a:bodyPr wrap="square">
            <a:spAutoFit/>
          </a:bodyPr>
          <a:lstStyle/>
          <a:p>
            <a:r>
              <a:rPr lang="en-US" altLang="zh-CN" dirty="0"/>
              <a:t>    On Friday evening last I received His Majesty’s (1) </a:t>
            </a:r>
            <a:r>
              <a:rPr lang="en-US" altLang="zh-CN" dirty="0">
                <a:solidFill>
                  <a:srgbClr val="FF0000"/>
                </a:solidFill>
              </a:rPr>
              <a:t>commission</a:t>
            </a:r>
            <a:r>
              <a:rPr lang="en-US" altLang="zh-CN" dirty="0"/>
              <a:t> to form a new (2)</a:t>
            </a:r>
            <a:r>
              <a:rPr lang="en-US" altLang="zh-CN" u="dotted" dirty="0"/>
              <a:t> </a:t>
            </a:r>
            <a:r>
              <a:rPr lang="en-US" altLang="zh-CN" u="dotted" dirty="0">
                <a:solidFill>
                  <a:srgbClr val="FF0000"/>
                </a:solidFill>
              </a:rPr>
              <a:t>Administration</a:t>
            </a:r>
            <a:r>
              <a:rPr lang="en-US" altLang="zh-CN" dirty="0"/>
              <a:t>. It is the evident wish and will of Parliament and the nation that this should be </a:t>
            </a:r>
            <a:r>
              <a:rPr lang="en-US" altLang="zh-CN" dirty="0">
                <a:solidFill>
                  <a:srgbClr val="000000"/>
                </a:solidFill>
              </a:rPr>
              <a:t>conceived </a:t>
            </a:r>
            <a:r>
              <a:rPr lang="en-US" altLang="zh-CN" dirty="0"/>
              <a:t>on the broadest possible basis and that it should include all parties. A War Cabinet has been formed of five Members, representing, with the Opposition Liberals, the </a:t>
            </a:r>
            <a:r>
              <a:rPr lang="en-US" altLang="zh-CN" u="dotted" dirty="0"/>
              <a:t>(3) </a:t>
            </a:r>
            <a:r>
              <a:rPr lang="en-US" altLang="zh-CN" u="dotted" dirty="0">
                <a:solidFill>
                  <a:srgbClr val="FF0000"/>
                </a:solidFill>
              </a:rPr>
              <a:t>unity</a:t>
            </a:r>
            <a:r>
              <a:rPr lang="en-US" altLang="zh-CN" u="dotted" dirty="0"/>
              <a:t> </a:t>
            </a:r>
            <a:r>
              <a:rPr lang="en-US" altLang="zh-CN" dirty="0"/>
              <a:t>of the nation. The three party Leaders have agreed to serve, either in the War </a:t>
            </a:r>
            <a:r>
              <a:rPr lang="en-US" altLang="zh-CN" u="dotted" dirty="0"/>
              <a:t>(4) </a:t>
            </a:r>
            <a:r>
              <a:rPr lang="en-US" altLang="zh-CN" u="dotted" dirty="0">
                <a:solidFill>
                  <a:srgbClr val="FF0000"/>
                </a:solidFill>
              </a:rPr>
              <a:t>Cabinet</a:t>
            </a:r>
            <a:r>
              <a:rPr lang="en-US" altLang="zh-CN" dirty="0"/>
              <a:t> or in high executive office. I now invite the House, by the Motion which stands in my name, to record its</a:t>
            </a:r>
            <a:r>
              <a:rPr lang="en-US" altLang="zh-CN" dirty="0">
                <a:solidFill>
                  <a:srgbClr val="000000"/>
                </a:solidFill>
              </a:rPr>
              <a:t> approval </a:t>
            </a:r>
            <a:r>
              <a:rPr lang="en-US" altLang="zh-CN" dirty="0"/>
              <a:t>of the steps taken and to declare its </a:t>
            </a:r>
            <a:r>
              <a:rPr lang="en-US" altLang="zh-CN" dirty="0">
                <a:solidFill>
                  <a:srgbClr val="000000"/>
                </a:solidFill>
              </a:rPr>
              <a:t>confidence </a:t>
            </a:r>
            <a:r>
              <a:rPr lang="en-US" altLang="zh-CN" dirty="0"/>
              <a:t>in the new Government. </a:t>
            </a:r>
            <a:endParaRPr lang="zh-CN" altLang="zh-CN" dirty="0"/>
          </a:p>
          <a:p>
            <a:r>
              <a:rPr lang="en-US" altLang="zh-CN" dirty="0"/>
              <a:t>     It must be remembered that we are in the preliminary stage of one of the greatest (5) </a:t>
            </a:r>
            <a:r>
              <a:rPr lang="en-US" altLang="zh-CN" u="sng" dirty="0">
                <a:solidFill>
                  <a:srgbClr val="FF6600"/>
                </a:solidFill>
              </a:rPr>
              <a:t>battles</a:t>
            </a:r>
            <a:r>
              <a:rPr lang="en-US" altLang="zh-CN" dirty="0"/>
              <a:t> in history, and many preparations have to be made here at home. I take up my task with (6) </a:t>
            </a:r>
            <a:r>
              <a:rPr lang="en-US" altLang="zh-CN" u="sng" dirty="0">
                <a:solidFill>
                  <a:schemeClr val="accent3"/>
                </a:solidFill>
              </a:rPr>
              <a:t>buoyancy</a:t>
            </a:r>
            <a:r>
              <a:rPr lang="en-US" altLang="zh-CN" dirty="0"/>
              <a:t> and hope. I would say to the House, as I have said to those who have joined this government: “I have nothing to offer but (7)</a:t>
            </a:r>
            <a:r>
              <a:rPr lang="en-US" altLang="zh-CN" u="sng" dirty="0">
                <a:solidFill>
                  <a:srgbClr val="FF0000"/>
                </a:solidFill>
              </a:rPr>
              <a:t>blood, toil, tears and sweat</a:t>
            </a:r>
            <a:r>
              <a:rPr lang="en-US" altLang="zh-CN" dirty="0"/>
              <a:t>.”</a:t>
            </a:r>
            <a:endParaRPr lang="zh-CN" altLang="zh-CN" dirty="0"/>
          </a:p>
          <a:p>
            <a:r>
              <a:rPr lang="en-US" altLang="zh-CN" dirty="0"/>
              <a:t>    We have before us an (8) </a:t>
            </a:r>
            <a:r>
              <a:rPr lang="en-US" altLang="zh-CN" u="sng" dirty="0">
                <a:solidFill>
                  <a:srgbClr val="FF6700"/>
                </a:solidFill>
              </a:rPr>
              <a:t>ordeal</a:t>
            </a:r>
            <a:r>
              <a:rPr lang="en-US" altLang="zh-CN" dirty="0"/>
              <a:t> of the most grievous kind. We have before us many, many long months of (9) </a:t>
            </a:r>
            <a:r>
              <a:rPr lang="en-US" altLang="zh-CN" u="sng" dirty="0">
                <a:solidFill>
                  <a:schemeClr val="accent3"/>
                </a:solidFill>
              </a:rPr>
              <a:t>struggle</a:t>
            </a:r>
            <a:r>
              <a:rPr lang="en-US" altLang="zh-CN" dirty="0"/>
              <a:t> and of suffering. You ask, what is our policy? I will say: It is to (10) </a:t>
            </a:r>
            <a:r>
              <a:rPr lang="en-US" altLang="zh-CN" u="dotted" dirty="0">
                <a:solidFill>
                  <a:srgbClr val="FF0000"/>
                </a:solidFill>
              </a:rPr>
              <a:t>wage war</a:t>
            </a:r>
            <a:r>
              <a:rPr lang="en-US" altLang="zh-CN" dirty="0">
                <a:solidFill>
                  <a:srgbClr val="FF0000"/>
                </a:solidFill>
              </a:rPr>
              <a:t>, </a:t>
            </a:r>
            <a:r>
              <a:rPr lang="en-US" altLang="zh-CN" dirty="0"/>
              <a:t>by sea, land, and air, with all our </a:t>
            </a:r>
            <a:r>
              <a:rPr lang="en-US" altLang="zh-CN" u="dotted" dirty="0"/>
              <a:t>(11) </a:t>
            </a:r>
            <a:r>
              <a:rPr lang="en-US" altLang="zh-CN" u="sng" dirty="0">
                <a:solidFill>
                  <a:srgbClr val="FF6700"/>
                </a:solidFill>
              </a:rPr>
              <a:t>might</a:t>
            </a:r>
            <a:r>
              <a:rPr lang="en-US" altLang="zh-CN" dirty="0"/>
              <a:t> and with all the</a:t>
            </a:r>
            <a:r>
              <a:rPr lang="en-US" altLang="zh-CN" dirty="0">
                <a:solidFill>
                  <a:srgbClr val="FF0000"/>
                </a:solidFill>
              </a:rPr>
              <a:t> </a:t>
            </a:r>
            <a:r>
              <a:rPr lang="en-US" altLang="zh-CN" dirty="0"/>
              <a:t>strength that God can give us; to wage war against a monstrous </a:t>
            </a:r>
            <a:r>
              <a:rPr lang="en-US" altLang="zh-CN" u="dotted" dirty="0"/>
              <a:t>(12) </a:t>
            </a:r>
            <a:r>
              <a:rPr lang="en-US" altLang="zh-CN" u="dotted" dirty="0">
                <a:solidFill>
                  <a:srgbClr val="FF0000"/>
                </a:solidFill>
              </a:rPr>
              <a:t>tyranny</a:t>
            </a:r>
            <a:r>
              <a:rPr lang="en-US" altLang="zh-CN" dirty="0"/>
              <a:t>, never surpassed in the dark, lamentable catalogue of human crime. That is our policy. You ask, what is our aim? I can answer in one word: Victory--victory at all costs, victory (13) </a:t>
            </a:r>
            <a:r>
              <a:rPr lang="en-US" altLang="zh-CN" u="dotted" dirty="0">
                <a:solidFill>
                  <a:srgbClr val="FF0000"/>
                </a:solidFill>
              </a:rPr>
              <a:t>in spite of all terrors</a:t>
            </a:r>
            <a:r>
              <a:rPr lang="en-US" altLang="zh-CN" dirty="0"/>
              <a:t>, victory, however long and hard the road may be; for without victory, there can be no (14) </a:t>
            </a:r>
            <a:r>
              <a:rPr lang="en-US" altLang="zh-CN" u="dotted" dirty="0">
                <a:solidFill>
                  <a:srgbClr val="FF0000"/>
                </a:solidFill>
              </a:rPr>
              <a:t>survival</a:t>
            </a:r>
            <a:r>
              <a:rPr lang="en-US" altLang="zh-CN" dirty="0"/>
              <a:t>.</a:t>
            </a:r>
            <a:endParaRPr lang="zh-CN"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223" y="658879"/>
            <a:ext cx="7971071" cy="1049814"/>
          </a:xfrm>
        </p:spPr>
        <p:txBody>
          <a:bodyPr>
            <a:normAutofit fontScale="90000"/>
          </a:bodyPr>
          <a:lstStyle/>
          <a:p>
            <a:r>
              <a:rPr kumimoji="1" lang="en-US" altLang="zh-CN" dirty="0"/>
              <a:t>3 Analyze the rhetorical situation</a:t>
            </a:r>
            <a:br>
              <a:rPr kumimoji="1" lang="en-US" altLang="zh-CN" sz="2700" dirty="0"/>
            </a:br>
            <a:r>
              <a:rPr kumimoji="1" lang="en-US" altLang="zh-CN" sz="2700" dirty="0"/>
              <a:t>                                      --From Churchill’s perspective</a:t>
            </a:r>
            <a:endParaRPr kumimoji="1" lang="zh-CN" altLang="en-US" sz="2700" dirty="0"/>
          </a:p>
        </p:txBody>
      </p:sp>
      <p:sp>
        <p:nvSpPr>
          <p:cNvPr id="8" name="文本框 7"/>
          <p:cNvSpPr txBox="1"/>
          <p:nvPr/>
        </p:nvSpPr>
        <p:spPr>
          <a:xfrm>
            <a:off x="1101387" y="1708693"/>
            <a:ext cx="6941225" cy="3170099"/>
          </a:xfrm>
          <a:prstGeom prst="rect">
            <a:avLst/>
          </a:prstGeom>
          <a:noFill/>
        </p:spPr>
        <p:txBody>
          <a:bodyPr wrap="square" rtlCol="0">
            <a:spAutoFit/>
          </a:bodyPr>
          <a:lstStyle/>
          <a:p>
            <a:r>
              <a:rPr kumimoji="1" lang="en-US" altLang="zh-CN" sz="2000" dirty="0"/>
              <a:t>The term first used by Lloyd Bitzer (1968)</a:t>
            </a:r>
          </a:p>
          <a:p>
            <a:r>
              <a:rPr kumimoji="1" lang="en-US" altLang="zh-CN" sz="2000" dirty="0">
                <a:solidFill>
                  <a:srgbClr val="FF0000"/>
                </a:solidFill>
              </a:rPr>
              <a:t>“Rhetoric”: </a:t>
            </a:r>
            <a:r>
              <a:rPr kumimoji="1" lang="en-US" altLang="zh-CN" sz="2000" dirty="0"/>
              <a:t>an ability, in each particular case, to identify the available means  of persuasion (Aristotle)</a:t>
            </a:r>
          </a:p>
          <a:p>
            <a:endParaRPr kumimoji="1" lang="en-US" altLang="zh-CN" sz="2000" dirty="0"/>
          </a:p>
          <a:p>
            <a:r>
              <a:rPr kumimoji="1" lang="en-US" altLang="zh-CN" sz="2000" dirty="0">
                <a:solidFill>
                  <a:srgbClr val="FF0000"/>
                </a:solidFill>
              </a:rPr>
              <a:t>Rhetorical situation are:</a:t>
            </a:r>
          </a:p>
          <a:p>
            <a:r>
              <a:rPr kumimoji="1" lang="en-US" altLang="zh-CN" sz="2000" dirty="0"/>
              <a:t>--The sender (or the </a:t>
            </a:r>
            <a:r>
              <a:rPr kumimoji="1" lang="en-US" altLang="zh-CN" sz="2000" dirty="0" err="1"/>
              <a:t>rhetor</a:t>
            </a:r>
            <a:r>
              <a:rPr kumimoji="1" lang="en-US" altLang="zh-CN" sz="2000" dirty="0"/>
              <a:t>)</a:t>
            </a:r>
          </a:p>
          <a:p>
            <a:r>
              <a:rPr kumimoji="1" lang="en-US" altLang="zh-CN" sz="2000" dirty="0"/>
              <a:t>--The receiver (or the audience)</a:t>
            </a:r>
          </a:p>
          <a:p>
            <a:r>
              <a:rPr kumimoji="1" lang="en-US" altLang="zh-CN" sz="2000" dirty="0"/>
              <a:t>--The message (or the delivered language)</a:t>
            </a:r>
          </a:p>
          <a:p>
            <a:r>
              <a:rPr kumimoji="1" lang="en-US" altLang="zh-CN" sz="2000" dirty="0"/>
              <a:t>--The objective/purpose</a:t>
            </a:r>
          </a:p>
          <a:p>
            <a:r>
              <a:rPr kumimoji="1" lang="en-US" altLang="zh-CN" sz="2000" dirty="0"/>
              <a:t>--The </a:t>
            </a:r>
            <a:r>
              <a:rPr kumimoji="1" lang="en-US" altLang="zh-CN" sz="2000" dirty="0" err="1"/>
              <a:t>exigence</a:t>
            </a:r>
            <a:r>
              <a:rPr kumimoji="1" lang="en-US" altLang="zh-CN" sz="2000" dirty="0"/>
              <a:t> (the overall context)</a:t>
            </a:r>
          </a:p>
        </p:txBody>
      </p:sp>
      <p:sp>
        <p:nvSpPr>
          <p:cNvPr id="4" name="文本框 3"/>
          <p:cNvSpPr txBox="1"/>
          <p:nvPr/>
        </p:nvSpPr>
        <p:spPr>
          <a:xfrm>
            <a:off x="663082" y="5063670"/>
            <a:ext cx="7971071"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en-US" altLang="zh-CN" dirty="0"/>
              <a:t>As Aristotle described it, the rhetorical situation is “</a:t>
            </a:r>
            <a:r>
              <a:rPr kumimoji="1" lang="en-US" altLang="zh-CN" dirty="0">
                <a:solidFill>
                  <a:srgbClr val="FF0000"/>
                </a:solidFill>
              </a:rPr>
              <a:t>the ability to observe</a:t>
            </a:r>
            <a:r>
              <a:rPr kumimoji="1" lang="en-US" altLang="zh-CN" dirty="0"/>
              <a:t> in any given situation </a:t>
            </a:r>
            <a:r>
              <a:rPr kumimoji="1" lang="en-US" altLang="zh-CN" dirty="0">
                <a:solidFill>
                  <a:srgbClr val="FF0000"/>
                </a:solidFill>
              </a:rPr>
              <a:t>the available means of persuasion</a:t>
            </a:r>
            <a:r>
              <a:rPr kumimoji="1" lang="en-US" altLang="zh-CN" dirty="0"/>
              <a:t>.” or “The</a:t>
            </a:r>
            <a:r>
              <a:rPr kumimoji="1" lang="zh-CN" altLang="en-US" dirty="0"/>
              <a:t> </a:t>
            </a:r>
            <a:r>
              <a:rPr kumimoji="1" lang="en-US" altLang="zh-CN" dirty="0"/>
              <a:t>circumstances in which </a:t>
            </a:r>
            <a:r>
              <a:rPr kumimoji="1" lang="en-US" altLang="zh-CN"/>
              <a:t>you communicate”. </a:t>
            </a:r>
            <a:endParaRPr kumimoji="1" lang="en-US" altLang="zh-CN" dirty="0"/>
          </a:p>
          <a:p>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E19DB-364F-45D1-8E79-09C2358914FF}"/>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2D1168A6-103C-4A87-8C17-1014AB5DB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187" y="806966"/>
            <a:ext cx="7265323" cy="5649252"/>
          </a:xfrm>
        </p:spPr>
      </p:pic>
    </p:spTree>
    <p:extLst>
      <p:ext uri="{BB962C8B-B14F-4D97-AF65-F5344CB8AC3E}">
        <p14:creationId xmlns:p14="http://schemas.microsoft.com/office/powerpoint/2010/main" val="201536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5375" y="456005"/>
            <a:ext cx="6777317" cy="3508977"/>
          </a:xfrm>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68580" indent="0">
              <a:buNone/>
            </a:pPr>
            <a:r>
              <a:rPr kumimoji="1" lang="en-US" altLang="zh-CN" u="sng" dirty="0"/>
              <a:t>The sender:</a:t>
            </a:r>
            <a:endParaRPr kumimoji="1" lang="zh-CN" altLang="en-US" u="sng" dirty="0"/>
          </a:p>
          <a:p>
            <a:r>
              <a:rPr kumimoji="1" lang="en-US" altLang="zh-CN" dirty="0"/>
              <a:t>He was not supported by the King. </a:t>
            </a:r>
          </a:p>
          <a:p>
            <a:r>
              <a:rPr kumimoji="1" lang="en-US" altLang="zh-CN" dirty="0"/>
              <a:t>He was not supported by his own party (The Conservative Party). (They still want Neville Chamberlain, if not, Secretary of State for Foreign Affairs Halifax)</a:t>
            </a:r>
          </a:p>
          <a:p>
            <a:r>
              <a:rPr kumimoji="1" lang="en-US" altLang="zh-CN" dirty="0"/>
              <a:t>He was supported by Labor party, though.</a:t>
            </a:r>
          </a:p>
          <a:p>
            <a:r>
              <a:rPr kumimoji="1" lang="en-US" altLang="zh-CN" dirty="0"/>
              <a:t>He was appointed this post because Labor party refused to join in the coalition government led by Chamberlain.</a:t>
            </a:r>
            <a:endParaRPr kumimoji="1" lang="zh-CN" altLang="en-US" dirty="0"/>
          </a:p>
        </p:txBody>
      </p:sp>
      <p:sp>
        <p:nvSpPr>
          <p:cNvPr id="4" name="文本框 3"/>
          <p:cNvSpPr txBox="1"/>
          <p:nvPr/>
        </p:nvSpPr>
        <p:spPr>
          <a:xfrm>
            <a:off x="1225176" y="4347883"/>
            <a:ext cx="7402457" cy="17851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68580" indent="0">
              <a:buNone/>
            </a:pPr>
            <a:r>
              <a:rPr kumimoji="1" lang="en-US" altLang="zh-CN" sz="2200" u="sng" dirty="0"/>
              <a:t>The receiver:</a:t>
            </a:r>
          </a:p>
          <a:p>
            <a:pPr marL="68580" indent="0">
              <a:buNone/>
            </a:pPr>
            <a:r>
              <a:rPr kumimoji="1" lang="en-US" altLang="zh-CN" sz="2200" dirty="0"/>
              <a:t>The House of Commons</a:t>
            </a:r>
          </a:p>
          <a:p>
            <a:pPr marL="68580" indent="0">
              <a:buNone/>
            </a:pPr>
            <a:r>
              <a:rPr kumimoji="1" lang="en-US" altLang="zh-CN" sz="2200" dirty="0"/>
              <a:t>For the </a:t>
            </a:r>
            <a:r>
              <a:rPr kumimoji="1" lang="en-US" altLang="zh-CN" sz="2200" dirty="0">
                <a:solidFill>
                  <a:srgbClr val="FF0000"/>
                </a:solidFill>
              </a:rPr>
              <a:t>whole nation </a:t>
            </a:r>
            <a:r>
              <a:rPr kumimoji="1" lang="en-US" altLang="zh-CN" sz="2200" dirty="0"/>
              <a:t>and world to hear. Many people were interested in how Churchill would respond to World War II.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5022" y="613048"/>
            <a:ext cx="6905213" cy="2748717"/>
          </a:xfrm>
        </p:spPr>
        <p:style>
          <a:lnRef idx="2">
            <a:schemeClr val="accent3"/>
          </a:lnRef>
          <a:fillRef idx="1">
            <a:schemeClr val="lt1"/>
          </a:fillRef>
          <a:effectRef idx="0">
            <a:schemeClr val="accent3"/>
          </a:effectRef>
          <a:fontRef idx="minor">
            <a:schemeClr val="dk1"/>
          </a:fontRef>
        </p:style>
        <p:txBody>
          <a:bodyPr>
            <a:normAutofit/>
          </a:bodyPr>
          <a:lstStyle/>
          <a:p>
            <a:pPr marL="68580" indent="0">
              <a:buNone/>
            </a:pPr>
            <a:r>
              <a:rPr kumimoji="1" lang="en-US" altLang="zh-CN" sz="2200" u="sng" dirty="0"/>
              <a:t>Overall Context:</a:t>
            </a:r>
          </a:p>
          <a:p>
            <a:r>
              <a:rPr kumimoji="1" lang="en-US" altLang="zh-CN" sz="2200" dirty="0"/>
              <a:t>On May 10, 1940, Germany launch its attack </a:t>
            </a:r>
            <a:r>
              <a:rPr lang="en-US" altLang="zh-CN" sz="2200" dirty="0"/>
              <a:t>in the West of Europe. </a:t>
            </a:r>
            <a:endParaRPr lang="zh-CN" altLang="en-US" sz="2200" dirty="0"/>
          </a:p>
          <a:p>
            <a:r>
              <a:rPr kumimoji="1" lang="en-US" altLang="zh-CN" sz="2200" dirty="0"/>
              <a:t>On the same day, Winston became Prime Minister. </a:t>
            </a:r>
          </a:p>
          <a:p>
            <a:r>
              <a:rPr kumimoji="1" lang="en-US" altLang="zh-CN" sz="2200" dirty="0"/>
              <a:t>3 days later, first speech as Prime Minister to House of Commons</a:t>
            </a:r>
          </a:p>
        </p:txBody>
      </p:sp>
      <p:sp>
        <p:nvSpPr>
          <p:cNvPr id="4" name="内容占位符 2"/>
          <p:cNvSpPr txBox="1"/>
          <p:nvPr/>
        </p:nvSpPr>
        <p:spPr>
          <a:xfrm>
            <a:off x="782918" y="3607071"/>
            <a:ext cx="6777317" cy="256651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a:lstStyle>
          <a:p>
            <a:pPr marL="68580" indent="0">
              <a:buFont typeface="Wingdings 2" panose="05020102010507070707" pitchFamily="18" charset="2"/>
              <a:buNone/>
            </a:pPr>
            <a:r>
              <a:rPr kumimoji="1" lang="en-US" altLang="zh-CN" u="sng" dirty="0"/>
              <a:t>Purpose:</a:t>
            </a:r>
          </a:p>
          <a:p>
            <a:r>
              <a:rPr kumimoji="1" lang="en-US" altLang="zh-CN" dirty="0"/>
              <a:t>To ask the House of Commons for a vote of confidence in his new all-party government.</a:t>
            </a:r>
          </a:p>
          <a:p>
            <a:r>
              <a:rPr lang="en-US" altLang="zh-CN" dirty="0"/>
              <a:t>To inspire and build confidence in the British nation. </a:t>
            </a:r>
          </a:p>
          <a:p>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36B11-ABE4-4B60-956F-66DBD1B51BD9}"/>
              </a:ext>
            </a:extLst>
          </p:cNvPr>
          <p:cNvSpPr>
            <a:spLocks noGrp="1"/>
          </p:cNvSpPr>
          <p:nvPr>
            <p:ph type="title"/>
          </p:nvPr>
        </p:nvSpPr>
        <p:spPr>
          <a:xfrm>
            <a:off x="1059628" y="817075"/>
            <a:ext cx="7024744" cy="1143000"/>
          </a:xfrm>
        </p:spPr>
        <p:txBody>
          <a:bodyPr/>
          <a:lstStyle/>
          <a:p>
            <a:r>
              <a:rPr lang="en-US" altLang="zh-CN" dirty="0"/>
              <a:t>The tone?</a:t>
            </a:r>
            <a:endParaRPr lang="zh-CN" altLang="en-US" dirty="0"/>
          </a:p>
        </p:txBody>
      </p:sp>
      <p:sp>
        <p:nvSpPr>
          <p:cNvPr id="3" name="内容占位符 2">
            <a:extLst>
              <a:ext uri="{FF2B5EF4-FFF2-40B4-BE49-F238E27FC236}">
                <a16:creationId xmlns:a16="http://schemas.microsoft.com/office/drawing/2014/main" id="{FFEF526A-BAD8-4E41-9DBA-368122B76B21}"/>
              </a:ext>
            </a:extLst>
          </p:cNvPr>
          <p:cNvSpPr>
            <a:spLocks noGrp="1"/>
          </p:cNvSpPr>
          <p:nvPr>
            <p:ph idx="1"/>
          </p:nvPr>
        </p:nvSpPr>
        <p:spPr>
          <a:xfrm>
            <a:off x="949281" y="2024394"/>
            <a:ext cx="6777317" cy="3508977"/>
          </a:xfrm>
        </p:spPr>
        <p:txBody>
          <a:bodyPr>
            <a:normAutofit fontScale="92500" lnSpcReduction="20000"/>
          </a:bodyPr>
          <a:lstStyle/>
          <a:p>
            <a:r>
              <a:rPr lang="en-US" altLang="zh-CN" dirty="0"/>
              <a:t>The tone of “Blood, Toil, Tears and Sweat” changes though-out the speech. </a:t>
            </a:r>
          </a:p>
          <a:p>
            <a:r>
              <a:rPr lang="en-US" altLang="zh-CN" dirty="0"/>
              <a:t>When Churchill starts off, his tone is very </a:t>
            </a:r>
            <a:r>
              <a:rPr lang="en-US" altLang="zh-CN" b="1" dirty="0">
                <a:solidFill>
                  <a:srgbClr val="FF0000"/>
                </a:solidFill>
              </a:rPr>
              <a:t>informational and formal</a:t>
            </a:r>
            <a:r>
              <a:rPr lang="en-US" altLang="zh-CN" dirty="0"/>
              <a:t>. He is explaining how he is making changes to his political cabinet and talking to the House members.</a:t>
            </a:r>
          </a:p>
          <a:p>
            <a:r>
              <a:rPr lang="en-US" altLang="zh-CN" dirty="0"/>
              <a:t>In the last two paragraphs the tone changes to </a:t>
            </a:r>
            <a:r>
              <a:rPr lang="en-US" altLang="zh-CN" b="1" dirty="0">
                <a:solidFill>
                  <a:srgbClr val="FF0000"/>
                </a:solidFill>
              </a:rPr>
              <a:t>hopeful and inspirational</a:t>
            </a:r>
            <a:r>
              <a:rPr lang="en-US" altLang="zh-CN" dirty="0"/>
              <a:t>. He explains how England needs to win this war and give the nation hope in his leadership. </a:t>
            </a:r>
            <a:r>
              <a:rPr lang="en-US" altLang="zh-CN"/>
              <a:t>The </a:t>
            </a:r>
            <a:r>
              <a:rPr lang="en-US" altLang="zh-CN" dirty="0"/>
              <a:t>tone does stay serious during the entire speech.</a:t>
            </a:r>
            <a:endParaRPr lang="zh-CN" altLang="en-US" dirty="0"/>
          </a:p>
        </p:txBody>
      </p:sp>
    </p:spTree>
    <p:extLst>
      <p:ext uri="{BB962C8B-B14F-4D97-AF65-F5344CB8AC3E}">
        <p14:creationId xmlns:p14="http://schemas.microsoft.com/office/powerpoint/2010/main" val="128672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Would you support him?</a:t>
            </a:r>
            <a:endParaRPr kumimoji="1" lang="zh-CN" altLang="en-US" dirty="0"/>
          </a:p>
        </p:txBody>
      </p:sp>
      <p:sp>
        <p:nvSpPr>
          <p:cNvPr id="3" name="内容占位符 2"/>
          <p:cNvSpPr>
            <a:spLocks noGrp="1"/>
          </p:cNvSpPr>
          <p:nvPr>
            <p:ph idx="1"/>
          </p:nvPr>
        </p:nvSpPr>
        <p:spPr>
          <a:xfrm>
            <a:off x="1043492" y="2323652"/>
            <a:ext cx="6777317" cy="2619649"/>
          </a:xfrm>
        </p:spPr>
        <p:txBody>
          <a:bodyPr>
            <a:normAutofit fontScale="85000" lnSpcReduction="10000"/>
          </a:bodyPr>
          <a:lstStyle/>
          <a:p>
            <a:r>
              <a:rPr kumimoji="1" lang="en-US" altLang="zh-CN" sz="2800" dirty="0"/>
              <a:t>If you were in the House?</a:t>
            </a:r>
          </a:p>
          <a:p>
            <a:r>
              <a:rPr kumimoji="1" lang="en-US" altLang="zh-CN" sz="2800" dirty="0"/>
              <a:t>How did you feel?</a:t>
            </a:r>
          </a:p>
          <a:p>
            <a:r>
              <a:rPr kumimoji="1" lang="en-US" altLang="zh-CN" sz="2800" dirty="0"/>
              <a:t>Did he win your vote?</a:t>
            </a:r>
          </a:p>
          <a:p>
            <a:r>
              <a:rPr kumimoji="1" lang="en-US" altLang="zh-CN" sz="2800" dirty="0">
                <a:solidFill>
                  <a:srgbClr val="FF0000"/>
                </a:solidFill>
              </a:rPr>
              <a:t>The reasons for making the speech a great success?</a:t>
            </a:r>
          </a:p>
          <a:p>
            <a:r>
              <a:rPr kumimoji="1" lang="en-US" altLang="zh-CN" sz="2800" dirty="0">
                <a:solidFill>
                  <a:srgbClr val="FF0000"/>
                </a:solidFill>
              </a:rPr>
              <a:t>How to comment on his political legacy?</a:t>
            </a:r>
          </a:p>
          <a:p>
            <a:endParaRPr kumimoji="1" lang="en-US" altLang="zh-CN" dirty="0"/>
          </a:p>
          <a:p>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CEB23-537C-497D-884C-76AFBB2A95F7}"/>
              </a:ext>
            </a:extLst>
          </p:cNvPr>
          <p:cNvSpPr>
            <a:spLocks noGrp="1"/>
          </p:cNvSpPr>
          <p:nvPr>
            <p:ph type="title"/>
          </p:nvPr>
        </p:nvSpPr>
        <p:spPr/>
        <p:txBody>
          <a:bodyPr/>
          <a:lstStyle/>
          <a:p>
            <a:r>
              <a:rPr lang="en-US" altLang="zh-CN" dirty="0"/>
              <a:t>Language Appreciation </a:t>
            </a:r>
            <a:endParaRPr lang="zh-CN" altLang="en-US" dirty="0"/>
          </a:p>
        </p:txBody>
      </p:sp>
      <p:sp>
        <p:nvSpPr>
          <p:cNvPr id="3" name="内容占位符 2">
            <a:extLst>
              <a:ext uri="{FF2B5EF4-FFF2-40B4-BE49-F238E27FC236}">
                <a16:creationId xmlns:a16="http://schemas.microsoft.com/office/drawing/2014/main" id="{9D045ACF-7AE6-4CEA-8323-C15222A990E9}"/>
              </a:ext>
            </a:extLst>
          </p:cNvPr>
          <p:cNvSpPr>
            <a:spLocks noGrp="1"/>
          </p:cNvSpPr>
          <p:nvPr>
            <p:ph idx="1"/>
          </p:nvPr>
        </p:nvSpPr>
        <p:spPr/>
        <p:txBody>
          <a:bodyPr/>
          <a:lstStyle/>
          <a:p>
            <a:r>
              <a:rPr lang="en-US" altLang="zh-CN" dirty="0"/>
              <a:t>Rhetorical devices /stylistic elements (see the handout)</a:t>
            </a:r>
            <a:endParaRPr lang="zh-CN" altLang="en-US" dirty="0"/>
          </a:p>
        </p:txBody>
      </p:sp>
    </p:spTree>
    <p:extLst>
      <p:ext uri="{BB962C8B-B14F-4D97-AF65-F5344CB8AC3E}">
        <p14:creationId xmlns:p14="http://schemas.microsoft.com/office/powerpoint/2010/main" val="51781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539984"/>
            <a:ext cx="7024744" cy="1143000"/>
          </a:xfrm>
        </p:spPr>
        <p:txBody>
          <a:bodyPr/>
          <a:lstStyle/>
          <a:p>
            <a:r>
              <a:rPr kumimoji="1" lang="en-US" altLang="zh-CN" dirty="0"/>
              <a:t>1 Lead in-Quick reading!!</a:t>
            </a:r>
            <a:endParaRPr kumimoji="1" lang="zh-CN" altLang="en-US" dirty="0"/>
          </a:p>
        </p:txBody>
      </p:sp>
      <p:sp>
        <p:nvSpPr>
          <p:cNvPr id="3" name="内容占位符 2"/>
          <p:cNvSpPr>
            <a:spLocks noGrp="1"/>
          </p:cNvSpPr>
          <p:nvPr>
            <p:ph idx="1"/>
          </p:nvPr>
        </p:nvSpPr>
        <p:spPr>
          <a:xfrm>
            <a:off x="982532" y="1858139"/>
            <a:ext cx="6777317" cy="3508977"/>
          </a:xfrm>
        </p:spPr>
        <p:txBody>
          <a:bodyPr/>
          <a:lstStyle/>
          <a:p>
            <a:r>
              <a:rPr kumimoji="1" lang="en-US" altLang="zh-CN" dirty="0"/>
              <a:t>Quick in-class listening, reading and then synthesizing:</a:t>
            </a:r>
          </a:p>
          <a:p>
            <a:pPr marL="68580" indent="0">
              <a:buNone/>
            </a:pPr>
            <a:r>
              <a:rPr kumimoji="1" lang="en-US" altLang="zh-CN" dirty="0"/>
              <a:t>1) The biography/personal experience of Churchill </a:t>
            </a:r>
          </a:p>
          <a:p>
            <a:pPr marL="68580" indent="0">
              <a:buNone/>
            </a:pPr>
            <a:endParaRPr kumimoji="1" lang="en-US" altLang="zh-CN" dirty="0"/>
          </a:p>
          <a:p>
            <a:pPr marL="68580" indent="0">
              <a:buNone/>
            </a:pPr>
            <a:endParaRPr kumimoji="1" lang="en-US" altLang="zh-CN" dirty="0"/>
          </a:p>
          <a:p>
            <a:pPr marL="68580" indent="0">
              <a:buNone/>
            </a:pPr>
            <a:r>
              <a:rPr kumimoji="1" lang="en-US" altLang="zh-CN" dirty="0"/>
              <a:t>2</a:t>
            </a:r>
            <a:r>
              <a:rPr kumimoji="1" lang="zh-CN" altLang="en-US" dirty="0"/>
              <a:t>）</a:t>
            </a:r>
            <a:r>
              <a:rPr kumimoji="1" lang="en-US" altLang="zh-CN" dirty="0"/>
              <a:t>The historical background of the speech </a:t>
            </a:r>
          </a:p>
          <a:p>
            <a:pPr marL="68580" indent="0">
              <a:buNone/>
            </a:pPr>
            <a:endParaRPr kumimoji="1" lang="en-US" altLang="zh-CN" dirty="0"/>
          </a:p>
          <a:p>
            <a:pPr marL="68580" indent="0">
              <a:buNone/>
            </a:pPr>
            <a:endParaRPr kumimoji="1" lang="en-US" altLang="zh-CN" dirty="0"/>
          </a:p>
          <a:p>
            <a:pPr marL="68580" indent="0">
              <a:buNone/>
            </a:pPr>
            <a:endParaRPr kumimoji="1" lang="en-US" altLang="zh-CN" dirty="0"/>
          </a:p>
          <a:p>
            <a:pPr marL="68580" indent="0">
              <a:buNone/>
            </a:pPr>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F3A34-708A-4636-B188-C3CDB54B3FA0}"/>
              </a:ext>
            </a:extLst>
          </p:cNvPr>
          <p:cNvSpPr>
            <a:spLocks noGrp="1"/>
          </p:cNvSpPr>
          <p:nvPr>
            <p:ph type="title"/>
          </p:nvPr>
        </p:nvSpPr>
        <p:spPr>
          <a:xfrm>
            <a:off x="1098908" y="839242"/>
            <a:ext cx="7024744" cy="618256"/>
          </a:xfrm>
        </p:spPr>
        <p:txBody>
          <a:bodyPr>
            <a:normAutofit fontScale="90000"/>
          </a:bodyPr>
          <a:lstStyle/>
          <a:p>
            <a:endParaRPr lang="zh-CN" altLang="en-US"/>
          </a:p>
        </p:txBody>
      </p:sp>
      <p:sp>
        <p:nvSpPr>
          <p:cNvPr id="3" name="内容占位符 2">
            <a:extLst>
              <a:ext uri="{FF2B5EF4-FFF2-40B4-BE49-F238E27FC236}">
                <a16:creationId xmlns:a16="http://schemas.microsoft.com/office/drawing/2014/main" id="{22B285EC-95FB-4222-AF28-E4A2D880BB9D}"/>
              </a:ext>
            </a:extLst>
          </p:cNvPr>
          <p:cNvSpPr>
            <a:spLocks noGrp="1"/>
          </p:cNvSpPr>
          <p:nvPr>
            <p:ph idx="1"/>
          </p:nvPr>
        </p:nvSpPr>
        <p:spPr>
          <a:xfrm>
            <a:off x="1043492" y="1674511"/>
            <a:ext cx="6777317" cy="4443656"/>
          </a:xfrm>
        </p:spPr>
        <p:txBody>
          <a:bodyPr>
            <a:normAutofit/>
          </a:bodyPr>
          <a:lstStyle/>
          <a:p>
            <a:r>
              <a:rPr lang="en-US" altLang="zh-CN" i="1" dirty="0"/>
              <a:t>"</a:t>
            </a:r>
            <a:r>
              <a:rPr lang="en-US" altLang="zh-CN" dirty="0">
                <a:solidFill>
                  <a:schemeClr val="tx1"/>
                </a:solidFill>
              </a:rPr>
              <a:t>Victory</a:t>
            </a:r>
            <a:r>
              <a:rPr lang="en-US" altLang="zh-CN" i="1" dirty="0"/>
              <a:t> at all costs, victory in spite of all terror, victory, however long and hard the road may be….</a:t>
            </a:r>
          </a:p>
          <a:p>
            <a:r>
              <a:rPr lang="en-US" altLang="zh-CN" i="1" dirty="0"/>
              <a:t>It is to wage war, by sea, land and air, with all our might and with all the strength that God can give us;</a:t>
            </a:r>
          </a:p>
          <a:p>
            <a:r>
              <a:rPr lang="en-US" altLang="zh-CN" i="1" dirty="0"/>
              <a:t>"You ask, what is our policy?..."</a:t>
            </a:r>
            <a:r>
              <a:rPr lang="en-US" altLang="zh-CN" dirty="0"/>
              <a:t> </a:t>
            </a:r>
            <a:endParaRPr lang="en-US" altLang="zh-CN" i="1" dirty="0"/>
          </a:p>
          <a:p>
            <a:r>
              <a:rPr lang="en-US" altLang="zh-CN" i="1" dirty="0"/>
              <a:t>"We have before us many, many long months of struggle and of suffering....“</a:t>
            </a:r>
          </a:p>
          <a:p>
            <a:r>
              <a:rPr lang="en-US" altLang="zh-CN" dirty="0"/>
              <a:t>  </a:t>
            </a:r>
            <a:r>
              <a:rPr lang="en-US" altLang="zh-CN" i="1" dirty="0"/>
              <a:t>I have nothing to offer but blood, toil, tears and sweat."..."</a:t>
            </a:r>
            <a:r>
              <a:rPr lang="en-US" altLang="zh-CN" dirty="0"/>
              <a:t> </a:t>
            </a:r>
            <a:endParaRPr lang="en-US" altLang="zh-CN" i="1" dirty="0"/>
          </a:p>
        </p:txBody>
      </p:sp>
    </p:spTree>
    <p:extLst>
      <p:ext uri="{BB962C8B-B14F-4D97-AF65-F5344CB8AC3E}">
        <p14:creationId xmlns:p14="http://schemas.microsoft.com/office/powerpoint/2010/main" val="2908373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0A1FD-4959-4195-9FE9-D4FD91FCEB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6969C4C-8B8C-472B-AE43-FCD2AD98E0B4}"/>
              </a:ext>
            </a:extLst>
          </p:cNvPr>
          <p:cNvSpPr>
            <a:spLocks noGrp="1"/>
          </p:cNvSpPr>
          <p:nvPr>
            <p:ph idx="1"/>
          </p:nvPr>
        </p:nvSpPr>
        <p:spPr/>
        <p:txBody>
          <a:bodyPr/>
          <a:lstStyle/>
          <a:p>
            <a:r>
              <a:rPr lang="en-US" altLang="zh-CN" i="1"/>
              <a:t>"</a:t>
            </a:r>
            <a:r>
              <a:rPr lang="en-US" altLang="zh-CN" i="1" dirty="0"/>
              <a:t>for without victory, there is no survival...."</a:t>
            </a:r>
            <a:r>
              <a:rPr lang="en-US" altLang="zh-CN" dirty="0"/>
              <a:t> </a:t>
            </a:r>
          </a:p>
          <a:p>
            <a:r>
              <a:rPr lang="en-US" altLang="zh-CN" dirty="0"/>
              <a:t>  “…a monstrous tyranny never surpassed in the dark and lamentable catalogue of human crime.”  </a:t>
            </a:r>
            <a:endParaRPr lang="zh-CN" altLang="en-US" dirty="0"/>
          </a:p>
        </p:txBody>
      </p:sp>
    </p:spTree>
    <p:extLst>
      <p:ext uri="{BB962C8B-B14F-4D97-AF65-F5344CB8AC3E}">
        <p14:creationId xmlns:p14="http://schemas.microsoft.com/office/powerpoint/2010/main" val="4009813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608" y="967899"/>
            <a:ext cx="7024744" cy="1143000"/>
          </a:xfrm>
        </p:spPr>
        <p:txBody>
          <a:bodyPr>
            <a:normAutofit fontScale="90000"/>
          </a:bodyPr>
          <a:lstStyle/>
          <a:p>
            <a:r>
              <a:rPr kumimoji="1" lang="en-US" altLang="zh-CN" dirty="0"/>
              <a:t>Read as though you were delivering the speech…</a:t>
            </a:r>
            <a:endParaRPr kumimoji="1" lang="zh-CN" altLang="en-US" dirty="0"/>
          </a:p>
        </p:txBody>
      </p:sp>
      <p:pic>
        <p:nvPicPr>
          <p:cNvPr id="4" name="图片 3"/>
          <p:cNvPicPr>
            <a:picLocks noChangeAspect="1"/>
          </p:cNvPicPr>
          <p:nvPr/>
        </p:nvPicPr>
        <p:blipFill>
          <a:blip r:embed="rId2"/>
          <a:stretch>
            <a:fillRect/>
          </a:stretch>
        </p:blipFill>
        <p:spPr>
          <a:xfrm>
            <a:off x="4430059" y="2540000"/>
            <a:ext cx="3496235" cy="3496235"/>
          </a:xfrm>
          <a:prstGeom prst="rect">
            <a:avLst/>
          </a:prstGeom>
        </p:spPr>
      </p:pic>
      <p:sp>
        <p:nvSpPr>
          <p:cNvPr id="5" name="文本框 4"/>
          <p:cNvSpPr txBox="1"/>
          <p:nvPr/>
        </p:nvSpPr>
        <p:spPr>
          <a:xfrm>
            <a:off x="814647" y="3035300"/>
            <a:ext cx="3347258" cy="2308324"/>
          </a:xfrm>
          <a:prstGeom prst="rect">
            <a:avLst/>
          </a:prstGeom>
          <a:noFill/>
        </p:spPr>
        <p:txBody>
          <a:bodyPr wrap="square" rtlCol="0">
            <a:spAutoFit/>
          </a:bodyPr>
          <a:lstStyle/>
          <a:p>
            <a:endParaRPr kumimoji="1" lang="en-US" altLang="zh-CN" dirty="0"/>
          </a:p>
          <a:p>
            <a:r>
              <a:rPr kumimoji="1" lang="en-US" altLang="zh-CN" b="1" dirty="0"/>
              <a:t>Read and find out the powerful lines that impressed you !</a:t>
            </a:r>
          </a:p>
          <a:p>
            <a:endParaRPr kumimoji="1" lang="en-US" altLang="zh-CN" b="1" dirty="0"/>
          </a:p>
          <a:p>
            <a:endParaRPr kumimoji="1" lang="en-US" altLang="zh-CN" b="1" dirty="0"/>
          </a:p>
          <a:p>
            <a:endParaRPr kumimoji="1" lang="en-US" altLang="zh-CN" dirty="0"/>
          </a:p>
          <a:p>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659364"/>
            <a:ext cx="7024744" cy="1143000"/>
          </a:xfrm>
        </p:spPr>
        <p:txBody>
          <a:bodyPr/>
          <a:lstStyle/>
          <a:p>
            <a:r>
              <a:rPr kumimoji="1" lang="en-US" altLang="zh-CN" dirty="0"/>
              <a:t>Analyze the whole speech</a:t>
            </a:r>
            <a:endParaRPr kumimoji="1" lang="zh-CN" altLang="en-US" dirty="0"/>
          </a:p>
        </p:txBody>
      </p:sp>
      <p:sp>
        <p:nvSpPr>
          <p:cNvPr id="3" name="内容占位符 2"/>
          <p:cNvSpPr>
            <a:spLocks noGrp="1"/>
          </p:cNvSpPr>
          <p:nvPr>
            <p:ph idx="1"/>
          </p:nvPr>
        </p:nvSpPr>
        <p:spPr>
          <a:xfrm>
            <a:off x="1043492" y="2323652"/>
            <a:ext cx="6777317" cy="1689547"/>
          </a:xfrm>
        </p:spPr>
        <p:txBody>
          <a:bodyPr>
            <a:normAutofit/>
          </a:bodyPr>
          <a:lstStyle/>
          <a:p>
            <a:r>
              <a:rPr kumimoji="1" lang="en-US" altLang="zh-CN" dirty="0"/>
              <a:t>What is the message of each paragraph?</a:t>
            </a:r>
          </a:p>
          <a:p>
            <a:pPr marL="68580" indent="0">
              <a:buNone/>
            </a:pPr>
            <a:endParaRPr kumimoji="1" lang="en-US" altLang="zh-CN" dirty="0"/>
          </a:p>
          <a:p>
            <a:r>
              <a:rPr kumimoji="1" lang="en-US" altLang="zh-CN" dirty="0"/>
              <a:t>Read and find out.</a:t>
            </a: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776942" y="1042895"/>
            <a:ext cx="7440705" cy="2031325"/>
          </a:xfrm>
          <a:prstGeom prst="rect">
            <a:avLst/>
          </a:prstGeom>
        </p:spPr>
        <p:txBody>
          <a:bodyPr wrap="square">
            <a:spAutoFit/>
          </a:bodyPr>
          <a:lstStyle/>
          <a:p>
            <a:r>
              <a:rPr lang="en-US" altLang="zh-CN" dirty="0"/>
              <a:t>Let </a:t>
            </a:r>
            <a:r>
              <a:rPr lang="en-US" altLang="zh-CN" dirty="0">
                <a:solidFill>
                  <a:srgbClr val="FF0000"/>
                </a:solidFill>
              </a:rPr>
              <a:t>that</a:t>
            </a:r>
            <a:r>
              <a:rPr lang="en-US" altLang="zh-CN" dirty="0"/>
              <a:t> be realized; no survival for the British Empire, no survival for all that the British Empire has stood for, no survival for the urge and impulse of the ages, that mankind will move forward towards its goal. But I take up my task with </a:t>
            </a:r>
            <a:r>
              <a:rPr lang="en-US" altLang="zh-CN" dirty="0">
                <a:solidFill>
                  <a:srgbClr val="FF0000"/>
                </a:solidFill>
              </a:rPr>
              <a:t>buoyancy</a:t>
            </a:r>
            <a:r>
              <a:rPr lang="en-US" altLang="zh-CN" dirty="0"/>
              <a:t> and hope. I feel sure that our cause will not be suffered to fail among men. At this time I feel entitled to claim the aid of all, and I say, “come then, let us go forward together with our united strength.”)</a:t>
            </a:r>
            <a:endParaRPr lang="zh-CN" altLang="zh-CN" dirty="0"/>
          </a:p>
        </p:txBody>
      </p:sp>
      <p:pic>
        <p:nvPicPr>
          <p:cNvPr id="5" name="图片 4"/>
          <p:cNvPicPr>
            <a:picLocks noChangeAspect="1"/>
          </p:cNvPicPr>
          <p:nvPr/>
        </p:nvPicPr>
        <p:blipFill>
          <a:blip r:embed="rId2"/>
          <a:stretch>
            <a:fillRect/>
          </a:stretch>
        </p:blipFill>
        <p:spPr>
          <a:xfrm>
            <a:off x="4651934" y="3197411"/>
            <a:ext cx="3307485" cy="3148017"/>
          </a:xfrm>
          <a:prstGeom prst="rect">
            <a:avLst/>
          </a:prstGeom>
        </p:spPr>
      </p:pic>
      <p:sp>
        <p:nvSpPr>
          <p:cNvPr id="2" name="文本框 1"/>
          <p:cNvSpPr txBox="1"/>
          <p:nvPr/>
        </p:nvSpPr>
        <p:spPr>
          <a:xfrm>
            <a:off x="776942" y="3719771"/>
            <a:ext cx="3261658"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en-US" altLang="zh-CN" dirty="0"/>
              <a:t>Do you understand the first sentence?</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431" y="321694"/>
            <a:ext cx="7024744" cy="1143000"/>
          </a:xfrm>
        </p:spPr>
        <p:txBody>
          <a:bodyPr/>
          <a:lstStyle/>
          <a:p>
            <a:r>
              <a:rPr kumimoji="1" lang="en-US" altLang="zh-CN" dirty="0"/>
              <a:t>Listen to Churchill’s voice</a:t>
            </a:r>
            <a:endParaRPr kumimoji="1" lang="zh-CN" altLang="en-US" dirty="0"/>
          </a:p>
        </p:txBody>
      </p:sp>
      <p:pic>
        <p:nvPicPr>
          <p:cNvPr id="4" name="图片 3"/>
          <p:cNvPicPr>
            <a:picLocks noChangeAspect="1"/>
          </p:cNvPicPr>
          <p:nvPr/>
        </p:nvPicPr>
        <p:blipFill>
          <a:blip r:embed="rId2"/>
          <a:stretch>
            <a:fillRect/>
          </a:stretch>
        </p:blipFill>
        <p:spPr>
          <a:xfrm>
            <a:off x="1546650" y="1727577"/>
            <a:ext cx="6177937" cy="46373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2375936"/>
          </a:xfrm>
        </p:spPr>
        <p:txBody>
          <a:bodyPr>
            <a:normAutofit fontScale="90000"/>
          </a:bodyPr>
          <a:lstStyle/>
          <a:p>
            <a:r>
              <a:rPr kumimoji="1" lang="en-US" altLang="zh-CN" dirty="0"/>
              <a:t>    Another famous Speech: </a:t>
            </a:r>
            <a:br>
              <a:rPr kumimoji="1" lang="en-US" altLang="zh-CN" dirty="0"/>
            </a:br>
            <a:br>
              <a:rPr kumimoji="1" lang="en-US" altLang="zh-CN" dirty="0"/>
            </a:br>
            <a:r>
              <a:rPr kumimoji="1" lang="en-US" altLang="zh-CN" dirty="0"/>
              <a:t>We shall fight on the beaches</a:t>
            </a:r>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6065" y="1072046"/>
            <a:ext cx="6905214" cy="646331"/>
          </a:xfrm>
          <a:prstGeom prst="rect">
            <a:avLst/>
          </a:prstGeom>
        </p:spPr>
        <p:txBody>
          <a:bodyPr wrap="square">
            <a:spAutoFit/>
          </a:bodyPr>
          <a:lstStyle/>
          <a:p>
            <a:r>
              <a:rPr lang="en-US" altLang="zh-CN" dirty="0"/>
              <a:t>Winston Churchill to the House of Commons </a:t>
            </a:r>
          </a:p>
          <a:p>
            <a:r>
              <a:rPr lang="en-US" altLang="zh-CN" dirty="0"/>
              <a:t>on 4 June 1940</a:t>
            </a:r>
            <a:endParaRPr lang="zh-CN" altLang="en-US" dirty="0"/>
          </a:p>
        </p:txBody>
      </p:sp>
      <p:sp>
        <p:nvSpPr>
          <p:cNvPr id="7" name="矩形 6"/>
          <p:cNvSpPr/>
          <p:nvPr/>
        </p:nvSpPr>
        <p:spPr>
          <a:xfrm>
            <a:off x="796065" y="3973098"/>
            <a:ext cx="6789868" cy="923330"/>
          </a:xfrm>
          <a:prstGeom prst="rect">
            <a:avLst/>
          </a:prstGeom>
        </p:spPr>
        <p:txBody>
          <a:bodyPr wrap="square">
            <a:spAutoFit/>
          </a:bodyPr>
          <a:lstStyle/>
          <a:p>
            <a:r>
              <a:rPr lang="en-US" altLang="zh-CN" dirty="0"/>
              <a:t>Churchill had to describe a great military disaster, and </a:t>
            </a:r>
            <a:r>
              <a:rPr lang="en-US" altLang="zh-CN" dirty="0">
                <a:solidFill>
                  <a:srgbClr val="FF0000"/>
                </a:solidFill>
              </a:rPr>
              <a:t>warn of a possible German invasion attempt, without casting doubt on eventual victory</a:t>
            </a:r>
            <a:r>
              <a:rPr lang="en-US" altLang="zh-CN" dirty="0"/>
              <a:t>. </a:t>
            </a:r>
            <a:r>
              <a:rPr lang="en-US" altLang="zh-CN" dirty="0">
                <a:solidFill>
                  <a:srgbClr val="FF0000"/>
                </a:solidFill>
              </a:rPr>
              <a:t>Boost Morale.</a:t>
            </a:r>
            <a:endParaRPr lang="zh-CN" altLang="en-US" dirty="0">
              <a:solidFill>
                <a:srgbClr val="FF0000"/>
              </a:solidFill>
            </a:endParaRPr>
          </a:p>
        </p:txBody>
      </p:sp>
      <p:sp>
        <p:nvSpPr>
          <p:cNvPr id="8" name="矩形 7"/>
          <p:cNvSpPr/>
          <p:nvPr/>
        </p:nvSpPr>
        <p:spPr>
          <a:xfrm>
            <a:off x="911410" y="5494661"/>
            <a:ext cx="6909399" cy="923330"/>
          </a:xfrm>
          <a:prstGeom prst="rect">
            <a:avLst/>
          </a:prstGeom>
        </p:spPr>
        <p:txBody>
          <a:bodyPr wrap="square">
            <a:spAutoFit/>
          </a:bodyPr>
          <a:lstStyle/>
          <a:p>
            <a:r>
              <a:rPr lang="en-US" altLang="zh-CN" dirty="0"/>
              <a:t>The </a:t>
            </a:r>
            <a:r>
              <a:rPr lang="en-US" altLang="zh-CN" dirty="0">
                <a:solidFill>
                  <a:srgbClr val="FF6600"/>
                </a:solidFill>
              </a:rPr>
              <a:t>peroration</a:t>
            </a:r>
            <a:r>
              <a:rPr lang="en-US" altLang="zh-CN" dirty="0"/>
              <a:t> (</a:t>
            </a:r>
            <a:r>
              <a:rPr lang="zh-CN" altLang="en-US" dirty="0"/>
              <a:t>结束语</a:t>
            </a:r>
            <a:r>
              <a:rPr lang="en-US" altLang="zh-CN" dirty="0"/>
              <a:t>): the best known part of the speech, </a:t>
            </a:r>
          </a:p>
          <a:p>
            <a:r>
              <a:rPr lang="en-US" altLang="zh-CN" dirty="0"/>
              <a:t>one of the finest oratorical moments of the war and of Churchill's career.</a:t>
            </a:r>
            <a:endParaRPr lang="zh-CN" altLang="zh-CN" dirty="0"/>
          </a:p>
        </p:txBody>
      </p:sp>
      <p:sp>
        <p:nvSpPr>
          <p:cNvPr id="3" name="矩形 2"/>
          <p:cNvSpPr/>
          <p:nvPr/>
        </p:nvSpPr>
        <p:spPr>
          <a:xfrm>
            <a:off x="796065" y="1978812"/>
            <a:ext cx="7382735" cy="1754327"/>
          </a:xfrm>
          <a:prstGeom prst="rect">
            <a:avLst/>
          </a:prstGeom>
        </p:spPr>
        <p:txBody>
          <a:bodyPr wrap="square">
            <a:spAutoFit/>
          </a:bodyPr>
          <a:lstStyle/>
          <a:p>
            <a:r>
              <a:rPr lang="en-US" altLang="zh-CN" dirty="0"/>
              <a:t>Content:</a:t>
            </a:r>
          </a:p>
          <a:p>
            <a:r>
              <a:rPr lang="en-US" altLang="zh-CN" dirty="0"/>
              <a:t>1. the success of the Germans in over-running the Netherlands, Belgium and France north of the Somme (</a:t>
            </a:r>
            <a:r>
              <a:rPr lang="zh-CN" altLang="en-US" dirty="0"/>
              <a:t>索姆河</a:t>
            </a:r>
            <a:r>
              <a:rPr lang="en-US" altLang="zh-CN" dirty="0"/>
              <a:t>), </a:t>
            </a:r>
          </a:p>
          <a:p>
            <a:r>
              <a:rPr lang="en-US" altLang="zh-CN" dirty="0"/>
              <a:t>2. the </a:t>
            </a:r>
            <a:r>
              <a:rPr lang="en-US" altLang="zh-CN" dirty="0">
                <a:solidFill>
                  <a:srgbClr val="FF0000"/>
                </a:solidFill>
              </a:rPr>
              <a:t>evacuation of the BEF </a:t>
            </a:r>
            <a:r>
              <a:rPr lang="en-US" altLang="zh-CN" dirty="0">
                <a:solidFill>
                  <a:srgbClr val="FF6600"/>
                </a:solidFill>
              </a:rPr>
              <a:t>(British expeditionary force)  </a:t>
            </a:r>
            <a:r>
              <a:rPr lang="en-US" altLang="zh-CN" dirty="0">
                <a:solidFill>
                  <a:srgbClr val="FF0000"/>
                </a:solidFill>
              </a:rPr>
              <a:t>from Dunkirk</a:t>
            </a:r>
            <a:endParaRPr lang="en-US" altLang="zh-CN" dirty="0"/>
          </a:p>
          <a:p>
            <a:r>
              <a:rPr lang="en-US" altLang="zh-CN" dirty="0">
                <a:solidFill>
                  <a:srgbClr val="FF0000"/>
                </a:solidFill>
              </a:rPr>
              <a:t>3. preparing the British to fight on alone, if necessary</a:t>
            </a:r>
            <a:r>
              <a:rPr lang="en-US" altLang="zh-CN" dirty="0"/>
              <a:t>.</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902736"/>
          </a:xfrm>
        </p:spPr>
        <p:txBody>
          <a:bodyPr/>
          <a:lstStyle/>
          <a:p>
            <a:r>
              <a:rPr kumimoji="1" lang="en-US" altLang="zh-CN" dirty="0"/>
              <a:t>Watch the video</a:t>
            </a:r>
            <a:endParaRPr kumimoji="1" lang="zh-CN" altLang="en-US" dirty="0"/>
          </a:p>
        </p:txBody>
      </p:sp>
      <p:sp>
        <p:nvSpPr>
          <p:cNvPr id="3" name="内容占位符 2"/>
          <p:cNvSpPr>
            <a:spLocks noGrp="1"/>
          </p:cNvSpPr>
          <p:nvPr>
            <p:ph idx="1"/>
          </p:nvPr>
        </p:nvSpPr>
        <p:spPr>
          <a:xfrm>
            <a:off x="1043492" y="2234753"/>
            <a:ext cx="6777317" cy="1067248"/>
          </a:xfrm>
        </p:spPr>
        <p:txBody>
          <a:bodyPr/>
          <a:lstStyle/>
          <a:p>
            <a:pPr marL="68580" indent="0">
              <a:buNone/>
            </a:pPr>
            <a:r>
              <a:rPr kumimoji="1" lang="en-US" altLang="zh-CN" dirty="0"/>
              <a:t>Which part of the speech has moved/impressed you most? Why?</a:t>
            </a:r>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6601" y="749300"/>
            <a:ext cx="7421282" cy="5632310"/>
          </a:xfrm>
          <a:prstGeom prst="rect">
            <a:avLst/>
          </a:prstGeom>
        </p:spPr>
        <p:txBody>
          <a:bodyPr wrap="square">
            <a:spAutoFit/>
          </a:bodyPr>
          <a:lstStyle/>
          <a:p>
            <a:r>
              <a:rPr lang="en-US" altLang="zh-CN" sz="2400" dirty="0"/>
              <a:t>I have, myself, full confidence that if all do their duty, if nothing is neglected, and if the best arrangements are made, as they are being made, we shall prove ourselves once more able to defend our island home, to ride out the storm of war, and to outlive the menace of tyranny, if necessary for years, if necessary alone. At any rate, that is what we are going to try to do. That is the resolve of His Majesty's Government – every man of them. That is the will of Parliament and the nation. The British Empire and the French Republic, linked together in their cause and in their need, will defend to the death their native soil, aiding each other like good comrades to the utmost of their strength.</a:t>
            </a:r>
            <a:endParaRPr lang="zh-CN"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6416" y="295546"/>
            <a:ext cx="7024744" cy="1143000"/>
          </a:xfrm>
        </p:spPr>
        <p:txBody>
          <a:bodyPr/>
          <a:lstStyle/>
          <a:p>
            <a:r>
              <a:rPr kumimoji="1" lang="en-US" altLang="zh-CN" dirty="0"/>
              <a:t>2 Historical background</a:t>
            </a:r>
            <a:endParaRPr kumimoji="1" lang="zh-CN" altLang="en-US" dirty="0"/>
          </a:p>
        </p:txBody>
      </p:sp>
      <p:sp>
        <p:nvSpPr>
          <p:cNvPr id="3" name="内容占位符 2"/>
          <p:cNvSpPr>
            <a:spLocks noGrp="1"/>
          </p:cNvSpPr>
          <p:nvPr>
            <p:ph idx="1"/>
          </p:nvPr>
        </p:nvSpPr>
        <p:spPr>
          <a:xfrm>
            <a:off x="953842" y="1965063"/>
            <a:ext cx="7323569" cy="3682701"/>
          </a:xfrm>
        </p:spPr>
        <p:txBody>
          <a:bodyPr>
            <a:normAutofit fontScale="77500" lnSpcReduction="20000"/>
          </a:bodyPr>
          <a:lstStyle/>
          <a:p>
            <a:r>
              <a:rPr kumimoji="1" lang="en-US" altLang="zh-CN" dirty="0"/>
              <a:t>First Lord of the Admiralty…“longtime political enemy” of Prime Minister Neville Chamberlain</a:t>
            </a:r>
          </a:p>
          <a:p>
            <a:r>
              <a:rPr kumimoji="1" lang="en-US" altLang="zh-CN" dirty="0"/>
              <a:t>Nazi incursion in Norway with all confidence of success, but was defeated miserably</a:t>
            </a:r>
          </a:p>
          <a:p>
            <a:pPr marL="68580" indent="0">
              <a:buNone/>
            </a:pPr>
            <a:r>
              <a:rPr kumimoji="1" lang="en-US" altLang="zh-CN" dirty="0"/>
              <a:t>    “Instead, all the pushing—and a lot of punching, hammering, rushing and blasting—had been done by the Germans. It was the British who went out backwards, faster than they had come in.” (Time)             </a:t>
            </a:r>
          </a:p>
          <a:p>
            <a:r>
              <a:rPr lang="en-US" altLang="zh-CN" dirty="0"/>
              <a:t>Chamberlain, called to account for the failure…not a total disaster…many called for him to resign</a:t>
            </a:r>
          </a:p>
          <a:p>
            <a:r>
              <a:rPr lang="en-US" altLang="zh-CN" dirty="0"/>
              <a:t> The Labor Party refused to join a national coalition government unless Churchill was in charge of it.</a:t>
            </a:r>
          </a:p>
          <a:p>
            <a:r>
              <a:rPr lang="en-US" altLang="zh-CN" dirty="0"/>
              <a:t>Churchill took office as Prime Minister on May 10, 1940. On the 13th, he delivered this famous speech.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7765" y="1088748"/>
            <a:ext cx="7874000" cy="4708981"/>
          </a:xfrm>
          <a:prstGeom prst="rect">
            <a:avLst/>
          </a:prstGeom>
        </p:spPr>
        <p:txBody>
          <a:bodyPr wrap="square">
            <a:spAutoFit/>
          </a:bodyPr>
          <a:lstStyle/>
          <a:p>
            <a:r>
              <a:rPr lang="en-US" altLang="zh-CN" sz="2000" dirty="0"/>
              <a:t>Even though large tracts of Europe and many old and famous States have fallen or may fall into the grip of the Gestapo and all the odious apparatus of Nazi rule, we shall not flag or fail. We shall go on to the end. We shall fight in France, we shall fight on the seas and oceans, we shall fight with growing confidence and growing strength in the air, we shall defend our island, whatever the cost may be. </a:t>
            </a:r>
            <a:r>
              <a:rPr lang="en-US" altLang="zh-CN" sz="2000" dirty="0">
                <a:solidFill>
                  <a:srgbClr val="FF0000"/>
                </a:solidFill>
              </a:rPr>
              <a:t>We shall fight on the beaches, we shall fight on the landing grounds, we shall fight in the fields and in the streets, we shall fight in the hills; we shall never surrender</a:t>
            </a:r>
            <a:r>
              <a:rPr lang="en-US" altLang="zh-CN" sz="2000" dirty="0"/>
              <a:t>, and if, which I do not for a moment believe, this island or a large part of it were subjugated and starving, then our Empire beyond the seas, armed and guarded by the British Fleet, would carry on the struggle, until, in God's good time, the New World, with all its power and might, steps forth to the rescue and the liberation of the old.</a:t>
            </a:r>
            <a:endParaRPr lang="zh-CN"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137" y="142400"/>
            <a:ext cx="7024744" cy="1143000"/>
          </a:xfrm>
        </p:spPr>
        <p:txBody>
          <a:bodyPr/>
          <a:lstStyle/>
          <a:p>
            <a:r>
              <a:rPr kumimoji="1" lang="en-US" altLang="zh-CN" dirty="0"/>
              <a:t>Reception</a:t>
            </a:r>
            <a:endParaRPr kumimoji="1" lang="zh-CN" altLang="en-US" dirty="0"/>
          </a:p>
        </p:txBody>
      </p:sp>
      <p:sp>
        <p:nvSpPr>
          <p:cNvPr id="4" name="矩形 3"/>
          <p:cNvSpPr/>
          <p:nvPr/>
        </p:nvSpPr>
        <p:spPr>
          <a:xfrm>
            <a:off x="776941" y="1441951"/>
            <a:ext cx="7605059" cy="2585323"/>
          </a:xfrm>
          <a:prstGeom prst="rect">
            <a:avLst/>
          </a:prstGeom>
        </p:spPr>
        <p:txBody>
          <a:bodyPr wrap="square">
            <a:spAutoFit/>
          </a:bodyPr>
          <a:lstStyle/>
          <a:p>
            <a:r>
              <a:rPr lang="en-US" altLang="zh-CN" dirty="0"/>
              <a:t>--It was recognized to be </a:t>
            </a:r>
            <a:r>
              <a:rPr lang="en-US" altLang="zh-CN" dirty="0">
                <a:solidFill>
                  <a:srgbClr val="FF6600"/>
                </a:solidFill>
              </a:rPr>
              <a:t>historic</a:t>
            </a:r>
            <a:r>
              <a:rPr lang="en-US" altLang="zh-CN" dirty="0"/>
              <a:t>.</a:t>
            </a:r>
          </a:p>
          <a:p>
            <a:r>
              <a:rPr lang="en-US" altLang="zh-CN" dirty="0"/>
              <a:t>--One of Churchill's secretaries noted in his diary "</a:t>
            </a:r>
            <a:r>
              <a:rPr lang="en-US" altLang="zh-CN" dirty="0">
                <a:solidFill>
                  <a:srgbClr val="0000FF"/>
                </a:solidFill>
              </a:rPr>
              <a:t>A magnificent oration, which obviously moved the House</a:t>
            </a:r>
            <a:r>
              <a:rPr lang="en-US" altLang="zh-CN" dirty="0"/>
              <a:t>”.</a:t>
            </a:r>
          </a:p>
          <a:p>
            <a:r>
              <a:rPr lang="en-US" altLang="zh-CN" dirty="0"/>
              <a:t>--A Conservative MP wrote in his diary "</a:t>
            </a:r>
            <a:r>
              <a:rPr lang="en-US" altLang="zh-CN" dirty="0">
                <a:solidFill>
                  <a:srgbClr val="FF6600"/>
                </a:solidFill>
              </a:rPr>
              <a:t>he was eloquent and oratorical and used magnificent English; several </a:t>
            </a:r>
            <a:r>
              <a:rPr lang="en-US" altLang="zh-CN" dirty="0" err="1">
                <a:solidFill>
                  <a:srgbClr val="FF6600"/>
                </a:solidFill>
              </a:rPr>
              <a:t>Labour</a:t>
            </a:r>
            <a:r>
              <a:rPr lang="en-US" altLang="zh-CN" dirty="0">
                <a:solidFill>
                  <a:srgbClr val="FF6600"/>
                </a:solidFill>
              </a:rPr>
              <a:t> members cried</a:t>
            </a:r>
            <a:r>
              <a:rPr lang="en-US" altLang="zh-CN" dirty="0"/>
              <a:t>”.</a:t>
            </a:r>
          </a:p>
          <a:p>
            <a:r>
              <a:rPr lang="en-US" altLang="zh-CN" dirty="0"/>
              <a:t>-- A </a:t>
            </a:r>
            <a:r>
              <a:rPr lang="en-US" altLang="zh-CN" dirty="0" err="1"/>
              <a:t>Labour</a:t>
            </a:r>
            <a:r>
              <a:rPr lang="en-US" altLang="zh-CN" dirty="0"/>
              <a:t> MP, Josiah Wedgwood, friend and admirer of Churchill, wrote to him, "</a:t>
            </a:r>
            <a:r>
              <a:rPr lang="en-US" altLang="zh-CN" dirty="0">
                <a:solidFill>
                  <a:srgbClr val="3366FF"/>
                </a:solidFill>
              </a:rPr>
              <a:t>My dear Winston, that was worth 1,000 guns and the speeches of 1,000 years</a:t>
            </a:r>
            <a:r>
              <a:rPr lang="en-US" altLang="zh-CN" dirty="0"/>
              <a:t>”.</a:t>
            </a:r>
            <a:endParaRPr lang="zh-CN" altLang="en-US" dirty="0"/>
          </a:p>
        </p:txBody>
      </p:sp>
      <p:sp>
        <p:nvSpPr>
          <p:cNvPr id="5" name="矩形 4"/>
          <p:cNvSpPr/>
          <p:nvPr/>
        </p:nvSpPr>
        <p:spPr>
          <a:xfrm>
            <a:off x="776941" y="4316827"/>
            <a:ext cx="7664823" cy="1754327"/>
          </a:xfrm>
          <a:prstGeom prst="rect">
            <a:avLst/>
          </a:prstGeom>
        </p:spPr>
        <p:txBody>
          <a:bodyPr wrap="square">
            <a:spAutoFit/>
          </a:bodyPr>
          <a:lstStyle/>
          <a:p>
            <a:r>
              <a:rPr lang="en-US" altLang="zh-CN" u="sng" dirty="0"/>
              <a:t>Reaction from one listener</a:t>
            </a:r>
          </a:p>
          <a:p>
            <a:r>
              <a:rPr lang="en-US" altLang="zh-CN" dirty="0"/>
              <a:t>“Even repeated by the announcer (Note: BBC), it sent shivers (not of fear) down my spine. I think that one of the reasons why one is stirred by his Elizabethan phrases is that one feels the whole massive backing of power and resolve behind them, like a great fortress: they are never words for words' sake.”</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6470" y="1412279"/>
            <a:ext cx="7141883" cy="1200329"/>
          </a:xfrm>
          <a:prstGeom prst="rect">
            <a:avLst/>
          </a:prstGeom>
        </p:spPr>
        <p:txBody>
          <a:bodyPr wrap="square">
            <a:spAutoFit/>
          </a:bodyPr>
          <a:lstStyle/>
          <a:p>
            <a:r>
              <a:rPr lang="en-US" altLang="zh-CN" dirty="0"/>
              <a:t>The next year American journalist H. R. Knickerbocker wrote that its words </a:t>
            </a:r>
            <a:r>
              <a:rPr lang="en-US" altLang="zh-CN" dirty="0">
                <a:solidFill>
                  <a:srgbClr val="FF0000"/>
                </a:solidFill>
              </a:rPr>
              <a:t>"deserve to be memorized by us all</a:t>
            </a:r>
            <a:r>
              <a:rPr lang="en-US" altLang="zh-CN" dirty="0"/>
              <a:t>", observing that "With Churchill's picture these words are placarded in homes and offices throughout the British Empire.”</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 y="-164730"/>
            <a:ext cx="9184262" cy="702273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668" y="594370"/>
            <a:ext cx="7024744" cy="1143000"/>
          </a:xfrm>
        </p:spPr>
        <p:txBody>
          <a:bodyPr/>
          <a:lstStyle/>
          <a:p>
            <a:r>
              <a:rPr kumimoji="1" lang="en-US" altLang="zh-CN" dirty="0"/>
              <a:t>The finest hours</a:t>
            </a:r>
            <a:endParaRPr kumimoji="1" lang="zh-CN" altLang="en-US" dirty="0"/>
          </a:p>
        </p:txBody>
      </p:sp>
      <p:sp>
        <p:nvSpPr>
          <p:cNvPr id="3" name="内容占位符 2"/>
          <p:cNvSpPr>
            <a:spLocks noGrp="1"/>
          </p:cNvSpPr>
          <p:nvPr>
            <p:ph idx="1"/>
          </p:nvPr>
        </p:nvSpPr>
        <p:spPr>
          <a:xfrm>
            <a:off x="744668" y="2353534"/>
            <a:ext cx="6777317" cy="3508977"/>
          </a:xfrm>
        </p:spPr>
        <p:txBody>
          <a:bodyPr>
            <a:normAutofit fontScale="92500" lnSpcReduction="20000"/>
          </a:bodyPr>
          <a:lstStyle/>
          <a:p>
            <a:r>
              <a:rPr lang="en-US" altLang="zh-CN" dirty="0"/>
              <a:t>This speech, made after </a:t>
            </a:r>
            <a:r>
              <a:rPr lang="en-US" altLang="zh-CN" dirty="0">
                <a:solidFill>
                  <a:srgbClr val="3366FF"/>
                </a:solidFill>
              </a:rPr>
              <a:t>France</a:t>
            </a:r>
            <a:r>
              <a:rPr lang="en-US" altLang="zh-CN" dirty="0"/>
              <a:t> had sought an </a:t>
            </a:r>
            <a:r>
              <a:rPr lang="en-US" altLang="zh-CN" dirty="0">
                <a:solidFill>
                  <a:srgbClr val="3366FF"/>
                </a:solidFill>
              </a:rPr>
              <a:t>armistice</a:t>
            </a:r>
            <a:r>
              <a:rPr lang="en-US" altLang="zh-CN" dirty="0"/>
              <a:t> (</a:t>
            </a:r>
            <a:r>
              <a:rPr lang="zh-CN" altLang="en-US" dirty="0"/>
              <a:t>停火，停战</a:t>
            </a:r>
            <a:r>
              <a:rPr lang="en-US" altLang="zh-CN" dirty="0"/>
              <a:t>) on the evening of 16 June.</a:t>
            </a:r>
          </a:p>
          <a:p>
            <a:r>
              <a:rPr lang="en-US" altLang="zh-CN" dirty="0"/>
              <a:t>The peroration – quoted below – even at a moment of great apparent danger to British national survival talks not only of </a:t>
            </a:r>
            <a:r>
              <a:rPr lang="en-US" altLang="zh-CN" dirty="0">
                <a:solidFill>
                  <a:srgbClr val="FF0000"/>
                </a:solidFill>
              </a:rPr>
              <a:t>national survival and national interest</a:t>
            </a:r>
            <a:r>
              <a:rPr lang="en-US" altLang="zh-CN" dirty="0"/>
              <a:t>, but of </a:t>
            </a:r>
            <a:r>
              <a:rPr lang="en-US" altLang="zh-CN" dirty="0">
                <a:solidFill>
                  <a:srgbClr val="FF0000"/>
                </a:solidFill>
              </a:rPr>
              <a:t>noble causes </a:t>
            </a:r>
            <a:r>
              <a:rPr lang="en-US" altLang="zh-CN" dirty="0"/>
              <a:t>(freedom, Christian civilization, the rights of small nations) for which Britain was fighting and for which Churchill thought the United States should – and given time would – fight.</a:t>
            </a:r>
            <a:endParaRPr lang="zh-CN" altLang="en-US" dirty="0"/>
          </a:p>
          <a:p>
            <a:endParaRPr lang="en-US" altLang="zh-CN" dirty="0"/>
          </a:p>
          <a:p>
            <a:endParaRPr lang="zh-CN" altLang="en-US" dirty="0"/>
          </a:p>
          <a:p>
            <a:pPr marL="68580" indent="0">
              <a:buNone/>
            </a:pPr>
            <a:endParaRPr kumimoji="1"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8235" y="1049848"/>
            <a:ext cx="8217647" cy="5078314"/>
          </a:xfrm>
          <a:prstGeom prst="rect">
            <a:avLst/>
          </a:prstGeom>
        </p:spPr>
        <p:txBody>
          <a:bodyPr wrap="square">
            <a:spAutoFit/>
          </a:bodyPr>
          <a:lstStyle/>
          <a:p>
            <a:r>
              <a:rPr lang="en-US" altLang="zh-CN" dirty="0"/>
              <a:t>   “....However matters may go in France or with the French Government or with another French Government, we in this island and in the British Empire will never lose our sense of comradeship with the French people. If we are now called upon to endure what they have suffered we shall emulate their courage, and if final victory rewards our toils they shall share the gains, aye. And freedom shall be restored to all. We abate nothing of our just demands—Czechs, Poles, Norwegians, Dutch, Belgians, all who have joined their causes to our own shall be restored.</a:t>
            </a:r>
          </a:p>
          <a:p>
            <a:r>
              <a:rPr lang="en-US" altLang="zh-CN" dirty="0"/>
              <a:t>   What General Weygand has called the Battle of France is over ... the Battle of Britain is about to begin. Upon this battle depends the survival of Christian civilization. Upon it depends our own British life, and the long continuity of our institutions and our Empire. The whole fury and might of the enemy must very soon be turned on us. Hitler knows that he will have to break us in this island or lose the war. If we can stand up to him, all Europe may be freed and the life of the world may move forward into broad, sunlit uplands.</a:t>
            </a:r>
          </a:p>
          <a:p>
            <a:r>
              <a:rPr lang="en-US" altLang="zh-CN" dirty="0"/>
              <a:t>…</a:t>
            </a:r>
          </a:p>
          <a:p>
            <a:r>
              <a:rPr lang="en-US" altLang="zh-CN" dirty="0"/>
              <a:t>   </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1739452"/>
            <a:ext cx="6777317" cy="3508977"/>
          </a:xfrm>
        </p:spPr>
        <p:txBody>
          <a:bodyPr>
            <a:normAutofit fontScale="92500"/>
          </a:bodyPr>
          <a:lstStyle/>
          <a:p>
            <a:pPr marL="68580" indent="0">
              <a:buNone/>
            </a:pPr>
            <a:r>
              <a:rPr lang="en-US" altLang="zh-CN" dirty="0"/>
              <a:t>But if we fail, then the whole world, including the United States, including all that we have known and cared for, will sink into the abyss of a new dark age made more sinister (</a:t>
            </a:r>
            <a:r>
              <a:rPr lang="zh-CN" altLang="en-US" dirty="0"/>
              <a:t>险恶的</a:t>
            </a:r>
            <a:r>
              <a:rPr lang="en-US" altLang="zh-CN" dirty="0"/>
              <a:t>), and perhaps more protracted (</a:t>
            </a:r>
            <a:r>
              <a:rPr lang="zh-CN" altLang="en-US" dirty="0"/>
              <a:t>拖延的</a:t>
            </a:r>
            <a:r>
              <a:rPr lang="en-US" altLang="zh-CN" dirty="0"/>
              <a:t>), by the lights of perverted (</a:t>
            </a:r>
            <a:r>
              <a:rPr lang="zh-CN" altLang="en-US" dirty="0"/>
              <a:t>堕落的</a:t>
            </a:r>
            <a:r>
              <a:rPr lang="en-US" altLang="zh-CN" dirty="0"/>
              <a:t>) science. Let us therefore brace ourselves to our duties, and so bear ourselves, that if the British Empire and its Commonwealth last for a thousand years, men will still say, "This was their finest hour.””</a:t>
            </a:r>
            <a:endParaRPr lang="zh-CN" altLang="en-US" dirty="0"/>
          </a:p>
          <a:p>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14500" y="571500"/>
            <a:ext cx="5715000" cy="5715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47056" y="860629"/>
            <a:ext cx="7052237"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u="sng" dirty="0"/>
              <a:t>Result:</a:t>
            </a:r>
          </a:p>
          <a:p>
            <a:r>
              <a:rPr lang="en-US" altLang="zh-CN" sz="2800" dirty="0"/>
              <a:t>The House gave him a </a:t>
            </a:r>
            <a:r>
              <a:rPr lang="en-US" altLang="zh-CN" sz="2800" dirty="0">
                <a:solidFill>
                  <a:srgbClr val="FF0000"/>
                </a:solidFill>
              </a:rPr>
              <a:t>381-to-0 </a:t>
            </a:r>
            <a:r>
              <a:rPr lang="en-US" altLang="zh-CN" sz="2800" dirty="0"/>
              <a:t>vote of confidence.</a:t>
            </a:r>
            <a:endParaRPr lang="zh-CN" altLang="en-US" sz="2800" dirty="0"/>
          </a:p>
        </p:txBody>
      </p:sp>
      <p:sp>
        <p:nvSpPr>
          <p:cNvPr id="7" name="文本框 6"/>
          <p:cNvSpPr txBox="1"/>
          <p:nvPr/>
        </p:nvSpPr>
        <p:spPr>
          <a:xfrm>
            <a:off x="648392" y="2581051"/>
            <a:ext cx="8074430" cy="3416320"/>
          </a:xfrm>
          <a:prstGeom prst="rect">
            <a:avLst/>
          </a:prstGeom>
          <a:noFill/>
        </p:spPr>
        <p:txBody>
          <a:bodyPr wrap="square" rtlCol="0">
            <a:spAutoFit/>
          </a:bodyPr>
          <a:lstStyle/>
          <a:p>
            <a:r>
              <a:rPr kumimoji="1" lang="en-US" altLang="zh-CN" sz="3600" b="1" dirty="0">
                <a:solidFill>
                  <a:srgbClr val="FF0000"/>
                </a:solidFill>
              </a:rPr>
              <a:t>Q1: </a:t>
            </a:r>
            <a:r>
              <a:rPr kumimoji="1" lang="en-US" altLang="zh-CN" sz="3600" dirty="0">
                <a:solidFill>
                  <a:srgbClr val="FF0000"/>
                </a:solidFill>
              </a:rPr>
              <a:t>Given the background, how would you respond to the British people/government </a:t>
            </a:r>
            <a:r>
              <a:rPr kumimoji="1" lang="en-US" altLang="zh-CN" sz="3600" dirty="0" err="1">
                <a:solidFill>
                  <a:srgbClr val="FF0000"/>
                </a:solidFill>
              </a:rPr>
              <a:t>memebers</a:t>
            </a:r>
            <a:r>
              <a:rPr kumimoji="1" lang="en-US" altLang="zh-CN" sz="3600" dirty="0">
                <a:solidFill>
                  <a:srgbClr val="FF0000"/>
                </a:solidFill>
              </a:rPr>
              <a:t> if you were in the position of Churchill?  </a:t>
            </a:r>
          </a:p>
          <a:p>
            <a:r>
              <a:rPr kumimoji="1" lang="en-US" altLang="zh-CN" sz="3600" b="1" dirty="0">
                <a:solidFill>
                  <a:srgbClr val="FF0000"/>
                </a:solidFill>
              </a:rPr>
              <a:t>Q2: </a:t>
            </a:r>
          </a:p>
          <a:p>
            <a:r>
              <a:rPr kumimoji="1" lang="en-US" altLang="zh-CN" sz="3600" dirty="0">
                <a:solidFill>
                  <a:srgbClr val="FF0000"/>
                </a:solidFill>
              </a:rPr>
              <a:t>How did he do it?</a:t>
            </a:r>
            <a:endParaRPr kumimoji="1" lang="zh-CN" altLang="en-US" sz="36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 Lead in</a:t>
            </a:r>
            <a:endParaRPr kumimoji="1" lang="zh-CN" altLang="en-US" dirty="0"/>
          </a:p>
        </p:txBody>
      </p:sp>
      <p:sp>
        <p:nvSpPr>
          <p:cNvPr id="3" name="内容占位符 2"/>
          <p:cNvSpPr>
            <a:spLocks noGrp="1"/>
          </p:cNvSpPr>
          <p:nvPr>
            <p:ph idx="1"/>
          </p:nvPr>
        </p:nvSpPr>
        <p:spPr/>
        <p:txBody>
          <a:bodyPr/>
          <a:lstStyle/>
          <a:p>
            <a:pPr marL="68580" indent="0">
              <a:buNone/>
            </a:pPr>
            <a:endParaRPr kumimoji="1" lang="en-US" altLang="zh-CN" dirty="0"/>
          </a:p>
          <a:p>
            <a:r>
              <a:rPr kumimoji="1" lang="en-US" altLang="zh-CN" dirty="0"/>
              <a:t>Pass the message</a:t>
            </a:r>
          </a:p>
          <a:p>
            <a:pPr marL="68580" indent="0">
              <a:buNone/>
            </a:pPr>
            <a:endParaRPr kumimoji="1" lang="zh-CN" altLang="en-US" dirty="0"/>
          </a:p>
        </p:txBody>
      </p:sp>
    </p:spTree>
    <p:extLst>
      <p:ext uri="{BB962C8B-B14F-4D97-AF65-F5344CB8AC3E}">
        <p14:creationId xmlns:p14="http://schemas.microsoft.com/office/powerpoint/2010/main" val="351135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56365" y="367264"/>
            <a:ext cx="7024744" cy="864636"/>
          </a:xfrm>
        </p:spPr>
        <p:txBody>
          <a:bodyPr/>
          <a:lstStyle/>
          <a:p>
            <a:r>
              <a:rPr kumimoji="1" lang="en-US" altLang="zh-CN" dirty="0"/>
              <a:t>Pass the message</a:t>
            </a:r>
            <a:endParaRPr kumimoji="1" lang="zh-CN" altLang="en-US" dirty="0"/>
          </a:p>
        </p:txBody>
      </p:sp>
      <p:sp>
        <p:nvSpPr>
          <p:cNvPr id="5" name="矩形 4"/>
          <p:cNvSpPr/>
          <p:nvPr/>
        </p:nvSpPr>
        <p:spPr>
          <a:xfrm>
            <a:off x="1001590" y="1424464"/>
            <a:ext cx="7064802"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1. Danger gathers upon our path. We cannot to look back. We must look forward.          ~Churchill, 10 December 1936</a:t>
            </a:r>
            <a:endParaRPr lang="zh-CN" altLang="en-US" dirty="0"/>
          </a:p>
        </p:txBody>
      </p:sp>
      <p:sp>
        <p:nvSpPr>
          <p:cNvPr id="6" name="矩形 5"/>
          <p:cNvSpPr/>
          <p:nvPr/>
        </p:nvSpPr>
        <p:spPr>
          <a:xfrm>
            <a:off x="1001590" y="2485565"/>
            <a:ext cx="7064802"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2. Our fight is hard. It will also be long. But win or lose, we must do our duty.                           ~Churchill, 18 March 1931</a:t>
            </a:r>
            <a:endParaRPr lang="zh-CN" altLang="en-US" dirty="0"/>
          </a:p>
        </p:txBody>
      </p:sp>
      <p:sp>
        <p:nvSpPr>
          <p:cNvPr id="7" name="矩形 6"/>
          <p:cNvSpPr/>
          <p:nvPr/>
        </p:nvSpPr>
        <p:spPr>
          <a:xfrm>
            <a:off x="1001590" y="3625064"/>
            <a:ext cx="7064802"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3. In politics when you are in doubt what to do, do nothing; when you are in doubt what to say, say what you really think. </a:t>
            </a:r>
          </a:p>
          <a:p>
            <a:r>
              <a:rPr lang="en-US" altLang="zh-CN" dirty="0"/>
              <a:t>                                                ~Churchill, 26 July 1905</a:t>
            </a:r>
            <a:endParaRPr lang="zh-CN" altLang="en-US" dirty="0"/>
          </a:p>
        </p:txBody>
      </p:sp>
      <p:sp>
        <p:nvSpPr>
          <p:cNvPr id="8" name="矩形 7"/>
          <p:cNvSpPr/>
          <p:nvPr/>
        </p:nvSpPr>
        <p:spPr>
          <a:xfrm>
            <a:off x="1001590" y="4978467"/>
            <a:ext cx="7570910"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4. We are still masters of our fate. We still are captain of our souls.</a:t>
            </a:r>
          </a:p>
          <a:p>
            <a:r>
              <a:rPr lang="en-US" altLang="zh-CN" dirty="0"/>
              <a:t>                                    ~House of Commons, 9 September 1941</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32122" y="723560"/>
            <a:ext cx="7024744" cy="1143000"/>
          </a:xfrm>
        </p:spPr>
        <p:txBody>
          <a:bodyPr/>
          <a:lstStyle/>
          <a:p>
            <a:r>
              <a:rPr kumimoji="1" lang="en-US" altLang="zh-CN" dirty="0"/>
              <a:t>Quotes of Winston Churchill</a:t>
            </a:r>
            <a:endParaRPr kumimoji="1" lang="zh-CN" altLang="en-US" dirty="0"/>
          </a:p>
        </p:txBody>
      </p:sp>
      <p:sp>
        <p:nvSpPr>
          <p:cNvPr id="5" name="矩形 4"/>
          <p:cNvSpPr/>
          <p:nvPr/>
        </p:nvSpPr>
        <p:spPr>
          <a:xfrm>
            <a:off x="1001590" y="4167664"/>
            <a:ext cx="6438807"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2. Danger gathers upon our path. We cannot afford – we have no right – to look back. We must look forward.</a:t>
            </a:r>
          </a:p>
          <a:p>
            <a:endParaRPr lang="en-US" altLang="zh-CN" dirty="0"/>
          </a:p>
          <a:p>
            <a:r>
              <a:rPr lang="en-US" altLang="zh-CN" dirty="0"/>
              <a:t>                                           Churchill, 10 December 1936</a:t>
            </a:r>
            <a:endParaRPr lang="zh-CN" altLang="en-US" dirty="0"/>
          </a:p>
        </p:txBody>
      </p:sp>
      <p:sp>
        <p:nvSpPr>
          <p:cNvPr id="6" name="矩形 5"/>
          <p:cNvSpPr/>
          <p:nvPr/>
        </p:nvSpPr>
        <p:spPr>
          <a:xfrm>
            <a:off x="1001591" y="2310042"/>
            <a:ext cx="6438807"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1. ‘United wishes and good will cannot overcome brute facts,’ Churchill wrote in his War Memoirs. ‘Truth is incontrovertible (</a:t>
            </a:r>
            <a:r>
              <a:rPr lang="zh-CN" altLang="en-US" dirty="0"/>
              <a:t>无可辩驳的）</a:t>
            </a:r>
            <a:r>
              <a:rPr lang="en-US" altLang="zh-CN" dirty="0"/>
              <a:t>. Panic may resent it. Ignorance may deride </a:t>
            </a:r>
            <a:r>
              <a:rPr lang="zh-CN" altLang="en-US" dirty="0"/>
              <a:t>（嘲笑）</a:t>
            </a:r>
            <a:r>
              <a:rPr lang="en-US" altLang="zh-CN" dirty="0"/>
              <a:t> it. Malice may distort it. But there it is.’</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073134" y="1202074"/>
            <a:ext cx="7064802"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3. Our fight is hard. It will also be long … But win or lose, we must do our duty. If the British people are to lose their Indian Empire, they shall do so with their eyes open. </a:t>
            </a:r>
          </a:p>
          <a:p>
            <a:r>
              <a:rPr lang="en-US" altLang="zh-CN" dirty="0"/>
              <a:t>                                           Churchill, 18 March 1931</a:t>
            </a:r>
            <a:endParaRPr lang="zh-CN" altLang="en-US" dirty="0"/>
          </a:p>
        </p:txBody>
      </p:sp>
      <p:sp>
        <p:nvSpPr>
          <p:cNvPr id="5" name="矩形 4"/>
          <p:cNvSpPr/>
          <p:nvPr/>
        </p:nvSpPr>
        <p:spPr>
          <a:xfrm>
            <a:off x="1073134" y="2868393"/>
            <a:ext cx="6889300"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4. In politics when you are in doubt what to do, do nothing … when you are in doubt what to say, say what you really think. </a:t>
            </a:r>
          </a:p>
          <a:p>
            <a:endParaRPr lang="en-US" altLang="zh-CN" dirty="0"/>
          </a:p>
          <a:p>
            <a:r>
              <a:rPr lang="en-US" altLang="zh-CN" dirty="0"/>
              <a:t>                                Churchill, 26 July 1905</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733309" y="781967"/>
            <a:ext cx="7565598" cy="175432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5. A year ago our position looked forlorn </a:t>
            </a:r>
            <a:r>
              <a:rPr lang="zh-CN" altLang="en-US" dirty="0"/>
              <a:t>（孤立无助的）</a:t>
            </a:r>
            <a:r>
              <a:rPr lang="en-US" altLang="zh-CN" dirty="0"/>
              <a:t>, and well nigh (</a:t>
            </a:r>
            <a:r>
              <a:rPr lang="zh-CN" altLang="en-US" dirty="0"/>
              <a:t>几乎</a:t>
            </a:r>
            <a:r>
              <a:rPr lang="en-US" altLang="zh-CN" dirty="0"/>
              <a:t>) desperate, to all eyes but our own. Today we may say aloud before an awe-struck world, ‘We are still masters of our fate. We still are captain of our souls.'”</a:t>
            </a:r>
          </a:p>
          <a:p>
            <a:endParaRPr lang="en-US" altLang="zh-CN" dirty="0"/>
          </a:p>
          <a:p>
            <a:r>
              <a:rPr lang="en-US" altLang="zh-CN" dirty="0"/>
              <a:t>       —House of Commons, 9 September 1941</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奥斯汀.thmx</Template>
  <TotalTime>360</TotalTime>
  <Words>3233</Words>
  <Application>Microsoft Office PowerPoint</Application>
  <PresentationFormat>全屏显示(4:3)</PresentationFormat>
  <Paragraphs>147</Paragraphs>
  <Slides>37</Slides>
  <Notes>3</Notes>
  <HiddenSlides>7</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宋体</vt:lpstr>
      <vt:lpstr>微软雅黑</vt:lpstr>
      <vt:lpstr>Calibri</vt:lpstr>
      <vt:lpstr>Century Gothic</vt:lpstr>
      <vt:lpstr>Wingdings 2</vt:lpstr>
      <vt:lpstr>奥斯汀</vt:lpstr>
      <vt:lpstr>Blood, Toil, Tears and Sweat (May 13, 1940)</vt:lpstr>
      <vt:lpstr>1 Lead in-Quick reading!!</vt:lpstr>
      <vt:lpstr>2 Historical background</vt:lpstr>
      <vt:lpstr>PowerPoint 演示文稿</vt:lpstr>
      <vt:lpstr>1 Lead in</vt:lpstr>
      <vt:lpstr>Pass the message</vt:lpstr>
      <vt:lpstr>Quotes of Winston Churchill</vt:lpstr>
      <vt:lpstr>PowerPoint 演示文稿</vt:lpstr>
      <vt:lpstr>PowerPoint 演示文稿</vt:lpstr>
      <vt:lpstr>Listen to the Speech </vt:lpstr>
      <vt:lpstr>PowerPoint 演示文稿</vt:lpstr>
      <vt:lpstr>PowerPoint 演示文稿</vt:lpstr>
      <vt:lpstr>3 Analyze the rhetorical situation                                       --From Churchill’s perspective</vt:lpstr>
      <vt:lpstr>PowerPoint 演示文稿</vt:lpstr>
      <vt:lpstr>PowerPoint 演示文稿</vt:lpstr>
      <vt:lpstr>PowerPoint 演示文稿</vt:lpstr>
      <vt:lpstr>The tone?</vt:lpstr>
      <vt:lpstr>Would you support him?</vt:lpstr>
      <vt:lpstr>Language Appreciation </vt:lpstr>
      <vt:lpstr>PowerPoint 演示文稿</vt:lpstr>
      <vt:lpstr>PowerPoint 演示文稿</vt:lpstr>
      <vt:lpstr>Read as though you were delivering the speech…</vt:lpstr>
      <vt:lpstr>Analyze the whole speech</vt:lpstr>
      <vt:lpstr>PowerPoint 演示文稿</vt:lpstr>
      <vt:lpstr>Listen to Churchill’s voice</vt:lpstr>
      <vt:lpstr>    Another famous Speech:   We shall fight on the beaches</vt:lpstr>
      <vt:lpstr>PowerPoint 演示文稿</vt:lpstr>
      <vt:lpstr>Watch the video</vt:lpstr>
      <vt:lpstr>PowerPoint 演示文稿</vt:lpstr>
      <vt:lpstr>PowerPoint 演示文稿</vt:lpstr>
      <vt:lpstr>Reception</vt:lpstr>
      <vt:lpstr>PowerPoint 演示文稿</vt:lpstr>
      <vt:lpstr>PowerPoint 演示文稿</vt:lpstr>
      <vt:lpstr>The finest hours</vt:lpstr>
      <vt:lpstr>PowerPoint 演示文稿</vt:lpstr>
      <vt:lpstr>PowerPoint 演示文稿</vt:lpstr>
      <vt:lpstr>PowerPoint 演示文稿</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Toil, Tears and Sweat (May 13, 1940)</dc:title>
  <dc:creator>Cao Qiao Zhen</dc:creator>
  <cp:lastModifiedBy>Patty Jin</cp:lastModifiedBy>
  <cp:revision>152</cp:revision>
  <cp:lastPrinted>2021-09-03T01:50:16Z</cp:lastPrinted>
  <dcterms:created xsi:type="dcterms:W3CDTF">2021-09-03T01:50:16Z</dcterms:created>
  <dcterms:modified xsi:type="dcterms:W3CDTF">2021-11-01T13:50:55Z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