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  <p:sldId id="269" r:id="rId8"/>
    <p:sldId id="271" r:id="rId9"/>
    <p:sldId id="266" r:id="rId10"/>
    <p:sldId id="268" r:id="rId11"/>
    <p:sldId id="279" r:id="rId12"/>
    <p:sldId id="280" r:id="rId13"/>
    <p:sldId id="267" r:id="rId14"/>
    <p:sldId id="263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3C"/>
    <a:srgbClr val="FF8B00"/>
    <a:srgbClr val="A646EE"/>
    <a:srgbClr val="0A873F"/>
    <a:srgbClr val="A19D9D"/>
    <a:srgbClr val="9BDE54"/>
    <a:srgbClr val="928F8F"/>
    <a:srgbClr val="0082E0"/>
    <a:srgbClr val="016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7"/>
    <p:restoredTop sz="96327"/>
  </p:normalViewPr>
  <p:slideViewPr>
    <p:cSldViewPr snapToGrid="0">
      <p:cViewPr varScale="1">
        <p:scale>
          <a:sx n="129" d="100"/>
          <a:sy n="129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41BE-BE3B-9DE4-F5DB-EB7E9A59A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0E3E2-011F-4BC0-00E0-E9EE18E54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1B0D-0A58-5919-C6BB-F99324F1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C9-DBCC-614F-827F-EFC5FFB04A5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BC39-9AC7-24D7-EB26-6151AAF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2295-EBA6-EE47-57A9-2AFCA97C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EC61-FE11-6647-9F0E-7939DB8EF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2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CD53-3048-173E-08B7-895CBA6C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2A3DC-73E7-92EB-0A9B-A755D0CBD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672E1-D9B3-547A-54F1-2F5422DD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C9-DBCC-614F-827F-EFC5FFB04A5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E65E-9106-439D-8DE9-48EA4DFC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9DD2-1E3D-1F9B-0B89-19ED37E9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EC61-FE11-6647-9F0E-7939DB8EF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3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1FF81-AF9E-6253-D572-701DB8EED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41B6D-02EA-FDA8-0EB8-59980169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E777-3671-9A08-D000-AB26D887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C9-DBCC-614F-827F-EFC5FFB04A5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212-5E8F-40EF-B4B6-EDF7EADE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ED0E-C18E-26D0-925E-D77AEF4F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EC61-FE11-6647-9F0E-7939DB8EF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1D73-5CF4-4CF4-9F0E-F8DD46CC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9A06-F927-7BA0-6EDB-49C2AD99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BDCF-FFE6-9347-DA17-B70851E4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C9-DBCC-614F-827F-EFC5FFB04A5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1D67B-8796-6243-9C97-F77051DD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FACF-2762-F9A7-D70F-B9C1D8BD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EC61-FE11-6647-9F0E-7939DB8EF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1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D3FA-0DA7-5E0E-0F20-576596C5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2428E-DDBA-E7AA-B210-75970D09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A2909-8B2F-E8FC-0B52-CFAF55C0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C9-DBCC-614F-827F-EFC5FFB04A5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9957-0422-6585-6648-A35E771C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D6D6-1CC4-DF26-61EF-4EA0F0FA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EC61-FE11-6647-9F0E-7939DB8EF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7F8A-7EFD-DDE5-E9FC-036D4A9A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F0E3-6813-389A-6D2D-2E55E7D00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C2340-BDAE-7C46-2248-3BE74B23D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64A29-A215-D2D0-96C9-A7962C4A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C9-DBCC-614F-827F-EFC5FFB04A5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09350-66AD-64EB-2304-27B9DFC4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33659-CA82-0AB9-624F-07FB2D18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EC61-FE11-6647-9F0E-7939DB8EF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705B-AADA-32F2-2ABF-C7EDE534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5A725-7F04-A7FE-F7C5-8853894B0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12A59-2E7F-03FA-9BAD-9BBA07A3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6D40F-B9B9-BE6B-B159-96F41A971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5B8C8-6B00-3B46-2758-252F4B521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DBD33-8C62-4E95-1A93-3F53827A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C9-DBCC-614F-827F-EFC5FFB04A5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0743A-9A65-84BE-510C-1CC0B71A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135AB-8F19-F109-FCE1-9C4BD99B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EC61-FE11-6647-9F0E-7939DB8EF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7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E2DD-D350-C367-74CF-4050B334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56DCB-F4D7-E497-5050-73DD026B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C9-DBCC-614F-827F-EFC5FFB04A5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57B6-720F-A1D4-6677-A6F40632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D013D-6DCA-2F6D-393D-B459B515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EC61-FE11-6647-9F0E-7939DB8EF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9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B1B41-542D-6BAE-7AC9-DAAB9723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C9-DBCC-614F-827F-EFC5FFB04A5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A0F0E-07A0-BC11-A58F-E383C988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8B594-26ED-EADB-5033-381286FF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EC61-FE11-6647-9F0E-7939DB8EF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072A-4808-BBBF-F215-42CC472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2F31-CADB-88E9-F7DB-C547F856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8BDEC-E232-5CEF-3739-C558DA44F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6100B-78CF-4FC9-7724-F913F0C2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C9-DBCC-614F-827F-EFC5FFB04A5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605A9-DFE0-6921-B627-CCF459EC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1E588-453F-476A-0D67-82513FA9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EC61-FE11-6647-9F0E-7939DB8EF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6E28-0613-602B-8617-1AE12EAB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E3D7E-CCE2-E3D8-F33C-0D1C1BBEB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27350-13DB-43D4-48E3-BC0A8114A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C8019-A560-175F-9571-79F403D6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C9-DBCC-614F-827F-EFC5FFB04A5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10CB-AAB7-2A4F-5381-16F74712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ED77-375E-431C-2F02-8CD98B36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EC61-FE11-6647-9F0E-7939DB8EF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0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FF61F-0CC7-DF0D-A490-7F486FA8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FEAB1-356E-1CCA-6090-FE96E3EF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87EF-47C4-7F12-5F04-DAF02FA8D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C7DC9-DBCC-614F-827F-EFC5FFB04A5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CEB8-4DF3-8BD2-6279-20E0B5DD2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B46A-DE7E-9750-AFBB-273EB4A23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BEC61-FE11-6647-9F0E-7939DB8EF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4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1.png"/><Relationship Id="rId7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emf"/><Relationship Id="rId4" Type="http://schemas.openxmlformats.org/officeDocument/2006/relationships/image" Target="../media/image20.png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B248EEC-88BB-346A-ABB7-640886BD74A2}"/>
              </a:ext>
            </a:extLst>
          </p:cNvPr>
          <p:cNvGrpSpPr/>
          <p:nvPr/>
        </p:nvGrpSpPr>
        <p:grpSpPr>
          <a:xfrm>
            <a:off x="3551291" y="432954"/>
            <a:ext cx="3606618" cy="4891314"/>
            <a:chOff x="3551291" y="355316"/>
            <a:chExt cx="3606618" cy="489131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B690BB8-A27F-A3E0-CD23-272A22A975CE}"/>
                </a:ext>
              </a:extLst>
            </p:cNvPr>
            <p:cNvGrpSpPr/>
            <p:nvPr/>
          </p:nvGrpSpPr>
          <p:grpSpPr>
            <a:xfrm>
              <a:off x="3551291" y="355316"/>
              <a:ext cx="3606618" cy="4891314"/>
              <a:chOff x="3551291" y="355316"/>
              <a:chExt cx="3606618" cy="4891314"/>
            </a:xfrm>
            <a:scene3d>
              <a:camera prst="perspectiveContrastingRightFacing">
                <a:rot lat="18433954" lon="20498724" rev="845379"/>
              </a:camera>
              <a:lightRig rig="twoPt" dir="t"/>
            </a:scene3d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55279A1-ED8F-AB20-9F28-EDE8D1944742}"/>
                  </a:ext>
                </a:extLst>
              </p:cNvPr>
              <p:cNvGrpSpPr/>
              <p:nvPr/>
            </p:nvGrpSpPr>
            <p:grpSpPr>
              <a:xfrm>
                <a:off x="3551291" y="1451203"/>
                <a:ext cx="3606618" cy="3600000"/>
                <a:chOff x="4236120" y="667201"/>
                <a:chExt cx="3606618" cy="360000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FB4779D-DAE0-6835-4411-B509E9AFCA26}"/>
                    </a:ext>
                  </a:extLst>
                </p:cNvPr>
                <p:cNvSpPr/>
                <p:nvPr/>
              </p:nvSpPr>
              <p:spPr>
                <a:xfrm>
                  <a:off x="4242738" y="667201"/>
                  <a:ext cx="3600000" cy="3600000"/>
                </a:xfrm>
                <a:prstGeom prst="rect">
                  <a:avLst/>
                </a:prstGeom>
                <a:solidFill>
                  <a:srgbClr val="C93939"/>
                </a:solidFill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p3d z="-127000" prstMaterial="powder">
                  <a:bevelT w="0" h="381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←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400nm </a:t>
                  </a:r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→</a:t>
                  </a:r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LAFO thin film (20 nm)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B9C22F8-188C-466F-BDC4-A3A2962F659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598047" y="1657135"/>
                  <a:ext cx="1244691" cy="1620132"/>
                </a:xfrm>
                <a:prstGeom prst="rect">
                  <a:avLst/>
                </a:prstGeom>
                <a:solidFill>
                  <a:srgbClr val="FFC000">
                    <a:alpha val="54000"/>
                  </a:srgbClr>
                </a:solidFill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p3d z="292100" prstMaterial="powder">
                  <a:bevelT w="0" h="419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Au contact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5330FC-EF3C-EACA-7CAC-8F499DB314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2737" y="1657135"/>
                  <a:ext cx="1244691" cy="1620132"/>
                </a:xfrm>
                <a:prstGeom prst="rect">
                  <a:avLst/>
                </a:prstGeom>
                <a:solidFill>
                  <a:srgbClr val="FFFF00">
                    <a:alpha val="54000"/>
                  </a:srgbClr>
                </a:solidFill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p3d z="292100" prstMaterial="powder">
                  <a:bevelT w="0" h="419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Au contact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91DBEE3-BAA0-C2BA-8FDD-95032A927AC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2739" y="2016971"/>
                  <a:ext cx="3599999" cy="900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p3d z="38100" prstMaterial="powder">
                  <a:bevelT w="0" h="165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E59B4EE-01E7-9170-7BCB-5180124E9E2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36120" y="2022232"/>
                  <a:ext cx="3606618" cy="89425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p3d z="203200" prstMaterial="powder">
                  <a:bevelT w="0" h="165100"/>
                  <a:bevelB w="0" h="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6BC97A3-C4B7-AAA3-2354-059CFF03D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4600" y="355316"/>
                <a:ext cx="0" cy="4891314"/>
              </a:xfrm>
              <a:prstGeom prst="line">
                <a:avLst/>
              </a:prstGeom>
              <a:ln w="19050" cap="flat">
                <a:solidFill>
                  <a:schemeClr val="bg1">
                    <a:lumMod val="85000"/>
                    <a:alpha val="60000"/>
                  </a:schemeClr>
                </a:solidFill>
                <a:miter lim="800000"/>
              </a:ln>
              <a:effectLst>
                <a:outerShdw dist="50800" dir="5400000" algn="ctr" rotWithShape="0">
                  <a:srgbClr val="000000">
                    <a:alpha val="53005"/>
                  </a:srgbClr>
                </a:outerShdw>
              </a:effectLst>
              <a:sp3d z="666750" prstMaterial="clear">
                <a:bevelT w="0" h="869950"/>
                <a:bevelB w="0" h="18986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0564A2-776F-4EA7-A899-AA4802DC9DF2}"/>
                </a:ext>
              </a:extLst>
            </p:cNvPr>
            <p:cNvSpPr/>
            <p:nvPr/>
          </p:nvSpPr>
          <p:spPr>
            <a:xfrm>
              <a:off x="4820958" y="3174802"/>
              <a:ext cx="863746" cy="147654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736221" lon="20530322" rev="20944009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Pt (5nm)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0752A2-4638-58A3-37DD-97B28A698591}"/>
                </a:ext>
              </a:extLst>
            </p:cNvPr>
            <p:cNvSpPr/>
            <p:nvPr/>
          </p:nvSpPr>
          <p:spPr>
            <a:xfrm>
              <a:off x="4802599" y="3321499"/>
              <a:ext cx="863746" cy="147654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735355" lon="20470703" rev="2091763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 (5nm)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E44D50-19EA-67B1-5024-3BE5F5E2BC47}"/>
                </a:ext>
              </a:extLst>
            </p:cNvPr>
            <p:cNvSpPr/>
            <p:nvPr/>
          </p:nvSpPr>
          <p:spPr>
            <a:xfrm>
              <a:off x="5176682" y="1793611"/>
              <a:ext cx="1593053" cy="2267658"/>
            </a:xfrm>
            <a:prstGeom prst="rect">
              <a:avLst/>
            </a:prstGeom>
            <a:noFill/>
            <a:ln>
              <a:noFill/>
            </a:ln>
            <a:scene3d>
              <a:camera prst="perspectiveContrastingRightFacing">
                <a:rot lat="18747519" lon="20417867" rev="1128717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400nm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                  ←</a:t>
              </a:r>
            </a:p>
            <a:p>
              <a:pPr algn="ctr"/>
              <a:endPara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23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B45359E-8E08-F70C-AC2B-2F5449519622}"/>
              </a:ext>
            </a:extLst>
          </p:cNvPr>
          <p:cNvGrpSpPr/>
          <p:nvPr/>
        </p:nvGrpSpPr>
        <p:grpSpPr>
          <a:xfrm>
            <a:off x="1525048" y="1682781"/>
            <a:ext cx="9141903" cy="3492438"/>
            <a:chOff x="1525048" y="1682781"/>
            <a:chExt cx="9141903" cy="34924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ED962B-6D87-4027-8D08-BA730DE3F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7220" y="1740771"/>
              <a:ext cx="2849731" cy="306511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26A47F-6FD6-0DC5-AC40-5B1C2D3D9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0357" y="1740771"/>
              <a:ext cx="2849730" cy="30651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92F995-A06E-203E-C203-79713618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4380" y="1682781"/>
              <a:ext cx="2998844" cy="312310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F819C1-39F7-E38A-6079-A76EA2DD03FC}"/>
                </a:ext>
              </a:extLst>
            </p:cNvPr>
            <p:cNvSpPr txBox="1"/>
            <p:nvPr/>
          </p:nvSpPr>
          <p:spPr>
            <a:xfrm>
              <a:off x="8600336" y="4805887"/>
              <a:ext cx="12834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 kJ/m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A81BC6-513B-E185-1574-FEB6FF444204}"/>
                </a:ext>
              </a:extLst>
            </p:cNvPr>
            <p:cNvSpPr txBox="1"/>
            <p:nvPr/>
          </p:nvSpPr>
          <p:spPr>
            <a:xfrm>
              <a:off x="5836913" y="4805887"/>
              <a:ext cx="1036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(T)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CDE07E-EA43-751B-CD9D-2077479910E5}"/>
                </a:ext>
              </a:extLst>
            </p:cNvPr>
            <p:cNvSpPr txBox="1"/>
            <p:nvPr/>
          </p:nvSpPr>
          <p:spPr>
            <a:xfrm>
              <a:off x="2558097" y="4805887"/>
              <a:ext cx="16673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(nm)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C829B1-92FF-0701-C2CA-B6E6F48F797E}"/>
                </a:ext>
              </a:extLst>
            </p:cNvPr>
            <p:cNvSpPr txBox="1"/>
            <p:nvPr/>
          </p:nvSpPr>
          <p:spPr>
            <a:xfrm rot="16200000">
              <a:off x="770822" y="2830131"/>
              <a:ext cx="18777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 × 10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A/m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C1A15CD-FDE7-D972-0560-7F2205B6A73B}"/>
              </a:ext>
            </a:extLst>
          </p:cNvPr>
          <p:cNvSpPr/>
          <p:nvPr/>
        </p:nvSpPr>
        <p:spPr>
          <a:xfrm>
            <a:off x="1813114" y="2234033"/>
            <a:ext cx="216360" cy="3785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65EE9-609A-CA9B-9401-C31AE952E15B}"/>
              </a:ext>
            </a:extLst>
          </p:cNvPr>
          <p:cNvSpPr txBox="1"/>
          <p:nvPr/>
        </p:nvSpPr>
        <p:spPr>
          <a:xfrm>
            <a:off x="1794893" y="2154541"/>
            <a:ext cx="30060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6D622-E7E9-ECDE-3C31-FD179E081B2B}"/>
              </a:ext>
            </a:extLst>
          </p:cNvPr>
          <p:cNvSpPr/>
          <p:nvPr/>
        </p:nvSpPr>
        <p:spPr>
          <a:xfrm>
            <a:off x="1813114" y="4470424"/>
            <a:ext cx="216360" cy="3785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900EB-C672-50DF-47A3-A82855F585C5}"/>
              </a:ext>
            </a:extLst>
          </p:cNvPr>
          <p:cNvSpPr txBox="1"/>
          <p:nvPr/>
        </p:nvSpPr>
        <p:spPr>
          <a:xfrm>
            <a:off x="1792489" y="4393546"/>
            <a:ext cx="36739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3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8C6AE-617E-1663-BDED-C5A5724A3C87}"/>
              </a:ext>
            </a:extLst>
          </p:cNvPr>
          <p:cNvSpPr/>
          <p:nvPr/>
        </p:nvSpPr>
        <p:spPr>
          <a:xfrm>
            <a:off x="1853748" y="3216445"/>
            <a:ext cx="175726" cy="3785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814070-7047-251F-B3A5-0F19E39CE111}"/>
              </a:ext>
            </a:extLst>
          </p:cNvPr>
          <p:cNvSpPr txBox="1"/>
          <p:nvPr/>
        </p:nvSpPr>
        <p:spPr>
          <a:xfrm>
            <a:off x="1791982" y="3324133"/>
            <a:ext cx="36739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7384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A1E2344-9E0A-DF75-E852-6E10494C628B}"/>
              </a:ext>
            </a:extLst>
          </p:cNvPr>
          <p:cNvGrpSpPr/>
          <p:nvPr/>
        </p:nvGrpSpPr>
        <p:grpSpPr>
          <a:xfrm>
            <a:off x="1245756" y="1547632"/>
            <a:ext cx="9167942" cy="3545811"/>
            <a:chOff x="1245756" y="1547632"/>
            <a:chExt cx="9167942" cy="35458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454F848-B763-B5B4-146B-F88441E9E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6869" y="1683824"/>
              <a:ext cx="2826829" cy="304048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DC6253-B285-AA42-84CC-9E14A8FD7998}"/>
                </a:ext>
              </a:extLst>
            </p:cNvPr>
            <p:cNvSpPr txBox="1"/>
            <p:nvPr/>
          </p:nvSpPr>
          <p:spPr>
            <a:xfrm>
              <a:off x="8345993" y="4724109"/>
              <a:ext cx="13085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 kJ/m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C6CC29-EFBB-AE48-29E1-C48B0530322F}"/>
                </a:ext>
              </a:extLst>
            </p:cNvPr>
            <p:cNvSpPr txBox="1"/>
            <p:nvPr/>
          </p:nvSpPr>
          <p:spPr>
            <a:xfrm>
              <a:off x="5624070" y="4724111"/>
              <a:ext cx="1036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(T)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AB30CD-7AF7-D0BE-81CB-A343AE2A0EEE}"/>
                </a:ext>
              </a:extLst>
            </p:cNvPr>
            <p:cNvSpPr txBox="1"/>
            <p:nvPr/>
          </p:nvSpPr>
          <p:spPr>
            <a:xfrm>
              <a:off x="2444062" y="4724111"/>
              <a:ext cx="16673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(nm)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E03C6E-16D2-73BB-FC17-E98A4F7F6516}"/>
                </a:ext>
              </a:extLst>
            </p:cNvPr>
            <p:cNvSpPr txBox="1"/>
            <p:nvPr/>
          </p:nvSpPr>
          <p:spPr>
            <a:xfrm rot="16200000">
              <a:off x="67873" y="2805011"/>
              <a:ext cx="27250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FFT Amplitude  (arb. unit)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94A73DE-55D3-C5C5-12D3-7FBD020F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5090" y="1627126"/>
              <a:ext cx="3072338" cy="309698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50D1BB-DA84-5EC3-8606-643034234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2435" y="1683825"/>
              <a:ext cx="2830145" cy="304405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608FB2-1A5B-5929-7342-85869833E23B}"/>
                </a:ext>
              </a:extLst>
            </p:cNvPr>
            <p:cNvSpPr/>
            <p:nvPr/>
          </p:nvSpPr>
          <p:spPr>
            <a:xfrm>
              <a:off x="1601953" y="1627124"/>
              <a:ext cx="176349" cy="9666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16534E-02AA-61FF-E452-CAD89C59D0C6}"/>
                </a:ext>
              </a:extLst>
            </p:cNvPr>
            <p:cNvSpPr txBox="1"/>
            <p:nvPr/>
          </p:nvSpPr>
          <p:spPr>
            <a:xfrm>
              <a:off x="1522907" y="1547632"/>
              <a:ext cx="367392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endParaRPr lang="en-US" sz="13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EC26B8-3CE7-802E-27E7-F223CE8BDF2E}"/>
                </a:ext>
              </a:extLst>
            </p:cNvPr>
            <p:cNvSpPr txBox="1"/>
            <p:nvPr/>
          </p:nvSpPr>
          <p:spPr>
            <a:xfrm>
              <a:off x="1515703" y="1950696"/>
              <a:ext cx="367392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endParaRPr lang="en-US" sz="13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D7C578-123F-FC73-31A9-0B864DDDD741}"/>
                </a:ext>
              </a:extLst>
            </p:cNvPr>
            <p:cNvSpPr txBox="1"/>
            <p:nvPr/>
          </p:nvSpPr>
          <p:spPr>
            <a:xfrm>
              <a:off x="1517456" y="2347229"/>
              <a:ext cx="367392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670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30D8FBB-51EA-66CA-DA78-D0AFCB33298E}"/>
              </a:ext>
            </a:extLst>
          </p:cNvPr>
          <p:cNvGrpSpPr/>
          <p:nvPr/>
        </p:nvGrpSpPr>
        <p:grpSpPr>
          <a:xfrm>
            <a:off x="1332086" y="222938"/>
            <a:ext cx="9253410" cy="6412124"/>
            <a:chOff x="1107234" y="209901"/>
            <a:chExt cx="9253410" cy="641212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1889E5D-FDD9-917B-2DD0-A9A7D6F84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41"/>
            <a:stretch/>
          </p:blipFill>
          <p:spPr>
            <a:xfrm>
              <a:off x="7505200" y="290235"/>
              <a:ext cx="2855444" cy="289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828B02-47D1-3A27-6766-5E1E9F6D59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641"/>
            <a:stretch/>
          </p:blipFill>
          <p:spPr>
            <a:xfrm>
              <a:off x="4623116" y="290235"/>
              <a:ext cx="2855444" cy="289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B92756-568F-1581-50C1-0FD74334D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537"/>
            <a:stretch/>
          </p:blipFill>
          <p:spPr>
            <a:xfrm>
              <a:off x="1590476" y="235975"/>
              <a:ext cx="3006000" cy="295723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FE2C3F-6B70-F2FB-59D1-8941B43FC30C}"/>
                </a:ext>
              </a:extLst>
            </p:cNvPr>
            <p:cNvSpPr txBox="1"/>
            <p:nvPr/>
          </p:nvSpPr>
          <p:spPr>
            <a:xfrm rot="16200000">
              <a:off x="353008" y="1389667"/>
              <a:ext cx="18777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 × 10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A/m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2FEFF2D-9171-F6EC-8114-1E9422129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4950" y="3180275"/>
              <a:ext cx="2855444" cy="307144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7A4B93-7DCC-A57E-B2E5-DB8E760F3FB3}"/>
                </a:ext>
              </a:extLst>
            </p:cNvPr>
            <p:cNvSpPr txBox="1"/>
            <p:nvPr/>
          </p:nvSpPr>
          <p:spPr>
            <a:xfrm>
              <a:off x="8114815" y="6248899"/>
              <a:ext cx="1684374" cy="373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 × 10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J/m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BEA011-ABE9-92D0-150A-9E53F64EDAD8}"/>
                </a:ext>
              </a:extLst>
            </p:cNvPr>
            <p:cNvSpPr txBox="1"/>
            <p:nvPr/>
          </p:nvSpPr>
          <p:spPr>
            <a:xfrm>
              <a:off x="5539506" y="6248899"/>
              <a:ext cx="1047203" cy="373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(T)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DD089A-A8D3-4FB8-7CB7-F8CF45B4FB4C}"/>
                </a:ext>
              </a:extLst>
            </p:cNvPr>
            <p:cNvSpPr txBox="1"/>
            <p:nvPr/>
          </p:nvSpPr>
          <p:spPr>
            <a:xfrm>
              <a:off x="2327027" y="6248899"/>
              <a:ext cx="1684373" cy="373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(nm)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9BFC7-F593-F320-D6DB-F0F52F98B454}"/>
                </a:ext>
              </a:extLst>
            </p:cNvPr>
            <p:cNvSpPr txBox="1"/>
            <p:nvPr/>
          </p:nvSpPr>
          <p:spPr>
            <a:xfrm rot="16200000">
              <a:off x="-82759" y="4363570"/>
              <a:ext cx="2753091" cy="373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FFT Amplitude  (arb. unit)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B86A480-CF6F-44D5-C46B-6A589A3C4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709"/>
            <a:stretch/>
          </p:blipFill>
          <p:spPr>
            <a:xfrm>
              <a:off x="1489591" y="3173577"/>
              <a:ext cx="3103710" cy="307532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EE8EAB8-03DC-18DE-726E-B0BB4009A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3717" y="3180275"/>
              <a:ext cx="2855693" cy="307171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BBDED9-D663-CB1B-646E-282921B743AB}"/>
                </a:ext>
              </a:extLst>
            </p:cNvPr>
            <p:cNvSpPr/>
            <p:nvPr/>
          </p:nvSpPr>
          <p:spPr>
            <a:xfrm>
              <a:off x="1411403" y="2985801"/>
              <a:ext cx="256298" cy="3079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B2E874-A7FE-6D61-4B07-08282B6448A9}"/>
                </a:ext>
              </a:extLst>
            </p:cNvPr>
            <p:cNvSpPr/>
            <p:nvPr/>
          </p:nvSpPr>
          <p:spPr>
            <a:xfrm>
              <a:off x="1818861" y="3247292"/>
              <a:ext cx="278296" cy="1817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C1F292-98E5-3B3B-9532-21535201069B}"/>
                </a:ext>
              </a:extLst>
            </p:cNvPr>
            <p:cNvSpPr/>
            <p:nvPr/>
          </p:nvSpPr>
          <p:spPr>
            <a:xfrm>
              <a:off x="4644275" y="3260285"/>
              <a:ext cx="278296" cy="1817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2164AC-3F90-992E-E2F8-981AB1F2B9A7}"/>
                </a:ext>
              </a:extLst>
            </p:cNvPr>
            <p:cNvSpPr/>
            <p:nvPr/>
          </p:nvSpPr>
          <p:spPr>
            <a:xfrm>
              <a:off x="7518816" y="3260285"/>
              <a:ext cx="278296" cy="1817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054BC4-6067-72EA-52B4-D53889B6F628}"/>
                </a:ext>
              </a:extLst>
            </p:cNvPr>
            <p:cNvSpPr txBox="1"/>
            <p:nvPr/>
          </p:nvSpPr>
          <p:spPr>
            <a:xfrm>
              <a:off x="1749839" y="3219279"/>
              <a:ext cx="393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A70C0B-CE53-760F-F4C9-F94D8402181F}"/>
                </a:ext>
              </a:extLst>
            </p:cNvPr>
            <p:cNvSpPr txBox="1"/>
            <p:nvPr/>
          </p:nvSpPr>
          <p:spPr>
            <a:xfrm>
              <a:off x="4639745" y="3199646"/>
              <a:ext cx="393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(e)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4EC256-C6BD-358B-DDE2-5768FC646A44}"/>
                </a:ext>
              </a:extLst>
            </p:cNvPr>
            <p:cNvSpPr txBox="1"/>
            <p:nvPr/>
          </p:nvSpPr>
          <p:spPr>
            <a:xfrm>
              <a:off x="7515854" y="3219279"/>
              <a:ext cx="393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4B3A82-BDCC-E2C3-6C9E-9AF47340A400}"/>
                </a:ext>
              </a:extLst>
            </p:cNvPr>
            <p:cNvSpPr/>
            <p:nvPr/>
          </p:nvSpPr>
          <p:spPr>
            <a:xfrm>
              <a:off x="1522832" y="209901"/>
              <a:ext cx="176349" cy="9666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67A030-B396-9B25-EA31-EBDC6BBCE519}"/>
                </a:ext>
              </a:extLst>
            </p:cNvPr>
            <p:cNvSpPr/>
            <p:nvPr/>
          </p:nvSpPr>
          <p:spPr>
            <a:xfrm>
              <a:off x="1460987" y="3321328"/>
              <a:ext cx="176349" cy="9666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83653C-5EBA-00B0-5189-6C8E53141B6D}"/>
                </a:ext>
              </a:extLst>
            </p:cNvPr>
            <p:cNvSpPr txBox="1"/>
            <p:nvPr/>
          </p:nvSpPr>
          <p:spPr>
            <a:xfrm>
              <a:off x="1394319" y="3467708"/>
              <a:ext cx="367392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endParaRPr lang="en-US" sz="13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FA8F3D-1D97-50B6-06FB-DB2AD81B1C0B}"/>
                </a:ext>
              </a:extLst>
            </p:cNvPr>
            <p:cNvSpPr txBox="1"/>
            <p:nvPr/>
          </p:nvSpPr>
          <p:spPr>
            <a:xfrm>
              <a:off x="1396072" y="3864241"/>
              <a:ext cx="367392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sz="13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CFF9F6-51A9-F3FB-5806-83277FDB0AD6}"/>
                </a:ext>
              </a:extLst>
            </p:cNvPr>
            <p:cNvSpPr txBox="1"/>
            <p:nvPr/>
          </p:nvSpPr>
          <p:spPr>
            <a:xfrm>
              <a:off x="1495976" y="732495"/>
              <a:ext cx="265735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4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65ECE88-9CB7-F348-0D9D-9FE2A1DA601F}"/>
              </a:ext>
            </a:extLst>
          </p:cNvPr>
          <p:cNvGrpSpPr/>
          <p:nvPr/>
        </p:nvGrpSpPr>
        <p:grpSpPr>
          <a:xfrm>
            <a:off x="2929235" y="1035050"/>
            <a:ext cx="5935365" cy="5249565"/>
            <a:chOff x="2929235" y="1035050"/>
            <a:chExt cx="5935365" cy="52495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6F937C-9421-F2FD-0288-A600F84FD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7400" y="1035050"/>
              <a:ext cx="5537200" cy="47879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D67CD2-3CCD-66A4-E80C-94AE96B1E887}"/>
                </a:ext>
              </a:extLst>
            </p:cNvPr>
            <p:cNvSpPr txBox="1"/>
            <p:nvPr/>
          </p:nvSpPr>
          <p:spPr>
            <a:xfrm>
              <a:off x="5255522" y="5822950"/>
              <a:ext cx="16809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 kJ/m</a:t>
              </a:r>
              <a:r>
                <a:rPr lang="en-US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762AD1-E68A-37CD-83E1-29AFACE97475}"/>
                </a:ext>
              </a:extLst>
            </p:cNvPr>
            <p:cNvSpPr txBox="1"/>
            <p:nvPr/>
          </p:nvSpPr>
          <p:spPr>
            <a:xfrm rot="16200000">
              <a:off x="1963011" y="3198167"/>
              <a:ext cx="239411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 (GHz)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394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7A828B-20F8-17A5-9742-A80A02D7892F}"/>
              </a:ext>
            </a:extLst>
          </p:cNvPr>
          <p:cNvGrpSpPr/>
          <p:nvPr/>
        </p:nvGrpSpPr>
        <p:grpSpPr>
          <a:xfrm>
            <a:off x="1458565" y="1260197"/>
            <a:ext cx="8087250" cy="3446432"/>
            <a:chOff x="1458565" y="1260197"/>
            <a:chExt cx="8087250" cy="3446432"/>
          </a:xfrm>
        </p:grpSpPr>
        <p:pic>
          <p:nvPicPr>
            <p:cNvPr id="9" name="Picture 8" descr="A blue and orange light&#10;&#10;Description automatically generated with medium confidence">
              <a:extLst>
                <a:ext uri="{FF2B5EF4-FFF2-40B4-BE49-F238E27FC236}">
                  <a16:creationId xmlns:a16="http://schemas.microsoft.com/office/drawing/2014/main" id="{A8F63635-1048-14B4-3043-9D798B70A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7468" y="2343246"/>
              <a:ext cx="2321745" cy="2324963"/>
            </a:xfrm>
            <a:prstGeom prst="rect">
              <a:avLst/>
            </a:prstGeom>
          </p:spPr>
        </p:pic>
        <p:pic>
          <p:nvPicPr>
            <p:cNvPr id="3" name="Picture 2" descr="A blue and green gradient&#10;&#10;Description automatically generated">
              <a:extLst>
                <a:ext uri="{FF2B5EF4-FFF2-40B4-BE49-F238E27FC236}">
                  <a16:creationId xmlns:a16="http://schemas.microsoft.com/office/drawing/2014/main" id="{2B05CC61-E8B3-B683-4397-9AE4DAB6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726" y="1621101"/>
              <a:ext cx="2321743" cy="722144"/>
            </a:xfrm>
            <a:prstGeom prst="rect">
              <a:avLst/>
            </a:prstGeom>
          </p:spPr>
        </p:pic>
        <p:pic>
          <p:nvPicPr>
            <p:cNvPr id="5" name="Picture 4" descr="A blue and white light&#10;&#10;Description automatically generated">
              <a:extLst>
                <a:ext uri="{FF2B5EF4-FFF2-40B4-BE49-F238E27FC236}">
                  <a16:creationId xmlns:a16="http://schemas.microsoft.com/office/drawing/2014/main" id="{AE1D44A6-1192-8207-F1A7-B18EDB3F4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5724" y="2343246"/>
              <a:ext cx="2321744" cy="2324962"/>
            </a:xfrm>
            <a:prstGeom prst="rect">
              <a:avLst/>
            </a:prstGeom>
          </p:spPr>
        </p:pic>
        <p:pic>
          <p:nvPicPr>
            <p:cNvPr id="11" name="Picture 10" descr="A close-up of a heat map&#10;&#10;Description automatically generated">
              <a:extLst>
                <a:ext uri="{FF2B5EF4-FFF2-40B4-BE49-F238E27FC236}">
                  <a16:creationId xmlns:a16="http://schemas.microsoft.com/office/drawing/2014/main" id="{466C38CA-3597-DBA7-5718-A18913C90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9212" y="1617256"/>
              <a:ext cx="2321743" cy="729836"/>
            </a:xfrm>
            <a:prstGeom prst="rect">
              <a:avLst/>
            </a:prstGeom>
          </p:spPr>
        </p:pic>
        <p:pic>
          <p:nvPicPr>
            <p:cNvPr id="7" name="Picture 6" descr="A blue and yellow gradient with a circle&#10;&#10;Description automatically generated with medium confidence">
              <a:extLst>
                <a:ext uri="{FF2B5EF4-FFF2-40B4-BE49-F238E27FC236}">
                  <a16:creationId xmlns:a16="http://schemas.microsoft.com/office/drawing/2014/main" id="{7ED811A1-91CB-7B27-C284-22165369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8290" y="1617255"/>
              <a:ext cx="2321743" cy="729836"/>
            </a:xfrm>
            <a:prstGeom prst="rect">
              <a:avLst/>
            </a:prstGeom>
          </p:spPr>
        </p:pic>
        <p:pic>
          <p:nvPicPr>
            <p:cNvPr id="13" name="Picture 12" descr="A blue and red image of a nuclear explosion&#10;&#10;Description automatically generated with medium confidence">
              <a:extLst>
                <a:ext uri="{FF2B5EF4-FFF2-40B4-BE49-F238E27FC236}">
                  <a16:creationId xmlns:a16="http://schemas.microsoft.com/office/drawing/2014/main" id="{F9044174-6455-F797-0E22-B02F438D9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9212" y="2343246"/>
              <a:ext cx="2321744" cy="232496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223340-B895-0521-D4F9-A4F8890965B2}"/>
                </a:ext>
              </a:extLst>
            </p:cNvPr>
            <p:cNvSpPr txBox="1"/>
            <p:nvPr/>
          </p:nvSpPr>
          <p:spPr>
            <a:xfrm rot="16200000">
              <a:off x="1154125" y="3342147"/>
              <a:ext cx="936039" cy="327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LAFO10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8A99E7-3C00-F9F2-0D47-380443A3FF73}"/>
                </a:ext>
              </a:extLst>
            </p:cNvPr>
            <p:cNvSpPr txBox="1"/>
            <p:nvPr/>
          </p:nvSpPr>
          <p:spPr>
            <a:xfrm rot="16200000">
              <a:off x="1375642" y="1818593"/>
              <a:ext cx="493011" cy="327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Py5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467148E-DDA3-3649-FFD9-2B1391C5B8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1" t="1884" r="53441" b="1354"/>
            <a:stretch/>
          </p:blipFill>
          <p:spPr bwMode="auto">
            <a:xfrm>
              <a:off x="8767721" y="1613127"/>
              <a:ext cx="216183" cy="3047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2FEB65-4F12-3B46-BDD2-843AED8C66FB}"/>
                </a:ext>
              </a:extLst>
            </p:cNvPr>
            <p:cNvSpPr txBox="1"/>
            <p:nvPr/>
          </p:nvSpPr>
          <p:spPr>
            <a:xfrm>
              <a:off x="8928594" y="1526948"/>
              <a:ext cx="609618" cy="3271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93DC2A-A8C5-92FE-76FC-411B247B1D30}"/>
                </a:ext>
              </a:extLst>
            </p:cNvPr>
            <p:cNvSpPr txBox="1"/>
            <p:nvPr/>
          </p:nvSpPr>
          <p:spPr>
            <a:xfrm>
              <a:off x="8936197" y="4379470"/>
              <a:ext cx="609618" cy="3271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0D9D3D-64CA-ECF4-1716-B3EC36F70966}"/>
                </a:ext>
              </a:extLst>
            </p:cNvPr>
            <p:cNvSpPr txBox="1"/>
            <p:nvPr/>
          </p:nvSpPr>
          <p:spPr>
            <a:xfrm>
              <a:off x="1794305" y="1260197"/>
              <a:ext cx="173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dirty="0">
                  <a:latin typeface="+mj-lt"/>
                  <a:cs typeface="Times New Roman" panose="02020603050405020304" pitchFamily="18" charset="0"/>
                </a:rPr>
                <a:t>-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31.7 kJ/m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999929-E141-85B7-E236-CA79BB47B0C1}"/>
                </a:ext>
              </a:extLst>
            </p:cNvPr>
            <p:cNvSpPr txBox="1"/>
            <p:nvPr/>
          </p:nvSpPr>
          <p:spPr>
            <a:xfrm>
              <a:off x="4119319" y="1260197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dirty="0">
                  <a:latin typeface="+mj-lt"/>
                  <a:cs typeface="Times New Roman" panose="02020603050405020304" pitchFamily="18" charset="0"/>
                </a:rPr>
                <a:t>-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kJ/m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642191-0A0B-D265-0EFC-D0680FD0F6E3}"/>
                </a:ext>
              </a:extLst>
            </p:cNvPr>
            <p:cNvSpPr txBox="1"/>
            <p:nvPr/>
          </p:nvSpPr>
          <p:spPr>
            <a:xfrm>
              <a:off x="6405100" y="1260197"/>
              <a:ext cx="1487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kJ/m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25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144AC1A-CB6C-AABA-8438-8F4BC32C96B9}"/>
              </a:ext>
            </a:extLst>
          </p:cNvPr>
          <p:cNvGrpSpPr/>
          <p:nvPr/>
        </p:nvGrpSpPr>
        <p:grpSpPr>
          <a:xfrm>
            <a:off x="-173658" y="1234430"/>
            <a:ext cx="12365658" cy="4389140"/>
            <a:chOff x="268668" y="1017102"/>
            <a:chExt cx="12365658" cy="43891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F80260-2A06-597F-1A1D-C434D0169EF5}"/>
                </a:ext>
              </a:extLst>
            </p:cNvPr>
            <p:cNvGrpSpPr/>
            <p:nvPr/>
          </p:nvGrpSpPr>
          <p:grpSpPr>
            <a:xfrm>
              <a:off x="4715003" y="1416618"/>
              <a:ext cx="7919323" cy="3341871"/>
              <a:chOff x="1458565" y="1260197"/>
              <a:chExt cx="8167105" cy="3446432"/>
            </a:xfrm>
          </p:grpSpPr>
          <p:pic>
            <p:nvPicPr>
              <p:cNvPr id="5" name="Picture 4" descr="A blue and orange light&#10;&#10;Description automatically generated with medium confidence">
                <a:extLst>
                  <a:ext uri="{FF2B5EF4-FFF2-40B4-BE49-F238E27FC236}">
                    <a16:creationId xmlns:a16="http://schemas.microsoft.com/office/drawing/2014/main" id="{72A8B1CB-B5D5-81D5-18EA-9A9DD8B9F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07468" y="2343246"/>
                <a:ext cx="2321745" cy="2324963"/>
              </a:xfrm>
              <a:prstGeom prst="rect">
                <a:avLst/>
              </a:prstGeom>
            </p:spPr>
          </p:pic>
          <p:pic>
            <p:nvPicPr>
              <p:cNvPr id="6" name="Picture 5" descr="A blue and green gradient&#10;&#10;Description automatically generated">
                <a:extLst>
                  <a:ext uri="{FF2B5EF4-FFF2-40B4-BE49-F238E27FC236}">
                    <a16:creationId xmlns:a16="http://schemas.microsoft.com/office/drawing/2014/main" id="{EA0F2737-621D-FEC5-F12A-019F93D03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726" y="1621101"/>
                <a:ext cx="2321743" cy="722144"/>
              </a:xfrm>
              <a:prstGeom prst="rect">
                <a:avLst/>
              </a:prstGeom>
            </p:spPr>
          </p:pic>
          <p:pic>
            <p:nvPicPr>
              <p:cNvPr id="7" name="Picture 6" descr="A blue and white light&#10;&#10;Description automatically generated">
                <a:extLst>
                  <a:ext uri="{FF2B5EF4-FFF2-40B4-BE49-F238E27FC236}">
                    <a16:creationId xmlns:a16="http://schemas.microsoft.com/office/drawing/2014/main" id="{B7619A2D-F37B-6551-A10F-8B70689E2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5724" y="2343246"/>
                <a:ext cx="2321744" cy="2324962"/>
              </a:xfrm>
              <a:prstGeom prst="rect">
                <a:avLst/>
              </a:prstGeom>
            </p:spPr>
          </p:pic>
          <p:pic>
            <p:nvPicPr>
              <p:cNvPr id="8" name="Picture 7" descr="A close-up of a heat map&#10;&#10;Description automatically generated">
                <a:extLst>
                  <a:ext uri="{FF2B5EF4-FFF2-40B4-BE49-F238E27FC236}">
                    <a16:creationId xmlns:a16="http://schemas.microsoft.com/office/drawing/2014/main" id="{C359C34C-39F4-7BFD-E711-62468BFD1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9212" y="1617256"/>
                <a:ext cx="2321743" cy="729836"/>
              </a:xfrm>
              <a:prstGeom prst="rect">
                <a:avLst/>
              </a:prstGeom>
            </p:spPr>
          </p:pic>
          <p:pic>
            <p:nvPicPr>
              <p:cNvPr id="9" name="Picture 8" descr="A blue and yellow gradient with a circle&#10;&#10;Description automatically generated with medium confidence">
                <a:extLst>
                  <a:ext uri="{FF2B5EF4-FFF2-40B4-BE49-F238E27FC236}">
                    <a16:creationId xmlns:a16="http://schemas.microsoft.com/office/drawing/2014/main" id="{E527D564-04F7-7938-012E-56A3156EA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8290" y="1617255"/>
                <a:ext cx="2321743" cy="729836"/>
              </a:xfrm>
              <a:prstGeom prst="rect">
                <a:avLst/>
              </a:prstGeom>
            </p:spPr>
          </p:pic>
          <p:pic>
            <p:nvPicPr>
              <p:cNvPr id="10" name="Picture 9" descr="A blue and red image of a nuclear explosion&#10;&#10;Description automatically generated with medium confidence">
                <a:extLst>
                  <a:ext uri="{FF2B5EF4-FFF2-40B4-BE49-F238E27FC236}">
                    <a16:creationId xmlns:a16="http://schemas.microsoft.com/office/drawing/2014/main" id="{F13A1CEA-924E-A781-D62D-B0C2A7F5B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9212" y="2343246"/>
                <a:ext cx="2321744" cy="2324962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ECA3DD-3B8F-360B-EAAE-9E6568E13A41}"/>
                  </a:ext>
                </a:extLst>
              </p:cNvPr>
              <p:cNvSpPr txBox="1"/>
              <p:nvPr/>
            </p:nvSpPr>
            <p:spPr>
              <a:xfrm rot="16200000">
                <a:off x="1154125" y="3342147"/>
                <a:ext cx="936039" cy="327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LAFO10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D9B95D-5615-3FB7-6FFE-E759EBFB9672}"/>
                  </a:ext>
                </a:extLst>
              </p:cNvPr>
              <p:cNvSpPr txBox="1"/>
              <p:nvPr/>
            </p:nvSpPr>
            <p:spPr>
              <a:xfrm rot="16200000">
                <a:off x="1375642" y="1818593"/>
                <a:ext cx="493011" cy="327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Py5</a:t>
                </a:r>
              </a:p>
            </p:txBody>
          </p:sp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28470E20-B39F-5E27-DEDA-51E58B261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1" t="1884" r="53441" b="1354"/>
              <a:stretch/>
            </p:blipFill>
            <p:spPr bwMode="auto">
              <a:xfrm>
                <a:off x="8767721" y="1613127"/>
                <a:ext cx="216183" cy="30471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C9AEE5-4C5B-7683-91BA-D3573E70D6AD}"/>
                  </a:ext>
                </a:extLst>
              </p:cNvPr>
              <p:cNvSpPr txBox="1"/>
              <p:nvPr/>
            </p:nvSpPr>
            <p:spPr>
              <a:xfrm>
                <a:off x="8928594" y="1503948"/>
                <a:ext cx="697076" cy="380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C4B8D7-C301-DE95-25DA-7CE041049E98}"/>
                  </a:ext>
                </a:extLst>
              </p:cNvPr>
              <p:cNvSpPr txBox="1"/>
              <p:nvPr/>
            </p:nvSpPr>
            <p:spPr>
              <a:xfrm>
                <a:off x="8936197" y="4379470"/>
                <a:ext cx="609618" cy="32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D7576A-46B4-A996-BC43-3229A8560A60}"/>
                  </a:ext>
                </a:extLst>
              </p:cNvPr>
              <p:cNvSpPr txBox="1"/>
              <p:nvPr/>
            </p:nvSpPr>
            <p:spPr>
              <a:xfrm>
                <a:off x="1794305" y="1260197"/>
                <a:ext cx="173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-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31.7 kJ/m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E42ECB-B6F3-FF46-9110-1278DB127704}"/>
                  </a:ext>
                </a:extLst>
              </p:cNvPr>
              <p:cNvSpPr txBox="1"/>
              <p:nvPr/>
            </p:nvSpPr>
            <p:spPr>
              <a:xfrm>
                <a:off x="4119319" y="1260197"/>
                <a:ext cx="1558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-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kJ/m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50BB95-359A-069C-5FB6-B8B8B60CCA10}"/>
                  </a:ext>
                </a:extLst>
              </p:cNvPr>
              <p:cNvSpPr txBox="1"/>
              <p:nvPr/>
            </p:nvSpPr>
            <p:spPr>
              <a:xfrm>
                <a:off x="6405100" y="1260197"/>
                <a:ext cx="1487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kJ/m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60FF55-68CA-C936-3808-21E72E4DCBB4}"/>
                </a:ext>
              </a:extLst>
            </p:cNvPr>
            <p:cNvSpPr txBox="1"/>
            <p:nvPr/>
          </p:nvSpPr>
          <p:spPr>
            <a:xfrm>
              <a:off x="1997589" y="5006132"/>
              <a:ext cx="135690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(kJ/m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78B421-7053-ECEF-29C0-0F04D2FD94A3}"/>
                </a:ext>
              </a:extLst>
            </p:cNvPr>
            <p:cNvSpPr txBox="1"/>
            <p:nvPr/>
          </p:nvSpPr>
          <p:spPr>
            <a:xfrm>
              <a:off x="288440" y="1027857"/>
              <a:ext cx="545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31EE83-6F9E-6053-8186-EF104693AB1F}"/>
                </a:ext>
              </a:extLst>
            </p:cNvPr>
            <p:cNvSpPr txBox="1"/>
            <p:nvPr/>
          </p:nvSpPr>
          <p:spPr>
            <a:xfrm>
              <a:off x="4672816" y="1017102"/>
              <a:ext cx="545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D44E5D0-D1A5-A88F-D672-13B85F004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7592" y="1446332"/>
              <a:ext cx="4116904" cy="35598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FB75FC-6AC8-66B7-D8B0-72604CB40C40}"/>
                </a:ext>
              </a:extLst>
            </p:cNvPr>
            <p:cNvSpPr txBox="1"/>
            <p:nvPr/>
          </p:nvSpPr>
          <p:spPr>
            <a:xfrm rot="16200000">
              <a:off x="-550586" y="2967516"/>
              <a:ext cx="20386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 (GHz)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23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958F155-9AE9-703A-362A-802D9F46AFC5}"/>
              </a:ext>
            </a:extLst>
          </p:cNvPr>
          <p:cNvGrpSpPr/>
          <p:nvPr/>
        </p:nvGrpSpPr>
        <p:grpSpPr>
          <a:xfrm>
            <a:off x="3178095" y="498855"/>
            <a:ext cx="5749437" cy="5319611"/>
            <a:chOff x="3178095" y="498855"/>
            <a:chExt cx="5749437" cy="53196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6E028A-1767-CBE0-179C-34F833A09EDB}"/>
                </a:ext>
              </a:extLst>
            </p:cNvPr>
            <p:cNvSpPr txBox="1"/>
            <p:nvPr/>
          </p:nvSpPr>
          <p:spPr>
            <a:xfrm>
              <a:off x="5477575" y="5356801"/>
              <a:ext cx="161214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 kJ/m</a:t>
              </a:r>
              <a:r>
                <a:rPr lang="en-US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134D62-8746-BF50-0C68-961EE35CE08D}"/>
                </a:ext>
              </a:extLst>
            </p:cNvPr>
            <p:cNvSpPr txBox="1"/>
            <p:nvPr/>
          </p:nvSpPr>
          <p:spPr>
            <a:xfrm rot="16200000">
              <a:off x="2219067" y="2692124"/>
              <a:ext cx="23797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 (GHz)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1D632B-F993-8607-5E4D-3EB64CBD8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9760" y="498855"/>
              <a:ext cx="5287772" cy="4848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91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6079FD2-F751-F2E0-ADB8-0D4A0BE15B86}"/>
              </a:ext>
            </a:extLst>
          </p:cNvPr>
          <p:cNvGrpSpPr/>
          <p:nvPr/>
        </p:nvGrpSpPr>
        <p:grpSpPr>
          <a:xfrm>
            <a:off x="3267166" y="795959"/>
            <a:ext cx="5171984" cy="5224165"/>
            <a:chOff x="3267166" y="795959"/>
            <a:chExt cx="5171984" cy="52241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E0F93A-111A-A4A1-3D29-F5D0E635C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2850" y="795959"/>
              <a:ext cx="4686300" cy="4762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23B312-A5CE-02EE-AA8D-B3503F3AD559}"/>
                </a:ext>
              </a:extLst>
            </p:cNvPr>
            <p:cNvSpPr txBox="1"/>
            <p:nvPr/>
          </p:nvSpPr>
          <p:spPr>
            <a:xfrm rot="16200000">
              <a:off x="1732106" y="2844540"/>
              <a:ext cx="353178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FFT Amplitude  (arb. unit)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6CCE16-494F-AA23-E4F6-B96EF55E8F26}"/>
                </a:ext>
              </a:extLst>
            </p:cNvPr>
            <p:cNvSpPr txBox="1"/>
            <p:nvPr/>
          </p:nvSpPr>
          <p:spPr>
            <a:xfrm>
              <a:off x="5626463" y="5558459"/>
              <a:ext cx="15098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75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54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0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B248EEC-88BB-346A-ABB7-640886BD74A2}"/>
              </a:ext>
            </a:extLst>
          </p:cNvPr>
          <p:cNvGrpSpPr/>
          <p:nvPr/>
        </p:nvGrpSpPr>
        <p:grpSpPr>
          <a:xfrm rot="21394994">
            <a:off x="3551292" y="1528841"/>
            <a:ext cx="3606617" cy="3600000"/>
            <a:chOff x="3551291" y="1451203"/>
            <a:chExt cx="3606618" cy="3600000"/>
          </a:xfrm>
          <a:effectLst>
            <a:glow>
              <a:schemeClr val="accent1">
                <a:alpha val="40000"/>
              </a:schemeClr>
            </a:glow>
          </a:effectLst>
          <a:scene3d>
            <a:camera prst="perspectiveRelaxedModerately">
              <a:rot lat="18651864" lon="19796506" rev="2024302"/>
            </a:camera>
            <a:lightRig rig="balanced" dir="t"/>
          </a:scene3d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55279A1-ED8F-AB20-9F28-EDE8D1944742}"/>
                </a:ext>
              </a:extLst>
            </p:cNvPr>
            <p:cNvGrpSpPr/>
            <p:nvPr/>
          </p:nvGrpSpPr>
          <p:grpSpPr>
            <a:xfrm>
              <a:off x="3551291" y="1451203"/>
              <a:ext cx="3606618" cy="3600000"/>
              <a:chOff x="4236120" y="667201"/>
              <a:chExt cx="3606618" cy="360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B4779D-DAE0-6835-4411-B509E9AFCA26}"/>
                  </a:ext>
                </a:extLst>
              </p:cNvPr>
              <p:cNvSpPr/>
              <p:nvPr/>
            </p:nvSpPr>
            <p:spPr>
              <a:xfrm>
                <a:off x="4242738" y="667201"/>
                <a:ext cx="3600000" cy="360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p3d z="-127000" prstMaterial="powder">
                <a:bevelT w="0" h="381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400nm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LAFO thin film (x nm)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B9C22F8-188C-466F-BDC4-A3A2962F65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8047" y="1657135"/>
                <a:ext cx="1244691" cy="1620132"/>
              </a:xfrm>
              <a:prstGeom prst="rect">
                <a:avLst/>
              </a:prstGeom>
              <a:solidFill>
                <a:srgbClr val="FFC000">
                  <a:alpha val="54000"/>
                </a:srgbClr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p3d z="292100" prstMaterial="powder">
                <a:bevelT w="0" h="419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 contact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5330FC-EF3C-EACA-7CAC-8F499DB314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2737" y="1657135"/>
                <a:ext cx="1244691" cy="1620132"/>
              </a:xfrm>
              <a:prstGeom prst="rect">
                <a:avLst/>
              </a:prstGeom>
              <a:solidFill>
                <a:srgbClr val="FFFF00">
                  <a:alpha val="54000"/>
                </a:srgbClr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p3d z="292100" prstMaterial="powder">
                <a:bevelT w="0" h="419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 contact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1DBEE3-BAA0-C2BA-8FDD-95032A927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2739" y="2016971"/>
                <a:ext cx="3599999" cy="90046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p3d z="38100" prstMaterial="powder">
                <a:bevelT w="0" h="165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59B4EE-01E7-9170-7BCB-5180124E9E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36120" y="2022232"/>
                <a:ext cx="3606618" cy="8942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p3d z="203200" prstMaterial="powder">
                <a:bevelT w="0" h="165100"/>
                <a:bevelB w="0" h="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  400nm →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0564A2-776F-4EA7-A899-AA4802DC9DF2}"/>
                </a:ext>
              </a:extLst>
            </p:cNvPr>
            <p:cNvSpPr/>
            <p:nvPr/>
          </p:nvSpPr>
          <p:spPr>
            <a:xfrm>
              <a:off x="5011040" y="3351910"/>
              <a:ext cx="863746" cy="147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Pt (5nm)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0752A2-4638-58A3-37DD-97B28A698591}"/>
                </a:ext>
              </a:extLst>
            </p:cNvPr>
            <p:cNvSpPr/>
            <p:nvPr/>
          </p:nvSpPr>
          <p:spPr>
            <a:xfrm>
              <a:off x="4992682" y="3498606"/>
              <a:ext cx="863746" cy="147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 (5nm)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E44D50-19EA-67B1-5024-3BE5F5E2BC47}"/>
                </a:ext>
              </a:extLst>
            </p:cNvPr>
            <p:cNvSpPr/>
            <p:nvPr/>
          </p:nvSpPr>
          <p:spPr>
            <a:xfrm>
              <a:off x="5098332" y="1976491"/>
              <a:ext cx="1593053" cy="22676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5D5EFB5-BDC1-794E-0EF9-9F7736DC79DD}"/>
              </a:ext>
            </a:extLst>
          </p:cNvPr>
          <p:cNvSpPr/>
          <p:nvPr/>
        </p:nvSpPr>
        <p:spPr>
          <a:xfrm rot="21394994">
            <a:off x="5204140" y="3376096"/>
            <a:ext cx="863746" cy="147654"/>
          </a:xfrm>
          <a:prstGeom prst="rect">
            <a:avLst/>
          </a:prstGeom>
          <a:noFill/>
          <a:ln>
            <a:noFill/>
          </a:ln>
          <a:scene3d>
            <a:camera prst="isometricOffAxis1Right">
              <a:rot lat="1736221" lon="20530321" rev="21544002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 (5nm)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D41D4-E57C-4A7C-0BA1-3E11C55925C1}"/>
              </a:ext>
            </a:extLst>
          </p:cNvPr>
          <p:cNvSpPr/>
          <p:nvPr/>
        </p:nvSpPr>
        <p:spPr>
          <a:xfrm rot="21394994">
            <a:off x="5194557" y="3523626"/>
            <a:ext cx="863746" cy="147654"/>
          </a:xfrm>
          <a:prstGeom prst="rect">
            <a:avLst/>
          </a:prstGeom>
          <a:noFill/>
          <a:ln>
            <a:noFill/>
          </a:ln>
          <a:scene3d>
            <a:camera prst="isometricOffAxis1Right">
              <a:rot lat="1735356" lon="20470703" rev="2151762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 (5nm)</a:t>
            </a:r>
          </a:p>
        </p:txBody>
      </p:sp>
    </p:spTree>
    <p:extLst>
      <p:ext uri="{BB962C8B-B14F-4D97-AF65-F5344CB8AC3E}">
        <p14:creationId xmlns:p14="http://schemas.microsoft.com/office/powerpoint/2010/main" val="1930193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09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228E9D7-3244-CAB5-3095-BE6946D871C0}"/>
              </a:ext>
            </a:extLst>
          </p:cNvPr>
          <p:cNvGrpSpPr/>
          <p:nvPr/>
        </p:nvGrpSpPr>
        <p:grpSpPr>
          <a:xfrm>
            <a:off x="3442378" y="1528841"/>
            <a:ext cx="4076548" cy="3670687"/>
            <a:chOff x="3442378" y="1528841"/>
            <a:chExt cx="4076548" cy="367068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B248EEC-88BB-346A-ABB7-640886BD74A2}"/>
                </a:ext>
              </a:extLst>
            </p:cNvPr>
            <p:cNvGrpSpPr/>
            <p:nvPr/>
          </p:nvGrpSpPr>
          <p:grpSpPr>
            <a:xfrm>
              <a:off x="3551291" y="1528841"/>
              <a:ext cx="3606618" cy="3600000"/>
              <a:chOff x="3551291" y="1451203"/>
              <a:chExt cx="3606618" cy="360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55279A1-ED8F-AB20-9F28-EDE8D1944742}"/>
                  </a:ext>
                </a:extLst>
              </p:cNvPr>
              <p:cNvGrpSpPr/>
              <p:nvPr/>
            </p:nvGrpSpPr>
            <p:grpSpPr>
              <a:xfrm>
                <a:off x="3551291" y="1451203"/>
                <a:ext cx="3606618" cy="3600000"/>
                <a:chOff x="4236120" y="667201"/>
                <a:chExt cx="3606618" cy="3600000"/>
              </a:xfrm>
              <a:scene3d>
                <a:camera prst="perspectiveContrastingRightFacing">
                  <a:rot lat="18433954" lon="20498724" rev="845379"/>
                </a:camera>
                <a:lightRig rig="twoPt" dir="t"/>
              </a:scene3d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FB4779D-DAE0-6835-4411-B509E9AFCA26}"/>
                    </a:ext>
                  </a:extLst>
                </p:cNvPr>
                <p:cNvSpPr/>
                <p:nvPr/>
              </p:nvSpPr>
              <p:spPr>
                <a:xfrm>
                  <a:off x="4242738" y="667201"/>
                  <a:ext cx="3600000" cy="3600000"/>
                </a:xfrm>
                <a:prstGeom prst="rect">
                  <a:avLst/>
                </a:prstGeom>
                <a:solidFill>
                  <a:srgbClr val="C93939"/>
                </a:solidFill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p3d z="-127000" prstMaterial="powder">
                  <a:bevelT w="0" h="762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←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400nm </a:t>
                  </a:r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→</a:t>
                  </a:r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LAFO thin film (40 nm)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B9C22F8-188C-466F-BDC4-A3A2962F659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598047" y="1657135"/>
                  <a:ext cx="1244691" cy="1620132"/>
                </a:xfrm>
                <a:prstGeom prst="rect">
                  <a:avLst/>
                </a:prstGeom>
                <a:solidFill>
                  <a:srgbClr val="FFC000">
                    <a:alpha val="54000"/>
                  </a:srgbClr>
                </a:solidFill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p3d z="292100" prstMaterial="powder">
                  <a:bevelT w="0" h="419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Au contact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5330FC-EF3C-EACA-7CAC-8F499DB314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2737" y="1657135"/>
                  <a:ext cx="1244691" cy="1620132"/>
                </a:xfrm>
                <a:prstGeom prst="rect">
                  <a:avLst/>
                </a:prstGeom>
                <a:solidFill>
                  <a:srgbClr val="FFFF00">
                    <a:alpha val="54000"/>
                  </a:srgbClr>
                </a:solidFill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p3d z="292100" prstMaterial="powder">
                  <a:bevelT w="0" h="419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Au contact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91DBEE3-BAA0-C2BA-8FDD-95032A927AC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2739" y="2016971"/>
                  <a:ext cx="3599999" cy="900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p3d z="38100" prstMaterial="powder">
                  <a:bevelT w="0" h="165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E59B4EE-01E7-9170-7BCB-5180124E9E2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36120" y="2022232"/>
                  <a:ext cx="3606618" cy="89425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p3d z="203200" prstMaterial="powder">
                  <a:bevelT w="0" h="165100"/>
                  <a:bevelB w="0" h="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0564A2-776F-4EA7-A899-AA4802DC9DF2}"/>
                  </a:ext>
                </a:extLst>
              </p:cNvPr>
              <p:cNvSpPr/>
              <p:nvPr/>
            </p:nvSpPr>
            <p:spPr>
              <a:xfrm>
                <a:off x="4820958" y="3174802"/>
                <a:ext cx="863746" cy="147654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736221" lon="20530322" rev="20944009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 (5nm)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40752A2-4638-58A3-37DD-97B28A698591}"/>
                  </a:ext>
                </a:extLst>
              </p:cNvPr>
              <p:cNvSpPr/>
              <p:nvPr/>
            </p:nvSpPr>
            <p:spPr>
              <a:xfrm>
                <a:off x="4802599" y="3321499"/>
                <a:ext cx="863746" cy="147654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735355" lon="20470703" rev="2091763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 (5nm)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E44D50-19EA-67B1-5024-3BE5F5E2BC47}"/>
                  </a:ext>
                </a:extLst>
              </p:cNvPr>
              <p:cNvSpPr/>
              <p:nvPr/>
            </p:nvSpPr>
            <p:spPr>
              <a:xfrm>
                <a:off x="5098332" y="1976491"/>
                <a:ext cx="1593053" cy="2267658"/>
              </a:xfrm>
              <a:prstGeom prst="rect">
                <a:avLst/>
              </a:prstGeom>
              <a:noFill/>
              <a:ln>
                <a:noFill/>
              </a:ln>
              <a:scene3d>
                <a:camera prst="perspectiveContrastingRightFacing">
                  <a:rot lat="18747519" lon="20417867" rev="1128717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400nm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                  ←</a:t>
                </a:r>
              </a:p>
              <a:p>
                <a:pPr algn="ctr"/>
                <a:endPara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E0C75D1-AA64-0AF2-62EE-05F1CD100762}"/>
                </a:ext>
              </a:extLst>
            </p:cNvPr>
            <p:cNvGrpSpPr/>
            <p:nvPr/>
          </p:nvGrpSpPr>
          <p:grpSpPr>
            <a:xfrm>
              <a:off x="3442378" y="2553346"/>
              <a:ext cx="4076548" cy="2646182"/>
              <a:chOff x="3442378" y="2553346"/>
              <a:chExt cx="4076548" cy="2646182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1088B59F-2F73-A2C3-9F43-BDA8D80135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9697" y="4699921"/>
                <a:ext cx="3899229" cy="36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89D8626-F1BE-1EC9-68CF-362974EE2C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4154" y="5134517"/>
                <a:ext cx="3811589" cy="61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8769216-D0EA-A263-1C5E-6BF3C807B9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378" y="2937641"/>
                <a:ext cx="144736" cy="22618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01D273E-4602-78ED-D1B5-893E644F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069" y="2553346"/>
                <a:ext cx="159627" cy="21907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0677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2EA1B33-FC1C-CC6F-1258-3B210CC014C6}"/>
              </a:ext>
            </a:extLst>
          </p:cNvPr>
          <p:cNvGrpSpPr/>
          <p:nvPr/>
        </p:nvGrpSpPr>
        <p:grpSpPr>
          <a:xfrm>
            <a:off x="3258895" y="1863673"/>
            <a:ext cx="6954051" cy="1784267"/>
            <a:chOff x="3902839" y="1644733"/>
            <a:chExt cx="6954051" cy="1784267"/>
          </a:xfrm>
          <a:scene3d>
            <a:camera prst="perspectiveContrastingRightFacing">
              <a:rot lat="837886" lon="20188902" rev="21444633"/>
            </a:camera>
            <a:lightRig rig="threePt" dir="t"/>
          </a:scene3d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0E08A-FD31-D383-AA04-273B7DC49089}"/>
                </a:ext>
              </a:extLst>
            </p:cNvPr>
            <p:cNvSpPr/>
            <p:nvPr/>
          </p:nvSpPr>
          <p:spPr>
            <a:xfrm>
              <a:off x="5434261" y="1644733"/>
              <a:ext cx="3891206" cy="784768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  <a:sp3d z="-1905000">
              <a:bevelB w="0" h="1905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 contact</a:t>
              </a:r>
            </a:p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F69E25-8289-8C0A-F34D-15E3A6DC7ABF}"/>
                </a:ext>
              </a:extLst>
            </p:cNvPr>
            <p:cNvSpPr/>
            <p:nvPr/>
          </p:nvSpPr>
          <p:spPr>
            <a:xfrm>
              <a:off x="6220856" y="1896436"/>
              <a:ext cx="2318017" cy="266533"/>
            </a:xfrm>
            <a:prstGeom prst="rect">
              <a:avLst/>
            </a:prstGeom>
            <a:ln>
              <a:noFill/>
            </a:ln>
            <a:sp3d>
              <a:bevelB w="0" h="3810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Pt (5nm)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077625-352F-2653-9CCB-D219B6968361}"/>
                </a:ext>
              </a:extLst>
            </p:cNvPr>
            <p:cNvSpPr/>
            <p:nvPr/>
          </p:nvSpPr>
          <p:spPr>
            <a:xfrm>
              <a:off x="3902839" y="2429502"/>
              <a:ext cx="6954051" cy="999498"/>
            </a:xfrm>
            <a:prstGeom prst="rect">
              <a:avLst/>
            </a:prstGeom>
            <a:solidFill>
              <a:srgbClr val="C93939"/>
            </a:solidFill>
            <a:ln>
              <a:noFill/>
            </a:ln>
            <a:sp3d>
              <a:bevelB w="0" h="3810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LAFO thin film (20nm)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51EFCA-AAB8-4B9D-8953-AD87EB60442F}"/>
                </a:ext>
              </a:extLst>
            </p:cNvPr>
            <p:cNvSpPr/>
            <p:nvPr/>
          </p:nvSpPr>
          <p:spPr>
            <a:xfrm>
              <a:off x="6220856" y="2162969"/>
              <a:ext cx="2318017" cy="2665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p3d>
              <a:bevelB w="0" h="3810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 (5nm)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36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BB9DBC9-85FC-926E-63AA-9F935D1154DC}"/>
              </a:ext>
            </a:extLst>
          </p:cNvPr>
          <p:cNvGrpSpPr>
            <a:grpSpLocks noChangeAspect="1"/>
          </p:cNvGrpSpPr>
          <p:nvPr/>
        </p:nvGrpSpPr>
        <p:grpSpPr>
          <a:xfrm>
            <a:off x="2282560" y="3746005"/>
            <a:ext cx="7626879" cy="369652"/>
            <a:chOff x="-132065" y="1688901"/>
            <a:chExt cx="12456130" cy="603711"/>
          </a:xfrm>
          <a:scene3d>
            <a:camera prst="perspectiveFront" fov="3900000">
              <a:rot lat="300000" lon="0" rev="0"/>
            </a:camera>
            <a:lightRig rig="threePt" dir="t"/>
          </a:scene3d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C0D230-BE0E-6BE4-98AD-39BF67DD0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1043" y="1688901"/>
              <a:ext cx="3600000" cy="45000"/>
            </a:xfrm>
            <a:prstGeom prst="rect">
              <a:avLst/>
            </a:prstGeom>
            <a:ln>
              <a:noFill/>
            </a:ln>
            <a:sp3d>
              <a:bevelB w="0" h="3810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15397D-1B46-561D-8FE8-534719EAEFBA}"/>
                </a:ext>
              </a:extLst>
            </p:cNvPr>
            <p:cNvSpPr/>
            <p:nvPr/>
          </p:nvSpPr>
          <p:spPr>
            <a:xfrm>
              <a:off x="-132065" y="1788612"/>
              <a:ext cx="12456130" cy="504000"/>
            </a:xfrm>
            <a:prstGeom prst="rect">
              <a:avLst/>
            </a:prstGeom>
            <a:solidFill>
              <a:srgbClr val="C93939"/>
            </a:solidFill>
            <a:ln>
              <a:noFill/>
            </a:ln>
            <a:sp3d>
              <a:bevelB w="0" h="3810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ED94B3-8997-23F7-47DD-3E8070EF3D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1043" y="1733901"/>
              <a:ext cx="3600000" cy="45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p3d>
              <a:bevelB w="0" h="3810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3D7120-9E9B-989E-D5E8-C43654C3D040}"/>
                </a:ext>
              </a:extLst>
            </p:cNvPr>
            <p:cNvSpPr/>
            <p:nvPr/>
          </p:nvSpPr>
          <p:spPr>
            <a:xfrm>
              <a:off x="2421042" y="1791234"/>
              <a:ext cx="7200000" cy="501377"/>
            </a:xfrm>
            <a:prstGeom prst="rect">
              <a:avLst/>
            </a:prstGeom>
            <a:pattFill prst="wdUpDiag">
              <a:fgClr>
                <a:schemeClr val="bg1">
                  <a:lumMod val="75000"/>
                </a:schemeClr>
              </a:fgClr>
              <a:bgClr>
                <a:srgbClr val="C93939"/>
              </a:bgClr>
            </a:patt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427351F-2BD9-DD35-B93A-3CD12714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70" y="5677402"/>
            <a:ext cx="9638143" cy="7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4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38933D-BB86-473B-8A4E-8C228760E0EF}"/>
              </a:ext>
            </a:extLst>
          </p:cNvPr>
          <p:cNvGrpSpPr/>
          <p:nvPr/>
        </p:nvGrpSpPr>
        <p:grpSpPr>
          <a:xfrm>
            <a:off x="636873" y="1847015"/>
            <a:ext cx="11219874" cy="3660958"/>
            <a:chOff x="636873" y="1847015"/>
            <a:chExt cx="11219874" cy="3660958"/>
          </a:xfrm>
        </p:grpSpPr>
        <p:pic>
          <p:nvPicPr>
            <p:cNvPr id="3" name="Picture 2" descr="A diagram of a blue and grey rectangular object&#10;&#10;Description automatically generated">
              <a:extLst>
                <a:ext uri="{FF2B5EF4-FFF2-40B4-BE49-F238E27FC236}">
                  <a16:creationId xmlns:a16="http://schemas.microsoft.com/office/drawing/2014/main" id="{4BB642D1-4B45-496B-9DB9-C5FF11F31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554" y="2078215"/>
              <a:ext cx="4626778" cy="342975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E260C5-9372-293D-3CF9-F91D4DD59365}"/>
                </a:ext>
              </a:extLst>
            </p:cNvPr>
            <p:cNvGrpSpPr/>
            <p:nvPr/>
          </p:nvGrpSpPr>
          <p:grpSpPr>
            <a:xfrm>
              <a:off x="3935480" y="2292605"/>
              <a:ext cx="935039" cy="1257704"/>
              <a:chOff x="2020430" y="2993661"/>
              <a:chExt cx="1296945" cy="1495564"/>
            </a:xfrm>
            <a:scene3d>
              <a:camera prst="orthographicFront">
                <a:rot lat="19565492" lon="20384466" rev="844586"/>
              </a:camera>
              <a:lightRig rig="threePt" dir="t"/>
            </a:scene3d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BDAF927-9395-2E8C-15FA-8B1D8DA14A81}"/>
                  </a:ext>
                </a:extLst>
              </p:cNvPr>
              <p:cNvGrpSpPr/>
              <p:nvPr/>
            </p:nvGrpSpPr>
            <p:grpSpPr>
              <a:xfrm rot="16200000">
                <a:off x="2108687" y="3280536"/>
                <a:ext cx="1417922" cy="999455"/>
                <a:chOff x="2101173" y="3288045"/>
                <a:chExt cx="1417924" cy="999453"/>
              </a:xfrm>
            </p:grpSpPr>
            <p:sp>
              <p:nvSpPr>
                <p:cNvPr id="8" name="Arc 7">
                  <a:extLst>
                    <a:ext uri="{FF2B5EF4-FFF2-40B4-BE49-F238E27FC236}">
                      <a16:creationId xmlns:a16="http://schemas.microsoft.com/office/drawing/2014/main" id="{ABC15813-32A6-3E21-10AB-35320BA86157}"/>
                    </a:ext>
                  </a:extLst>
                </p:cNvPr>
                <p:cNvSpPr/>
                <p:nvPr/>
              </p:nvSpPr>
              <p:spPr>
                <a:xfrm>
                  <a:off x="2101173" y="3929974"/>
                  <a:ext cx="398835" cy="357524"/>
                </a:xfrm>
                <a:prstGeom prst="arc">
                  <a:avLst>
                    <a:gd name="adj1" fmla="val 16313122"/>
                    <a:gd name="adj2" fmla="val 0"/>
                  </a:avLst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Up Arrow 5">
                  <a:extLst>
                    <a:ext uri="{FF2B5EF4-FFF2-40B4-BE49-F238E27FC236}">
                      <a16:creationId xmlns:a16="http://schemas.microsoft.com/office/drawing/2014/main" id="{EB55D838-8DEA-E9A1-B905-43DA899F6E27}"/>
                    </a:ext>
                  </a:extLst>
                </p:cNvPr>
                <p:cNvSpPr/>
                <p:nvPr/>
              </p:nvSpPr>
              <p:spPr>
                <a:xfrm>
                  <a:off x="2214768" y="3288045"/>
                  <a:ext cx="175099" cy="948772"/>
                </a:xfrm>
                <a:prstGeom prst="up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Up Arrow 6">
                  <a:extLst>
                    <a:ext uri="{FF2B5EF4-FFF2-40B4-BE49-F238E27FC236}">
                      <a16:creationId xmlns:a16="http://schemas.microsoft.com/office/drawing/2014/main" id="{BFE33BC0-F6BE-1517-B804-A23602D88221}"/>
                    </a:ext>
                  </a:extLst>
                </p:cNvPr>
                <p:cNvSpPr/>
                <p:nvPr/>
              </p:nvSpPr>
              <p:spPr>
                <a:xfrm rot="4211500">
                  <a:off x="2791424" y="3345572"/>
                  <a:ext cx="162481" cy="1292865"/>
                </a:xfrm>
                <a:prstGeom prst="upArrow">
                  <a:avLst/>
                </a:prstGeom>
                <a:solidFill>
                  <a:srgbClr val="A646E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5A57D39-B1D3-66F8-33A9-162CA7E90615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2187517" y="3652975"/>
                      <a:ext cx="52815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oMath>
                        </m:oMathPara>
                      </a14:m>
                      <a:endParaRPr lang="en-US" b="0" dirty="0"/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5A57D39-B1D3-66F8-33A9-162CA7E906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2187517" y="3652975"/>
                      <a:ext cx="528152" cy="55399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ABB151-63CA-874F-1BC3-3CF287DB2ABE}"/>
                  </a:ext>
                </a:extLst>
              </p:cNvPr>
              <p:cNvSpPr txBox="1"/>
              <p:nvPr/>
            </p:nvSpPr>
            <p:spPr>
              <a:xfrm>
                <a:off x="2324997" y="2993661"/>
                <a:ext cx="433558" cy="439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A646E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D02500-0524-79CE-D982-DDECF8FE407B}"/>
                  </a:ext>
                </a:extLst>
              </p:cNvPr>
              <p:cNvSpPr txBox="1"/>
              <p:nvPr/>
            </p:nvSpPr>
            <p:spPr>
              <a:xfrm>
                <a:off x="2020430" y="4089586"/>
                <a:ext cx="43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7610EC2-8F6F-D9B0-58DB-9F185B75F06F}"/>
                </a:ext>
              </a:extLst>
            </p:cNvPr>
            <p:cNvGrpSpPr/>
            <p:nvPr/>
          </p:nvGrpSpPr>
          <p:grpSpPr>
            <a:xfrm>
              <a:off x="728228" y="3255620"/>
              <a:ext cx="1089558" cy="1837497"/>
              <a:chOff x="2851011" y="2934318"/>
              <a:chExt cx="1089558" cy="183749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636B677-926C-B308-0F7F-C7BF1F3756E6}"/>
                  </a:ext>
                </a:extLst>
              </p:cNvPr>
              <p:cNvGrpSpPr/>
              <p:nvPr/>
            </p:nvGrpSpPr>
            <p:grpSpPr>
              <a:xfrm>
                <a:off x="2861059" y="3643018"/>
                <a:ext cx="1079510" cy="1128797"/>
                <a:chOff x="1836052" y="2306060"/>
                <a:chExt cx="1101357" cy="1151641"/>
              </a:xfrm>
              <a:scene3d>
                <a:camera prst="orthographicFront">
                  <a:rot lat="20529472" lon="20995985" rev="399262"/>
                </a:camera>
                <a:lightRig rig="threePt" dir="t"/>
              </a:scene3d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3BE49AD-1969-1918-C1D1-E38F18A9FA5F}"/>
                    </a:ext>
                  </a:extLst>
                </p:cNvPr>
                <p:cNvGrpSpPr/>
                <p:nvPr/>
              </p:nvGrpSpPr>
              <p:grpSpPr>
                <a:xfrm rot="5400000">
                  <a:off x="1991088" y="2489648"/>
                  <a:ext cx="656440" cy="658597"/>
                  <a:chOff x="1991474" y="2489262"/>
                  <a:chExt cx="891269" cy="894197"/>
                </a:xfrm>
              </p:grpSpPr>
              <p:sp>
                <p:nvSpPr>
                  <p:cNvPr id="14" name="Up Arrow 13">
                    <a:extLst>
                      <a:ext uri="{FF2B5EF4-FFF2-40B4-BE49-F238E27FC236}">
                        <a16:creationId xmlns:a16="http://schemas.microsoft.com/office/drawing/2014/main" id="{EDE4346E-F450-522C-5E05-95C969BD0326}"/>
                      </a:ext>
                    </a:extLst>
                  </p:cNvPr>
                  <p:cNvSpPr/>
                  <p:nvPr/>
                </p:nvSpPr>
                <p:spPr>
                  <a:xfrm>
                    <a:off x="1991474" y="2489262"/>
                    <a:ext cx="81563" cy="870950"/>
                  </a:xfrm>
                  <a:prstGeom prst="up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Up Arrow 14">
                    <a:extLst>
                      <a:ext uri="{FF2B5EF4-FFF2-40B4-BE49-F238E27FC236}">
                        <a16:creationId xmlns:a16="http://schemas.microsoft.com/office/drawing/2014/main" id="{5D1BFB36-D320-7C0D-F7AF-C5330BE629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06486" y="2907203"/>
                    <a:ext cx="81563" cy="870950"/>
                  </a:xfrm>
                  <a:prstGeom prst="up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E193E785-39D5-0D70-3798-DB43CEEE10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6052" y="3088369"/>
                      <a:ext cx="36798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E193E785-39D5-0D70-3798-DB43CEEE10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6052" y="3088369"/>
                      <a:ext cx="367985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95FFB9D1-39C0-D3FA-D46F-B21B022F28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66025" y="2306060"/>
                      <a:ext cx="37138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95FFB9D1-39C0-D3FA-D46F-B21B022F28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66025" y="2306060"/>
                      <a:ext cx="371384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FDC008D-E9F3-AD21-7D92-C1A179A27D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011" y="2934318"/>
                    <a:ext cx="353750" cy="369332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20999988" lon="21599963" rev="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FDC008D-E9F3-AD21-7D92-C1A179A27D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011" y="2934318"/>
                    <a:ext cx="3537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Up Arrow 27">
                <a:extLst>
                  <a:ext uri="{FF2B5EF4-FFF2-40B4-BE49-F238E27FC236}">
                    <a16:creationId xmlns:a16="http://schemas.microsoft.com/office/drawing/2014/main" id="{3375C5EF-6994-3FA0-E226-2C7F37C0DD84}"/>
                  </a:ext>
                </a:extLst>
              </p:cNvPr>
              <p:cNvSpPr/>
              <p:nvPr/>
            </p:nvSpPr>
            <p:spPr>
              <a:xfrm>
                <a:off x="2980522" y="3272356"/>
                <a:ext cx="60516" cy="597589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20999988" lon="21599963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27464DB-8505-2C61-2629-D8345D7A0D5E}"/>
                </a:ext>
              </a:extLst>
            </p:cNvPr>
            <p:cNvGrpSpPr/>
            <p:nvPr/>
          </p:nvGrpSpPr>
          <p:grpSpPr>
            <a:xfrm>
              <a:off x="6268424" y="1847015"/>
              <a:ext cx="5588323" cy="3215530"/>
              <a:chOff x="3789566" y="739225"/>
              <a:chExt cx="6152747" cy="35403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B14CF17-1567-0FD1-6A38-F8F0528EC083}"/>
                  </a:ext>
                </a:extLst>
              </p:cNvPr>
              <p:cNvGrpSpPr/>
              <p:nvPr/>
            </p:nvGrpSpPr>
            <p:grpSpPr>
              <a:xfrm>
                <a:off x="3789566" y="739225"/>
                <a:ext cx="5188979" cy="3502969"/>
                <a:chOff x="2473950" y="-268481"/>
                <a:chExt cx="5188979" cy="3502969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F16C4EE-022C-5925-0F1F-639B978106C1}"/>
                    </a:ext>
                  </a:extLst>
                </p:cNvPr>
                <p:cNvGrpSpPr/>
                <p:nvPr/>
              </p:nvGrpSpPr>
              <p:grpSpPr>
                <a:xfrm>
                  <a:off x="2473950" y="12916"/>
                  <a:ext cx="5188979" cy="3221572"/>
                  <a:chOff x="2445446" y="-182082"/>
                  <a:chExt cx="6395835" cy="3970846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1D261878-CAEF-FDBF-C630-FF5A7D37D7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3846" y="-71468"/>
                    <a:ext cx="2937435" cy="909527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42">
                    <a:extLst>
                      <a:ext uri="{FF2B5EF4-FFF2-40B4-BE49-F238E27FC236}">
                        <a16:creationId xmlns:a16="http://schemas.microsoft.com/office/drawing/2014/main" id="{8E34DA34-0B90-FD6C-AC13-9DED8E93F7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944736" y="-71468"/>
                    <a:ext cx="2937435" cy="909527"/>
                  </a:xfrm>
                  <a:prstGeom prst="rect">
                    <a:avLst/>
                  </a:prstGeom>
                </p:spPr>
              </p:pic>
              <p:pic>
                <p:nvPicPr>
                  <p:cNvPr id="44" name="Picture 43">
                    <a:extLst>
                      <a:ext uri="{FF2B5EF4-FFF2-40B4-BE49-F238E27FC236}">
                        <a16:creationId xmlns:a16="http://schemas.microsoft.com/office/drawing/2014/main" id="{762BA650-170A-F397-4007-6CA9CAFDE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903844" y="851328"/>
                    <a:ext cx="2937437" cy="2937436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ACA09AB9-5FDD-F48A-2BDA-EF4BF34ACB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944736" y="851328"/>
                    <a:ext cx="2937436" cy="2937436"/>
                  </a:xfrm>
                  <a:prstGeom prst="rect">
                    <a:avLst/>
                  </a:prstGeom>
                </p:spPr>
              </p:pic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5B18B53-327A-DFB7-34BF-C5B91845DDB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913982" y="1988921"/>
                    <a:ext cx="1564137" cy="5012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LAFO10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EB9DCA14-AE2C-42C1-551D-F9F6BF88932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238045" y="25319"/>
                    <a:ext cx="916011" cy="5012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Py5</a:t>
                    </a:r>
                  </a:p>
                </p:txBody>
              </p: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6799AE7-E04A-C4CE-CD0E-91B6742B8540}"/>
                    </a:ext>
                  </a:extLst>
                </p:cNvPr>
                <p:cNvSpPr txBox="1"/>
                <p:nvPr/>
              </p:nvSpPr>
              <p:spPr>
                <a:xfrm>
                  <a:off x="2920295" y="-268481"/>
                  <a:ext cx="6002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3F5B7ED-8B45-3FB3-6FA0-076795593EF2}"/>
                    </a:ext>
                  </a:extLst>
                </p:cNvPr>
                <p:cNvSpPr txBox="1"/>
                <p:nvPr/>
              </p:nvSpPr>
              <p:spPr>
                <a:xfrm>
                  <a:off x="5314173" y="-258207"/>
                  <a:ext cx="22167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BM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395FE8B-3BFC-55F0-91AC-2166288CB1DD}"/>
                  </a:ext>
                </a:extLst>
              </p:cNvPr>
              <p:cNvGrpSpPr/>
              <p:nvPr/>
            </p:nvGrpSpPr>
            <p:grpSpPr>
              <a:xfrm>
                <a:off x="8996135" y="976208"/>
                <a:ext cx="946178" cy="3303317"/>
                <a:chOff x="9009617" y="1082142"/>
                <a:chExt cx="923176" cy="3223016"/>
              </a:xfrm>
            </p:grpSpPr>
            <p:pic>
              <p:nvPicPr>
                <p:cNvPr id="36" name="Picture 2">
                  <a:extLst>
                    <a:ext uri="{FF2B5EF4-FFF2-40B4-BE49-F238E27FC236}">
                      <a16:creationId xmlns:a16="http://schemas.microsoft.com/office/drawing/2014/main" id="{2B7CAB99-45F4-A1C9-519D-61C25755C6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71" t="1884" r="53441" b="1354"/>
                <a:stretch/>
              </p:blipFill>
              <p:spPr bwMode="auto">
                <a:xfrm>
                  <a:off x="9009617" y="1198561"/>
                  <a:ext cx="216876" cy="3066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3D63C4A-1124-17C1-5AAF-E20AB20FDFE3}"/>
                    </a:ext>
                  </a:extLst>
                </p:cNvPr>
                <p:cNvSpPr txBox="1"/>
                <p:nvPr/>
              </p:nvSpPr>
              <p:spPr>
                <a:xfrm>
                  <a:off x="9173821" y="1082142"/>
                  <a:ext cx="758972" cy="39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</a:t>
                  </a:r>
                  <a:endParaRPr 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740F341-61F1-CF0D-8761-B0F88AD4FFAF}"/>
                    </a:ext>
                  </a:extLst>
                </p:cNvPr>
                <p:cNvSpPr txBox="1"/>
                <p:nvPr/>
              </p:nvSpPr>
              <p:spPr>
                <a:xfrm>
                  <a:off x="9181423" y="3977999"/>
                  <a:ext cx="609618" cy="3271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min</a:t>
                  </a:r>
                  <a:endParaRPr lang="en-US" dirty="0"/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B6B5B7-F93A-BAEB-A837-29AFD88783F5}"/>
                </a:ext>
              </a:extLst>
            </p:cNvPr>
            <p:cNvSpPr txBox="1"/>
            <p:nvPr/>
          </p:nvSpPr>
          <p:spPr>
            <a:xfrm>
              <a:off x="636873" y="1852769"/>
              <a:ext cx="545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91B18D-421C-D379-17D5-8B467A9F8FC9}"/>
                </a:ext>
              </a:extLst>
            </p:cNvPr>
            <p:cNvSpPr txBox="1"/>
            <p:nvPr/>
          </p:nvSpPr>
          <p:spPr>
            <a:xfrm>
              <a:off x="5887899" y="1856347"/>
              <a:ext cx="545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08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7CD1AD-E959-A23E-4487-59F1DA3544B4}"/>
              </a:ext>
            </a:extLst>
          </p:cNvPr>
          <p:cNvGrpSpPr/>
          <p:nvPr/>
        </p:nvGrpSpPr>
        <p:grpSpPr>
          <a:xfrm>
            <a:off x="1245756" y="1627126"/>
            <a:ext cx="9159551" cy="3466317"/>
            <a:chOff x="1245756" y="1627126"/>
            <a:chExt cx="9159551" cy="34663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78CC52-BB1B-1406-07F7-2412DA0C0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78" y="1685830"/>
              <a:ext cx="2826829" cy="30404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8309570-C699-FAEC-B283-FB45F5F32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9538" y="1685831"/>
              <a:ext cx="2826829" cy="304048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DC6253-B285-AA42-84CC-9E14A8FD7998}"/>
                </a:ext>
              </a:extLst>
            </p:cNvPr>
            <p:cNvSpPr txBox="1"/>
            <p:nvPr/>
          </p:nvSpPr>
          <p:spPr>
            <a:xfrm>
              <a:off x="8450899" y="4724111"/>
              <a:ext cx="12970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 kJ/m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C6CC29-EFBB-AE48-29E1-C48B0530322F}"/>
                </a:ext>
              </a:extLst>
            </p:cNvPr>
            <p:cNvSpPr txBox="1"/>
            <p:nvPr/>
          </p:nvSpPr>
          <p:spPr>
            <a:xfrm>
              <a:off x="5624070" y="4724111"/>
              <a:ext cx="1036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(T)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AB30CD-7AF7-D0BE-81CB-A343AE2A0EEE}"/>
                </a:ext>
              </a:extLst>
            </p:cNvPr>
            <p:cNvSpPr txBox="1"/>
            <p:nvPr/>
          </p:nvSpPr>
          <p:spPr>
            <a:xfrm>
              <a:off x="2444062" y="4724111"/>
              <a:ext cx="16673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(nm)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E03C6E-16D2-73BB-FC17-E98A4F7F6516}"/>
                </a:ext>
              </a:extLst>
            </p:cNvPr>
            <p:cNvSpPr txBox="1"/>
            <p:nvPr/>
          </p:nvSpPr>
          <p:spPr>
            <a:xfrm rot="16200000">
              <a:off x="67873" y="2805011"/>
              <a:ext cx="27250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FFT Amplitude  (arb. unit)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94A73DE-55D3-C5C5-12D3-7FBD020F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5090" y="1627126"/>
              <a:ext cx="3072338" cy="3096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43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C6DA2FE-0024-E2AD-5C5A-D0875BF61D48}"/>
              </a:ext>
            </a:extLst>
          </p:cNvPr>
          <p:cNvGrpSpPr/>
          <p:nvPr/>
        </p:nvGrpSpPr>
        <p:grpSpPr>
          <a:xfrm>
            <a:off x="1711290" y="1532891"/>
            <a:ext cx="3599999" cy="3600000"/>
            <a:chOff x="3557903" y="1528644"/>
            <a:chExt cx="3599999" cy="3600000"/>
          </a:xfrm>
          <a:scene3d>
            <a:camera prst="perspectiveRelaxedModerately" fov="3300000">
              <a:rot lat="18935897" lon="20633361" rev="842535"/>
            </a:camera>
            <a:lightRig rig="balanced" dir="t"/>
          </a:scene3d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11400C-56C7-017D-AAC8-1620170CF4DD}"/>
                </a:ext>
              </a:extLst>
            </p:cNvPr>
            <p:cNvGrpSpPr/>
            <p:nvPr/>
          </p:nvGrpSpPr>
          <p:grpSpPr>
            <a:xfrm>
              <a:off x="3557903" y="1528644"/>
              <a:ext cx="3599999" cy="3600000"/>
              <a:chOff x="3557909" y="1451203"/>
              <a:chExt cx="3600000" cy="3600000"/>
            </a:xfrm>
            <a:effectLst>
              <a:glow>
                <a:schemeClr val="accent1">
                  <a:alpha val="40000"/>
                </a:schemeClr>
              </a:glow>
            </a:effectLst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43FE8AB-832F-B8E4-FA73-F8F7159B6C95}"/>
                  </a:ext>
                </a:extLst>
              </p:cNvPr>
              <p:cNvGrpSpPr/>
              <p:nvPr/>
            </p:nvGrpSpPr>
            <p:grpSpPr>
              <a:xfrm>
                <a:off x="3557909" y="1451203"/>
                <a:ext cx="3600000" cy="3600000"/>
                <a:chOff x="4242738" y="667201"/>
                <a:chExt cx="3600000" cy="360000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FE2F576-9A5A-89A0-3F2B-F479AF7517DF}"/>
                    </a:ext>
                  </a:extLst>
                </p:cNvPr>
                <p:cNvSpPr/>
                <p:nvPr/>
              </p:nvSpPr>
              <p:spPr>
                <a:xfrm>
                  <a:off x="4242738" y="667201"/>
                  <a:ext cx="3600000" cy="3600000"/>
                </a:xfrm>
                <a:prstGeom prst="rect">
                  <a:avLst/>
                </a:prstGeom>
                <a:solidFill>
                  <a:srgbClr val="A19D9D"/>
                </a:solidFill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p3d z="-127000" prstMaterial="powder">
                  <a:bevelT w="0" h="381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144000"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LAFO (x nm)        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2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←</a:t>
                  </a:r>
                  <a:r>
                    <a:rPr 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</a:t>
                  </a:r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1500nm </a:t>
                  </a:r>
                  <a:r>
                    <a:rPr 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</a:t>
                  </a:r>
                  <a:r>
                    <a:rPr lang="en-US" sz="2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→</a:t>
                  </a:r>
                  <a:endPara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C65F6FF-16A2-79D0-E25B-0540C4E122E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2739" y="2016971"/>
                  <a:ext cx="3599999" cy="900460"/>
                </a:xfrm>
                <a:prstGeom prst="rect">
                  <a:avLst/>
                </a:prstGeom>
                <a:solidFill>
                  <a:srgbClr val="0082E0"/>
                </a:solidFill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effectLst/>
                <a:sp3d z="38100" prstMaterial="powder">
                  <a:bevelT w="0" h="165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lIns="0" rIns="0" rtlCol="0" anchor="ctr">
                  <a:noAutofit/>
                </a:bodyPr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algn="ctr"/>
                  <a:r>
                    <a:rPr 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→</a:t>
                  </a:r>
                  <a:r>
                    <a:rPr 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400nm</a:t>
                  </a:r>
                  <a:r>
                    <a:rPr 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</a:t>
                  </a:r>
                  <a:r>
                    <a:rPr 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←</a:t>
                  </a:r>
                  <a:endPara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399BEAC-4FD9-E91D-5A3E-A53A295A9AA4}"/>
                  </a:ext>
                </a:extLst>
              </p:cNvPr>
              <p:cNvSpPr/>
              <p:nvPr/>
            </p:nvSpPr>
            <p:spPr>
              <a:xfrm>
                <a:off x="5098332" y="1976491"/>
                <a:ext cx="1593053" cy="2267658"/>
              </a:xfrm>
              <a:prstGeom prst="rect">
                <a:avLst/>
              </a:prstGeom>
              <a:noFill/>
              <a:ln>
                <a:noFill/>
              </a:ln>
              <a:sp3d prstMaterial="powder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472203-2606-2738-4606-E40855F075B7}"/>
                </a:ext>
              </a:extLst>
            </p:cNvPr>
            <p:cNvSpPr>
              <a:spLocks/>
            </p:cNvSpPr>
            <p:nvPr/>
          </p:nvSpPr>
          <p:spPr>
            <a:xfrm>
              <a:off x="4792399" y="2878414"/>
              <a:ext cx="1131006" cy="900460"/>
            </a:xfrm>
            <a:prstGeom prst="rect">
              <a:avLst/>
            </a:prstGeom>
            <a:solidFill>
              <a:srgbClr val="0166B0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  <a:sp3d z="38100" prstMaterial="powder">
              <a:bevelT w="0" h="165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14400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Py (5nm)</a:t>
              </a:r>
              <a:r>
                <a:rPr lang="en-US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5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00nm  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←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CC4269-F1F0-1BEB-D222-D27556F0428E}"/>
              </a:ext>
            </a:extLst>
          </p:cNvPr>
          <p:cNvGrpSpPr/>
          <p:nvPr/>
        </p:nvGrpSpPr>
        <p:grpSpPr>
          <a:xfrm>
            <a:off x="9545673" y="2335954"/>
            <a:ext cx="935036" cy="1257704"/>
            <a:chOff x="2020430" y="2993662"/>
            <a:chExt cx="1296939" cy="1495565"/>
          </a:xfrm>
          <a:scene3d>
            <a:camera prst="orthographicFront">
              <a:rot lat="19565492" lon="20384466" rev="844586"/>
            </a:camera>
            <a:lightRig rig="threePt" dir="t"/>
          </a:scene3d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85CC12F-96EB-15D2-C8B7-10443080BECF}"/>
                </a:ext>
              </a:extLst>
            </p:cNvPr>
            <p:cNvGrpSpPr/>
            <p:nvPr/>
          </p:nvGrpSpPr>
          <p:grpSpPr>
            <a:xfrm rot="16200000">
              <a:off x="2108682" y="3280539"/>
              <a:ext cx="1417922" cy="999453"/>
              <a:chOff x="2101173" y="3288045"/>
              <a:chExt cx="1417924" cy="999453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6DA6959C-BA61-9B38-D916-2258B36CC450}"/>
                  </a:ext>
                </a:extLst>
              </p:cNvPr>
              <p:cNvSpPr/>
              <p:nvPr/>
            </p:nvSpPr>
            <p:spPr>
              <a:xfrm>
                <a:off x="2101173" y="3929974"/>
                <a:ext cx="398835" cy="357524"/>
              </a:xfrm>
              <a:prstGeom prst="arc">
                <a:avLst>
                  <a:gd name="adj1" fmla="val 16313122"/>
                  <a:gd name="adj2" fmla="val 0"/>
                </a:avLst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Up Arrow 19">
                <a:extLst>
                  <a:ext uri="{FF2B5EF4-FFF2-40B4-BE49-F238E27FC236}">
                    <a16:creationId xmlns:a16="http://schemas.microsoft.com/office/drawing/2014/main" id="{C6BC0E32-C7F6-C71B-0D45-15FE35BC6886}"/>
                  </a:ext>
                </a:extLst>
              </p:cNvPr>
              <p:cNvSpPr/>
              <p:nvPr/>
            </p:nvSpPr>
            <p:spPr>
              <a:xfrm>
                <a:off x="2214768" y="3288045"/>
                <a:ext cx="175099" cy="948772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Up Arrow 20">
                <a:extLst>
                  <a:ext uri="{FF2B5EF4-FFF2-40B4-BE49-F238E27FC236}">
                    <a16:creationId xmlns:a16="http://schemas.microsoft.com/office/drawing/2014/main" id="{3F57D838-6C77-230F-A657-BD2F559EA6B8}"/>
                  </a:ext>
                </a:extLst>
              </p:cNvPr>
              <p:cNvSpPr/>
              <p:nvPr/>
            </p:nvSpPr>
            <p:spPr>
              <a:xfrm rot="4211500">
                <a:off x="2791424" y="3345572"/>
                <a:ext cx="162481" cy="1292865"/>
              </a:xfrm>
              <a:prstGeom prst="upArrow">
                <a:avLst/>
              </a:prstGeom>
              <a:solidFill>
                <a:srgbClr val="A646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4827AD4-E0CB-2FE8-C21D-99D07964527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187517" y="3652975"/>
                    <a:ext cx="528152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5A57D39-B1D3-66F8-33A9-162CA7E906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187517" y="3652975"/>
                    <a:ext cx="528152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9833A5-E2F6-05D0-3371-A506636B0B18}"/>
                </a:ext>
              </a:extLst>
            </p:cNvPr>
            <p:cNvSpPr txBox="1"/>
            <p:nvPr/>
          </p:nvSpPr>
          <p:spPr>
            <a:xfrm>
              <a:off x="2324995" y="2993662"/>
              <a:ext cx="433558" cy="43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646E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9A00BF-BB91-EA16-4666-2ADCCC1AC2B8}"/>
                </a:ext>
              </a:extLst>
            </p:cNvPr>
            <p:cNvSpPr txBox="1"/>
            <p:nvPr/>
          </p:nvSpPr>
          <p:spPr>
            <a:xfrm>
              <a:off x="2020430" y="4089586"/>
              <a:ext cx="433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249CD5-C061-DDF5-A13D-FD42D62A5D70}"/>
              </a:ext>
            </a:extLst>
          </p:cNvPr>
          <p:cNvGrpSpPr/>
          <p:nvPr/>
        </p:nvGrpSpPr>
        <p:grpSpPr>
          <a:xfrm>
            <a:off x="9034028" y="3255620"/>
            <a:ext cx="1089558" cy="1837497"/>
            <a:chOff x="2851011" y="2934318"/>
            <a:chExt cx="1089558" cy="18374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C8EC39-31F0-F546-F2A9-CD9F1961E86F}"/>
                </a:ext>
              </a:extLst>
            </p:cNvPr>
            <p:cNvGrpSpPr/>
            <p:nvPr/>
          </p:nvGrpSpPr>
          <p:grpSpPr>
            <a:xfrm>
              <a:off x="2861059" y="3643018"/>
              <a:ext cx="1079510" cy="1128797"/>
              <a:chOff x="1836052" y="2306060"/>
              <a:chExt cx="1101357" cy="1151641"/>
            </a:xfrm>
            <a:scene3d>
              <a:camera prst="orthographicFront">
                <a:rot lat="20529472" lon="20995985" rev="399262"/>
              </a:camera>
              <a:lightRig rig="threePt" dir="t"/>
            </a:scene3d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5E9C7BD-BA57-FD3B-B5FE-D9CFFEBE91A0}"/>
                  </a:ext>
                </a:extLst>
              </p:cNvPr>
              <p:cNvGrpSpPr/>
              <p:nvPr/>
            </p:nvGrpSpPr>
            <p:grpSpPr>
              <a:xfrm rot="5400000">
                <a:off x="1991088" y="2489648"/>
                <a:ext cx="656440" cy="658597"/>
                <a:chOff x="1991474" y="2489262"/>
                <a:chExt cx="891269" cy="894197"/>
              </a:xfrm>
            </p:grpSpPr>
            <p:sp>
              <p:nvSpPr>
                <p:cNvPr id="14" name="Up Arrow 13">
                  <a:extLst>
                    <a:ext uri="{FF2B5EF4-FFF2-40B4-BE49-F238E27FC236}">
                      <a16:creationId xmlns:a16="http://schemas.microsoft.com/office/drawing/2014/main" id="{1C1BDF93-97AC-ED75-8650-DB1B1ECD9832}"/>
                    </a:ext>
                  </a:extLst>
                </p:cNvPr>
                <p:cNvSpPr/>
                <p:nvPr/>
              </p:nvSpPr>
              <p:spPr>
                <a:xfrm>
                  <a:off x="1991474" y="2489262"/>
                  <a:ext cx="81563" cy="870950"/>
                </a:xfrm>
                <a:prstGeom prst="up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Up Arrow 14">
                  <a:extLst>
                    <a:ext uri="{FF2B5EF4-FFF2-40B4-BE49-F238E27FC236}">
                      <a16:creationId xmlns:a16="http://schemas.microsoft.com/office/drawing/2014/main" id="{8277C646-7D22-425F-3E4B-3584E91FC2D7}"/>
                    </a:ext>
                  </a:extLst>
                </p:cNvPr>
                <p:cNvSpPr/>
                <p:nvPr/>
              </p:nvSpPr>
              <p:spPr>
                <a:xfrm rot="5400000">
                  <a:off x="2406486" y="2907203"/>
                  <a:ext cx="81563" cy="870950"/>
                </a:xfrm>
                <a:prstGeom prst="up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7347796-938D-6A38-E956-A5F161C183E9}"/>
                      </a:ext>
                    </a:extLst>
                  </p:cNvPr>
                  <p:cNvSpPr txBox="1"/>
                  <p:nvPr/>
                </p:nvSpPr>
                <p:spPr>
                  <a:xfrm>
                    <a:off x="1836052" y="3088369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193E785-39D5-0D70-3798-DB43CEEE10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6052" y="3088369"/>
                    <a:ext cx="36798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DB417C9-86F5-A41C-F0C0-C2C273F04AD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6025" y="2306060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5FFB9D1-39C0-D3FA-D46F-B21B022F28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6025" y="2306060"/>
                    <a:ext cx="37138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956DB3-34C0-18B6-7614-F5A66C44C44C}"/>
                    </a:ext>
                  </a:extLst>
                </p:cNvPr>
                <p:cNvSpPr txBox="1"/>
                <p:nvPr/>
              </p:nvSpPr>
              <p:spPr>
                <a:xfrm>
                  <a:off x="2851011" y="2934318"/>
                  <a:ext cx="353750" cy="369332"/>
                </a:xfrm>
                <a:prstGeom prst="rect">
                  <a:avLst/>
                </a:prstGeom>
                <a:noFill/>
                <a:scene3d>
                  <a:camera prst="orthographicFront">
                    <a:rot lat="20999988" lon="21599963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956DB3-34C0-18B6-7614-F5A66C44C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011" y="2934318"/>
                  <a:ext cx="3537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Up Arrow 9">
              <a:extLst>
                <a:ext uri="{FF2B5EF4-FFF2-40B4-BE49-F238E27FC236}">
                  <a16:creationId xmlns:a16="http://schemas.microsoft.com/office/drawing/2014/main" id="{C69C3E5B-D748-3C84-CA1B-9CB4649E2B1B}"/>
                </a:ext>
              </a:extLst>
            </p:cNvPr>
            <p:cNvSpPr/>
            <p:nvPr/>
          </p:nvSpPr>
          <p:spPr>
            <a:xfrm>
              <a:off x="2980522" y="3272356"/>
              <a:ext cx="60516" cy="597589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20999988" lon="21599963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7ADA429-DC4A-DAFF-E61D-379E2A7D1D65}"/>
              </a:ext>
            </a:extLst>
          </p:cNvPr>
          <p:cNvSpPr txBox="1"/>
          <p:nvPr/>
        </p:nvSpPr>
        <p:spPr>
          <a:xfrm>
            <a:off x="636873" y="1852769"/>
            <a:ext cx="54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75285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F18B0F5-B313-DE45-3A74-4F1B90240B03}"/>
              </a:ext>
            </a:extLst>
          </p:cNvPr>
          <p:cNvGrpSpPr/>
          <p:nvPr/>
        </p:nvGrpSpPr>
        <p:grpSpPr>
          <a:xfrm>
            <a:off x="3808216" y="1978745"/>
            <a:ext cx="5988812" cy="3540300"/>
            <a:chOff x="3808216" y="739225"/>
            <a:chExt cx="5988812" cy="35403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21383E-5A41-40A1-0E98-B2C9D2466D49}"/>
                </a:ext>
              </a:extLst>
            </p:cNvPr>
            <p:cNvGrpSpPr/>
            <p:nvPr/>
          </p:nvGrpSpPr>
          <p:grpSpPr>
            <a:xfrm>
              <a:off x="3808216" y="739225"/>
              <a:ext cx="5170329" cy="3502969"/>
              <a:chOff x="2492600" y="-268481"/>
              <a:chExt cx="5170329" cy="350296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9E504AD-D0F9-3B62-835D-2A2861FF7175}"/>
                  </a:ext>
                </a:extLst>
              </p:cNvPr>
              <p:cNvGrpSpPr/>
              <p:nvPr/>
            </p:nvGrpSpPr>
            <p:grpSpPr>
              <a:xfrm>
                <a:off x="2492600" y="102658"/>
                <a:ext cx="5170329" cy="3131830"/>
                <a:chOff x="2468434" y="-71468"/>
                <a:chExt cx="6372847" cy="3860232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5ACD49A-A5BF-D823-1D29-842A3A383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03846" y="-71468"/>
                  <a:ext cx="2937435" cy="909527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56F58A1D-D089-9D86-E5C9-0B735A3F8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44736" y="-71468"/>
                  <a:ext cx="2937435" cy="909527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F72BF67F-0C84-FC61-C4A7-CC34018C93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03844" y="851328"/>
                  <a:ext cx="2937437" cy="2937436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C644CD02-ED82-0822-61EE-4CC17E3201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4736" y="851328"/>
                  <a:ext cx="2937436" cy="2937436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B8B68C9-CCAD-381D-DB5B-C28BB7F40F9D}"/>
                    </a:ext>
                  </a:extLst>
                </p:cNvPr>
                <p:cNvSpPr txBox="1"/>
                <p:nvPr/>
              </p:nvSpPr>
              <p:spPr>
                <a:xfrm rot="16200000">
                  <a:off x="1994499" y="2092429"/>
                  <a:ext cx="1403102" cy="455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LAFO10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4DF80E-D998-4961-39D8-7226A0C9FF89}"/>
                    </a:ext>
                  </a:extLst>
                </p:cNvPr>
                <p:cNvSpPr txBox="1"/>
                <p:nvPr/>
              </p:nvSpPr>
              <p:spPr>
                <a:xfrm rot="16200000">
                  <a:off x="2345415" y="155679"/>
                  <a:ext cx="701269" cy="455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Py5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C5EDD2-FE1B-B0B7-5D75-37BF3B9620B0}"/>
                  </a:ext>
                </a:extLst>
              </p:cNvPr>
              <p:cNvSpPr txBox="1"/>
              <p:nvPr/>
            </p:nvSpPr>
            <p:spPr>
              <a:xfrm>
                <a:off x="2920295" y="-268481"/>
                <a:ext cx="600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BEA666-436F-65FB-B6C9-336EF154703A}"/>
                  </a:ext>
                </a:extLst>
              </p:cNvPr>
              <p:cNvSpPr txBox="1"/>
              <p:nvPr/>
            </p:nvSpPr>
            <p:spPr>
              <a:xfrm>
                <a:off x="5314173" y="-258207"/>
                <a:ext cx="2216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BM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4835FA9-F858-87F4-3F12-D130B84FC717}"/>
                </a:ext>
              </a:extLst>
            </p:cNvPr>
            <p:cNvGrpSpPr/>
            <p:nvPr/>
          </p:nvGrpSpPr>
          <p:grpSpPr>
            <a:xfrm>
              <a:off x="8996134" y="1020623"/>
              <a:ext cx="800894" cy="3258902"/>
              <a:chOff x="9009617" y="1125477"/>
              <a:chExt cx="781424" cy="3179681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4230C4FC-99DD-352F-2C79-956BC8E96A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1" t="1884" r="53441" b="1354"/>
              <a:stretch/>
            </p:blipFill>
            <p:spPr bwMode="auto">
              <a:xfrm>
                <a:off x="9009617" y="1198561"/>
                <a:ext cx="216876" cy="3066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852302-1C89-B21A-6A96-5C4735858070}"/>
                  </a:ext>
                </a:extLst>
              </p:cNvPr>
              <p:cNvSpPr txBox="1"/>
              <p:nvPr/>
            </p:nvSpPr>
            <p:spPr>
              <a:xfrm>
                <a:off x="9173821" y="1125477"/>
                <a:ext cx="609618" cy="32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75A929-0D6D-116E-46E1-B1193EBB2D3A}"/>
                  </a:ext>
                </a:extLst>
              </p:cNvPr>
              <p:cNvSpPr txBox="1"/>
              <p:nvPr/>
            </p:nvSpPr>
            <p:spPr>
              <a:xfrm>
                <a:off x="9181423" y="3977999"/>
                <a:ext cx="609618" cy="32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80B2F9-847C-28B8-F5F0-914081A9BB89}"/>
                  </a:ext>
                </a:extLst>
              </p:cNvPr>
              <p:cNvSpPr txBox="1"/>
              <p:nvPr/>
            </p:nvSpPr>
            <p:spPr>
              <a:xfrm>
                <a:off x="1271330" y="349513"/>
                <a:ext cx="1780809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𝒌𝑱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80B2F9-847C-28B8-F5F0-914081A9B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330" y="349513"/>
                <a:ext cx="1780809" cy="283219"/>
              </a:xfrm>
              <a:prstGeom prst="rect">
                <a:avLst/>
              </a:prstGeom>
              <a:blipFill>
                <a:blip r:embed="rId7"/>
                <a:stretch>
                  <a:fillRect l="-2837" r="-70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82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19078</TotalTime>
  <Words>374</Words>
  <Application>Microsoft Macintosh PowerPoint</Application>
  <PresentationFormat>Widescreen</PresentationFormat>
  <Paragraphs>200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Xi</dc:creator>
  <cp:lastModifiedBy>Robert Xi</cp:lastModifiedBy>
  <cp:revision>26</cp:revision>
  <dcterms:created xsi:type="dcterms:W3CDTF">2023-11-14T18:59:13Z</dcterms:created>
  <dcterms:modified xsi:type="dcterms:W3CDTF">2024-04-22T14:31:15Z</dcterms:modified>
</cp:coreProperties>
</file>