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11/9/2020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a:t>API – </a:t>
            </a:r>
            <a:r>
              <a:rPr lang="es-AR" sz="2800" dirty="0"/>
              <a:t>Application Programming Interface</a:t>
            </a:r>
            <a:endParaRPr lang="es-AR" dirty="0"/>
          </a:p>
        </p:txBody>
      </p:sp>
      <p:sp>
        <p:nvSpPr>
          <p:cNvPr id="3" name="Subtítulo 2"/>
          <p:cNvSpPr>
            <a:spLocks noGrp="1"/>
          </p:cNvSpPr>
          <p:nvPr>
            <p:ph type="subTitle" idx="1"/>
          </p:nvPr>
        </p:nvSpPr>
        <p:spPr/>
        <p:txBody>
          <a:bodyPr/>
          <a:lstStyle/>
          <a:p>
            <a:r>
              <a:rPr lang="es-AR" dirty="0"/>
              <a:t>Laboratorio de computación III                                             </a:t>
            </a:r>
            <a:r>
              <a:rPr lang="es-AR" dirty="0" err="1"/>
              <a:t>Utn-fra</a:t>
            </a:r>
            <a:endParaRPr lang="es-AR" dirty="0"/>
          </a:p>
        </p:txBody>
      </p:sp>
    </p:spTree>
    <p:extLst>
      <p:ext uri="{BB962C8B-B14F-4D97-AF65-F5344CB8AC3E}">
        <p14:creationId xmlns:p14="http://schemas.microsoft.com/office/powerpoint/2010/main" val="17785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41127"/>
          </a:xfrm>
        </p:spPr>
        <p:txBody>
          <a:bodyPr/>
          <a:lstStyle/>
          <a:p>
            <a:r>
              <a:rPr lang="es-AR" dirty="0"/>
              <a:t>Qué es una API?</a:t>
            </a:r>
          </a:p>
        </p:txBody>
      </p:sp>
      <p:sp>
        <p:nvSpPr>
          <p:cNvPr id="3" name="Marcador de contenido 2"/>
          <p:cNvSpPr>
            <a:spLocks noGrp="1"/>
          </p:cNvSpPr>
          <p:nvPr>
            <p:ph idx="1"/>
          </p:nvPr>
        </p:nvSpPr>
        <p:spPr>
          <a:xfrm>
            <a:off x="298152" y="1395307"/>
            <a:ext cx="11642313" cy="5245190"/>
          </a:xfrm>
        </p:spPr>
        <p:txBody>
          <a:bodyPr>
            <a:normAutofit/>
          </a:bodyPr>
          <a:lstStyle/>
          <a:p>
            <a:pPr algn="just"/>
            <a:r>
              <a:rPr lang="es-AR" sz="1800" dirty="0"/>
              <a:t>Es el paradigma actual de trabajo con aplicaciones web nativas. </a:t>
            </a:r>
          </a:p>
          <a:p>
            <a:pPr algn="just"/>
            <a:r>
              <a:rPr lang="es-AR" sz="1800" dirty="0"/>
              <a:t>En la primer década del siglo XXI el modelo de arquitectura fue mvc (modelo-vista-controlador)</a:t>
            </a:r>
          </a:p>
          <a:p>
            <a:pPr algn="just"/>
            <a:r>
              <a:rPr lang="es-AR" sz="1800" dirty="0"/>
              <a:t>API significa Application Programming Interface o en español. interface de programación de aplicaciones y no es más que un conjunto de rutinas que nos provee acceso a ciertas funcionalidades de un software en especifico.</a:t>
            </a:r>
          </a:p>
          <a:p>
            <a:pPr algn="just"/>
            <a:r>
              <a:rPr lang="es-AR" sz="1800" dirty="0"/>
              <a:t>Por ejemplo las web apis que nos provee el navegador para la manipulación del documento html (DOM) es un ejemplo de una api. También tenemos el ejemplo de la api de geolocalización, uso de cámara web, estados de conexión, etc.</a:t>
            </a:r>
          </a:p>
          <a:p>
            <a:pPr algn="just"/>
            <a:r>
              <a:rPr lang="es-AR" sz="1800" dirty="0"/>
              <a:t>Dentro del mundo de las web api, tenemos las apis nativas (las que nos provee el motor de JS del navegador) y las apis externas (las provistas por servidores web. Api de GitHub/ Mercado Pago/Facebook/Tweeter/clima/etc.).</a:t>
            </a:r>
          </a:p>
          <a:p>
            <a:pPr algn="just"/>
            <a:r>
              <a:rPr lang="es-AR" sz="1800" dirty="0"/>
              <a:t>Podemos obtener los datos directamente sin depender de los fronts de cada una de esas aplicaciones.</a:t>
            </a:r>
          </a:p>
          <a:p>
            <a:pPr algn="just"/>
            <a:r>
              <a:rPr lang="es-AR" sz="1800" dirty="0"/>
              <a:t>La mayoría de las Apis externas nos ofrecen una documentación donde explica la manera de utilizarlas. Las distintas rutas o end points. De que manera tenemos que enviar la petición, etc.</a:t>
            </a:r>
          </a:p>
          <a:p>
            <a:pPr marL="0" indent="0" algn="just">
              <a:buNone/>
            </a:pPr>
            <a:endParaRPr lang="es-AR" sz="1800" u="sng" dirty="0"/>
          </a:p>
          <a:p>
            <a:pPr algn="just"/>
            <a:endParaRPr lang="es-AR" sz="1800" dirty="0"/>
          </a:p>
          <a:p>
            <a:pPr algn="just"/>
            <a:endParaRPr lang="es-AR" dirty="0"/>
          </a:p>
        </p:txBody>
      </p:sp>
    </p:spTree>
    <p:extLst>
      <p:ext uri="{BB962C8B-B14F-4D97-AF65-F5344CB8AC3E}">
        <p14:creationId xmlns:p14="http://schemas.microsoft.com/office/powerpoint/2010/main" val="287655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72702"/>
          </a:xfrm>
        </p:spPr>
        <p:txBody>
          <a:bodyPr/>
          <a:lstStyle/>
          <a:p>
            <a:r>
              <a:rPr lang="es-AR" dirty="0"/>
              <a:t>Qué es REST</a:t>
            </a:r>
          </a:p>
        </p:txBody>
      </p:sp>
      <p:sp>
        <p:nvSpPr>
          <p:cNvPr id="3" name="Marcador de contenido 2"/>
          <p:cNvSpPr>
            <a:spLocks noGrp="1"/>
          </p:cNvSpPr>
          <p:nvPr>
            <p:ph idx="1"/>
          </p:nvPr>
        </p:nvSpPr>
        <p:spPr>
          <a:xfrm>
            <a:off x="717647" y="1430877"/>
            <a:ext cx="10951839" cy="5187637"/>
          </a:xfrm>
        </p:spPr>
        <p:txBody>
          <a:bodyPr>
            <a:normAutofit/>
          </a:bodyPr>
          <a:lstStyle/>
          <a:p>
            <a:pPr algn="just"/>
            <a:r>
              <a:rPr lang="es-AR" dirty="0"/>
              <a:t>Es un termino acuñado en una tesis doctoral de Roy Fielding que es uno de los autores del protocolo HTTP.</a:t>
            </a:r>
          </a:p>
          <a:p>
            <a:pPr algn="just"/>
            <a:r>
              <a:rPr lang="es-AR" dirty="0"/>
              <a:t>REST significa Representational State Trasnfer o en español transferencia del estado representacional.</a:t>
            </a:r>
          </a:p>
          <a:p>
            <a:pPr algn="just"/>
            <a:r>
              <a:rPr lang="es-AR" dirty="0"/>
              <a:t>Un servicio REST es un conjunto de restricciones con las que podemos crear un estilo de arquitectura de software donde tenemos un cliente que pide datos al servidor y cuando los recibe crea la vista donde se van a mostrar esos datos.</a:t>
            </a:r>
          </a:p>
          <a:p>
            <a:pPr algn="just"/>
            <a:r>
              <a:rPr lang="es-AR" dirty="0"/>
              <a:t>Casi la totalidad de los frameworks actuales como Angular, React, View, Esbelt, etc. Hacen uso de esta arquitectura.</a:t>
            </a:r>
          </a:p>
          <a:p>
            <a:pPr algn="just"/>
            <a:r>
              <a:rPr lang="es-AR" dirty="0"/>
              <a:t>REST se apoya en el estándar HTTP.</a:t>
            </a:r>
          </a:p>
          <a:p>
            <a:pPr algn="just"/>
            <a:endParaRPr lang="es-AR" dirty="0"/>
          </a:p>
          <a:p>
            <a:pPr algn="just"/>
            <a:endParaRPr lang="es-AR" dirty="0"/>
          </a:p>
        </p:txBody>
      </p:sp>
    </p:spTree>
    <p:extLst>
      <p:ext uri="{BB962C8B-B14F-4D97-AF65-F5344CB8AC3E}">
        <p14:creationId xmlns:p14="http://schemas.microsoft.com/office/powerpoint/2010/main" val="176297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97584"/>
          </a:xfrm>
        </p:spPr>
        <p:txBody>
          <a:bodyPr/>
          <a:lstStyle/>
          <a:p>
            <a:r>
              <a:rPr lang="es-AR" dirty="0"/>
              <a:t>Modelo API-</a:t>
            </a:r>
            <a:r>
              <a:rPr lang="es-AR" dirty="0" err="1"/>
              <a:t>Rest</a:t>
            </a:r>
            <a:r>
              <a:rPr lang="es-AR" dirty="0"/>
              <a:t> o Restful</a:t>
            </a:r>
          </a:p>
        </p:txBody>
      </p:sp>
      <p:sp>
        <p:nvSpPr>
          <p:cNvPr id="5" name="Marcador de contenido 4">
            <a:extLst>
              <a:ext uri="{FF2B5EF4-FFF2-40B4-BE49-F238E27FC236}">
                <a16:creationId xmlns:a16="http://schemas.microsoft.com/office/drawing/2014/main" id="{24D39C91-C237-4BB6-B12E-D955B9B23C80}"/>
              </a:ext>
            </a:extLst>
          </p:cNvPr>
          <p:cNvSpPr>
            <a:spLocks noGrp="1"/>
          </p:cNvSpPr>
          <p:nvPr>
            <p:ph idx="1"/>
          </p:nvPr>
        </p:nvSpPr>
        <p:spPr>
          <a:xfrm>
            <a:off x="495430" y="1250301"/>
            <a:ext cx="11201139" cy="5505605"/>
          </a:xfrm>
        </p:spPr>
        <p:txBody>
          <a:bodyPr>
            <a:normAutofit fontScale="92500" lnSpcReduction="10000"/>
          </a:bodyPr>
          <a:lstStyle/>
          <a:p>
            <a:r>
              <a:rPr lang="es-AR" dirty="0"/>
              <a:t>Características: A diferencia del modelo mvc donde el controlador se comunicaba y orquestaba la relación entre la vista y el modelo de datos. El controlador se comunica con la base de datos y además recibe las peticiones de los usuarios y arma las vistas, etc. En una API-</a:t>
            </a:r>
            <a:r>
              <a:rPr lang="es-AR" dirty="0" err="1"/>
              <a:t>Rest</a:t>
            </a:r>
            <a:r>
              <a:rPr lang="es-AR" dirty="0"/>
              <a:t> el cliente y el servidor están débilmente acoplados. Es decir que al cliente que es el que genera la vista no le interesa saber como se guardan los datos y al servidor que conecta con la base de datos no le interesa conocer que se va a hacer con los datos que entrega.</a:t>
            </a:r>
          </a:p>
          <a:p>
            <a:r>
              <a:rPr lang="es-AR" dirty="0"/>
              <a:t>Las API-</a:t>
            </a:r>
            <a:r>
              <a:rPr lang="es-AR" dirty="0" err="1"/>
              <a:t>Rest</a:t>
            </a:r>
            <a:r>
              <a:rPr lang="es-AR" dirty="0"/>
              <a:t> no conservan el estado. Esto significa que cada petición recibida por el servidor se maneja de manera independiente, lo que evita que mantenga sesiones conectadas donde se hacen varias peticiones al mismo tiempo.</a:t>
            </a:r>
          </a:p>
          <a:p>
            <a:r>
              <a:rPr lang="es-AR" dirty="0"/>
              <a:t>Debe ser cacheable. Significa que debe haber un sistema de almacenamiento en cache para evitar conexiones repetidas hacia un mismo recurso del servidor. Esto impacta en el rendimiento de las aplicaciones acelerando los tiempos de carga.</a:t>
            </a:r>
          </a:p>
          <a:p>
            <a:r>
              <a:rPr lang="es-AR" dirty="0"/>
              <a:t>Hay que mantener una interface uniforme entre cliente y servidor. Para cada petición debe existir una url única (end points).</a:t>
            </a:r>
          </a:p>
          <a:p>
            <a:r>
              <a:rPr lang="es-AR" dirty="0"/>
              <a:t>Debe tener un sistema de capas. Del lado del servidor debe tener varias capas para que sea escalable.</a:t>
            </a:r>
          </a:p>
          <a:p>
            <a:endParaRPr lang="es-AR" dirty="0"/>
          </a:p>
          <a:p>
            <a:endParaRPr lang="es-AR" dirty="0"/>
          </a:p>
        </p:txBody>
      </p:sp>
    </p:spTree>
    <p:extLst>
      <p:ext uri="{BB962C8B-B14F-4D97-AF65-F5344CB8AC3E}">
        <p14:creationId xmlns:p14="http://schemas.microsoft.com/office/powerpoint/2010/main" val="70695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34906"/>
          </a:xfrm>
        </p:spPr>
        <p:txBody>
          <a:bodyPr/>
          <a:lstStyle/>
          <a:p>
            <a:r>
              <a:rPr lang="es-AR" dirty="0"/>
              <a:t>CRUD</a:t>
            </a:r>
          </a:p>
        </p:txBody>
      </p:sp>
      <p:sp>
        <p:nvSpPr>
          <p:cNvPr id="3" name="Marcador de contenido 2"/>
          <p:cNvSpPr>
            <a:spLocks noGrp="1"/>
          </p:cNvSpPr>
          <p:nvPr>
            <p:ph idx="1"/>
          </p:nvPr>
        </p:nvSpPr>
        <p:spPr>
          <a:xfrm>
            <a:off x="646111" y="748004"/>
            <a:ext cx="10441766" cy="1382637"/>
          </a:xfrm>
        </p:spPr>
        <p:txBody>
          <a:bodyPr>
            <a:normAutofit/>
          </a:bodyPr>
          <a:lstStyle/>
          <a:p>
            <a:pPr algn="just"/>
            <a:endParaRPr lang="es-AR" dirty="0"/>
          </a:p>
          <a:p>
            <a:pPr algn="just"/>
            <a:r>
              <a:rPr lang="es-AR" dirty="0"/>
              <a:t>Las API REST, son el nuevo CRUD del desarrollo moderno, con la ventaja que se puede desacoplar la lógica del cliente de la del servidor y la base de datos.</a:t>
            </a:r>
          </a:p>
          <a:p>
            <a:pPr algn="just"/>
            <a:endParaRPr lang="es-AR" dirty="0"/>
          </a:p>
        </p:txBody>
      </p:sp>
      <p:pic>
        <p:nvPicPr>
          <p:cNvPr id="5" name="Imagen 4">
            <a:extLst>
              <a:ext uri="{FF2B5EF4-FFF2-40B4-BE49-F238E27FC236}">
                <a16:creationId xmlns:a16="http://schemas.microsoft.com/office/drawing/2014/main" id="{F058673C-2F22-4B59-9B98-7E9B783A6807}"/>
              </a:ext>
            </a:extLst>
          </p:cNvPr>
          <p:cNvPicPr>
            <a:picLocks noChangeAspect="1"/>
          </p:cNvPicPr>
          <p:nvPr/>
        </p:nvPicPr>
        <p:blipFill>
          <a:blip r:embed="rId2"/>
          <a:stretch>
            <a:fillRect/>
          </a:stretch>
        </p:blipFill>
        <p:spPr>
          <a:xfrm>
            <a:off x="195308" y="2194191"/>
            <a:ext cx="6333973" cy="3984667"/>
          </a:xfrm>
          <a:prstGeom prst="rect">
            <a:avLst/>
          </a:prstGeom>
        </p:spPr>
      </p:pic>
      <p:pic>
        <p:nvPicPr>
          <p:cNvPr id="7" name="Imagen 6">
            <a:extLst>
              <a:ext uri="{FF2B5EF4-FFF2-40B4-BE49-F238E27FC236}">
                <a16:creationId xmlns:a16="http://schemas.microsoft.com/office/drawing/2014/main" id="{21E43AB1-7D2F-4E4C-BC5A-7C89B888949A}"/>
              </a:ext>
            </a:extLst>
          </p:cNvPr>
          <p:cNvPicPr>
            <a:picLocks noChangeAspect="1"/>
          </p:cNvPicPr>
          <p:nvPr/>
        </p:nvPicPr>
        <p:blipFill>
          <a:blip r:embed="rId3"/>
          <a:stretch>
            <a:fillRect/>
          </a:stretch>
        </p:blipFill>
        <p:spPr>
          <a:xfrm>
            <a:off x="6626928" y="3138024"/>
            <a:ext cx="5221237" cy="2432352"/>
          </a:xfrm>
          <a:prstGeom prst="rect">
            <a:avLst/>
          </a:prstGeom>
        </p:spPr>
      </p:pic>
    </p:spTree>
    <p:extLst>
      <p:ext uri="{BB962C8B-B14F-4D97-AF65-F5344CB8AC3E}">
        <p14:creationId xmlns:p14="http://schemas.microsoft.com/office/powerpoint/2010/main" val="266680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427837"/>
            <a:ext cx="9404723" cy="754041"/>
          </a:xfrm>
        </p:spPr>
        <p:txBody>
          <a:bodyPr/>
          <a:lstStyle/>
          <a:p>
            <a:r>
              <a:rPr lang="es-AR" dirty="0"/>
              <a:t>MVC </a:t>
            </a:r>
            <a:r>
              <a:rPr lang="es-AR" sz="2000" dirty="0"/>
              <a:t>Modelo Vista Controlador</a:t>
            </a:r>
            <a:endParaRPr lang="es-AR" dirty="0"/>
          </a:p>
        </p:txBody>
      </p:sp>
      <p:pic>
        <p:nvPicPr>
          <p:cNvPr id="7" name="Marcador de contenido 6">
            <a:extLst>
              <a:ext uri="{FF2B5EF4-FFF2-40B4-BE49-F238E27FC236}">
                <a16:creationId xmlns:a16="http://schemas.microsoft.com/office/drawing/2014/main" id="{D54D1D21-43C0-428F-BBCD-0B3D1340CAB7}"/>
              </a:ext>
            </a:extLst>
          </p:cNvPr>
          <p:cNvPicPr>
            <a:picLocks noGrp="1" noChangeAspect="1"/>
          </p:cNvPicPr>
          <p:nvPr>
            <p:ph idx="1"/>
          </p:nvPr>
        </p:nvPicPr>
        <p:blipFill>
          <a:blip r:embed="rId2"/>
          <a:stretch>
            <a:fillRect/>
          </a:stretch>
        </p:blipFill>
        <p:spPr>
          <a:xfrm>
            <a:off x="2911876" y="1338796"/>
            <a:ext cx="5477522" cy="5091367"/>
          </a:xfrm>
        </p:spPr>
      </p:pic>
    </p:spTree>
    <p:extLst>
      <p:ext uri="{BB962C8B-B14F-4D97-AF65-F5344CB8AC3E}">
        <p14:creationId xmlns:p14="http://schemas.microsoft.com/office/powerpoint/2010/main" val="250482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85143"/>
          </a:xfrm>
        </p:spPr>
        <p:txBody>
          <a:bodyPr/>
          <a:lstStyle/>
          <a:p>
            <a:r>
              <a:rPr lang="es-AR" dirty="0"/>
              <a:t>API-REST</a:t>
            </a:r>
          </a:p>
        </p:txBody>
      </p:sp>
      <p:pic>
        <p:nvPicPr>
          <p:cNvPr id="9" name="Marcador de contenido 8">
            <a:extLst>
              <a:ext uri="{FF2B5EF4-FFF2-40B4-BE49-F238E27FC236}">
                <a16:creationId xmlns:a16="http://schemas.microsoft.com/office/drawing/2014/main" id="{2BF566FF-B616-4D3B-BE1C-3F24D5339F2E}"/>
              </a:ext>
            </a:extLst>
          </p:cNvPr>
          <p:cNvPicPr>
            <a:picLocks noGrp="1" noChangeAspect="1"/>
          </p:cNvPicPr>
          <p:nvPr>
            <p:ph idx="1"/>
          </p:nvPr>
        </p:nvPicPr>
        <p:blipFill>
          <a:blip r:embed="rId2"/>
          <a:stretch>
            <a:fillRect/>
          </a:stretch>
        </p:blipFill>
        <p:spPr>
          <a:xfrm>
            <a:off x="2876150" y="1409053"/>
            <a:ext cx="6439700" cy="4716540"/>
          </a:xfrm>
        </p:spPr>
      </p:pic>
    </p:spTree>
    <p:extLst>
      <p:ext uri="{BB962C8B-B14F-4D97-AF65-F5344CB8AC3E}">
        <p14:creationId xmlns:p14="http://schemas.microsoft.com/office/powerpoint/2010/main" val="1966844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406</TotalTime>
  <Words>609</Words>
  <Application>Microsoft Office PowerPoint</Application>
  <PresentationFormat>Panorámica</PresentationFormat>
  <Paragraphs>28</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Ion</vt:lpstr>
      <vt:lpstr>API – Application Programming Interface</vt:lpstr>
      <vt:lpstr>Qué es una API?</vt:lpstr>
      <vt:lpstr>Qué es REST</vt:lpstr>
      <vt:lpstr>Modelo API-Rest o Restful</vt:lpstr>
      <vt:lpstr>CRUD</vt:lpstr>
      <vt:lpstr>MVC Modelo Vista Controlador</vt:lpstr>
      <vt:lpstr>API-REST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dc:title>
  <dc:creator>Christian Baus</dc:creator>
  <cp:lastModifiedBy>Christian Baus</cp:lastModifiedBy>
  <cp:revision>69</cp:revision>
  <dcterms:created xsi:type="dcterms:W3CDTF">2019-05-06T18:10:11Z</dcterms:created>
  <dcterms:modified xsi:type="dcterms:W3CDTF">2020-11-09T16:14:55Z</dcterms:modified>
</cp:coreProperties>
</file>