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35C19-58EE-4D0D-9DA9-FB2FD22F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B9CD67-497B-432C-BF2E-8FD38CFB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7E21D9-CA55-422F-911B-1999A204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CB1F-2C5F-4AA4-B176-D3AE5D9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35A60C-4C09-4511-8635-E8AECB6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0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950A5-0CAB-4279-A11F-04AF4A01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2BE38B-139C-4225-9196-E65172D3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6F97FC-8F21-429F-9DE7-A3CA72BC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156A5A-D3A9-4043-87B5-5EBBA543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247EB-2010-45B0-B507-431CCD7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89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8F2E0B-0563-460A-9071-EF45E16AD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FCAB80-1229-4DD2-9EE2-5C9CFEBA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3F303-38BB-4693-A3E0-76CE3C19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CC9F58-223C-44F7-AE8C-69605C8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43828-6560-491A-84FF-6292B3BB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0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92767-AF38-4870-890F-C0AA71B8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F77A4-DD73-4D7E-A335-ACCEF3DE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4181BE-C615-4400-97B8-69FC77BE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9C00A-3C5A-4570-B79D-94AC2D7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FE0D3-5954-4160-950B-523D10FB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E10ED-885B-49E5-ACC8-31C2C0F0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8521E6-A517-4ACF-B50F-C80C3D1D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CA4EE1-EB99-4848-BF3B-4BFE57F9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3EC93-B260-44E1-AC6C-1B09633C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776AD-0805-4385-8CAD-AC77451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3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D6F1F-108B-4454-B130-23CBA03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1521EF-9060-4A22-88F8-72BA2126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8FB416-9435-4753-A22C-89CE09E9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1362E8-559D-472E-9ACC-D155D411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733BE5-7680-4B97-A895-89D1813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C8D277-B9E6-4D16-B413-87F6711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8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9B5FD-DBE5-4401-B794-C826269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6DD144-2749-4AEB-A3B3-2A65478D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AA4394-76EB-43CF-B3F1-E3E0A284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6AB92-2547-43B7-9116-EFCD9FB8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7F115F-3F32-4808-A11E-C6B0833A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E07C72-0CEC-492B-908F-CFA2F1E4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EEC703-EEC5-4F4C-95B6-C4FCA43D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F120AD-36E3-4A49-95E4-B77E035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5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0BF7F-EA3B-420A-84A6-54576D75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54D9B7-FD1A-418C-86DB-D00B0705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7F092C-0F7E-497A-B834-8AF7435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8D6DA0-FC33-427F-BCCC-F359635E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76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BF0E54-1A9E-40B5-AFE0-1BD60D7C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567F24-5B9B-4583-AA56-E9F37C4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BC317E-D2E8-40AE-B51E-9E790DC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8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E60B5-D6AD-4E2B-ACF8-264FA06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1A2C1-AE9C-4827-AF25-E214334C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466CA7-7C12-46EC-A0AC-36FC5363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755E39-A67D-4028-9A29-77526A8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55037-AFC1-4349-89C7-B2E8301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4CFA4D-1588-43BD-B92C-2076686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3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1DEDA-9D2D-4A10-9D17-DC227B63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50F19A-47D6-48AB-B6F2-F2E9B015E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3ED89-F4AB-4980-8B05-53B3EB52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2ED687-2601-41A8-A317-C21D3B02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DE3770-8A74-487A-B604-F380A32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02E539-EF8F-4F7B-89FA-E19E7266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12AF10-891E-4B4F-80C5-E84D93B7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64C3A2-4310-4C5A-9DBD-BDF71BDA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5DF8A-CB3C-424A-96CC-EB310C64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68FC7-2D85-46A6-9977-F5CD4539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EC360-EDFE-414C-AA50-6F67D93A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57;p32">
            <a:extLst>
              <a:ext uri="{FF2B5EF4-FFF2-40B4-BE49-F238E27FC236}">
                <a16:creationId xmlns:a16="http://schemas.microsoft.com/office/drawing/2014/main" id="{074BE2A2-B3DA-4B71-9FF1-AA965B21DDC6}"/>
              </a:ext>
            </a:extLst>
          </p:cNvPr>
          <p:cNvSpPr txBox="1"/>
          <p:nvPr/>
        </p:nvSpPr>
        <p:spPr>
          <a:xfrm>
            <a:off x="304277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Professori</a:t>
            </a:r>
            <a:endParaRPr sz="24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Risi Michele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Tortora Genoveffa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7211889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  <a:endParaRPr sz="24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859;p32">
            <a:extLst>
              <a:ext uri="{FF2B5EF4-FFF2-40B4-BE49-F238E27FC236}">
                <a16:creationId xmlns:a16="http://schemas.microsoft.com/office/drawing/2014/main" id="{B604FC86-0C68-4AD4-B2D8-E3C6838BE833}"/>
              </a:ext>
            </a:extLst>
          </p:cNvPr>
          <p:cNvSpPr txBox="1"/>
          <p:nvPr/>
        </p:nvSpPr>
        <p:spPr>
          <a:xfrm>
            <a:off x="9300706" y="176597"/>
            <a:ext cx="2596269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Progetto Basi di dati 2 2020/2021</a:t>
            </a:r>
            <a:endParaRPr sz="12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61005" y="2672299"/>
            <a:ext cx="6606653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dirty="0">
                <a:solidFill>
                  <a:schemeClr val="bg1"/>
                </a:solidFill>
                <a:latin typeface="Lato"/>
                <a:ea typeface="Lilita One"/>
                <a:cs typeface="Lilita One"/>
                <a:sym typeface="Lilita One"/>
              </a:rPr>
              <a:t>Sharing Bike Chicago</a:t>
            </a:r>
            <a:endParaRPr sz="5400" dirty="0">
              <a:solidFill>
                <a:schemeClr val="bg1"/>
              </a:solidFill>
              <a:latin typeface="Lato"/>
              <a:ea typeface="Lilita One"/>
              <a:cs typeface="Lilita One"/>
              <a:sym typeface="Lilita On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/>
                </a:solidFill>
                <a:latin typeface="Lato"/>
                <a:ea typeface="Lilita One"/>
                <a:cs typeface="Lilita One"/>
                <a:sym typeface="Lilita One"/>
              </a:rPr>
              <a:t> (2020)</a:t>
            </a:r>
            <a:endParaRPr sz="5400" dirty="0">
              <a:solidFill>
                <a:schemeClr val="bg1"/>
              </a:solidFill>
              <a:latin typeface="Lato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Google Shape;1140;p32">
            <a:extLst>
              <a:ext uri="{FF2B5EF4-FFF2-40B4-BE49-F238E27FC236}">
                <a16:creationId xmlns:a16="http://schemas.microsoft.com/office/drawing/2014/main" id="{71AACFFF-7154-429E-B3BE-54CB586888F3}"/>
              </a:ext>
            </a:extLst>
          </p:cNvPr>
          <p:cNvSpPr txBox="1"/>
          <p:nvPr/>
        </p:nvSpPr>
        <p:spPr>
          <a:xfrm>
            <a:off x="295025" y="176597"/>
            <a:ext cx="2570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Università degli studi di Salerno</a:t>
            </a:r>
            <a:endParaRPr sz="12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" name="Google Shape;1141;p32">
            <a:extLst>
              <a:ext uri="{FF2B5EF4-FFF2-40B4-BE49-F238E27FC236}">
                <a16:creationId xmlns:a16="http://schemas.microsoft.com/office/drawing/2014/main" id="{28DB4FD9-8836-43F6-8D69-10FDE665DB18}"/>
              </a:ext>
            </a:extLst>
          </p:cNvPr>
          <p:cNvSpPr txBox="1"/>
          <p:nvPr/>
        </p:nvSpPr>
        <p:spPr>
          <a:xfrm>
            <a:off x="524525" y="419747"/>
            <a:ext cx="1952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Dipartimento di Informatica</a:t>
            </a:r>
            <a:endParaRPr sz="10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1097548-8485-4306-98DE-95CC3B7E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08" y="81834"/>
            <a:ext cx="693646" cy="6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0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09;p34">
            <a:extLst>
              <a:ext uri="{FF2B5EF4-FFF2-40B4-BE49-F238E27FC236}">
                <a16:creationId xmlns:a16="http://schemas.microsoft.com/office/drawing/2014/main" id="{E4129318-C381-4283-B1BF-AC0AA48EA8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3494" y="449160"/>
            <a:ext cx="6137118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0000AB"/>
                </a:solidFill>
                <a:latin typeface="Lato"/>
              </a:rPr>
              <a:t>Dataset scelto</a:t>
            </a:r>
            <a:endParaRPr sz="5400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8" name="Google Shape;1210;p34">
            <a:extLst>
              <a:ext uri="{FF2B5EF4-FFF2-40B4-BE49-F238E27FC236}">
                <a16:creationId xmlns:a16="http://schemas.microsoft.com/office/drawing/2014/main" id="{6F43CD5F-DE82-4FC4-9005-E739A9D418E4}"/>
              </a:ext>
            </a:extLst>
          </p:cNvPr>
          <p:cNvSpPr txBox="1">
            <a:spLocks/>
          </p:cNvSpPr>
          <p:nvPr/>
        </p:nvSpPr>
        <p:spPr>
          <a:xfrm>
            <a:off x="2740095" y="2181119"/>
            <a:ext cx="2647279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0000AB"/>
                </a:solidFill>
                <a:latin typeface="Lato"/>
              </a:rPr>
              <a:t>Composto da:</a:t>
            </a:r>
          </a:p>
        </p:txBody>
      </p:sp>
      <p:sp>
        <p:nvSpPr>
          <p:cNvPr id="9" name="Google Shape;1210;p34">
            <a:extLst>
              <a:ext uri="{FF2B5EF4-FFF2-40B4-BE49-F238E27FC236}">
                <a16:creationId xmlns:a16="http://schemas.microsoft.com/office/drawing/2014/main" id="{E51C3E54-1B2D-4E3A-A96F-E4A01AA1C8BE}"/>
              </a:ext>
            </a:extLst>
          </p:cNvPr>
          <p:cNvSpPr txBox="1">
            <a:spLocks/>
          </p:cNvSpPr>
          <p:nvPr/>
        </p:nvSpPr>
        <p:spPr>
          <a:xfrm>
            <a:off x="2740094" y="2691883"/>
            <a:ext cx="7041997" cy="7371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Tutte le tratte percorse dalle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shared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bike a Chicago nell’anno 2020.</a:t>
            </a:r>
          </a:p>
        </p:txBody>
      </p:sp>
      <p:sp>
        <p:nvSpPr>
          <p:cNvPr id="10" name="Google Shape;1210;p34">
            <a:extLst>
              <a:ext uri="{FF2B5EF4-FFF2-40B4-BE49-F238E27FC236}">
                <a16:creationId xmlns:a16="http://schemas.microsoft.com/office/drawing/2014/main" id="{0F3A551E-0BA2-47EB-8AC8-2D4C43B91CB8}"/>
              </a:ext>
            </a:extLst>
          </p:cNvPr>
          <p:cNvSpPr txBox="1">
            <a:spLocks/>
          </p:cNvSpPr>
          <p:nvPr/>
        </p:nvSpPr>
        <p:spPr>
          <a:xfrm>
            <a:off x="2740094" y="3653973"/>
            <a:ext cx="3203506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0000AB"/>
                </a:solidFill>
                <a:latin typeface="Lato"/>
              </a:rPr>
              <a:t>Merge dei datasets:</a:t>
            </a:r>
          </a:p>
        </p:txBody>
      </p:sp>
      <p:sp>
        <p:nvSpPr>
          <p:cNvPr id="11" name="Google Shape;1210;p34">
            <a:extLst>
              <a:ext uri="{FF2B5EF4-FFF2-40B4-BE49-F238E27FC236}">
                <a16:creationId xmlns:a16="http://schemas.microsoft.com/office/drawing/2014/main" id="{3F5DB5B0-0843-409D-A31C-DD101DA92349}"/>
              </a:ext>
            </a:extLst>
          </p:cNvPr>
          <p:cNvSpPr txBox="1">
            <a:spLocks/>
          </p:cNvSpPr>
          <p:nvPr/>
        </p:nvSpPr>
        <p:spPr>
          <a:xfrm>
            <a:off x="2409911" y="3893285"/>
            <a:ext cx="7041997" cy="6040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it-IT" sz="2400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12" name="Google Shape;1210;p34">
            <a:extLst>
              <a:ext uri="{FF2B5EF4-FFF2-40B4-BE49-F238E27FC236}">
                <a16:creationId xmlns:a16="http://schemas.microsoft.com/office/drawing/2014/main" id="{702B29DE-466F-484A-94A4-B62CF8DE4875}"/>
              </a:ext>
            </a:extLst>
          </p:cNvPr>
          <p:cNvSpPr txBox="1">
            <a:spLocks/>
          </p:cNvSpPr>
          <p:nvPr/>
        </p:nvSpPr>
        <p:spPr>
          <a:xfrm>
            <a:off x="2740092" y="4149879"/>
            <a:ext cx="7676482" cy="11732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Alcuni mesi contenevano più di 600.000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. Il dataset è stato reso omogeneo prendendo 10.000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per ogni mese, per un totale di 120.000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.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F5DB8B0-D1A0-4C05-996E-FBB32224BEE0}"/>
              </a:ext>
            </a:extLst>
          </p:cNvPr>
          <p:cNvSpPr txBox="1"/>
          <p:nvPr/>
        </p:nvSpPr>
        <p:spPr>
          <a:xfrm>
            <a:off x="2740092" y="5395043"/>
            <a:ext cx="64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1" u="sng" dirty="0">
                <a:solidFill>
                  <a:srgbClr val="0000AB"/>
                </a:solidFill>
                <a:latin typeface="Lato"/>
              </a:rPr>
              <a:t>https://www.kaggle.com/misoagrawal/divvy-bike-share</a:t>
            </a:r>
          </a:p>
        </p:txBody>
      </p:sp>
    </p:spTree>
    <p:extLst>
      <p:ext uri="{BB962C8B-B14F-4D97-AF65-F5344CB8AC3E}">
        <p14:creationId xmlns:p14="http://schemas.microsoft.com/office/powerpoint/2010/main" val="30278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3492" y="449160"/>
            <a:ext cx="6137118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0000AB"/>
                </a:solidFill>
                <a:latin typeface="Lato"/>
              </a:rPr>
              <a:t>Dataset finale</a:t>
            </a:r>
            <a:endParaRPr sz="5400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5" name="Google Shape;1210;p34">
            <a:extLst>
              <a:ext uri="{FF2B5EF4-FFF2-40B4-BE49-F238E27FC236}">
                <a16:creationId xmlns:a16="http://schemas.microsoft.com/office/drawing/2014/main" id="{216CC580-83BA-48D3-9E0A-C56C423DC337}"/>
              </a:ext>
            </a:extLst>
          </p:cNvPr>
          <p:cNvSpPr txBox="1">
            <a:spLocks/>
          </p:cNvSpPr>
          <p:nvPr/>
        </p:nvSpPr>
        <p:spPr>
          <a:xfrm>
            <a:off x="1377304" y="1781960"/>
            <a:ext cx="9769493" cy="1011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Dopo la fase di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formatting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e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cleaning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del dataset, ogni </a:t>
            </a:r>
            <a:r>
              <a:rPr lang="it-IT" sz="2400" b="1" dirty="0">
                <a:solidFill>
                  <a:srgbClr val="0000AB"/>
                </a:solidFill>
                <a:latin typeface="Lato"/>
              </a:rPr>
              <a:t>documento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è composto dai seguenti parametri: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EF5430-6DC3-48F6-B4AB-15A2D9894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00" y="3114760"/>
            <a:ext cx="3961905" cy="2923809"/>
          </a:xfrm>
          <a:prstGeom prst="rect">
            <a:avLst/>
          </a:prstGeom>
          <a:effectLst>
            <a:outerShdw blurRad="165100" dist="38100" algn="ctr" rotWithShape="0">
              <a:srgbClr val="000000">
                <a:alpha val="6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60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507;p36" descr="Brand Resources | MongoDB">
            <a:extLst>
              <a:ext uri="{FF2B5EF4-FFF2-40B4-BE49-F238E27FC236}">
                <a16:creationId xmlns:a16="http://schemas.microsoft.com/office/drawing/2014/main" id="{84DCC747-342B-4B55-AFCA-9D1FBF1C4A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0712" y="3696742"/>
            <a:ext cx="2979956" cy="80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08;p36" descr="Java Logo | Java programming, Java tutorial, Java programming language">
            <a:extLst>
              <a:ext uri="{FF2B5EF4-FFF2-40B4-BE49-F238E27FC236}">
                <a16:creationId xmlns:a16="http://schemas.microsoft.com/office/drawing/2014/main" id="{7D131B5D-5D27-4685-9C58-5E52FA3287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912" y="5010539"/>
            <a:ext cx="1310063" cy="13100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09;p36">
            <a:extLst>
              <a:ext uri="{FF2B5EF4-FFF2-40B4-BE49-F238E27FC236}">
                <a16:creationId xmlns:a16="http://schemas.microsoft.com/office/drawing/2014/main" id="{22EADF88-7481-4468-BB7F-F425E90FD99E}"/>
              </a:ext>
            </a:extLst>
          </p:cNvPr>
          <p:cNvSpPr txBox="1"/>
          <p:nvPr/>
        </p:nvSpPr>
        <p:spPr>
          <a:xfrm>
            <a:off x="6780537" y="3728740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DBMS </a:t>
            </a: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non relazionale orientato ai documenti utilizzato per lavorare sul dataset.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1510;p36">
            <a:extLst>
              <a:ext uri="{FF2B5EF4-FFF2-40B4-BE49-F238E27FC236}">
                <a16:creationId xmlns:a16="http://schemas.microsoft.com/office/drawing/2014/main" id="{43E0658D-7F77-4591-8681-6D52033E944A}"/>
              </a:ext>
            </a:extLst>
          </p:cNvPr>
          <p:cNvSpPr txBox="1"/>
          <p:nvPr/>
        </p:nvSpPr>
        <p:spPr>
          <a:xfrm>
            <a:off x="3260712" y="5205736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lo sviluppo del software.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1209;p34">
            <a:extLst>
              <a:ext uri="{FF2B5EF4-FFF2-40B4-BE49-F238E27FC236}">
                <a16:creationId xmlns:a16="http://schemas.microsoft.com/office/drawing/2014/main" id="{2E430F4C-8A71-4D43-AF7F-1778B2F7C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966" y="561928"/>
            <a:ext cx="7815292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0000AB"/>
                </a:solidFill>
                <a:latin typeface="Lato"/>
              </a:rPr>
              <a:t>Tecnologie</a:t>
            </a:r>
            <a:r>
              <a:rPr lang="en" sz="5400" dirty="0">
                <a:solidFill>
                  <a:srgbClr val="0000AB"/>
                </a:solidFill>
                <a:latin typeface="Akkurat" panose="02000503040000020004" pitchFamily="2" charset="0"/>
              </a:rPr>
              <a:t> utilizzate</a:t>
            </a:r>
            <a:endParaRPr sz="5400" dirty="0">
              <a:solidFill>
                <a:srgbClr val="0000AB"/>
              </a:solidFill>
              <a:latin typeface="Akkurat" panose="02000503040000020004" pitchFamily="2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652F79E-7859-47AD-B341-20171740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0" y="2024579"/>
            <a:ext cx="1879054" cy="1211416"/>
          </a:xfrm>
          <a:prstGeom prst="rect">
            <a:avLst/>
          </a:prstGeom>
        </p:spPr>
      </p:pic>
      <p:sp>
        <p:nvSpPr>
          <p:cNvPr id="17" name="Google Shape;1509;p36">
            <a:extLst>
              <a:ext uri="{FF2B5EF4-FFF2-40B4-BE49-F238E27FC236}">
                <a16:creationId xmlns:a16="http://schemas.microsoft.com/office/drawing/2014/main" id="{ADC0EC26-A251-45C5-A3D9-AAD73775B3B8}"/>
              </a:ext>
            </a:extLst>
          </p:cNvPr>
          <p:cNvSpPr txBox="1"/>
          <p:nvPr/>
        </p:nvSpPr>
        <p:spPr>
          <a:xfrm>
            <a:off x="3305900" y="2069914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la pulizia del dataset.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52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6;p37">
            <a:extLst>
              <a:ext uri="{FF2B5EF4-FFF2-40B4-BE49-F238E27FC236}">
                <a16:creationId xmlns:a16="http://schemas.microsoft.com/office/drawing/2014/main" id="{C81C3A70-6DD3-416A-A01A-8AEB6EA74D77}"/>
              </a:ext>
            </a:extLst>
          </p:cNvPr>
          <p:cNvSpPr txBox="1">
            <a:spLocks/>
          </p:cNvSpPr>
          <p:nvPr/>
        </p:nvSpPr>
        <p:spPr>
          <a:xfrm>
            <a:off x="1934487" y="1903446"/>
            <a:ext cx="2618852" cy="6654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Ricerca per anno</a:t>
            </a:r>
          </a:p>
        </p:txBody>
      </p:sp>
      <p:sp>
        <p:nvSpPr>
          <p:cNvPr id="5" name="Google Shape;1517;p37">
            <a:extLst>
              <a:ext uri="{FF2B5EF4-FFF2-40B4-BE49-F238E27FC236}">
                <a16:creationId xmlns:a16="http://schemas.microsoft.com/office/drawing/2014/main" id="{0AB23EB4-0A00-4E58-965C-F5BB9EA4A51A}"/>
              </a:ext>
            </a:extLst>
          </p:cNvPr>
          <p:cNvSpPr txBox="1">
            <a:spLocks/>
          </p:cNvSpPr>
          <p:nvPr/>
        </p:nvSpPr>
        <p:spPr>
          <a:xfrm>
            <a:off x="6805068" y="4933885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/>
              <a:t>Viene effettuata una ricerca in base all’anno.</a:t>
            </a:r>
          </a:p>
        </p:txBody>
      </p:sp>
      <p:sp>
        <p:nvSpPr>
          <p:cNvPr id="6" name="Google Shape;1518;p37">
            <a:extLst>
              <a:ext uri="{FF2B5EF4-FFF2-40B4-BE49-F238E27FC236}">
                <a16:creationId xmlns:a16="http://schemas.microsoft.com/office/drawing/2014/main" id="{D3EE7665-8F70-427E-971D-E7BF4B475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981" y="1903446"/>
            <a:ext cx="550506" cy="555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AB"/>
                </a:solidFill>
                <a:latin typeface="Lato"/>
              </a:rPr>
              <a:t>01</a:t>
            </a:r>
          </a:p>
        </p:txBody>
      </p:sp>
      <p:sp>
        <p:nvSpPr>
          <p:cNvPr id="7" name="Google Shape;1515;p37">
            <a:extLst>
              <a:ext uri="{FF2B5EF4-FFF2-40B4-BE49-F238E27FC236}">
                <a16:creationId xmlns:a16="http://schemas.microsoft.com/office/drawing/2014/main" id="{712056DB-7C92-46CB-A727-A1CA5AC650B2}"/>
              </a:ext>
            </a:extLst>
          </p:cNvPr>
          <p:cNvSpPr txBox="1">
            <a:spLocks/>
          </p:cNvSpPr>
          <p:nvPr/>
        </p:nvSpPr>
        <p:spPr>
          <a:xfrm>
            <a:off x="2631013" y="175095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dirty="0">
                <a:solidFill>
                  <a:srgbClr val="0000AB"/>
                </a:solidFill>
                <a:latin typeface="Lato"/>
              </a:rPr>
              <a:t>Query implementate</a:t>
            </a:r>
          </a:p>
        </p:txBody>
      </p:sp>
    </p:spTree>
    <p:extLst>
      <p:ext uri="{BB962C8B-B14F-4D97-AF65-F5344CB8AC3E}">
        <p14:creationId xmlns:p14="http://schemas.microsoft.com/office/powerpoint/2010/main" val="3272171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Akkurat</vt:lpstr>
      <vt:lpstr>Arial</vt:lpstr>
      <vt:lpstr>Calibri</vt:lpstr>
      <vt:lpstr>Calibri Light</vt:lpstr>
      <vt:lpstr>Josefin Sans</vt:lpstr>
      <vt:lpstr>Lato</vt:lpstr>
      <vt:lpstr>Tema di Office</vt:lpstr>
      <vt:lpstr>Presentazione standard di PowerPoint</vt:lpstr>
      <vt:lpstr>Dataset scelto</vt:lpstr>
      <vt:lpstr>Dataset finale</vt:lpstr>
      <vt:lpstr>Tecnologie utilizzate</vt:lpstr>
      <vt:lpstr>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BARBERIS</dc:creator>
  <cp:lastModifiedBy>EMANUELE BARBERIS</cp:lastModifiedBy>
  <cp:revision>9</cp:revision>
  <dcterms:created xsi:type="dcterms:W3CDTF">2021-07-13T10:41:14Z</dcterms:created>
  <dcterms:modified xsi:type="dcterms:W3CDTF">2021-07-13T11:57:36Z</dcterms:modified>
</cp:coreProperties>
</file>