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5" r:id="rId14"/>
    <p:sldId id="274" r:id="rId15"/>
    <p:sldId id="270" r:id="rId16"/>
    <p:sldId id="272" r:id="rId17"/>
    <p:sldId id="273" r:id="rId18"/>
    <p:sldId id="26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B060402020202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29e015110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29e015110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7e1bdc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7e1bdc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7e1bdc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7e1bdc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29e015110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29e015110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0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29e015110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29e01511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29e015110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29e01511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74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29e015110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29e01511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628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37e1bdcf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37e1bdcf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7e1bdcf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37e1bdcf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29e015110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29e01511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37e1bdcf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37e1bdcf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37e1bdcf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37e1bdc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38ab55c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38ab55c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048" lvl="0" indent="0" algn="l" rtl="0">
              <a:spcBef>
                <a:spcPts val="2328"/>
              </a:spcBef>
              <a:spcAft>
                <a:spcPts val="0"/>
              </a:spcAft>
              <a:buNone/>
            </a:pPr>
            <a:r>
              <a:rPr lang="en" sz="1200">
                <a:latin typeface="Times New Roman"/>
                <a:ea typeface="Times New Roman"/>
                <a:cs typeface="Times New Roman"/>
                <a:sym typeface="Times New Roman"/>
              </a:rPr>
              <a:t>Here, </a:t>
            </a:r>
            <a:r>
              <a:rPr lang="en" sz="1200" b="1">
                <a:latin typeface="Times New Roman"/>
                <a:ea typeface="Times New Roman"/>
                <a:cs typeface="Times New Roman"/>
                <a:sym typeface="Times New Roman"/>
              </a:rPr>
              <a:t>lambda </a:t>
            </a:r>
            <a:r>
              <a:rPr lang="en" sz="1200">
                <a:latin typeface="Times New Roman"/>
                <a:ea typeface="Times New Roman"/>
                <a:cs typeface="Times New Roman"/>
                <a:sym typeface="Times New Roman"/>
              </a:rPr>
              <a:t>is the regularization hyperparameter, whose value is optimized over the validation set for better results. L2 regularization is also known as weight decay as it forces the weights to decay towards zero (but not exactly zero). </a:t>
            </a:r>
            <a:endParaRPr sz="1200">
              <a:latin typeface="Times New Roman"/>
              <a:ea typeface="Times New Roman"/>
              <a:cs typeface="Times New Roman"/>
              <a:sym typeface="Times New Roman"/>
            </a:endParaRPr>
          </a:p>
          <a:p>
            <a:pPr marL="0" marR="3048" lvl="0" indent="0" algn="l" rtl="0">
              <a:spcBef>
                <a:spcPts val="2328"/>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29e015110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29e015110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29e015110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29e015110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29e015110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29e01511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29e015110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29e015110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7C35-C3BD-4BED-A965-DECC1AD6EBCD}"/>
              </a:ext>
            </a:extLst>
          </p:cNvPr>
          <p:cNvSpPr>
            <a:spLocks noGrp="1"/>
          </p:cNvSpPr>
          <p:nvPr>
            <p:ph type="ctrTitle"/>
          </p:nvPr>
        </p:nvSpPr>
        <p:spPr>
          <a:xfrm>
            <a:off x="1143000" y="841772"/>
            <a:ext cx="6858000" cy="1790700"/>
          </a:xfrm>
        </p:spPr>
        <p:txBody>
          <a:bodyPr anchor="b"/>
          <a:lstStyle>
            <a:lvl1pPr algn="ctr">
              <a:defRPr sz="4500">
                <a:latin typeface="Times New Roman" panose="02020603050405020304" pitchFamily="18" charset="0"/>
                <a:cs typeface="Times New Roman" panose="02020603050405020304" pitchFamily="18" charset="0"/>
              </a:defRPr>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B491B5D7-3FDA-4AF7-B5D2-160B93817CAD}"/>
              </a:ext>
            </a:extLst>
          </p:cNvPr>
          <p:cNvSpPr>
            <a:spLocks noGrp="1"/>
          </p:cNvSpPr>
          <p:nvPr>
            <p:ph type="subTitle" idx="1"/>
          </p:nvPr>
        </p:nvSpPr>
        <p:spPr>
          <a:xfrm>
            <a:off x="1143000" y="2701528"/>
            <a:ext cx="6858000" cy="1241822"/>
          </a:xfrm>
        </p:spPr>
        <p:txBody>
          <a:bodyPr/>
          <a:lstStyle>
            <a:lvl1pPr marL="0" indent="0" algn="ctr">
              <a:buNone/>
              <a:defRPr sz="1800">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17C588B7-9BFE-42EC-8618-50A4675911A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3A06B0C-69E2-491D-9A2F-F227906C9881}" type="datetimeFigureOut">
              <a:rPr lang="en-CA" smtClean="0"/>
              <a:pPr/>
              <a:t>2020-09-21</a:t>
            </a:fld>
            <a:endParaRPr lang="en-CA" dirty="0"/>
          </a:p>
        </p:txBody>
      </p:sp>
      <p:sp>
        <p:nvSpPr>
          <p:cNvPr id="5" name="Footer Placeholder 4">
            <a:extLst>
              <a:ext uri="{FF2B5EF4-FFF2-40B4-BE49-F238E27FC236}">
                <a16:creationId xmlns:a16="http://schemas.microsoft.com/office/drawing/2014/main" id="{03FD9BE0-4DFA-40E3-BDFB-AF2ECC5DF16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CA" dirty="0"/>
          </a:p>
        </p:txBody>
      </p:sp>
      <p:sp>
        <p:nvSpPr>
          <p:cNvPr id="6" name="Slide Number Placeholder 5">
            <a:extLst>
              <a:ext uri="{FF2B5EF4-FFF2-40B4-BE49-F238E27FC236}">
                <a16:creationId xmlns:a16="http://schemas.microsoft.com/office/drawing/2014/main" id="{5A2410BA-8E09-4FF9-83BE-7A343327B3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5389438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2993-EB48-45B0-8337-9AE489A1A96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C7640C2-DA83-4DB5-B39C-BD0EF6023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0922FD-2AB9-4013-8871-72AFCB77BA5A}"/>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5" name="Footer Placeholder 4">
            <a:extLst>
              <a:ext uri="{FF2B5EF4-FFF2-40B4-BE49-F238E27FC236}">
                <a16:creationId xmlns:a16="http://schemas.microsoft.com/office/drawing/2014/main" id="{6938381E-61D0-4094-BFA0-797E366A29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579838-5BD1-47DF-9B18-3149417EA0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17844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B17A0-3959-414F-ABD0-9371B82CFAC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94EE34-C3A5-4F75-8C09-565C52781F2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0330D0-5689-4D07-A673-999D49BBD162}"/>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5" name="Footer Placeholder 4">
            <a:extLst>
              <a:ext uri="{FF2B5EF4-FFF2-40B4-BE49-F238E27FC236}">
                <a16:creationId xmlns:a16="http://schemas.microsoft.com/office/drawing/2014/main" id="{D1DC1B6C-85FA-4307-B3A3-B2E4A2289D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EA875B-0BEA-46F0-9802-EF6E3382BF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55476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831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72F7-8BE6-4796-B798-8F557FAFC16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5C1C904-1019-4E80-955A-9A7533570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48FEC4-58BC-4528-9815-CDEA227B2C21}"/>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5" name="Footer Placeholder 4">
            <a:extLst>
              <a:ext uri="{FF2B5EF4-FFF2-40B4-BE49-F238E27FC236}">
                <a16:creationId xmlns:a16="http://schemas.microsoft.com/office/drawing/2014/main" id="{83B7E0F0-8689-41D2-BD65-1A1D9D0594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81B7E7-0D68-450E-8210-656E587C80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6802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EC61-A3F2-46F9-AD1C-13941E3E9BF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5CAD7B4-35B0-434D-A043-B23E9429D2D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C57C1-0CD4-4D35-BA25-A6C37ADEB6C5}"/>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5" name="Footer Placeholder 4">
            <a:extLst>
              <a:ext uri="{FF2B5EF4-FFF2-40B4-BE49-F238E27FC236}">
                <a16:creationId xmlns:a16="http://schemas.microsoft.com/office/drawing/2014/main" id="{974E6961-D33B-452D-8E38-3517A1AA5B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C71560-E6BD-4B17-B886-E6CF14EA3F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14586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CAA6-B873-4946-B14F-532158185E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013658-EC1F-4241-8666-055D286DCA5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BAAAF7B-2E3A-404F-8CD8-0057F788501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BBE5928-5D69-4093-A9CF-4F901423C212}"/>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6" name="Footer Placeholder 5">
            <a:extLst>
              <a:ext uri="{FF2B5EF4-FFF2-40B4-BE49-F238E27FC236}">
                <a16:creationId xmlns:a16="http://schemas.microsoft.com/office/drawing/2014/main" id="{8331E381-8A91-43AB-9858-1D3997A8F1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98AA3D-CE1B-4D3A-B3CD-655A8F7629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05253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49C3-D629-40CB-93DA-D36D0098F86C}"/>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762EC5-473D-40CD-89C3-B6292FDB1F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9C154-5795-4D19-AD5B-50106FCDEDA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D3DB8AE-23F5-49FA-8ADC-DF642520159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45A810B-C9B2-4631-A8DA-F4B5295D442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8276017-6333-4A56-865A-5F33A4147C22}"/>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8" name="Footer Placeholder 7">
            <a:extLst>
              <a:ext uri="{FF2B5EF4-FFF2-40B4-BE49-F238E27FC236}">
                <a16:creationId xmlns:a16="http://schemas.microsoft.com/office/drawing/2014/main" id="{E0179F72-B59B-408A-A1E4-D5BC764FB9C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E886D55-CD00-42A1-98D2-CAEC6A194F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01619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974E-737F-4111-839E-D9CC4BD2C48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BA20454-72EB-4136-A6FC-604560DA534B}"/>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4" name="Footer Placeholder 3">
            <a:extLst>
              <a:ext uri="{FF2B5EF4-FFF2-40B4-BE49-F238E27FC236}">
                <a16:creationId xmlns:a16="http://schemas.microsoft.com/office/drawing/2014/main" id="{6D07D9D3-905C-4868-B4F9-ED5B627DBB9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11CBE2C-1443-4D60-8E16-C53169133B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7751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C12B0-55AE-4CE2-80C8-7B7419207872}"/>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3" name="Footer Placeholder 2">
            <a:extLst>
              <a:ext uri="{FF2B5EF4-FFF2-40B4-BE49-F238E27FC236}">
                <a16:creationId xmlns:a16="http://schemas.microsoft.com/office/drawing/2014/main" id="{40AAB89F-69BC-456C-BE62-CBE6DE77BA1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921A7B-B6FD-4420-926C-FA833539A0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451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5788-EA6A-4FF6-B533-F6D1D86F032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7582E4-C166-47BE-9478-CB259A59E7E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280A773-34EC-4347-A202-20A9245BC76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8D272E-14AC-4E2F-9688-10EEE061C91F}"/>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6" name="Footer Placeholder 5">
            <a:extLst>
              <a:ext uri="{FF2B5EF4-FFF2-40B4-BE49-F238E27FC236}">
                <a16:creationId xmlns:a16="http://schemas.microsoft.com/office/drawing/2014/main" id="{51A5E515-3B0E-4B0D-8B42-4BF8C9AD994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C37789-F8B7-4E5B-A412-A8954AD41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59785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A3FE-4F61-4EC4-A160-F925FEA216B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08629C-0E8C-42BB-A39F-2CDFBF2B0B1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71DF24E3-947D-4F69-B9F8-7553CA81AE2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8C1237F-B0DC-4990-8936-D5C09582591B}"/>
              </a:ext>
            </a:extLst>
          </p:cNvPr>
          <p:cNvSpPr>
            <a:spLocks noGrp="1"/>
          </p:cNvSpPr>
          <p:nvPr>
            <p:ph type="dt" sz="half" idx="10"/>
          </p:nvPr>
        </p:nvSpPr>
        <p:spPr/>
        <p:txBody>
          <a:bodyPr/>
          <a:lstStyle/>
          <a:p>
            <a:fld id="{63A06B0C-69E2-491D-9A2F-F227906C9881}" type="datetimeFigureOut">
              <a:rPr lang="en-CA" smtClean="0"/>
              <a:t>2020-09-21</a:t>
            </a:fld>
            <a:endParaRPr lang="en-CA"/>
          </a:p>
        </p:txBody>
      </p:sp>
      <p:sp>
        <p:nvSpPr>
          <p:cNvPr id="6" name="Footer Placeholder 5">
            <a:extLst>
              <a:ext uri="{FF2B5EF4-FFF2-40B4-BE49-F238E27FC236}">
                <a16:creationId xmlns:a16="http://schemas.microsoft.com/office/drawing/2014/main" id="{66430A51-7C13-4DA7-ACCD-6D00E25621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7AC92F-1724-4A87-80FA-5E2FB8492A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26300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9A8E9-F923-4ECC-9D6D-90E794F68AE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07091F03-CECC-48F8-BCE3-A23BB7245F2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F5ED3B46-0DA2-4399-8E4D-EC03C6D8668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3A06B0C-69E2-491D-9A2F-F227906C9881}" type="datetimeFigureOut">
              <a:rPr lang="en-CA" smtClean="0"/>
              <a:t>2020-09-21</a:t>
            </a:fld>
            <a:endParaRPr lang="en-CA"/>
          </a:p>
        </p:txBody>
      </p:sp>
      <p:sp>
        <p:nvSpPr>
          <p:cNvPr id="5" name="Footer Placeholder 4">
            <a:extLst>
              <a:ext uri="{FF2B5EF4-FFF2-40B4-BE49-F238E27FC236}">
                <a16:creationId xmlns:a16="http://schemas.microsoft.com/office/drawing/2014/main" id="{F379FD14-AE72-452E-A9BA-97D312EA25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F8B9418-D546-4EE3-BECC-93397215644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4807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torch.org/docs/stable/data.htm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docs/stable/optim.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hyperlink" Target="https://pytorch.org/docs/stable/optim.html#module-torch.opti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blog.floydhub.com/guide-to-hyperparameters-search-for-deep-learning-mode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pytorch.org/docs/stable/optim.html" TargetMode="External"/><Relationship Id="rId7" Type="http://schemas.openxmlformats.org/officeDocument/2006/relationships/hyperlink" Target="https://pytorch.org/docs/stable/torch.html#torch.max"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pytorch.org/docs/stable/_modules/torch/utils/data/sampler.html" TargetMode="External"/><Relationship Id="rId5" Type="http://schemas.openxmlformats.org/officeDocument/2006/relationships/hyperlink" Target="https://pytorch.org/tutorials/beginner/data_loading_tutorial.html" TargetMode="External"/><Relationship Id="rId4" Type="http://schemas.openxmlformats.org/officeDocument/2006/relationships/hyperlink" Target="https://pytorch.org/docs/stable/nn.html#torch.nn.CrossEntropyLos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5725" y="1315307"/>
            <a:ext cx="9058275" cy="236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ea typeface="Arial"/>
                <a:sym typeface="Arial"/>
              </a:rPr>
              <a:t>CMPUT 328 Fall 2020</a:t>
            </a:r>
            <a:endParaRPr b="1" dirty="0">
              <a:ea typeface="Arial"/>
              <a:sym typeface="Arial"/>
            </a:endParaRPr>
          </a:p>
          <a:p>
            <a:pPr marL="0" lvl="0" indent="0" algn="ctr" rtl="0">
              <a:spcBef>
                <a:spcPts val="0"/>
              </a:spcBef>
              <a:spcAft>
                <a:spcPts val="0"/>
              </a:spcAft>
              <a:buNone/>
            </a:pPr>
            <a:r>
              <a:rPr lang="en" sz="3600" b="1" dirty="0">
                <a:ea typeface="Arial"/>
                <a:sym typeface="Arial"/>
              </a:rPr>
              <a:t>Assignment 2</a:t>
            </a:r>
            <a:br>
              <a:rPr lang="en" sz="3600" dirty="0">
                <a:ea typeface="Arial"/>
                <a:sym typeface="Arial"/>
              </a:rPr>
            </a:br>
            <a:r>
              <a:rPr lang="en" sz="3600" dirty="0">
                <a:ea typeface="Arial"/>
                <a:sym typeface="Arial"/>
              </a:rPr>
              <a:t> </a:t>
            </a:r>
            <a:r>
              <a:rPr lang="en" sz="3200" dirty="0">
                <a:ea typeface="Arial"/>
                <a:sym typeface="Arial"/>
              </a:rPr>
              <a:t>Logistic Regression and Hyperparameter Search</a:t>
            </a:r>
            <a:endParaRPr sz="3200" dirty="0">
              <a:ea typeface="Arial"/>
              <a:sym typeface="Arial"/>
            </a:endParaRPr>
          </a:p>
        </p:txBody>
      </p:sp>
      <p:pic>
        <p:nvPicPr>
          <p:cNvPr id="87" name="Google Shape;87;p13" descr="E:\Users\Tommy\Pictures\university-of-alberta-logo.png"/>
          <p:cNvPicPr preferRelativeResize="0"/>
          <p:nvPr/>
        </p:nvPicPr>
        <p:blipFill rotWithShape="1">
          <a:blip r:embed="rId3">
            <a:alphaModFix/>
          </a:blip>
          <a:srcRect/>
          <a:stretch/>
        </p:blipFill>
        <p:spPr>
          <a:xfrm>
            <a:off x="2308489" y="3868800"/>
            <a:ext cx="4527025" cy="111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Data loaders:</a:t>
            </a:r>
            <a:endParaRPr dirty="0"/>
          </a:p>
        </p:txBody>
      </p:sp>
      <p:sp>
        <p:nvSpPr>
          <p:cNvPr id="156" name="Google Shape;156;p23"/>
          <p:cNvSpPr txBox="1">
            <a:spLocks noGrp="1"/>
          </p:cNvSpPr>
          <p:nvPr>
            <p:ph type="body" idx="1"/>
          </p:nvPr>
        </p:nvSpPr>
        <p:spPr>
          <a:xfrm>
            <a:off x="727650" y="1407975"/>
            <a:ext cx="7688700" cy="31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262626"/>
                </a:solidFill>
                <a:highlight>
                  <a:srgbClr val="FFFFFF"/>
                </a:highlight>
                <a:latin typeface="Arial"/>
                <a:ea typeface="Arial"/>
                <a:cs typeface="Arial"/>
                <a:sym typeface="Arial"/>
              </a:rPr>
              <a:t>A way to combine a dataset and a sampler, and provides an iterable over the given dataset.</a:t>
            </a:r>
            <a:endParaRPr sz="3200" dirty="0"/>
          </a:p>
          <a:p>
            <a:pPr marL="457200" marR="0" lvl="0" indent="-311150" algn="l" rtl="0">
              <a:lnSpc>
                <a:spcPct val="115000"/>
              </a:lnSpc>
              <a:spcBef>
                <a:spcPts val="1400"/>
              </a:spcBef>
              <a:spcAft>
                <a:spcPts val="0"/>
              </a:spcAft>
              <a:buClr>
                <a:schemeClr val="accent1"/>
              </a:buClr>
              <a:buSzPts val="1300"/>
              <a:buFont typeface="Lato"/>
              <a:buChar char="-"/>
            </a:pPr>
            <a:r>
              <a:rPr lang="en" sz="1400" dirty="0">
                <a:solidFill>
                  <a:srgbClr val="212529"/>
                </a:solidFill>
                <a:latin typeface="Courier New"/>
                <a:ea typeface="Courier New"/>
                <a:cs typeface="Courier New"/>
                <a:sym typeface="Courier New"/>
              </a:rPr>
              <a:t>To create data iterator:</a:t>
            </a:r>
            <a:endParaRPr sz="1400" dirty="0">
              <a:solidFill>
                <a:srgbClr val="212529"/>
              </a:solidFill>
              <a:latin typeface="Courier New"/>
              <a:ea typeface="Courier New"/>
              <a:cs typeface="Courier New"/>
              <a:sym typeface="Courier New"/>
            </a:endParaRPr>
          </a:p>
          <a:p>
            <a:pPr marL="914400" marR="0" lvl="1" indent="-311150" algn="l" rtl="0">
              <a:lnSpc>
                <a:spcPct val="115000"/>
              </a:lnSpc>
              <a:spcBef>
                <a:spcPts val="0"/>
              </a:spcBef>
              <a:spcAft>
                <a:spcPts val="0"/>
              </a:spcAft>
              <a:buClr>
                <a:schemeClr val="accent1"/>
              </a:buClr>
              <a:buSzPts val="1300"/>
              <a:buFont typeface="Lato"/>
              <a:buChar char="-"/>
            </a:pPr>
            <a:r>
              <a:rPr lang="en" sz="1400" dirty="0">
                <a:solidFill>
                  <a:srgbClr val="212529"/>
                </a:solidFill>
                <a:highlight>
                  <a:srgbClr val="F3F4F7"/>
                </a:highlight>
                <a:latin typeface="Courier New"/>
                <a:ea typeface="Courier New"/>
                <a:cs typeface="Courier New"/>
                <a:sym typeface="Courier New"/>
              </a:rPr>
              <a:t>dataiter </a:t>
            </a:r>
            <a:r>
              <a:rPr lang="en" sz="1400" b="1" dirty="0">
                <a:solidFill>
                  <a:srgbClr val="000000"/>
                </a:solidFill>
                <a:highlight>
                  <a:srgbClr val="F3F4F7"/>
                </a:highlight>
                <a:latin typeface="Courier New"/>
                <a:ea typeface="Courier New"/>
                <a:cs typeface="Courier New"/>
                <a:sym typeface="Courier New"/>
              </a:rPr>
              <a:t>=</a:t>
            </a:r>
            <a:r>
              <a:rPr lang="en" sz="1400" dirty="0">
                <a:solidFill>
                  <a:srgbClr val="212529"/>
                </a:solidFill>
                <a:highlight>
                  <a:srgbClr val="F3F4F7"/>
                </a:highlight>
                <a:latin typeface="Courier New"/>
                <a:ea typeface="Courier New"/>
                <a:cs typeface="Courier New"/>
                <a:sym typeface="Courier New"/>
              </a:rPr>
              <a:t> </a:t>
            </a:r>
            <a:r>
              <a:rPr lang="en" sz="1400" dirty="0">
                <a:solidFill>
                  <a:srgbClr val="0086B3"/>
                </a:solidFill>
                <a:highlight>
                  <a:srgbClr val="F3F4F7"/>
                </a:highlight>
                <a:latin typeface="Courier New"/>
                <a:ea typeface="Courier New"/>
                <a:cs typeface="Courier New"/>
                <a:sym typeface="Courier New"/>
              </a:rPr>
              <a:t>iter</a:t>
            </a:r>
            <a:r>
              <a:rPr lang="en" sz="1400" dirty="0">
                <a:solidFill>
                  <a:srgbClr val="212529"/>
                </a:solidFill>
                <a:highlight>
                  <a:srgbClr val="F3F4F7"/>
                </a:highlight>
                <a:latin typeface="Courier New"/>
                <a:ea typeface="Courier New"/>
                <a:cs typeface="Courier New"/>
                <a:sym typeface="Courier New"/>
              </a:rPr>
              <a:t>(trainloader)</a:t>
            </a:r>
            <a:endParaRPr sz="1400" dirty="0">
              <a:solidFill>
                <a:srgbClr val="212529"/>
              </a:solidFill>
              <a:highlight>
                <a:srgbClr val="F3F4F7"/>
              </a:highlight>
              <a:latin typeface="Courier New"/>
              <a:ea typeface="Courier New"/>
              <a:cs typeface="Courier New"/>
              <a:sym typeface="Courier New"/>
            </a:endParaRPr>
          </a:p>
          <a:p>
            <a:pPr marL="914400" marR="0" lvl="1" indent="-311150" algn="l" rtl="0">
              <a:lnSpc>
                <a:spcPct val="115000"/>
              </a:lnSpc>
              <a:spcBef>
                <a:spcPts val="0"/>
              </a:spcBef>
              <a:spcAft>
                <a:spcPts val="0"/>
              </a:spcAft>
              <a:buClr>
                <a:schemeClr val="accent1"/>
              </a:buClr>
              <a:buSzPts val="1300"/>
              <a:buFont typeface="Lato"/>
              <a:buChar char="-"/>
            </a:pPr>
            <a:r>
              <a:rPr lang="en" sz="1400" dirty="0">
                <a:solidFill>
                  <a:srgbClr val="212529"/>
                </a:solidFill>
                <a:highlight>
                  <a:srgbClr val="F3F4F7"/>
                </a:highlight>
                <a:latin typeface="Courier New"/>
                <a:ea typeface="Courier New"/>
                <a:cs typeface="Courier New"/>
                <a:sym typeface="Courier New"/>
              </a:rPr>
              <a:t>images, labels </a:t>
            </a:r>
            <a:r>
              <a:rPr lang="en" sz="1400" b="1" dirty="0">
                <a:solidFill>
                  <a:srgbClr val="000000"/>
                </a:solidFill>
                <a:highlight>
                  <a:srgbClr val="F3F4F7"/>
                </a:highlight>
                <a:latin typeface="Courier New"/>
                <a:ea typeface="Courier New"/>
                <a:cs typeface="Courier New"/>
                <a:sym typeface="Courier New"/>
              </a:rPr>
              <a:t>=</a:t>
            </a:r>
            <a:r>
              <a:rPr lang="en" sz="1400" dirty="0">
                <a:solidFill>
                  <a:srgbClr val="212529"/>
                </a:solidFill>
                <a:highlight>
                  <a:srgbClr val="F3F4F7"/>
                </a:highlight>
                <a:latin typeface="Courier New"/>
                <a:ea typeface="Courier New"/>
                <a:cs typeface="Courier New"/>
                <a:sym typeface="Courier New"/>
              </a:rPr>
              <a:t> dataiter</a:t>
            </a:r>
            <a:r>
              <a:rPr lang="en" sz="1400" b="1" dirty="0">
                <a:solidFill>
                  <a:srgbClr val="000000"/>
                </a:solidFill>
                <a:highlight>
                  <a:srgbClr val="F3F4F7"/>
                </a:highlight>
                <a:latin typeface="Courier New"/>
                <a:ea typeface="Courier New"/>
                <a:cs typeface="Courier New"/>
                <a:sym typeface="Courier New"/>
              </a:rPr>
              <a:t>.</a:t>
            </a:r>
            <a:r>
              <a:rPr lang="en" sz="1400" dirty="0">
                <a:solidFill>
                  <a:srgbClr val="212529"/>
                </a:solidFill>
                <a:highlight>
                  <a:srgbClr val="F3F4F7"/>
                </a:highlight>
                <a:latin typeface="Courier New"/>
                <a:ea typeface="Courier New"/>
                <a:cs typeface="Courier New"/>
                <a:sym typeface="Courier New"/>
              </a:rPr>
              <a:t>next()</a:t>
            </a:r>
            <a:endParaRPr sz="1400" dirty="0">
              <a:solidFill>
                <a:srgbClr val="212529"/>
              </a:solidFill>
              <a:highlight>
                <a:srgbClr val="F3F4F7"/>
              </a:highlight>
              <a:latin typeface="Courier New"/>
              <a:ea typeface="Courier New"/>
              <a:cs typeface="Courier New"/>
              <a:sym typeface="Courier New"/>
            </a:endParaRPr>
          </a:p>
          <a:p>
            <a:pPr marL="914400" lvl="0" indent="0" algn="l" rtl="0">
              <a:spcBef>
                <a:spcPts val="1600"/>
              </a:spcBef>
              <a:spcAft>
                <a:spcPts val="0"/>
              </a:spcAft>
              <a:buNone/>
            </a:pPr>
            <a:endParaRPr sz="1400" dirty="0">
              <a:solidFill>
                <a:srgbClr val="212529"/>
              </a:solidFill>
              <a:highlight>
                <a:srgbClr val="F3F4F7"/>
              </a:highlight>
              <a:latin typeface="Courier New"/>
              <a:ea typeface="Courier New"/>
              <a:cs typeface="Courier New"/>
              <a:sym typeface="Courier New"/>
            </a:endParaRPr>
          </a:p>
          <a:p>
            <a:pPr marL="0" lvl="0" indent="0" algn="l" rtl="0">
              <a:spcBef>
                <a:spcPts val="0"/>
              </a:spcBef>
              <a:spcAft>
                <a:spcPts val="0"/>
              </a:spcAft>
              <a:buNone/>
            </a:pPr>
            <a:r>
              <a:rPr lang="en" sz="1400" dirty="0">
                <a:solidFill>
                  <a:srgbClr val="212529"/>
                </a:solidFill>
                <a:highlight>
                  <a:srgbClr val="F3F4F7"/>
                </a:highlight>
                <a:latin typeface="Courier New"/>
                <a:ea typeface="Courier New"/>
                <a:cs typeface="Courier New"/>
                <a:sym typeface="Courier New"/>
              </a:rPr>
              <a:t>	</a:t>
            </a:r>
            <a:endParaRPr sz="1400" dirty="0">
              <a:solidFill>
                <a:srgbClr val="212529"/>
              </a:solidFill>
              <a:highlight>
                <a:srgbClr val="F3F4F7"/>
              </a:highlight>
              <a:latin typeface="Courier New"/>
              <a:ea typeface="Courier New"/>
              <a:cs typeface="Courier New"/>
              <a:sym typeface="Courier New"/>
            </a:endParaRPr>
          </a:p>
          <a:p>
            <a:pPr marL="457200" lvl="0" indent="-295275" algn="l" rtl="0">
              <a:spcBef>
                <a:spcPts val="0"/>
              </a:spcBef>
              <a:spcAft>
                <a:spcPts val="0"/>
              </a:spcAft>
              <a:buClr>
                <a:srgbClr val="212529"/>
              </a:buClr>
              <a:buSzPts val="1050"/>
              <a:buFont typeface="Courier New"/>
              <a:buChar char="-"/>
            </a:pPr>
            <a:r>
              <a:rPr lang="en" sz="1400" dirty="0">
                <a:solidFill>
                  <a:srgbClr val="212529"/>
                </a:solidFill>
                <a:latin typeface="Courier New"/>
                <a:ea typeface="Courier New"/>
                <a:cs typeface="Courier New"/>
                <a:sym typeface="Courier New"/>
              </a:rPr>
              <a:t>To iterate in a loop:</a:t>
            </a:r>
            <a:endParaRPr sz="1400" dirty="0">
              <a:solidFill>
                <a:srgbClr val="212529"/>
              </a:solidFill>
              <a:latin typeface="Courier New"/>
              <a:ea typeface="Courier New"/>
              <a:cs typeface="Courier New"/>
              <a:sym typeface="Courier New"/>
            </a:endParaRPr>
          </a:p>
          <a:p>
            <a:pPr marL="914400" lvl="0" indent="-295275" algn="l" rtl="0">
              <a:spcBef>
                <a:spcPts val="0"/>
              </a:spcBef>
              <a:spcAft>
                <a:spcPts val="0"/>
              </a:spcAft>
              <a:buClr>
                <a:srgbClr val="212529"/>
              </a:buClr>
              <a:buSzPts val="1050"/>
              <a:buFont typeface="Courier New"/>
              <a:buChar char="-"/>
            </a:pPr>
            <a:r>
              <a:rPr lang="en" sz="1400" dirty="0">
                <a:solidFill>
                  <a:srgbClr val="212529"/>
                </a:solidFill>
                <a:highlight>
                  <a:srgbClr val="F3F4F7"/>
                </a:highlight>
                <a:latin typeface="Courier New"/>
                <a:ea typeface="Courier New"/>
                <a:cs typeface="Courier New"/>
                <a:sym typeface="Courier New"/>
              </a:rPr>
              <a:t>for data in enumerate(dataloader):</a:t>
            </a:r>
            <a:endParaRPr sz="1400" dirty="0">
              <a:solidFill>
                <a:srgbClr val="212529"/>
              </a:solidFill>
              <a:highlight>
                <a:srgbClr val="F3F4F7"/>
              </a:highlight>
              <a:latin typeface="Courier New"/>
              <a:ea typeface="Courier New"/>
              <a:cs typeface="Courier New"/>
              <a:sym typeface="Courier New"/>
            </a:endParaRPr>
          </a:p>
          <a:p>
            <a:pPr marL="1371600" lvl="1" indent="-295275" algn="l" rtl="0">
              <a:spcBef>
                <a:spcPts val="0"/>
              </a:spcBef>
              <a:spcAft>
                <a:spcPts val="0"/>
              </a:spcAft>
              <a:buClr>
                <a:srgbClr val="212529"/>
              </a:buClr>
              <a:buSzPts val="1050"/>
              <a:buFont typeface="Courier New"/>
              <a:buChar char="-"/>
            </a:pPr>
            <a:r>
              <a:rPr lang="en" sz="1400" dirty="0">
                <a:solidFill>
                  <a:srgbClr val="212529"/>
                </a:solidFill>
                <a:highlight>
                  <a:srgbClr val="F3F4F7"/>
                </a:highlight>
                <a:latin typeface="Courier New"/>
                <a:ea typeface="Courier New"/>
                <a:cs typeface="Courier New"/>
                <a:sym typeface="Courier New"/>
              </a:rPr>
              <a:t>Image, label = data</a:t>
            </a:r>
            <a:endParaRPr sz="1400" dirty="0">
              <a:solidFill>
                <a:srgbClr val="212529"/>
              </a:solidFill>
              <a:highlight>
                <a:srgbClr val="F3F4F7"/>
              </a:highlight>
              <a:latin typeface="Courier New"/>
              <a:ea typeface="Courier New"/>
              <a:cs typeface="Courier New"/>
              <a:sym typeface="Courier New"/>
            </a:endParaRPr>
          </a:p>
          <a:p>
            <a:pPr marL="0" lvl="0" indent="0" algn="l" rtl="0">
              <a:spcBef>
                <a:spcPts val="0"/>
              </a:spcBef>
              <a:spcAft>
                <a:spcPts val="0"/>
              </a:spcAft>
              <a:buNone/>
            </a:pPr>
            <a:endParaRPr sz="1400" dirty="0">
              <a:solidFill>
                <a:srgbClr val="212529"/>
              </a:solidFill>
              <a:highlight>
                <a:srgbClr val="F3F4F7"/>
              </a:highlight>
              <a:latin typeface="Courier New"/>
              <a:ea typeface="Courier New"/>
              <a:cs typeface="Courier New"/>
              <a:sym typeface="Courier New"/>
            </a:endParaRPr>
          </a:p>
          <a:p>
            <a:pPr marL="0" lvl="0" indent="0" algn="l" rtl="0">
              <a:spcBef>
                <a:spcPts val="0"/>
              </a:spcBef>
              <a:spcAft>
                <a:spcPts val="0"/>
              </a:spcAft>
              <a:buNone/>
            </a:pPr>
            <a:r>
              <a:rPr lang="en" sz="1400" dirty="0">
                <a:solidFill>
                  <a:srgbClr val="212529"/>
                </a:solidFill>
                <a:highlight>
                  <a:srgbClr val="F3F4F7"/>
                </a:highlight>
                <a:latin typeface="Courier New"/>
                <a:ea typeface="Courier New"/>
                <a:cs typeface="Courier New"/>
                <a:sym typeface="Courier New"/>
              </a:rPr>
              <a:t> </a:t>
            </a:r>
            <a:endParaRPr sz="1400" dirty="0">
              <a:solidFill>
                <a:srgbClr val="212529"/>
              </a:solidFill>
              <a:highlight>
                <a:srgbClr val="F3F4F7"/>
              </a:highlight>
              <a:latin typeface="Courier New"/>
              <a:ea typeface="Courier New"/>
              <a:cs typeface="Courier New"/>
              <a:sym typeface="Courier New"/>
            </a:endParaRPr>
          </a:p>
          <a:p>
            <a:pPr marL="0" lvl="0" indent="0" algn="l" rtl="0">
              <a:spcBef>
                <a:spcPts val="0"/>
              </a:spcBef>
              <a:spcAft>
                <a:spcPts val="0"/>
              </a:spcAft>
              <a:buNone/>
            </a:pPr>
            <a:endParaRPr sz="1400" dirty="0">
              <a:solidFill>
                <a:srgbClr val="212529"/>
              </a:solidFill>
              <a:highlight>
                <a:srgbClr val="F3F4F7"/>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loaders:</a:t>
            </a:r>
            <a:endParaRPr/>
          </a:p>
        </p:txBody>
      </p:sp>
      <p:sp>
        <p:nvSpPr>
          <p:cNvPr id="162" name="Google Shape;162;p24"/>
          <p:cNvSpPr txBox="1">
            <a:spLocks noGrp="1"/>
          </p:cNvSpPr>
          <p:nvPr>
            <p:ph type="body" idx="1"/>
          </p:nvPr>
        </p:nvSpPr>
        <p:spPr>
          <a:xfrm>
            <a:off x="727650" y="1331775"/>
            <a:ext cx="7688700" cy="31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212529"/>
                </a:solidFill>
                <a:ea typeface="Courier New"/>
                <a:sym typeface="Courier New"/>
              </a:rPr>
              <a:t>An example over Cifar10 would be:</a:t>
            </a:r>
            <a:endParaRPr sz="2000" dirty="0">
              <a:solidFill>
                <a:srgbClr val="212529"/>
              </a:solidFill>
              <a:ea typeface="Courier New"/>
              <a:sym typeface="Courier New"/>
            </a:endParaRPr>
          </a:p>
          <a:p>
            <a:pPr marL="0" lvl="0" indent="0" algn="l" rtl="0">
              <a:spcBef>
                <a:spcPts val="0"/>
              </a:spcBef>
              <a:spcAft>
                <a:spcPts val="0"/>
              </a:spcAft>
              <a:buNone/>
            </a:pPr>
            <a:r>
              <a:rPr lang="en" sz="1050" dirty="0">
                <a:solidFill>
                  <a:srgbClr val="212529"/>
                </a:solidFill>
                <a:highlight>
                  <a:srgbClr val="F3F4F7"/>
                </a:highlight>
                <a:latin typeface="Courier New"/>
                <a:ea typeface="Courier New"/>
                <a:cs typeface="Courier New"/>
                <a:sym typeface="Courier New"/>
              </a:rPr>
              <a:t> </a:t>
            </a:r>
            <a:endParaRPr sz="1050" dirty="0">
              <a:solidFill>
                <a:srgbClr val="212529"/>
              </a:solidFill>
              <a:highlight>
                <a:srgbClr val="F3F4F7"/>
              </a:highlight>
              <a:latin typeface="Courier New"/>
              <a:ea typeface="Courier New"/>
              <a:cs typeface="Courier New"/>
              <a:sym typeface="Courier New"/>
            </a:endParaRPr>
          </a:p>
          <a:p>
            <a:pPr marL="0" lvl="0" indent="0" algn="l" rtl="0">
              <a:spcBef>
                <a:spcPts val="0"/>
              </a:spcBef>
              <a:spcAft>
                <a:spcPts val="0"/>
              </a:spcAft>
              <a:buNone/>
            </a:pPr>
            <a:endParaRPr sz="1050" dirty="0">
              <a:solidFill>
                <a:srgbClr val="212529"/>
              </a:solidFill>
              <a:highlight>
                <a:srgbClr val="F3F4F7"/>
              </a:highlight>
              <a:latin typeface="Courier New"/>
              <a:ea typeface="Courier New"/>
              <a:cs typeface="Courier New"/>
              <a:sym typeface="Courier New"/>
            </a:endParaRPr>
          </a:p>
        </p:txBody>
      </p:sp>
      <p:pic>
        <p:nvPicPr>
          <p:cNvPr id="163" name="Google Shape;163;p24"/>
          <p:cNvPicPr preferRelativeResize="0"/>
          <p:nvPr/>
        </p:nvPicPr>
        <p:blipFill>
          <a:blip r:embed="rId3">
            <a:alphaModFix/>
          </a:blip>
          <a:stretch>
            <a:fillRect/>
          </a:stretch>
        </p:blipFill>
        <p:spPr>
          <a:xfrm>
            <a:off x="1567969" y="2058150"/>
            <a:ext cx="5336550" cy="248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Steps:</a:t>
            </a:r>
            <a:endParaRPr/>
          </a:p>
        </p:txBody>
      </p:sp>
      <p:sp>
        <p:nvSpPr>
          <p:cNvPr id="169" name="Google Shape;169;p25"/>
          <p:cNvSpPr txBox="1">
            <a:spLocks noGrp="1"/>
          </p:cNvSpPr>
          <p:nvPr>
            <p:ph type="body" idx="1"/>
          </p:nvPr>
        </p:nvSpPr>
        <p:spPr>
          <a:xfrm>
            <a:off x="727650" y="1407975"/>
            <a:ext cx="7688700" cy="23922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accent1"/>
              </a:buClr>
              <a:buSzPts val="1300"/>
              <a:buFont typeface="Lato"/>
              <a:buChar char="-"/>
            </a:pPr>
            <a:r>
              <a:rPr lang="en"/>
              <a:t>Define your train, validation, and test data loaders in PyTorch</a:t>
            </a:r>
            <a:endParaRPr/>
          </a:p>
          <a:p>
            <a:pPr marL="457200" marR="0" lvl="0" indent="-311150" algn="l" rtl="0">
              <a:lnSpc>
                <a:spcPct val="115000"/>
              </a:lnSpc>
              <a:spcBef>
                <a:spcPts val="0"/>
              </a:spcBef>
              <a:spcAft>
                <a:spcPts val="0"/>
              </a:spcAft>
              <a:buSzPts val="1300"/>
              <a:buChar char="-"/>
            </a:pPr>
            <a:r>
              <a:rPr lang="en"/>
              <a:t>Define your model</a:t>
            </a:r>
            <a:endParaRPr/>
          </a:p>
          <a:p>
            <a:pPr marL="457200" marR="0" lvl="0" indent="-311150" algn="l" rtl="0">
              <a:lnSpc>
                <a:spcPct val="115000"/>
              </a:lnSpc>
              <a:spcBef>
                <a:spcPts val="0"/>
              </a:spcBef>
              <a:spcAft>
                <a:spcPts val="0"/>
              </a:spcAft>
              <a:buSzPts val="1300"/>
              <a:buChar char="-"/>
            </a:pPr>
            <a:r>
              <a:rPr lang="en"/>
              <a:t>Define cross entropy loss </a:t>
            </a:r>
            <a:endParaRPr/>
          </a:p>
          <a:p>
            <a:pPr marL="457200" marR="0" lvl="0" indent="-311150" algn="l" rtl="0">
              <a:lnSpc>
                <a:spcPct val="115000"/>
              </a:lnSpc>
              <a:spcBef>
                <a:spcPts val="0"/>
              </a:spcBef>
              <a:spcAft>
                <a:spcPts val="0"/>
              </a:spcAft>
              <a:buSzPts val="1300"/>
              <a:buChar char="-"/>
            </a:pPr>
            <a:r>
              <a:rPr lang="en"/>
              <a:t>Add weight regularization to the loss</a:t>
            </a:r>
            <a:endParaRPr/>
          </a:p>
          <a:p>
            <a:pPr marL="457200" marR="0" lvl="0" indent="-311150" algn="l" rtl="0">
              <a:lnSpc>
                <a:spcPct val="115000"/>
              </a:lnSpc>
              <a:spcBef>
                <a:spcPts val="0"/>
              </a:spcBef>
              <a:spcAft>
                <a:spcPts val="0"/>
              </a:spcAft>
              <a:buSzPts val="1300"/>
              <a:buChar char="-"/>
            </a:pPr>
            <a:r>
              <a:rPr lang="en"/>
              <a:t>Training loop</a:t>
            </a:r>
            <a:endParaRPr/>
          </a:p>
          <a:p>
            <a:pPr marL="457200" marR="0" lvl="0" indent="-311150" algn="l" rtl="0">
              <a:lnSpc>
                <a:spcPct val="115000"/>
              </a:lnSpc>
              <a:spcBef>
                <a:spcPts val="0"/>
              </a:spcBef>
              <a:spcAft>
                <a:spcPts val="0"/>
              </a:spcAft>
              <a:buSzPts val="1300"/>
              <a:buChar char="-"/>
            </a:pPr>
            <a:r>
              <a:rPr lang="en"/>
              <a:t>Validation after every 5 epochs</a:t>
            </a:r>
            <a:endParaRPr/>
          </a:p>
          <a:p>
            <a:pPr marL="457200" lvl="0" indent="-311150" algn="l" rtl="0">
              <a:spcBef>
                <a:spcPts val="0"/>
              </a:spcBef>
              <a:spcAft>
                <a:spcPts val="0"/>
              </a:spcAft>
              <a:buSzPts val="1300"/>
              <a:buChar char="-"/>
            </a:pPr>
            <a:r>
              <a:rPr lang="en"/>
              <a:t>Choose your best-hyperparameters on the validation set</a:t>
            </a:r>
            <a:endParaRPr/>
          </a:p>
          <a:p>
            <a:pPr marL="457200" marR="0" lvl="0" indent="-311150" algn="l" rtl="0">
              <a:lnSpc>
                <a:spcPct val="115000"/>
              </a:lnSpc>
              <a:spcBef>
                <a:spcPts val="0"/>
              </a:spcBef>
              <a:spcAft>
                <a:spcPts val="0"/>
              </a:spcAft>
              <a:buSzPts val="1300"/>
              <a:buChar char="-"/>
            </a:pPr>
            <a:r>
              <a:rPr lang="en"/>
              <a:t>Test the model on the test-set and return the test-predictions from the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7650" y="1803175"/>
            <a:ext cx="7688700" cy="13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Optimization</a:t>
            </a:r>
            <a:endParaRPr sz="6000" dirty="0"/>
          </a:p>
        </p:txBody>
      </p:sp>
    </p:spTree>
    <p:extLst>
      <p:ext uri="{BB962C8B-B14F-4D97-AF65-F5344CB8AC3E}">
        <p14:creationId xmlns:p14="http://schemas.microsoft.com/office/powerpoint/2010/main" val="300954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r>
              <a:rPr lang="en-CA" dirty="0"/>
              <a:t>Optimization in </a:t>
            </a:r>
            <a:r>
              <a:rPr lang="en-CA" dirty="0" err="1"/>
              <a:t>Pytorch</a:t>
            </a:r>
            <a:r>
              <a:rPr lang="en" dirty="0"/>
              <a:t>:</a:t>
            </a:r>
            <a:endParaRPr dirty="0"/>
          </a:p>
        </p:txBody>
      </p:sp>
      <p:sp>
        <p:nvSpPr>
          <p:cNvPr id="2" name="TextBox 1"/>
          <p:cNvSpPr txBox="1"/>
          <p:nvPr/>
        </p:nvSpPr>
        <p:spPr>
          <a:xfrm>
            <a:off x="913595" y="4835723"/>
            <a:ext cx="3044423" cy="261610"/>
          </a:xfrm>
          <a:prstGeom prst="rect">
            <a:avLst/>
          </a:prstGeom>
          <a:noFill/>
        </p:spPr>
        <p:txBody>
          <a:bodyPr wrap="none" rtlCol="0">
            <a:spAutoFit/>
          </a:bodyPr>
          <a:lstStyle/>
          <a:p>
            <a:r>
              <a:rPr lang="en-CA" sz="1100" dirty="0"/>
              <a:t>Ref: </a:t>
            </a:r>
            <a:r>
              <a:rPr lang="en-US" sz="1100" dirty="0">
                <a:hlinkClick r:id="rId3"/>
              </a:rPr>
              <a:t>https://pytorch.org/docs/stable/optim.html</a:t>
            </a:r>
            <a:endParaRPr lang="en-US" sz="1100" dirty="0"/>
          </a:p>
        </p:txBody>
      </p:sp>
      <p:sp>
        <p:nvSpPr>
          <p:cNvPr id="3" name="Rectangle 1"/>
          <p:cNvSpPr>
            <a:spLocks noChangeArrowheads="1"/>
          </p:cNvSpPr>
          <p:nvPr/>
        </p:nvSpPr>
        <p:spPr bwMode="auto">
          <a:xfrm>
            <a:off x="473205" y="1209386"/>
            <a:ext cx="6839339" cy="461665"/>
          </a:xfrm>
          <a:prstGeom prst="rect">
            <a:avLst/>
          </a:prstGeom>
          <a:solidFill>
            <a:srgbClr val="F3F4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kumimoji="0" lang="en-US" altLang="en-US" sz="1200" b="0" i="0" u="sng" strike="noStrike" cap="none" normalizeH="0" baseline="0" dirty="0" err="1">
                <a:ln>
                  <a:noFill/>
                </a:ln>
                <a:solidFill>
                  <a:srgbClr val="4974D1"/>
                </a:solidFill>
                <a:effectLst/>
                <a:latin typeface="Times New Roman" panose="02020603050405020304" pitchFamily="18" charset="0"/>
                <a:cs typeface="Times New Roman" panose="02020603050405020304" pitchFamily="18" charset="0"/>
                <a:hlinkClick r:id="rId4" tooltip="torch.optim"/>
              </a:rPr>
              <a:t>torch.optim</a:t>
            </a:r>
            <a:r>
              <a:rPr kumimoji="0" lang="en-US" altLang="en-US" sz="12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 is a package implementing various optimization algorithms. </a:t>
            </a:r>
            <a:r>
              <a:rPr lang="en-US" altLang="en-US" sz="1200" dirty="0">
                <a:solidFill>
                  <a:srgbClr val="262626"/>
                </a:solidFill>
                <a:latin typeface="Times New Roman" panose="02020603050405020304" pitchFamily="18" charset="0"/>
                <a:cs typeface="Times New Roman" panose="02020603050405020304" pitchFamily="18" charset="0"/>
              </a:rPr>
              <a:t>For example: </a:t>
            </a:r>
            <a:r>
              <a:rPr lang="en-US" sz="1200" dirty="0" err="1">
                <a:latin typeface="Times New Roman" panose="02020603050405020304" pitchFamily="18" charset="0"/>
                <a:cs typeface="Times New Roman" panose="02020603050405020304" pitchFamily="18" charset="0"/>
              </a:rPr>
              <a:t>Adadelta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Adagrad</a:t>
            </a:r>
            <a:r>
              <a:rPr lang="en-US" sz="1200" dirty="0">
                <a:latin typeface="Times New Roman" panose="02020603050405020304" pitchFamily="18" charset="0"/>
                <a:cs typeface="Times New Roman" panose="02020603050405020304" pitchFamily="18" charset="0"/>
              </a:rPr>
              <a:t>, Adam, </a:t>
            </a:r>
            <a:r>
              <a:rPr lang="en-US" sz="1200" dirty="0" err="1">
                <a:latin typeface="Times New Roman" panose="02020603050405020304" pitchFamily="18" charset="0"/>
                <a:cs typeface="Times New Roman" panose="02020603050405020304" pitchFamily="18" charset="0"/>
              </a:rPr>
              <a:t>SparseAdam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Adamax</a:t>
            </a:r>
            <a:r>
              <a:rPr lang="en-US" sz="1200" dirty="0">
                <a:latin typeface="Times New Roman" panose="02020603050405020304" pitchFamily="18" charset="0"/>
                <a:cs typeface="Times New Roman" panose="02020603050405020304" pitchFamily="18" charset="0"/>
              </a:rPr>
              <a:t>, ASGD, </a:t>
            </a:r>
            <a:r>
              <a:rPr lang="en-US" sz="1200" dirty="0" err="1">
                <a:latin typeface="Times New Roman" panose="02020603050405020304" pitchFamily="18" charset="0"/>
                <a:cs typeface="Times New Roman" panose="02020603050405020304" pitchFamily="18" charset="0"/>
              </a:rPr>
              <a:t>RMSprop</a:t>
            </a:r>
            <a:r>
              <a:rPr lang="en-US" sz="1200" dirty="0">
                <a:latin typeface="Times New Roman" panose="02020603050405020304" pitchFamily="18" charset="0"/>
                <a:cs typeface="Times New Roman" panose="02020603050405020304" pitchFamily="18" charset="0"/>
              </a:rPr>
              <a:t>, SGD </a:t>
            </a:r>
            <a:r>
              <a:rPr lang="en-US" sz="1200" dirty="0" err="1">
                <a:latin typeface="Times New Roman" panose="02020603050405020304" pitchFamily="18" charset="0"/>
                <a:cs typeface="Times New Roman" panose="02020603050405020304" pitchFamily="18" charset="0"/>
              </a:rPr>
              <a:t>etc</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1264824" y="1749663"/>
            <a:ext cx="5386388" cy="31126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r>
              <a:rPr lang="en-CA" dirty="0"/>
              <a:t>Hyper-parameter</a:t>
            </a:r>
            <a:r>
              <a:rPr lang="en" dirty="0"/>
              <a:t>:</a:t>
            </a:r>
            <a:endParaRPr dirty="0"/>
          </a:p>
        </p:txBody>
      </p:sp>
      <p:sp>
        <p:nvSpPr>
          <p:cNvPr id="3" name="Rectangle 1"/>
          <p:cNvSpPr>
            <a:spLocks noChangeArrowheads="1"/>
          </p:cNvSpPr>
          <p:nvPr/>
        </p:nvSpPr>
        <p:spPr bwMode="auto">
          <a:xfrm>
            <a:off x="457200" y="1388162"/>
            <a:ext cx="8529638"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Hyperparameters</a:t>
            </a:r>
            <a:r>
              <a:rPr kumimoji="0" lang="en-US" altLang="en-US" sz="1600" b="0" i="1"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 are the knobs that you can turn when building your machine / deep learning model. .</a:t>
            </a:r>
            <a:r>
              <a:rPr kumimoji="0" lang="en-US" altLang="en-US" sz="1600" b="0" i="1" u="none" strike="noStrike" cap="none" normalizeH="0" dirty="0">
                <a:ln>
                  <a:noFill/>
                </a:ln>
                <a:solidFill>
                  <a:srgbClr val="090A0B"/>
                </a:solidFill>
                <a:effectLst/>
                <a:latin typeface="Times New Roman" panose="02020603050405020304" pitchFamily="18" charset="0"/>
                <a:cs typeface="Times New Roman" panose="02020603050405020304" pitchFamily="18" charset="0"/>
              </a:rPr>
              <a:t> </a:t>
            </a:r>
            <a:r>
              <a:rPr kumimoji="0" lang="en-US" altLang="en-US" sz="1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Or,</a:t>
            </a:r>
            <a:endParaRPr kumimoji="0" lang="en-US" altLang="en-US" sz="1600" b="1" i="0"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90A0B"/>
                </a:solidFill>
                <a:effectLst/>
                <a:latin typeface="Times New Roman" panose="02020603050405020304" pitchFamily="18" charset="0"/>
                <a:cs typeface="Times New Roman" panose="02020603050405020304" pitchFamily="18" charset="0"/>
              </a:rPr>
              <a:t>Hyperparameters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a:t>
            </a:r>
            <a:r>
              <a:rPr kumimoji="0" lang="en-US" altLang="en-US" sz="1600" b="0" i="1"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the training variables set manually with a pre-determined value before starting the training. </a:t>
            </a:r>
          </a:p>
        </p:txBody>
      </p:sp>
      <p:pic>
        <p:nvPicPr>
          <p:cNvPr id="1026" name="Picture 2" descr="https://blog.floydhub.com/content/images/2018/08/Screen-Shot-2018-08-22-at-17.59.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489" y="1921668"/>
            <a:ext cx="5968344" cy="1300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7877" y="4897279"/>
            <a:ext cx="5304657" cy="246221"/>
          </a:xfrm>
          <a:prstGeom prst="rect">
            <a:avLst/>
          </a:prstGeom>
          <a:noFill/>
        </p:spPr>
        <p:txBody>
          <a:bodyPr wrap="none" rtlCol="0">
            <a:spAutoFit/>
          </a:bodyPr>
          <a:lstStyle/>
          <a:p>
            <a:r>
              <a:rPr lang="en-CA" sz="1000" dirty="0"/>
              <a:t>Ref: </a:t>
            </a:r>
            <a:r>
              <a:rPr lang="en-US" sz="1000" dirty="0">
                <a:hlinkClick r:id="rId4"/>
              </a:rPr>
              <a:t>https://blog.floydhub.com/guide-to-hyperparameters-search-for-deep-learning-models/</a:t>
            </a:r>
            <a:endParaRPr lang="en-US" sz="1000" dirty="0"/>
          </a:p>
        </p:txBody>
      </p:sp>
    </p:spTree>
    <p:extLst>
      <p:ext uri="{BB962C8B-B14F-4D97-AF65-F5344CB8AC3E}">
        <p14:creationId xmlns:p14="http://schemas.microsoft.com/office/powerpoint/2010/main" val="346580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Adam:</a:t>
            </a:r>
            <a:endParaRPr dirty="0"/>
          </a:p>
        </p:txBody>
      </p:sp>
      <p:pic>
        <p:nvPicPr>
          <p:cNvPr id="2" name="Picture 1"/>
          <p:cNvPicPr>
            <a:picLocks noChangeAspect="1"/>
          </p:cNvPicPr>
          <p:nvPr/>
        </p:nvPicPr>
        <p:blipFill>
          <a:blip r:embed="rId3"/>
          <a:stretch>
            <a:fillRect/>
          </a:stretch>
        </p:blipFill>
        <p:spPr>
          <a:xfrm>
            <a:off x="1796270" y="1374638"/>
            <a:ext cx="6852430" cy="3490256"/>
          </a:xfrm>
          <a:prstGeom prst="rect">
            <a:avLst/>
          </a:prstGeom>
        </p:spPr>
      </p:pic>
    </p:spTree>
    <p:extLst>
      <p:ext uri="{BB962C8B-B14F-4D97-AF65-F5344CB8AC3E}">
        <p14:creationId xmlns:p14="http://schemas.microsoft.com/office/powerpoint/2010/main" val="398836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SGD</a:t>
            </a:r>
            <a:endParaRPr dirty="0"/>
          </a:p>
        </p:txBody>
      </p:sp>
      <p:pic>
        <p:nvPicPr>
          <p:cNvPr id="3" name="Picture 2"/>
          <p:cNvPicPr>
            <a:picLocks noChangeAspect="1"/>
          </p:cNvPicPr>
          <p:nvPr/>
        </p:nvPicPr>
        <p:blipFill>
          <a:blip r:embed="rId3"/>
          <a:stretch>
            <a:fillRect/>
          </a:stretch>
        </p:blipFill>
        <p:spPr>
          <a:xfrm>
            <a:off x="2114550" y="863175"/>
            <a:ext cx="6436518" cy="41296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Useful PyTorch functions:</a:t>
            </a:r>
            <a:endParaRPr/>
          </a:p>
        </p:txBody>
      </p:sp>
      <p:sp>
        <p:nvSpPr>
          <p:cNvPr id="175" name="Google Shape;175;p26"/>
          <p:cNvSpPr txBox="1">
            <a:spLocks noGrp="1"/>
          </p:cNvSpPr>
          <p:nvPr>
            <p:ph type="body" idx="1"/>
          </p:nvPr>
        </p:nvSpPr>
        <p:spPr>
          <a:xfrm>
            <a:off x="727650" y="1230923"/>
            <a:ext cx="7688700" cy="3685735"/>
          </a:xfrm>
          <a:prstGeom prst="rect">
            <a:avLst/>
          </a:prstGeom>
        </p:spPr>
        <p:txBody>
          <a:bodyPr spcFirstLastPara="1" wrap="square" lIns="91425" tIns="91425" rIns="91425" bIns="91425" anchor="t" anchorCtr="0">
            <a:noAutofit/>
          </a:bodyPr>
          <a:lstStyle/>
          <a:p>
            <a:pPr marL="457200" marR="0" lvl="0" indent="-311150" algn="l" rtl="0">
              <a:lnSpc>
                <a:spcPct val="200000"/>
              </a:lnSpc>
              <a:spcBef>
                <a:spcPts val="0"/>
              </a:spcBef>
              <a:spcAft>
                <a:spcPts val="0"/>
              </a:spcAft>
              <a:buSzPts val="1300"/>
              <a:buChar char="-"/>
            </a:pPr>
            <a:r>
              <a:rPr lang="en" sz="1800" u="sng" dirty="0">
                <a:solidFill>
                  <a:schemeClr val="hlink"/>
                </a:solidFill>
                <a:latin typeface="Times New Roman" panose="02020603050405020304" pitchFamily="18" charset="0"/>
                <a:cs typeface="Times New Roman" panose="02020603050405020304" pitchFamily="18" charset="0"/>
                <a:hlinkClick r:id="rId3"/>
              </a:rPr>
              <a:t>Optimizer</a:t>
            </a:r>
            <a:r>
              <a:rPr lang="en" sz="1800" dirty="0">
                <a:latin typeface="Times New Roman" panose="02020603050405020304" pitchFamily="18" charset="0"/>
                <a:cs typeface="Times New Roman" panose="02020603050405020304" pitchFamily="18" charset="0"/>
              </a:rPr>
              <a:t>: Adam, SGD, etc: </a:t>
            </a:r>
            <a:endParaRPr sz="1800" dirty="0">
              <a:latin typeface="Times New Roman" panose="02020603050405020304" pitchFamily="18" charset="0"/>
              <a:ea typeface="Arial"/>
              <a:cs typeface="Times New Roman" panose="02020603050405020304" pitchFamily="18" charset="0"/>
              <a:sym typeface="Arial"/>
            </a:endParaRPr>
          </a:p>
          <a:p>
            <a:pPr marL="457200" marR="0" lvl="0" indent="-311150" algn="l" rtl="0">
              <a:lnSpc>
                <a:spcPct val="200000"/>
              </a:lnSpc>
              <a:spcBef>
                <a:spcPts val="0"/>
              </a:spcBef>
              <a:spcAft>
                <a:spcPts val="0"/>
              </a:spcAft>
              <a:buSzPts val="1300"/>
              <a:buChar char="-"/>
            </a:pPr>
            <a:r>
              <a:rPr lang="en" sz="1800" u="sng" dirty="0">
                <a:solidFill>
                  <a:schemeClr val="hlink"/>
                </a:solidFill>
                <a:latin typeface="Times New Roman" panose="02020603050405020304" pitchFamily="18" charset="0"/>
                <a:ea typeface="Arial"/>
                <a:cs typeface="Times New Roman" panose="02020603050405020304" pitchFamily="18" charset="0"/>
                <a:sym typeface="Arial"/>
                <a:hlinkClick r:id="rId4"/>
              </a:rPr>
              <a:t>torch.nn.CrossEntropyLoss</a:t>
            </a:r>
            <a:endParaRPr sz="1800" dirty="0">
              <a:latin typeface="Times New Roman" panose="02020603050405020304" pitchFamily="18" charset="0"/>
              <a:ea typeface="Arial"/>
              <a:cs typeface="Times New Roman" panose="02020603050405020304" pitchFamily="18" charset="0"/>
              <a:sym typeface="Arial"/>
            </a:endParaRPr>
          </a:p>
          <a:p>
            <a:pPr marL="457200" marR="0" lvl="0" indent="-311150" algn="l" rtl="0">
              <a:lnSpc>
                <a:spcPct val="200000"/>
              </a:lnSpc>
              <a:spcBef>
                <a:spcPts val="0"/>
              </a:spcBef>
              <a:spcAft>
                <a:spcPts val="0"/>
              </a:spcAft>
              <a:buSzPts val="1300"/>
              <a:buChar char="-"/>
            </a:pPr>
            <a:r>
              <a:rPr lang="en" sz="1800" u="sng" dirty="0">
                <a:solidFill>
                  <a:schemeClr val="hlink"/>
                </a:solidFill>
                <a:latin typeface="Times New Roman" panose="02020603050405020304" pitchFamily="18" charset="0"/>
                <a:cs typeface="Times New Roman" panose="02020603050405020304" pitchFamily="18" charset="0"/>
                <a:hlinkClick r:id="rId5"/>
              </a:rPr>
              <a:t>D</a:t>
            </a:r>
            <a:r>
              <a:rPr lang="en" sz="1800" u="sng" dirty="0">
                <a:solidFill>
                  <a:schemeClr val="hlink"/>
                </a:solidFill>
                <a:latin typeface="Times New Roman" panose="02020603050405020304" pitchFamily="18" charset="0"/>
                <a:cs typeface="Times New Roman" panose="02020603050405020304" pitchFamily="18" charset="0"/>
                <a:hlinkClick r:id="rId5"/>
              </a:rPr>
              <a:t>ata Loader</a:t>
            </a:r>
            <a:r>
              <a:rPr lang="en" sz="1800" dirty="0">
                <a:latin typeface="Times New Roman" panose="02020603050405020304" pitchFamily="18" charset="0"/>
                <a:cs typeface="Times New Roman" panose="02020603050405020304" pitchFamily="18" charset="0"/>
              </a:rPr>
              <a:t> : torchvision.datasets.MNIST, torchvision.datasets.CIFAR10</a:t>
            </a:r>
            <a:endParaRPr sz="1800" dirty="0">
              <a:latin typeface="Times New Roman" panose="02020603050405020304" pitchFamily="18" charset="0"/>
              <a:cs typeface="Times New Roman" panose="02020603050405020304" pitchFamily="18" charset="0"/>
            </a:endParaRPr>
          </a:p>
          <a:p>
            <a:pPr marL="457200" marR="0" lvl="0" indent="-311150" algn="l" rtl="0">
              <a:lnSpc>
                <a:spcPct val="200000"/>
              </a:lnSpc>
              <a:spcBef>
                <a:spcPts val="0"/>
              </a:spcBef>
              <a:spcAft>
                <a:spcPts val="0"/>
              </a:spcAft>
              <a:buSzPts val="1300"/>
              <a:buChar char="-"/>
            </a:pPr>
            <a:r>
              <a:rPr lang="en" sz="1800" u="sng" dirty="0">
                <a:solidFill>
                  <a:schemeClr val="hlink"/>
                </a:solidFill>
                <a:latin typeface="Times New Roman" panose="02020603050405020304" pitchFamily="18" charset="0"/>
                <a:cs typeface="Times New Roman" panose="02020603050405020304" pitchFamily="18" charset="0"/>
                <a:hlinkClick r:id="rId6"/>
              </a:rPr>
              <a:t>Data Samplers</a:t>
            </a:r>
            <a:endParaRPr sz="1800" dirty="0">
              <a:latin typeface="Times New Roman" panose="02020603050405020304" pitchFamily="18" charset="0"/>
              <a:cs typeface="Times New Roman" panose="02020603050405020304" pitchFamily="18" charset="0"/>
            </a:endParaRPr>
          </a:p>
          <a:p>
            <a:pPr marL="457200" marR="0" lvl="0" indent="-311150" algn="l" rtl="0">
              <a:lnSpc>
                <a:spcPct val="200000"/>
              </a:lnSpc>
              <a:spcBef>
                <a:spcPts val="0"/>
              </a:spcBef>
              <a:spcAft>
                <a:spcPts val="0"/>
              </a:spcAft>
              <a:buSzPts val="1300"/>
              <a:buChar char="-"/>
            </a:pPr>
            <a:r>
              <a:rPr lang="en" sz="1800" u="sng" dirty="0">
                <a:solidFill>
                  <a:schemeClr val="hlink"/>
                </a:solidFill>
                <a:latin typeface="Times New Roman" panose="02020603050405020304" pitchFamily="18" charset="0"/>
                <a:cs typeface="Times New Roman" panose="02020603050405020304" pitchFamily="18" charset="0"/>
                <a:hlinkClick r:id="rId7"/>
              </a:rPr>
              <a:t>torch.max</a:t>
            </a:r>
            <a:r>
              <a:rPr lang="en" sz="1800" dirty="0">
                <a:latin typeface="Times New Roman" panose="02020603050405020304" pitchFamily="18" charset="0"/>
                <a:cs typeface="Times New Roman" panose="02020603050405020304" pitchFamily="18" charset="0"/>
              </a:rPr>
              <a:t>(tensor)</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20456" y="29181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Logistic Regression:</a:t>
            </a:r>
            <a:endParaRPr dirty="0"/>
          </a:p>
        </p:txBody>
      </p:sp>
      <p:pic>
        <p:nvPicPr>
          <p:cNvPr id="99" name="Google Shape;99;p15"/>
          <p:cNvPicPr preferRelativeResize="0"/>
          <p:nvPr/>
        </p:nvPicPr>
        <p:blipFill>
          <a:blip r:embed="rId3">
            <a:alphaModFix/>
          </a:blip>
          <a:stretch>
            <a:fillRect/>
          </a:stretch>
        </p:blipFill>
        <p:spPr>
          <a:xfrm>
            <a:off x="97959" y="1148479"/>
            <a:ext cx="9046041" cy="38511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Loss Function : Cross Entropy</a:t>
            </a:r>
            <a:endParaRPr/>
          </a:p>
        </p:txBody>
      </p:sp>
      <p:sp>
        <p:nvSpPr>
          <p:cNvPr id="105" name="Google Shape;105;p16"/>
          <p:cNvSpPr txBox="1">
            <a:spLocks noGrp="1"/>
          </p:cNvSpPr>
          <p:nvPr>
            <p:ph type="body" idx="1"/>
          </p:nvPr>
        </p:nvSpPr>
        <p:spPr>
          <a:xfrm>
            <a:off x="727650" y="1407975"/>
            <a:ext cx="76887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CFCFC"/>
                </a:highlight>
              </a:rPr>
              <a:t>Cross-entropy loss, or log loss, measures the performance of a classification model whose output is a probability value between 0 and 1. Cross-entropy loss increases as the predicted probability diverges from the actual label. </a:t>
            </a:r>
            <a:endParaRPr sz="1200">
              <a:solidFill>
                <a:srgbClr val="404040"/>
              </a:solidFill>
              <a:highlight>
                <a:srgbClr val="FCFCFC"/>
              </a:highlight>
            </a:endParaRPr>
          </a:p>
          <a:p>
            <a:pPr marL="0" lvl="0" indent="0" algn="l" rtl="0">
              <a:spcBef>
                <a:spcPts val="1600"/>
              </a:spcBef>
              <a:spcAft>
                <a:spcPts val="1600"/>
              </a:spcAft>
              <a:buNone/>
            </a:pPr>
            <a:endParaRPr sz="1200">
              <a:solidFill>
                <a:srgbClr val="404040"/>
              </a:solidFill>
              <a:highlight>
                <a:srgbClr val="FCFCFC"/>
              </a:highlight>
            </a:endParaRPr>
          </a:p>
        </p:txBody>
      </p:sp>
      <p:pic>
        <p:nvPicPr>
          <p:cNvPr id="106" name="Google Shape;106;p16"/>
          <p:cNvPicPr preferRelativeResize="0"/>
          <p:nvPr/>
        </p:nvPicPr>
        <p:blipFill>
          <a:blip r:embed="rId3">
            <a:alphaModFix/>
          </a:blip>
          <a:stretch>
            <a:fillRect/>
          </a:stretch>
        </p:blipFill>
        <p:spPr>
          <a:xfrm>
            <a:off x="4189250" y="2306975"/>
            <a:ext cx="3962800" cy="2836525"/>
          </a:xfrm>
          <a:prstGeom prst="rect">
            <a:avLst/>
          </a:prstGeom>
          <a:noFill/>
          <a:ln>
            <a:noFill/>
          </a:ln>
        </p:spPr>
      </p:pic>
      <p:pic>
        <p:nvPicPr>
          <p:cNvPr id="107" name="Google Shape;107;p16"/>
          <p:cNvPicPr preferRelativeResize="0"/>
          <p:nvPr/>
        </p:nvPicPr>
        <p:blipFill>
          <a:blip r:embed="rId4">
            <a:alphaModFix/>
          </a:blip>
          <a:stretch>
            <a:fillRect/>
          </a:stretch>
        </p:blipFill>
        <p:spPr>
          <a:xfrm>
            <a:off x="355855" y="2721375"/>
            <a:ext cx="3566311" cy="11433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Regularization:</a:t>
            </a:r>
            <a:endParaRPr dirty="0"/>
          </a:p>
        </p:txBody>
      </p:sp>
      <p:sp>
        <p:nvSpPr>
          <p:cNvPr id="114" name="Google Shape;114;p17"/>
          <p:cNvSpPr txBox="1">
            <a:spLocks noGrp="1"/>
          </p:cNvSpPr>
          <p:nvPr>
            <p:ph type="body" idx="1"/>
          </p:nvPr>
        </p:nvSpPr>
        <p:spPr>
          <a:xfrm>
            <a:off x="-1" y="1461500"/>
            <a:ext cx="4879181" cy="3241500"/>
          </a:xfrm>
          <a:prstGeom prst="rect">
            <a:avLst/>
          </a:prstGeom>
        </p:spPr>
        <p:txBody>
          <a:bodyPr spcFirstLastPara="1" wrap="square" lIns="91425" tIns="91425" rIns="91425" bIns="91425" anchor="t" anchorCtr="0">
            <a:noAutofit/>
          </a:bodyPr>
          <a:lstStyle/>
          <a:p>
            <a:pPr marL="457200" marR="3048" lvl="0" indent="-304800" algn="l" rtl="0">
              <a:lnSpc>
                <a:spcPct val="100000"/>
              </a:lnSpc>
              <a:spcBef>
                <a:spcPts val="2328"/>
              </a:spcBef>
              <a:spcAft>
                <a:spcPts val="0"/>
              </a:spcAft>
              <a:buClr>
                <a:srgbClr val="000000"/>
              </a:buClr>
              <a:buSzPts val="1200"/>
              <a:buFont typeface="Times New Roman"/>
              <a:buChar char="-"/>
            </a:pPr>
            <a:r>
              <a:rPr lang="en" sz="1400" dirty="0">
                <a:solidFill>
                  <a:srgbClr val="000000"/>
                </a:solidFill>
                <a:ea typeface="Times New Roman"/>
                <a:sym typeface="Times New Roman"/>
              </a:rPr>
              <a:t>A way to penalize the weight matrices of the nodes. </a:t>
            </a:r>
            <a:endParaRPr sz="1400" dirty="0">
              <a:solidFill>
                <a:srgbClr val="000000"/>
              </a:solidFill>
              <a:ea typeface="Times New Roman"/>
              <a:sym typeface="Times New Roman"/>
            </a:endParaRPr>
          </a:p>
          <a:p>
            <a:pPr marL="457200" marR="6096" lvl="0" indent="-304800" algn="l" rtl="0">
              <a:spcBef>
                <a:spcPts val="0"/>
              </a:spcBef>
              <a:spcAft>
                <a:spcPts val="0"/>
              </a:spcAft>
              <a:buClr>
                <a:srgbClr val="000000"/>
              </a:buClr>
              <a:buSzPts val="1200"/>
              <a:buFont typeface="Times New Roman"/>
              <a:buChar char="-"/>
            </a:pPr>
            <a:r>
              <a:rPr lang="en" sz="1400" dirty="0">
                <a:solidFill>
                  <a:srgbClr val="000000"/>
                </a:solidFill>
                <a:ea typeface="Times New Roman"/>
                <a:sym typeface="Times New Roman"/>
              </a:rPr>
              <a:t>We update the general cost function by adding another term known as the regularization term. </a:t>
            </a:r>
            <a:endParaRPr sz="1400" dirty="0">
              <a:solidFill>
                <a:srgbClr val="000000"/>
              </a:solidFill>
              <a:ea typeface="Times New Roman"/>
              <a:sym typeface="Times New Roman"/>
            </a:endParaRPr>
          </a:p>
          <a:p>
            <a:pPr marL="457200" marR="719328" lvl="0" indent="0" algn="l" rtl="0">
              <a:spcBef>
                <a:spcPts val="1848"/>
              </a:spcBef>
              <a:spcAft>
                <a:spcPts val="0"/>
              </a:spcAft>
              <a:buNone/>
            </a:pPr>
            <a:r>
              <a:rPr lang="en" sz="1400" i="1" dirty="0">
                <a:solidFill>
                  <a:srgbClr val="990000"/>
                </a:solidFill>
                <a:ea typeface="Arial"/>
                <a:sym typeface="Arial"/>
              </a:rPr>
              <a:t>Cost function = Loss (say, binary cross entropy) + Regularization term </a:t>
            </a:r>
            <a:endParaRPr sz="1400" i="1" dirty="0">
              <a:solidFill>
                <a:srgbClr val="990000"/>
              </a:solidFill>
              <a:ea typeface="Arial"/>
              <a:sym typeface="Arial"/>
            </a:endParaRPr>
          </a:p>
          <a:p>
            <a:pPr marL="457200" lvl="0" indent="-304800" algn="just" rtl="0">
              <a:spcBef>
                <a:spcPts val="1728"/>
              </a:spcBef>
              <a:spcAft>
                <a:spcPts val="0"/>
              </a:spcAft>
              <a:buClr>
                <a:srgbClr val="000000"/>
              </a:buClr>
              <a:buSzPts val="1200"/>
              <a:buFont typeface="Times New Roman"/>
              <a:buChar char="-"/>
            </a:pPr>
            <a:r>
              <a:rPr lang="en" sz="1400" dirty="0">
                <a:solidFill>
                  <a:srgbClr val="000000"/>
                </a:solidFill>
                <a:ea typeface="Times New Roman"/>
                <a:sym typeface="Times New Roman"/>
              </a:rPr>
              <a:t>Due to the addition of this regularization term, the values of weight matrices decrease because it assumes that a neural network with smaller weight matrices leads to simpler models. Therefore, it will also reduce overfitting to quite an extent. </a:t>
            </a:r>
            <a:endParaRPr sz="1400" dirty="0">
              <a:solidFill>
                <a:srgbClr val="000000"/>
              </a:solidFill>
              <a:ea typeface="Times New Roman"/>
              <a:sym typeface="Times New Roman"/>
            </a:endParaRPr>
          </a:p>
          <a:p>
            <a:pPr marL="457200" marR="3048" lvl="0" indent="0" algn="l" rtl="0">
              <a:lnSpc>
                <a:spcPct val="100000"/>
              </a:lnSpc>
              <a:spcBef>
                <a:spcPts val="2328"/>
              </a:spcBef>
              <a:spcAft>
                <a:spcPts val="0"/>
              </a:spcAft>
              <a:buNone/>
            </a:pPr>
            <a:endParaRPr sz="1400" dirty="0">
              <a:solidFill>
                <a:srgbClr val="000000"/>
              </a:solidFill>
              <a:ea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4719350" y="499025"/>
            <a:ext cx="4424650" cy="1833200"/>
          </a:xfrm>
          <a:prstGeom prst="rect">
            <a:avLst/>
          </a:prstGeom>
          <a:noFill/>
          <a:ln>
            <a:noFill/>
          </a:ln>
        </p:spPr>
      </p:pic>
      <p:pic>
        <p:nvPicPr>
          <p:cNvPr id="116" name="Google Shape;116;p17"/>
          <p:cNvPicPr preferRelativeResize="0"/>
          <p:nvPr/>
        </p:nvPicPr>
        <p:blipFill>
          <a:blip r:embed="rId4">
            <a:alphaModFix/>
          </a:blip>
          <a:stretch>
            <a:fillRect/>
          </a:stretch>
        </p:blipFill>
        <p:spPr>
          <a:xfrm>
            <a:off x="4815852" y="2165650"/>
            <a:ext cx="4231649" cy="1833200"/>
          </a:xfrm>
          <a:prstGeom prst="rect">
            <a:avLst/>
          </a:prstGeom>
          <a:noFill/>
          <a:ln>
            <a:noFill/>
          </a:ln>
        </p:spPr>
      </p:pic>
      <p:pic>
        <p:nvPicPr>
          <p:cNvPr id="117" name="Google Shape;117;p17"/>
          <p:cNvPicPr preferRelativeResize="0"/>
          <p:nvPr/>
        </p:nvPicPr>
        <p:blipFill>
          <a:blip r:embed="rId5">
            <a:alphaModFix/>
          </a:blip>
          <a:stretch>
            <a:fillRect/>
          </a:stretch>
        </p:blipFill>
        <p:spPr>
          <a:xfrm>
            <a:off x="5899925" y="3836025"/>
            <a:ext cx="1708900" cy="130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Regularization:</a:t>
            </a:r>
            <a:endParaRPr/>
          </a:p>
        </p:txBody>
      </p:sp>
      <p:sp>
        <p:nvSpPr>
          <p:cNvPr id="123" name="Google Shape;123;p18"/>
          <p:cNvSpPr txBox="1">
            <a:spLocks noGrp="1"/>
          </p:cNvSpPr>
          <p:nvPr>
            <p:ph type="body" idx="1"/>
          </p:nvPr>
        </p:nvSpPr>
        <p:spPr>
          <a:xfrm>
            <a:off x="727650" y="1407975"/>
            <a:ext cx="7688700" cy="32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L1 Regularization:</a:t>
            </a:r>
            <a:endParaRPr b="1" u="sng"/>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b="1" u="sng"/>
              <a:t>L2 Regularization:</a:t>
            </a:r>
            <a:endParaRPr b="1" u="sng"/>
          </a:p>
          <a:p>
            <a:pPr marL="0" lvl="0" indent="0" algn="l" rtl="0">
              <a:spcBef>
                <a:spcPts val="1600"/>
              </a:spcBef>
              <a:spcAft>
                <a:spcPts val="1600"/>
              </a:spcAft>
              <a:buNone/>
            </a:pPr>
            <a:endParaRPr/>
          </a:p>
        </p:txBody>
      </p:sp>
      <p:pic>
        <p:nvPicPr>
          <p:cNvPr id="124" name="Google Shape;124;p18"/>
          <p:cNvPicPr preferRelativeResize="0"/>
          <p:nvPr/>
        </p:nvPicPr>
        <p:blipFill>
          <a:blip r:embed="rId3">
            <a:alphaModFix/>
          </a:blip>
          <a:stretch>
            <a:fillRect/>
          </a:stretch>
        </p:blipFill>
        <p:spPr>
          <a:xfrm>
            <a:off x="1885950" y="3921694"/>
            <a:ext cx="5372100" cy="952500"/>
          </a:xfrm>
          <a:prstGeom prst="rect">
            <a:avLst/>
          </a:prstGeom>
          <a:noFill/>
          <a:ln>
            <a:noFill/>
          </a:ln>
        </p:spPr>
      </p:pic>
      <p:pic>
        <p:nvPicPr>
          <p:cNvPr id="125" name="Google Shape;125;p18"/>
          <p:cNvPicPr preferRelativeResize="0"/>
          <p:nvPr/>
        </p:nvPicPr>
        <p:blipFill>
          <a:blip r:embed="rId4">
            <a:alphaModFix/>
          </a:blip>
          <a:stretch>
            <a:fillRect/>
          </a:stretch>
        </p:blipFill>
        <p:spPr>
          <a:xfrm>
            <a:off x="1787338" y="1951194"/>
            <a:ext cx="5133975" cy="100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7650" y="1803175"/>
            <a:ext cx="7688700" cy="13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Datasets</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37475" y="483750"/>
            <a:ext cx="7688700" cy="7602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4400"/>
              <a:buFont typeface="Calibri"/>
              <a:buNone/>
            </a:pPr>
            <a:r>
              <a:rPr lang="en"/>
              <a:t>[1]</a:t>
            </a:r>
            <a:r>
              <a:rPr lang="en">
                <a:solidFill>
                  <a:srgbClr val="1C4587"/>
                </a:solidFill>
              </a:rPr>
              <a:t> </a:t>
            </a:r>
            <a:r>
              <a:rPr lang="en" sz="3000" u="sng">
                <a:solidFill>
                  <a:srgbClr val="1C4587"/>
                </a:solidFill>
                <a:latin typeface="Calibri"/>
                <a:ea typeface="Calibri"/>
                <a:cs typeface="Calibri"/>
                <a:sym typeface="Calibri"/>
                <a:hlinkClick r:id="rId3"/>
              </a:rPr>
              <a:t>MNIST Dataset</a:t>
            </a:r>
            <a:endParaRPr sz="3000">
              <a:solidFill>
                <a:srgbClr val="1C4587"/>
              </a:solidFill>
              <a:latin typeface="Calibri"/>
              <a:ea typeface="Calibri"/>
              <a:cs typeface="Calibri"/>
              <a:sym typeface="Calibri"/>
            </a:endParaRPr>
          </a:p>
          <a:p>
            <a:pPr marL="0" lvl="0" indent="0" algn="l" rtl="0">
              <a:spcBef>
                <a:spcPts val="0"/>
              </a:spcBef>
              <a:spcAft>
                <a:spcPts val="0"/>
              </a:spcAft>
              <a:buNone/>
            </a:pPr>
            <a:endParaRPr/>
          </a:p>
        </p:txBody>
      </p:sp>
      <p:sp>
        <p:nvSpPr>
          <p:cNvPr id="136" name="Google Shape;136;p20"/>
          <p:cNvSpPr txBox="1">
            <a:spLocks noGrp="1"/>
          </p:cNvSpPr>
          <p:nvPr>
            <p:ph type="body" idx="1"/>
          </p:nvPr>
        </p:nvSpPr>
        <p:spPr>
          <a:xfrm>
            <a:off x="237475" y="1400500"/>
            <a:ext cx="6098700" cy="2261100"/>
          </a:xfrm>
          <a:prstGeom prst="rect">
            <a:avLst/>
          </a:prstGeom>
        </p:spPr>
        <p:txBody>
          <a:bodyPr spcFirstLastPara="1" wrap="square" lIns="91425" tIns="91425" rIns="91425" bIns="91425" anchor="t" anchorCtr="0">
            <a:noAutofit/>
          </a:bodyPr>
          <a:lstStyle/>
          <a:p>
            <a:pPr marL="228600" lvl="0" indent="-178435" algn="l" rtl="0">
              <a:lnSpc>
                <a:spcPct val="70000"/>
              </a:lnSpc>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28x28 Binary images of handwritten digits</a:t>
            </a:r>
            <a:endParaRPr sz="1800">
              <a:solidFill>
                <a:srgbClr val="000000"/>
              </a:solidFill>
              <a:latin typeface="Calibri"/>
              <a:ea typeface="Calibri"/>
              <a:cs typeface="Calibri"/>
              <a:sym typeface="Calibri"/>
            </a:endParaRPr>
          </a:p>
          <a:p>
            <a:pPr marL="228600" lvl="0" indent="-178435" algn="l" rtl="0">
              <a:lnSpc>
                <a:spcPct val="70000"/>
              </a:lnSpc>
              <a:spcBef>
                <a:spcPts val="100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60K training, 5K testing images</a:t>
            </a:r>
            <a:endParaRPr sz="1800">
              <a:solidFill>
                <a:srgbClr val="000000"/>
              </a:solidFill>
              <a:latin typeface="Calibri"/>
              <a:ea typeface="Calibri"/>
              <a:cs typeface="Calibri"/>
              <a:sym typeface="Calibri"/>
            </a:endParaRPr>
          </a:p>
          <a:p>
            <a:pPr marL="228600" lvl="0" indent="-64135" algn="l" rtl="0">
              <a:lnSpc>
                <a:spcPct val="70000"/>
              </a:lnSpc>
              <a:spcBef>
                <a:spcPts val="1000"/>
              </a:spcBef>
              <a:spcAft>
                <a:spcPts val="0"/>
              </a:spcAft>
              <a:buClr>
                <a:srgbClr val="000000"/>
              </a:buClr>
              <a:buSzPts val="2590"/>
              <a:buFont typeface="Arial"/>
              <a:buNone/>
            </a:pPr>
            <a:endParaRPr sz="2590">
              <a:solidFill>
                <a:srgbClr val="000000"/>
              </a:solidFill>
              <a:latin typeface="Calibri"/>
              <a:ea typeface="Calibri"/>
              <a:cs typeface="Calibri"/>
              <a:sym typeface="Calibri"/>
            </a:endParaRPr>
          </a:p>
          <a:p>
            <a:pPr marL="228600" lvl="0" indent="-64135" algn="l" rtl="0">
              <a:lnSpc>
                <a:spcPct val="70000"/>
              </a:lnSpc>
              <a:spcBef>
                <a:spcPts val="1000"/>
              </a:spcBef>
              <a:spcAft>
                <a:spcPts val="0"/>
              </a:spcAft>
              <a:buClr>
                <a:srgbClr val="000000"/>
              </a:buClr>
              <a:buSzPts val="2590"/>
              <a:buFont typeface="Arial"/>
              <a:buNone/>
            </a:pPr>
            <a:endParaRPr sz="259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pic>
        <p:nvPicPr>
          <p:cNvPr id="137" name="Google Shape;137;p20"/>
          <p:cNvPicPr preferRelativeResize="0"/>
          <p:nvPr/>
        </p:nvPicPr>
        <p:blipFill rotWithShape="1">
          <a:blip r:embed="rId4">
            <a:alphaModFix/>
          </a:blip>
          <a:srcRect/>
          <a:stretch/>
        </p:blipFill>
        <p:spPr>
          <a:xfrm>
            <a:off x="4480075" y="1645575"/>
            <a:ext cx="4663924" cy="349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237475" y="558275"/>
            <a:ext cx="7688700" cy="7602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[2] </a:t>
            </a:r>
            <a:r>
              <a:rPr lang="en" sz="3000" u="sng">
                <a:solidFill>
                  <a:schemeClr val="hlink"/>
                </a:solidFill>
                <a:hlinkClick r:id="rId3"/>
              </a:rPr>
              <a:t>CIFAR-10 Dataset</a:t>
            </a:r>
            <a:endParaRPr sz="3000" b="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143" name="Google Shape;143;p21"/>
          <p:cNvSpPr txBox="1">
            <a:spLocks noGrp="1"/>
          </p:cNvSpPr>
          <p:nvPr>
            <p:ph type="body" idx="1"/>
          </p:nvPr>
        </p:nvSpPr>
        <p:spPr>
          <a:xfrm>
            <a:off x="237475" y="1400500"/>
            <a:ext cx="4920900" cy="2261100"/>
          </a:xfrm>
          <a:prstGeom prst="rect">
            <a:avLst/>
          </a:prstGeom>
        </p:spPr>
        <p:txBody>
          <a:bodyPr spcFirstLastPara="1" wrap="square" lIns="91425" tIns="91425" rIns="91425" bIns="91425" anchor="t" anchorCtr="0">
            <a:noAutofit/>
          </a:bodyPr>
          <a:lstStyle/>
          <a:p>
            <a:pPr marL="228600" lvl="0" indent="-178435" algn="l" rtl="0">
              <a:lnSpc>
                <a:spcPct val="70000"/>
              </a:lnSpc>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32x32 RGB images of different objects</a:t>
            </a:r>
            <a:endParaRPr sz="1800">
              <a:solidFill>
                <a:srgbClr val="000000"/>
              </a:solidFill>
              <a:latin typeface="Calibri"/>
              <a:ea typeface="Calibri"/>
              <a:cs typeface="Calibri"/>
              <a:sym typeface="Calibri"/>
            </a:endParaRPr>
          </a:p>
          <a:p>
            <a:pPr marL="228600" lvl="0" indent="-178435" algn="l" rtl="0">
              <a:lnSpc>
                <a:spcPct val="70000"/>
              </a:lnSpc>
              <a:spcBef>
                <a:spcPts val="100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60000 in 10 classes, with 6000 images per class, divided as 50000 training images and 10000 test images.</a:t>
            </a:r>
            <a:endParaRPr sz="1800">
              <a:solidFill>
                <a:srgbClr val="000000"/>
              </a:solidFill>
              <a:latin typeface="Calibri"/>
              <a:ea typeface="Calibri"/>
              <a:cs typeface="Calibri"/>
              <a:sym typeface="Calibri"/>
            </a:endParaRPr>
          </a:p>
          <a:p>
            <a:pPr marL="228600" lvl="0" indent="-64135" algn="l" rtl="0">
              <a:lnSpc>
                <a:spcPct val="70000"/>
              </a:lnSpc>
              <a:spcBef>
                <a:spcPts val="1000"/>
              </a:spcBef>
              <a:spcAft>
                <a:spcPts val="0"/>
              </a:spcAft>
              <a:buNone/>
            </a:pPr>
            <a:endParaRPr sz="2590">
              <a:solidFill>
                <a:srgbClr val="000000"/>
              </a:solidFill>
              <a:latin typeface="Calibri"/>
              <a:ea typeface="Calibri"/>
              <a:cs typeface="Calibri"/>
              <a:sym typeface="Calibri"/>
            </a:endParaRPr>
          </a:p>
          <a:p>
            <a:pPr marL="228600" lvl="0" indent="-64135" algn="l" rtl="0">
              <a:lnSpc>
                <a:spcPct val="70000"/>
              </a:lnSpc>
              <a:spcBef>
                <a:spcPts val="1000"/>
              </a:spcBef>
              <a:spcAft>
                <a:spcPts val="0"/>
              </a:spcAft>
              <a:buNone/>
            </a:pPr>
            <a:endParaRPr sz="259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pic>
        <p:nvPicPr>
          <p:cNvPr id="144" name="Google Shape;144;p21"/>
          <p:cNvPicPr preferRelativeResize="0"/>
          <p:nvPr/>
        </p:nvPicPr>
        <p:blipFill>
          <a:blip r:embed="rId4">
            <a:alphaModFix/>
          </a:blip>
          <a:stretch>
            <a:fillRect/>
          </a:stretch>
        </p:blipFill>
        <p:spPr>
          <a:xfrm>
            <a:off x="5285125" y="2142151"/>
            <a:ext cx="3858875" cy="300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84725" y="59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Data splits:</a:t>
            </a:r>
            <a:endParaRPr/>
          </a:p>
        </p:txBody>
      </p:sp>
      <p:sp>
        <p:nvSpPr>
          <p:cNvPr id="150" name="Google Shape;150;p22"/>
          <p:cNvSpPr txBox="1">
            <a:spLocks noGrp="1"/>
          </p:cNvSpPr>
          <p:nvPr>
            <p:ph type="body" idx="1"/>
          </p:nvPr>
        </p:nvSpPr>
        <p:spPr>
          <a:xfrm>
            <a:off x="727650" y="1407975"/>
            <a:ext cx="7688700" cy="31317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Train Data (48000), originally (60000)</a:t>
            </a:r>
            <a:endParaRPr/>
          </a:p>
          <a:p>
            <a:pPr marL="457200" lvl="0" indent="-311150" algn="l" rtl="0">
              <a:lnSpc>
                <a:spcPct val="200000"/>
              </a:lnSpc>
              <a:spcBef>
                <a:spcPts val="0"/>
              </a:spcBef>
              <a:spcAft>
                <a:spcPts val="0"/>
              </a:spcAft>
              <a:buSzPts val="1300"/>
              <a:buChar char="-"/>
            </a:pPr>
            <a:r>
              <a:rPr lang="en"/>
              <a:t>Validation Data (12,000): Subset of the train data</a:t>
            </a:r>
            <a:endParaRPr/>
          </a:p>
          <a:p>
            <a:pPr marL="457200" lvl="0" indent="-311150" algn="l" rtl="0">
              <a:lnSpc>
                <a:spcPct val="200000"/>
              </a:lnSpc>
              <a:spcBef>
                <a:spcPts val="0"/>
              </a:spcBef>
              <a:spcAft>
                <a:spcPts val="0"/>
              </a:spcAft>
              <a:buSzPts val="1300"/>
              <a:buChar char="-"/>
            </a:pPr>
            <a:r>
              <a:rPr lang="en"/>
              <a:t>Test Data: Shouldn’t be included in the training process, even for fine-tuning the hyperparameters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555</Words>
  <Application>Microsoft Office PowerPoint</Application>
  <PresentationFormat>On-screen Show (16:9)</PresentationFormat>
  <Paragraphs>71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Times New Roman</vt:lpstr>
      <vt:lpstr>Lato</vt:lpstr>
      <vt:lpstr>Calibri</vt:lpstr>
      <vt:lpstr>Office Theme</vt:lpstr>
      <vt:lpstr>CMPUT 328 Fall 2020 Assignment 2  Logistic Regression and Hyperparameter Search</vt:lpstr>
      <vt:lpstr>Logistic Regression:</vt:lpstr>
      <vt:lpstr>Loss Function : Cross Entropy</vt:lpstr>
      <vt:lpstr>Regularization:</vt:lpstr>
      <vt:lpstr>Regularization:</vt:lpstr>
      <vt:lpstr>Datasets</vt:lpstr>
      <vt:lpstr>[1] MNIST Dataset </vt:lpstr>
      <vt:lpstr>[2] CIFAR-10 Dataset </vt:lpstr>
      <vt:lpstr>Different Data splits:</vt:lpstr>
      <vt:lpstr>Data loaders:</vt:lpstr>
      <vt:lpstr>Data loaders:</vt:lpstr>
      <vt:lpstr>Implementation Steps:</vt:lpstr>
      <vt:lpstr>Optimization</vt:lpstr>
      <vt:lpstr>Optimization in Pytorch:</vt:lpstr>
      <vt:lpstr>Hyper-parameter:</vt:lpstr>
      <vt:lpstr>Adam:</vt:lpstr>
      <vt:lpstr>SGD</vt:lpstr>
      <vt:lpstr>Useful PyTorch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328 - Fall 2020 Assignment 3: Logistic Regression in PyTorch</dc:title>
  <cp:lastModifiedBy>Abhineet Singh</cp:lastModifiedBy>
  <cp:revision>26</cp:revision>
  <dcterms:modified xsi:type="dcterms:W3CDTF">2020-09-21T19:50:47Z</dcterms:modified>
</cp:coreProperties>
</file>