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5" r:id="rId9"/>
    <p:sldId id="266" r:id="rId10"/>
    <p:sldId id="267" r:id="rId11"/>
    <p:sldId id="268" r:id="rId12"/>
    <p:sldId id="274" r:id="rId13"/>
    <p:sldId id="275" r:id="rId14"/>
    <p:sldId id="276" r:id="rId15"/>
    <p:sldId id="269" r:id="rId16"/>
    <p:sldId id="270" r:id="rId17"/>
    <p:sldId id="271" r:id="rId18"/>
    <p:sldId id="272" r:id="rId19"/>
    <p:sldId id="262" r:id="rId20"/>
    <p:sldId id="263" r:id="rId21"/>
    <p:sldId id="264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sentación" id="{560570D4-F634-4517-A469-01F5831C2A68}">
          <p14:sldIdLst>
            <p14:sldId id="256"/>
            <p14:sldId id="257"/>
            <p14:sldId id="258"/>
            <p14:sldId id="259"/>
            <p14:sldId id="260"/>
            <p14:sldId id="273"/>
            <p14:sldId id="261"/>
            <p14:sldId id="265"/>
            <p14:sldId id="266"/>
            <p14:sldId id="267"/>
            <p14:sldId id="268"/>
            <p14:sldId id="274"/>
            <p14:sldId id="275"/>
            <p14:sldId id="276"/>
          </p14:sldIdLst>
        </p14:section>
        <p14:section name="Gráficos de ayuda" id="{0B90B45D-5C42-4C9B-A7CB-9C05738A94DC}">
          <p14:sldIdLst>
            <p14:sldId id="269"/>
            <p14:sldId id="270"/>
            <p14:sldId id="271"/>
            <p14:sldId id="272"/>
          </p14:sldIdLst>
        </p14:section>
        <p14:section name="Definiciones" id="{274E77A4-141C-493F-8DD5-D38B7058A1BF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329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29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6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503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89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70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486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02ca9c7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02ca9c7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2ca9c7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2ca9c7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2ca9c7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02ca9c7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747b4c7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747b4c7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747b4c7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747b4c7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f747b4c7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f747b4c7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747b4c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747b4c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747b4c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747b4c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18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69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47b4c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47b4c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94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Predicción de deserción de clientes</a:t>
            </a:r>
            <a:endParaRPr dirty="0"/>
          </a:p>
        </p:txBody>
      </p:sp>
      <p:sp>
        <p:nvSpPr>
          <p:cNvPr id="135" name="Google Shape;135;p13"/>
          <p:cNvSpPr txBox="1"/>
          <p:nvPr/>
        </p:nvSpPr>
        <p:spPr>
          <a:xfrm>
            <a:off x="5116700" y="3963750"/>
            <a:ext cx="733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Integrantes: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Rodrigo Gomez Portillo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Roberth Hernandez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68E9914-4D5D-463B-A479-D0DF4D0F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86971"/>
              </p:ext>
            </p:extLst>
          </p:nvPr>
        </p:nvGraphicFramePr>
        <p:xfrm>
          <a:off x="580877" y="1970021"/>
          <a:ext cx="8081484" cy="15544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46914">
                  <a:extLst>
                    <a:ext uri="{9D8B030D-6E8A-4147-A177-3AD203B41FA5}">
                      <a16:colId xmlns:a16="http://schemas.microsoft.com/office/drawing/2014/main" val="3865645961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3157965295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392421327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4274860961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1364163263"/>
                    </a:ext>
                  </a:extLst>
                </a:gridCol>
                <a:gridCol w="1346914">
                  <a:extLst>
                    <a:ext uri="{9D8B030D-6E8A-4147-A177-3AD203B41FA5}">
                      <a16:colId xmlns:a16="http://schemas.microsoft.com/office/drawing/2014/main" val="13678220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Algoritmo</a:t>
                      </a:r>
                      <a:endParaRPr lang="es-AR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Accuracy</a:t>
                      </a:r>
                      <a:endParaRPr lang="es-AR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roc_auc_score</a:t>
                      </a:r>
                      <a:endParaRPr lang="es-AR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Recall</a:t>
                      </a:r>
                      <a:endParaRPr lang="es-AR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Prec</a:t>
                      </a:r>
                      <a:endParaRPr lang="es-AR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F1</a:t>
                      </a:r>
                      <a:endParaRPr lang="es-AR" sz="1400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43813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DecisionTree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0.754667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0.760039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0.768836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0.427619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0.549572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9656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GradientBoosting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>
                          <a:effectLst/>
                        </a:rPr>
                        <a:t>0.872333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0.730518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0.498288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0.763780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400" dirty="0">
                          <a:effectLst/>
                        </a:rPr>
                        <a:t>0.603109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00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0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Elección del modelo</a:t>
            </a:r>
            <a:endParaRPr dirty="0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F4530497-4234-4C55-8CD6-835F547B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s-AR" dirty="0"/>
              <a:t>Gradient Boosting Classifier: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Este modelo presenta la menor cantidad de falsos negativos.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Tiene una capacidad de predecir cerca del 50% de los clientes que abandonan la plataforma.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Tiene una buena presicion a la hora de determinar aquellos clientes que efectivamente no abandonan la plataforma. </a:t>
            </a:r>
          </a:p>
          <a:p>
            <a:pPr marL="146050" indent="0"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0175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Elección del modelo</a:t>
            </a:r>
            <a:endParaRPr dirty="0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F4530497-4234-4C55-8CD6-835F547B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s-AR" dirty="0"/>
              <a:t>Gradient Boosting Classifier parámetros: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learning_rate = 0,1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max_depth = 3</a:t>
            </a:r>
          </a:p>
          <a:p>
            <a:pPr lvl="1">
              <a:lnSpc>
                <a:spcPct val="200000"/>
              </a:lnSpc>
            </a:pPr>
            <a:r>
              <a:rPr lang="es-AR" dirty="0"/>
              <a:t>n_estimators = 200</a:t>
            </a:r>
          </a:p>
          <a:p>
            <a:pPr lvl="1">
              <a:lnSpc>
                <a:spcPct val="200000"/>
              </a:lnSpc>
            </a:pPr>
            <a:r>
              <a:rPr lang="es-AR" dirty="0">
                <a:latin typeface="Montserrat"/>
                <a:ea typeface="Montserrat"/>
                <a:cs typeface="Montserrat"/>
                <a:sym typeface="Montserrat"/>
              </a:rPr>
              <a:t>random_state = 42</a:t>
            </a:r>
          </a:p>
          <a:p>
            <a:pPr lvl="1">
              <a:lnSpc>
                <a:spcPct val="200000"/>
              </a:lnSpc>
            </a:pPr>
            <a:r>
              <a:rPr lang="es-AR" dirty="0">
                <a:latin typeface="Montserrat"/>
                <a:ea typeface="Montserrat"/>
                <a:cs typeface="Montserrat"/>
                <a:sym typeface="Montserrat"/>
              </a:rPr>
              <a:t>Subsample = 0,5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2645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Elección del modelo</a:t>
            </a:r>
            <a:endParaRPr dirty="0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F4530497-4234-4C55-8CD6-835F547B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s-AR" dirty="0"/>
              <a:t>Gradient Boosting Classifier resultados:</a:t>
            </a:r>
          </a:p>
          <a:p>
            <a:pPr marL="615950" lvl="1" indent="0">
              <a:lnSpc>
                <a:spcPct val="200000"/>
              </a:lnSpc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31DC51-F335-47F9-8F37-FF39C31E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2390601"/>
            <a:ext cx="48291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Conclusión 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AD7E10-F302-4204-B005-D8519F1F8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311" y="1794701"/>
            <a:ext cx="6334055" cy="295504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E6D86B-90F5-463E-8927-03B9C49243E3}"/>
              </a:ext>
            </a:extLst>
          </p:cNvPr>
          <p:cNvSpPr txBox="1"/>
          <p:nvPr/>
        </p:nvSpPr>
        <p:spPr>
          <a:xfrm>
            <a:off x="2037041" y="1028056"/>
            <a:ext cx="555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modelo es utilizable cuando el valor de las acciones de marketin son tienen un costo mayor al 13 % del valor del producto.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304589" y="24489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Pair plot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371474-DEA4-485C-913B-5DCB379C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4" y="850605"/>
            <a:ext cx="6299110" cy="41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3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304589" y="24489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Age vs nacionality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57ABC3-AFD1-4583-A08B-FF6851E4F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89" y="891313"/>
            <a:ext cx="7513674" cy="40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1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304589" y="24489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Salary y Balance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880059-B17D-42B4-9CD8-835F1CEF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174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3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304589" y="24489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Gender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D76DFB-9241-4391-A070-9A34B1643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9" t="-3650" r="8605" b="3650"/>
          <a:stretch/>
        </p:blipFill>
        <p:spPr>
          <a:xfrm>
            <a:off x="98432" y="1352549"/>
            <a:ext cx="8847093" cy="34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2430175"/>
            <a:ext cx="70389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Consiste en un modelo que predice el valor de una variable objetivo mediante el aprendizaje de reglas de decisión simples deducidas de las características de los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Algunas de sus características principales son: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Requiere poca preparación de los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Posibilidad de validar un modelo mediante pruebas estadísticas.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-3111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Capaz de manejar datos numéricos y categóricos.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Implementados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DecisionTreeClassifier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Montserrat"/>
                <a:ea typeface="Montserrat"/>
                <a:cs typeface="Montserrat"/>
                <a:sym typeface="Montserrat"/>
              </a:rPr>
              <a:t>Una empresa que vende un producto X (desconocido) y tiene una lista de </a:t>
            </a:r>
            <a:r>
              <a:rPr lang="es" sz="105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10000</a:t>
            </a:r>
            <a:r>
              <a:rPr lang="es" sz="1050">
                <a:latin typeface="Montserrat"/>
                <a:ea typeface="Montserrat"/>
                <a:cs typeface="Montserrat"/>
                <a:sym typeface="Montserrat"/>
              </a:rPr>
              <a:t> clientes que han usado la plataforma para realizar una compra de dicho producto. 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Montserrat"/>
                <a:ea typeface="Montserrat"/>
                <a:cs typeface="Montserrat"/>
                <a:sym typeface="Montserrat"/>
              </a:rPr>
              <a:t>Algunos de sus clientes desertan de la plataforma de compras y es de interés para la empresa ser capaz de predecir la deserción de clientes de la manera más precisa posible con el fin de implementar estrategias de marketing para afianzar a dichos clientes. 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s"/>
              <a:t>KNN-</a:t>
            </a:r>
            <a:r>
              <a:rPr lang="es" sz="2300">
                <a:latin typeface="Roboto"/>
                <a:ea typeface="Roboto"/>
                <a:cs typeface="Roboto"/>
                <a:sym typeface="Roboto"/>
              </a:rPr>
              <a:t>KNeighborsClassifier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2430175"/>
            <a:ext cx="70389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Montserrat"/>
                <a:ea typeface="Montserrat"/>
                <a:cs typeface="Montserrat"/>
                <a:sym typeface="Montserrat"/>
              </a:rPr>
              <a:t>La clasificación basada en vecinos es un tipo de aprendizaje basado en instancias o aprendizaje no generalizador: no intenta construir un modelo interno general, sino que simplemente almacena instancias de los datos de entrenamiento. La clasificación se calcula a partir de un voto de mayoría simple de los vecinos más cercanos de cada punto: a un punto de consulta se le asigna la clase de datos que tiene la mayor cantidad de representantes dentro de los vecinos más cercanos del punto.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s"/>
              <a:t>Gradient Boosting Classifier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2185900"/>
            <a:ext cx="70389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67">
                <a:latin typeface="Montserrat"/>
                <a:ea typeface="Montserrat"/>
                <a:cs typeface="Montserrat"/>
                <a:sym typeface="Montserrat"/>
              </a:rPr>
              <a:t>Gradient Boosting construye un modelo aditivo en una forma avanzada por etapas; permite la optimización de funciones de pérdida diferenciables arbitrarias.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35">
                <a:latin typeface="Montserrat"/>
                <a:ea typeface="Montserrat"/>
                <a:cs typeface="Montserrat"/>
                <a:sym typeface="Montserrat"/>
              </a:rPr>
              <a:t>Es un procedimiento listo para usar, preciso y efectivo que se puede usar tanto para problemas de regresión como de clasificación en una variedad de áreas que incluyen clasificación de búsqueda web y ecología.</a:t>
            </a:r>
            <a:endParaRPr sz="1535"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El dataset contiene 10000 registros con las siguientes columnas: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Roboto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Score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Roboto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Nationality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Tenure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Products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Card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Active</a:t>
            </a: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3160"/>
              <a:buFont typeface="Montserrat"/>
              <a:buChar char="●"/>
            </a:pPr>
            <a: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Salary</a:t>
            </a:r>
            <a:br>
              <a:rPr lang="es" sz="4745" dirty="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745" dirty="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31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3160"/>
              <a:buFont typeface="Montserrat"/>
              <a:buChar char="●"/>
            </a:pPr>
            <a:r>
              <a:rPr lang="es" sz="4745" dirty="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Exited: variable target </a:t>
            </a:r>
            <a:endParaRPr sz="4745" dirty="0"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 dirty="0">
              <a:solidFill>
                <a:srgbClr val="82C6FF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generales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20 % del total de clientes han abandonado la plataforma en algún momento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50 % son franceses, el 25 % son españoles y el otro 25 % son alemanes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Los clientes tienen entre 18 y 92 años, pero el 50 % de los clientes se encuentran entre los 32 y 44 años. De quienes desertan, el 75 % tiene más de 38 años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No existen clientes que hayan comprado más de 4 veces y todos aquellos que han comprado 4 veces han abandonado definitivamente la plataforma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Todos los clientes con un score menor a 400 han abandonado la plataforma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Balance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017862-7373-48E0-B4B8-C1D301F7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465" y="1224959"/>
            <a:ext cx="3293070" cy="329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1287725" y="1346925"/>
            <a:ext cx="7200900" cy="364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Edad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725" y="1349250"/>
            <a:ext cx="7090440" cy="353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56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3232825" y="1652700"/>
            <a:ext cx="3289200" cy="302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Score vs Products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800" y="1671450"/>
            <a:ext cx="31623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Modelos de predicción analizados</a:t>
            </a:r>
            <a:endParaRPr dirty="0"/>
          </a:p>
        </p:txBody>
      </p:sp>
      <p:sp>
        <p:nvSpPr>
          <p:cNvPr id="5" name="Google Shape;153;p16">
            <a:extLst>
              <a:ext uri="{FF2B5EF4-FFF2-40B4-BE49-F238E27FC236}">
                <a16:creationId xmlns:a16="http://schemas.microsoft.com/office/drawing/2014/main" id="{F4530497-4234-4C55-8CD6-835F547B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AR" dirty="0"/>
              <a:t>KNN: este modelo demostró tener la menor precisión y recall de los modelos probados.</a:t>
            </a:r>
          </a:p>
          <a:p>
            <a:pPr>
              <a:lnSpc>
                <a:spcPct val="200000"/>
              </a:lnSpc>
            </a:pPr>
            <a:r>
              <a:rPr lang="es-AR" dirty="0"/>
              <a:t>Decision Tree Classifier: este modelo tuvo la mayor capacidad para  predecir aquellos clientes que abandonan la plataforma. Por otro  lado, este modelo sobreestima a los potenciales clientes que abandonan la plataforma.</a:t>
            </a:r>
          </a:p>
          <a:p>
            <a:pPr>
              <a:lnSpc>
                <a:spcPct val="200000"/>
              </a:lnSpc>
            </a:pPr>
            <a:r>
              <a:rPr lang="es-AR" dirty="0"/>
              <a:t>Gradient Boosting Classifier: Este modelo tuvo un recall más bajo respecto al Decision Tree Classifier, pero no sobreestima en la misma medida la cantidad de clientes que abandonan la plataforma.</a:t>
            </a:r>
          </a:p>
          <a:p>
            <a:pPr marL="146050" indent="0"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0047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14077D9-915E-498C-94CB-71F78D44C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49866"/>
              </p:ext>
            </p:extLst>
          </p:nvPr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990041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20999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Decision Tree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80743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163EFC5A-FB27-455C-B018-DC85ED19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0590"/>
            <a:ext cx="3028950" cy="3200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DE4D8A-3E36-46C3-A111-AA17DA92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2" y="901065"/>
            <a:ext cx="3019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925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618</Words>
  <Application>Microsoft Office PowerPoint</Application>
  <PresentationFormat>Presentación en pantalla (16:9)</PresentationFormat>
  <Paragraphs>100</Paragraphs>
  <Slides>21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Montserrat</vt:lpstr>
      <vt:lpstr>Lato</vt:lpstr>
      <vt:lpstr>Roboto</vt:lpstr>
      <vt:lpstr>Arial</vt:lpstr>
      <vt:lpstr>Focus</vt:lpstr>
      <vt:lpstr>Predicción de deserción de clientes</vt:lpstr>
      <vt:lpstr>Problema</vt:lpstr>
      <vt:lpstr>Dataset</vt:lpstr>
      <vt:lpstr>Datos generales</vt:lpstr>
      <vt:lpstr>Balance</vt:lpstr>
      <vt:lpstr>Edad</vt:lpstr>
      <vt:lpstr>Score vs Products</vt:lpstr>
      <vt:lpstr>Modelos de predicción analizados</vt:lpstr>
      <vt:lpstr>Presentación de PowerPoint</vt:lpstr>
      <vt:lpstr>Presentación de PowerPoint</vt:lpstr>
      <vt:lpstr>Elección del modelo</vt:lpstr>
      <vt:lpstr>Elección del modelo</vt:lpstr>
      <vt:lpstr>Elección del modelo</vt:lpstr>
      <vt:lpstr>Conclusión </vt:lpstr>
      <vt:lpstr>Pair plot</vt:lpstr>
      <vt:lpstr>Age vs nacionality</vt:lpstr>
      <vt:lpstr>Salary y Balance</vt:lpstr>
      <vt:lpstr>Gender</vt:lpstr>
      <vt:lpstr>Modelos Implementados  DecisionTreeClassifier</vt:lpstr>
      <vt:lpstr>  KNN-KNeighborsClassifier  </vt:lpstr>
      <vt:lpstr>  Gradient Boosting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deserción de clientes</dc:title>
  <cp:lastModifiedBy>Rodrigo Gomez Portillo</cp:lastModifiedBy>
  <cp:revision>11</cp:revision>
  <dcterms:modified xsi:type="dcterms:W3CDTF">2022-07-07T00:20:39Z</dcterms:modified>
</cp:coreProperties>
</file>