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9" r:id="rId4"/>
  </p:sldMasterIdLst>
  <p:notesMasterIdLst>
    <p:notesMasterId r:id="rId46"/>
  </p:notesMasterIdLst>
  <p:sldIdLst>
    <p:sldId id="336" r:id="rId5"/>
    <p:sldId id="339" r:id="rId6"/>
    <p:sldId id="354" r:id="rId7"/>
    <p:sldId id="361" r:id="rId8"/>
    <p:sldId id="362" r:id="rId9"/>
    <p:sldId id="365" r:id="rId10"/>
    <p:sldId id="363" r:id="rId11"/>
    <p:sldId id="366" r:id="rId12"/>
    <p:sldId id="367" r:id="rId13"/>
    <p:sldId id="368" r:id="rId14"/>
    <p:sldId id="364" r:id="rId15"/>
    <p:sldId id="370" r:id="rId16"/>
    <p:sldId id="369" r:id="rId17"/>
    <p:sldId id="371" r:id="rId18"/>
    <p:sldId id="372" r:id="rId19"/>
    <p:sldId id="355" r:id="rId20"/>
    <p:sldId id="373" r:id="rId21"/>
    <p:sldId id="356" r:id="rId22"/>
    <p:sldId id="374" r:id="rId23"/>
    <p:sldId id="358" r:id="rId24"/>
    <p:sldId id="379" r:id="rId25"/>
    <p:sldId id="380" r:id="rId26"/>
    <p:sldId id="381" r:id="rId27"/>
    <p:sldId id="382" r:id="rId28"/>
    <p:sldId id="357" r:id="rId29"/>
    <p:sldId id="375" r:id="rId30"/>
    <p:sldId id="383" r:id="rId31"/>
    <p:sldId id="384" r:id="rId32"/>
    <p:sldId id="385" r:id="rId33"/>
    <p:sldId id="386" r:id="rId34"/>
    <p:sldId id="359" r:id="rId35"/>
    <p:sldId id="387" r:id="rId36"/>
    <p:sldId id="388" r:id="rId37"/>
    <p:sldId id="376" r:id="rId38"/>
    <p:sldId id="389" r:id="rId39"/>
    <p:sldId id="360" r:id="rId40"/>
    <p:sldId id="377" r:id="rId41"/>
    <p:sldId id="378" r:id="rId42"/>
    <p:sldId id="390" r:id="rId43"/>
    <p:sldId id="391" r:id="rId44"/>
    <p:sldId id="353" r:id="rId45"/>
  </p:sldIdLst>
  <p:sldSz cx="9144000" cy="6858000" type="screen4x3"/>
  <p:notesSz cx="6858000" cy="9144000"/>
  <p:defaultTextStyle>
    <a:defPPr>
      <a:defRPr lang="da-DK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5B5B"/>
    <a:srgbClr val="E83618"/>
    <a:srgbClr val="F50736"/>
    <a:srgbClr val="FF3300"/>
    <a:srgbClr val="A20000"/>
    <a:srgbClr val="920000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01" autoAdjust="0"/>
  </p:normalViewPr>
  <p:slideViewPr>
    <p:cSldViewPr snapToGrid="0">
      <p:cViewPr varScale="1">
        <p:scale>
          <a:sx n="105" d="100"/>
          <a:sy n="105" d="100"/>
        </p:scale>
        <p:origin x="1752" y="102"/>
      </p:cViewPr>
      <p:guideLst>
        <p:guide orient="horz" pos="4319"/>
        <p:guide pos="5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Dornel" userId="a86b41a3-1935-4eff-9214-b739d6f89ba7" providerId="ADAL" clId="{3B2F86E6-CD7F-4ECD-A975-AE284CAD990F}"/>
    <pc:docChg chg="modSld sldOrd">
      <pc:chgData name="Rodrigo Dornel" userId="a86b41a3-1935-4eff-9214-b739d6f89ba7" providerId="ADAL" clId="{3B2F86E6-CD7F-4ECD-A975-AE284CAD990F}" dt="2021-10-04T22:54:30.316" v="1"/>
      <pc:docMkLst>
        <pc:docMk/>
      </pc:docMkLst>
      <pc:sldChg chg="ord">
        <pc:chgData name="Rodrigo Dornel" userId="a86b41a3-1935-4eff-9214-b739d6f89ba7" providerId="ADAL" clId="{3B2F86E6-CD7F-4ECD-A975-AE284CAD990F}" dt="2021-10-04T22:54:30.316" v="1"/>
        <pc:sldMkLst>
          <pc:docMk/>
          <pc:sldMk cId="1663027076" sldId="389"/>
        </pc:sldMkLst>
      </pc:sldChg>
    </pc:docChg>
  </pc:docChgLst>
  <pc:docChgLst>
    <pc:chgData name="Rodrigo Dornel" userId="a86b41a3-1935-4eff-9214-b739d6f89ba7" providerId="ADAL" clId="{9EB9A02C-BDD1-4EDB-B1C2-47AEB06B119E}"/>
    <pc:docChg chg="addSld delSld modSld">
      <pc:chgData name="Rodrigo Dornel" userId="a86b41a3-1935-4eff-9214-b739d6f89ba7" providerId="ADAL" clId="{9EB9A02C-BDD1-4EDB-B1C2-47AEB06B119E}" dt="2017-10-02T17:26:58.450" v="5"/>
      <pc:docMkLst>
        <pc:docMk/>
      </pc:docMkLst>
      <pc:sldChg chg="add">
        <pc:chgData name="Rodrigo Dornel" userId="a86b41a3-1935-4eff-9214-b739d6f89ba7" providerId="ADAL" clId="{9EB9A02C-BDD1-4EDB-B1C2-47AEB06B119E}" dt="2017-10-02T17:24:06.335" v="1"/>
        <pc:sldMkLst>
          <pc:docMk/>
          <pc:sldMk cId="4099880340" sldId="379"/>
        </pc:sldMkLst>
      </pc:sldChg>
      <pc:sldChg chg="del">
        <pc:chgData name="Rodrigo Dornel" userId="a86b41a3-1935-4eff-9214-b739d6f89ba7" providerId="ADAL" clId="{9EB9A02C-BDD1-4EDB-B1C2-47AEB06B119E}" dt="2017-10-02T17:23:12.241" v="0" actId="2696"/>
        <pc:sldMkLst>
          <pc:docMk/>
          <pc:sldMk cId="2130898867" sldId="380"/>
        </pc:sldMkLst>
      </pc:sldChg>
      <pc:sldChg chg="add">
        <pc:chgData name="Rodrigo Dornel" userId="a86b41a3-1935-4eff-9214-b739d6f89ba7" providerId="ADAL" clId="{9EB9A02C-BDD1-4EDB-B1C2-47AEB06B119E}" dt="2017-10-02T17:24:44.262" v="2"/>
        <pc:sldMkLst>
          <pc:docMk/>
          <pc:sldMk cId="2989188371" sldId="380"/>
        </pc:sldMkLst>
      </pc:sldChg>
      <pc:sldChg chg="add">
        <pc:chgData name="Rodrigo Dornel" userId="a86b41a3-1935-4eff-9214-b739d6f89ba7" providerId="ADAL" clId="{9EB9A02C-BDD1-4EDB-B1C2-47AEB06B119E}" dt="2017-10-02T17:24:44.262" v="2"/>
        <pc:sldMkLst>
          <pc:docMk/>
          <pc:sldMk cId="166346759" sldId="381"/>
        </pc:sldMkLst>
      </pc:sldChg>
      <pc:sldChg chg="add">
        <pc:chgData name="Rodrigo Dornel" userId="a86b41a3-1935-4eff-9214-b739d6f89ba7" providerId="ADAL" clId="{9EB9A02C-BDD1-4EDB-B1C2-47AEB06B119E}" dt="2017-10-02T17:24:44.262" v="2"/>
        <pc:sldMkLst>
          <pc:docMk/>
          <pc:sldMk cId="1999286445" sldId="382"/>
        </pc:sldMkLst>
      </pc:sldChg>
      <pc:sldChg chg="add">
        <pc:chgData name="Rodrigo Dornel" userId="a86b41a3-1935-4eff-9214-b739d6f89ba7" providerId="ADAL" clId="{9EB9A02C-BDD1-4EDB-B1C2-47AEB06B119E}" dt="2017-10-02T17:25:09.501" v="3"/>
        <pc:sldMkLst>
          <pc:docMk/>
          <pc:sldMk cId="2697971785" sldId="383"/>
        </pc:sldMkLst>
      </pc:sldChg>
      <pc:sldChg chg="add">
        <pc:chgData name="Rodrigo Dornel" userId="a86b41a3-1935-4eff-9214-b739d6f89ba7" providerId="ADAL" clId="{9EB9A02C-BDD1-4EDB-B1C2-47AEB06B119E}" dt="2017-10-02T17:25:09.501" v="3"/>
        <pc:sldMkLst>
          <pc:docMk/>
          <pc:sldMk cId="2580989481" sldId="384"/>
        </pc:sldMkLst>
      </pc:sldChg>
      <pc:sldChg chg="add">
        <pc:chgData name="Rodrigo Dornel" userId="a86b41a3-1935-4eff-9214-b739d6f89ba7" providerId="ADAL" clId="{9EB9A02C-BDD1-4EDB-B1C2-47AEB06B119E}" dt="2017-10-02T17:25:09.501" v="3"/>
        <pc:sldMkLst>
          <pc:docMk/>
          <pc:sldMk cId="1546384617" sldId="385"/>
        </pc:sldMkLst>
      </pc:sldChg>
      <pc:sldChg chg="add">
        <pc:chgData name="Rodrigo Dornel" userId="a86b41a3-1935-4eff-9214-b739d6f89ba7" providerId="ADAL" clId="{9EB9A02C-BDD1-4EDB-B1C2-47AEB06B119E}" dt="2017-10-02T17:25:09.501" v="3"/>
        <pc:sldMkLst>
          <pc:docMk/>
          <pc:sldMk cId="3629709275" sldId="386"/>
        </pc:sldMkLst>
      </pc:sldChg>
      <pc:sldChg chg="add">
        <pc:chgData name="Rodrigo Dornel" userId="a86b41a3-1935-4eff-9214-b739d6f89ba7" providerId="ADAL" clId="{9EB9A02C-BDD1-4EDB-B1C2-47AEB06B119E}" dt="2017-10-02T17:25:47.014" v="4"/>
        <pc:sldMkLst>
          <pc:docMk/>
          <pc:sldMk cId="3809039270" sldId="387"/>
        </pc:sldMkLst>
      </pc:sldChg>
      <pc:sldChg chg="add">
        <pc:chgData name="Rodrigo Dornel" userId="a86b41a3-1935-4eff-9214-b739d6f89ba7" providerId="ADAL" clId="{9EB9A02C-BDD1-4EDB-B1C2-47AEB06B119E}" dt="2017-10-02T17:25:47.014" v="4"/>
        <pc:sldMkLst>
          <pc:docMk/>
          <pc:sldMk cId="3059905332" sldId="388"/>
        </pc:sldMkLst>
      </pc:sldChg>
      <pc:sldChg chg="add">
        <pc:chgData name="Rodrigo Dornel" userId="a86b41a3-1935-4eff-9214-b739d6f89ba7" providerId="ADAL" clId="{9EB9A02C-BDD1-4EDB-B1C2-47AEB06B119E}" dt="2017-10-02T17:25:47.014" v="4"/>
        <pc:sldMkLst>
          <pc:docMk/>
          <pc:sldMk cId="1663027076" sldId="389"/>
        </pc:sldMkLst>
      </pc:sldChg>
      <pc:sldChg chg="add">
        <pc:chgData name="Rodrigo Dornel" userId="a86b41a3-1935-4eff-9214-b739d6f89ba7" providerId="ADAL" clId="{9EB9A02C-BDD1-4EDB-B1C2-47AEB06B119E}" dt="2017-10-02T17:26:58.450" v="5"/>
        <pc:sldMkLst>
          <pc:docMk/>
          <pc:sldMk cId="3928492995" sldId="390"/>
        </pc:sldMkLst>
      </pc:sldChg>
      <pc:sldChg chg="add">
        <pc:chgData name="Rodrigo Dornel" userId="a86b41a3-1935-4eff-9214-b739d6f89ba7" providerId="ADAL" clId="{9EB9A02C-BDD1-4EDB-B1C2-47AEB06B119E}" dt="2017-10-02T17:26:58.450" v="5"/>
        <pc:sldMkLst>
          <pc:docMk/>
          <pc:sldMk cId="3179531754" sldId="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5B34E-10A7-47C1-9DCE-C73DE6A3CE3B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F9AEF-AF3D-4F3B-874F-B478A47060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50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95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pt-BR" smtClean="0">
                <a:solidFill>
                  <a:prstClr val="black"/>
                </a:solidFill>
              </a:rPr>
              <a:pPr/>
              <a:t>41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7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DD47EBC-FF46-44CF-BAF4-CE5F44738B6D}" type="datetime1">
              <a:rPr lang="da-DK"/>
              <a:pPr>
                <a:defRPr/>
              </a:pPr>
              <a:t>04-10-2021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E3887C57-64BC-4425-8209-BF6C965DDAE3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4DF397D4-2FD8-4B57-BAF9-3E89A2348D60}" type="datetime1">
              <a:rPr lang="da-DK"/>
              <a:pPr>
                <a:defRPr/>
              </a:pPr>
              <a:t>04-10-2021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F89B3901-5957-41E4-BB63-441B494EB0B5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pt-BR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pPr/>
              <a:t>04/10/2021</a:t>
            </a:fld>
            <a:endParaRPr kumimoji="0"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 eaLnBrk="1" latinLnBrk="0" hangingPunct="1">
              <a:buNone/>
              <a:defRPr kumimoji="0" lang="pt-BR"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kumimoji="0" lang="pt-BR"/>
              <a:t>Clique para editar o estilo do subtítulo mestre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eaLnBrk="1" latinLnBrk="0" hangingPunct="1">
              <a:defRPr kumimoji="0" lang="pt-BR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eaLnBrk="1" latinLnBrk="0" hangingPunct="1"/>
            <a:r>
              <a:rPr lang="pt-BR"/>
              <a:t>Clique para editar o título mestre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146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m Br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F934E2-BBB6-4D34-BB01-078E9AA25260}" type="datetimeFigureOut">
              <a:pPr/>
              <a:t>04/10/2021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820FCD-5F4C-4989-BE05-0A8208BCBC21}" type="slidenum">
              <a:pPr/>
              <a:t>‹nº›</a:t>
            </a:fld>
            <a:endParaRPr kumimoji="0" lang="pt-BR"/>
          </a:p>
        </p:txBody>
      </p:sp>
    </p:spTree>
    <p:extLst>
      <p:ext uri="{BB962C8B-B14F-4D97-AF65-F5344CB8AC3E}">
        <p14:creationId xmlns:p14="http://schemas.microsoft.com/office/powerpoint/2010/main" val="101602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Conteúdo: Ênfas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04/10/2021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9497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Cabeçalho da Seçã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992354"/>
            <a:ext cx="5867400" cy="197004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eaLnBrk="1" latinLnBrk="0" hangingPunct="1">
              <a:defRPr kumimoji="0" lang="pt-BR" sz="3000" b="1" cap="all"/>
            </a:lvl1pPr>
          </a:lstStyle>
          <a:p>
            <a:pPr eaLnBrk="1" latinLnBrk="0" hangingPunct="1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105400"/>
            <a:ext cx="8229601" cy="3757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 eaLnBrk="1" latinLnBrk="0" hangingPunct="1">
              <a:buNone/>
              <a:defRPr kumimoji="0" lang="pt-BR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pt-BR"/>
              <a:t>Clique para editar o texto mestre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0" hangingPunct="1">
              <a:defRPr kumimoji="0" lang="pt-BR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‹nº›</a:t>
            </a:fld>
            <a:endParaRPr kumimoji="0" lang="pt-BR"/>
          </a:p>
        </p:txBody>
      </p:sp>
      <p:sp>
        <p:nvSpPr>
          <p:cNvPr id="7" name="Oval 6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     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pt-BR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12361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2"/>
          <p:cNvSpPr>
            <a:spLocks noChangeArrowheads="1"/>
          </p:cNvSpPr>
          <p:nvPr/>
        </p:nvSpPr>
        <p:spPr bwMode="auto">
          <a:xfrm>
            <a:off x="0" y="768350"/>
            <a:ext cx="9144000" cy="1235075"/>
          </a:xfrm>
          <a:prstGeom prst="rect">
            <a:avLst/>
          </a:prstGeom>
          <a:gradFill flip="none" rotWithShape="1">
            <a:gsLst>
              <a:gs pos="89000">
                <a:srgbClr val="C00000"/>
              </a:gs>
              <a:gs pos="20000">
                <a:srgbClr val="F50736"/>
              </a:gs>
              <a:gs pos="11000">
                <a:srgbClr val="F50736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buFont typeface="+mj-lt"/>
              <a:buAutoNum type="arabicPeriod"/>
              <a:defRPr/>
            </a:pPr>
            <a:endParaRPr lang="da-DK" noProof="1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6" name="Billede 3" descr="dreamstime_Handshak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34250" y="777875"/>
            <a:ext cx="18097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98700"/>
            <a:ext cx="82296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77800" y="8334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4478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7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8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3"/>
          <p:cNvGrpSpPr/>
          <p:nvPr userDrawn="1"/>
        </p:nvGrpSpPr>
        <p:grpSpPr>
          <a:xfrm>
            <a:off x="0" y="0"/>
            <a:ext cx="9144000" cy="1968500"/>
            <a:chOff x="0" y="0"/>
            <a:chExt cx="9144000" cy="1968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0"/>
              <a:ext cx="9144000" cy="1968500"/>
            </a:xfrm>
            <a:prstGeom prst="rect">
              <a:avLst/>
            </a:prstGeom>
            <a:gradFill flip="none" rotWithShape="1">
              <a:gsLst>
                <a:gs pos="89000">
                  <a:srgbClr val="C00000"/>
                </a:gs>
                <a:gs pos="20000">
                  <a:srgbClr val="F50736"/>
                </a:gs>
                <a:gs pos="11000">
                  <a:srgbClr val="F50736"/>
                </a:gs>
              </a:gsLst>
              <a:lin ang="1350000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Rektangel 3"/>
            <p:cNvSpPr>
              <a:spLocks noChangeArrowheads="1"/>
            </p:cNvSpPr>
            <p:nvPr/>
          </p:nvSpPr>
          <p:spPr bwMode="auto">
            <a:xfrm>
              <a:off x="0" y="1661160"/>
              <a:ext cx="9144000" cy="3048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accent1"/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342900" algn="ctr">
                <a:buFont typeface="+mj-lt"/>
                <a:buAutoNum type="arabicPeriod"/>
                <a:defRPr/>
              </a:pPr>
              <a:endParaRPr lang="da-DK" noProof="1">
                <a:solidFill>
                  <a:srgbClr val="FFFFFF"/>
                </a:solidFill>
                <a:latin typeface="Arial" pitchFamily="34" charset="0"/>
                <a:ea typeface="ＭＳ Ｐゴシック" pitchFamily="-97" charset="-128"/>
              </a:endParaRPr>
            </a:p>
          </p:txBody>
        </p:sp>
      </p:grpSp>
      <p:sp>
        <p:nvSpPr>
          <p:cNvPr id="8" name="Pladsholder til indhold 2"/>
          <p:cNvSpPr>
            <a:spLocks noGrp="1"/>
          </p:cNvSpPr>
          <p:nvPr>
            <p:ph idx="1"/>
          </p:nvPr>
        </p:nvSpPr>
        <p:spPr>
          <a:xfrm>
            <a:off x="457200" y="2552700"/>
            <a:ext cx="8229600" cy="3573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800" y="515938"/>
            <a:ext cx="4584700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12" name="Pladsholder til tekst 2"/>
          <p:cNvSpPr>
            <a:spLocks noGrp="1"/>
          </p:cNvSpPr>
          <p:nvPr>
            <p:ph type="body" idx="13"/>
          </p:nvPr>
        </p:nvSpPr>
        <p:spPr>
          <a:xfrm>
            <a:off x="177800" y="1130301"/>
            <a:ext cx="6489700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9" name="Pladsholder til dato 3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footnote</a:t>
            </a:r>
          </a:p>
        </p:txBody>
      </p:sp>
      <p:sp>
        <p:nvSpPr>
          <p:cNvPr id="10" name="Pladsholder til diasnummer 5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itchFamily="34" charset="0"/>
              </a:defRPr>
            </a:lvl1pPr>
            <a:lvl2pPr>
              <a:defRPr sz="2400">
                <a:latin typeface="Arial" pitchFamily="34" charset="0"/>
              </a:defRPr>
            </a:lvl2pPr>
            <a:lvl3pPr>
              <a:defRPr sz="2000">
                <a:latin typeface="Arial" pitchFamily="34" charset="0"/>
              </a:defRPr>
            </a:lvl3pPr>
            <a:lvl4pPr>
              <a:defRPr sz="1800">
                <a:latin typeface="Arial" pitchFamily="34" charset="0"/>
              </a:defRPr>
            </a:lvl4pPr>
            <a:lvl5pPr>
              <a:defRPr sz="1800">
                <a:latin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8FB96CD-58AB-49A9-BA92-C08ADA2A606C}" type="datetime1">
              <a:rPr lang="da-DK"/>
              <a:pPr>
                <a:defRPr/>
              </a:pPr>
              <a:t>04-10-2021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CEF220A-DA4D-448D-89BC-A80683699D92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itchFamily="34" charset="0"/>
              </a:defRPr>
            </a:lvl1pPr>
            <a:lvl2pPr>
              <a:defRPr sz="2000">
                <a:latin typeface="Arial" pitchFamily="34" charset="0"/>
              </a:defRPr>
            </a:lvl2pPr>
            <a:lvl3pPr>
              <a:defRPr sz="1800">
                <a:latin typeface="Arial" pitchFamily="34" charset="0"/>
              </a:defRPr>
            </a:lvl3pPr>
            <a:lvl4pPr>
              <a:defRPr sz="1600">
                <a:latin typeface="Arial" pitchFamily="34" charset="0"/>
              </a:defRPr>
            </a:lvl4pPr>
            <a:lvl5pPr>
              <a:defRPr sz="1600">
                <a:latin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FE62E8E-340B-484D-9686-7D77C33E5B76}" type="datetime1">
              <a:rPr lang="da-DK"/>
              <a:pPr>
                <a:defRPr/>
              </a:pPr>
              <a:t>04-10-2021</a:t>
            </a:fld>
            <a:endParaRPr lang="da-DK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F060FF9-55E2-44B4-8449-7EA3CCF24219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5DE3437E-8BCF-42E5-8D85-5CD3608FA968}" type="datetime1">
              <a:rPr lang="da-DK"/>
              <a:pPr>
                <a:defRPr/>
              </a:pPr>
              <a:t>04-10-2021</a:t>
            </a:fld>
            <a:endParaRPr lang="da-DK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3265DB8C-E4EE-4019-92BF-2BE6D02FC9B6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10133DF6-E522-4C3B-8E66-0C3132ACFBC9}" type="datetime1">
              <a:rPr lang="da-DK"/>
              <a:pPr>
                <a:defRPr/>
              </a:pPr>
              <a:t>04-10-2021</a:t>
            </a:fld>
            <a:endParaRPr lang="da-DK" dirty="0"/>
          </a:p>
        </p:txBody>
      </p:sp>
      <p:sp>
        <p:nvSpPr>
          <p:cNvPr id="3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4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CE4774C3-3163-4889-ADE4-31A8C15C38A1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itchFamily="34" charset="0"/>
              </a:defRPr>
            </a:lvl1pPr>
            <a:lvl2pPr>
              <a:defRPr sz="2800">
                <a:latin typeface="Arial" pitchFamily="34" charset="0"/>
              </a:defRPr>
            </a:lvl2pPr>
            <a:lvl3pPr>
              <a:defRPr sz="2400">
                <a:latin typeface="Arial" pitchFamily="34" charset="0"/>
              </a:defRPr>
            </a:lvl3pPr>
            <a:lvl4pPr>
              <a:defRPr sz="2000">
                <a:latin typeface="Arial" pitchFamily="34" charset="0"/>
              </a:defRPr>
            </a:lvl4pPr>
            <a:lvl5pPr>
              <a:defRPr sz="2000">
                <a:latin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1C8734A-7CE1-4688-805B-0E6DE19ED0B6}" type="datetime1">
              <a:rPr lang="da-DK"/>
              <a:pPr>
                <a:defRPr/>
              </a:pPr>
              <a:t>04-10-2021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95BB1D8B-CA9D-42C3-B005-8E2D3D0027F5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</a:defRPr>
            </a:lvl1pPr>
          </a:lstStyle>
          <a:p>
            <a:r>
              <a:rPr lang="da-DK" dirty="0"/>
              <a:t>Klik for at redigere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a-DK" noProof="0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dirty="0"/>
              <a:t>Klik for at redigere teksttypografierne i masteren</a:t>
            </a:r>
          </a:p>
        </p:txBody>
      </p:sp>
      <p:sp>
        <p:nvSpPr>
          <p:cNvPr id="5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01EF4ABB-9189-41FA-B1FA-B1A3E89D5EA1}" type="datetime1">
              <a:rPr lang="da-DK"/>
              <a:pPr>
                <a:defRPr/>
              </a:pPr>
              <a:t>04-10-2021</a:t>
            </a:fld>
            <a:endParaRPr lang="da-DK" dirty="0"/>
          </a:p>
        </p:txBody>
      </p:sp>
      <p:sp>
        <p:nvSpPr>
          <p:cNvPr id="6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8CD148C0-DDFE-4DC6-8AAA-A0B76B8F1630}" type="slidenum">
              <a:rPr lang="da-DK"/>
              <a:pPr>
                <a:defRPr/>
              </a:pPr>
              <a:t>‹nº›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chemeClr val="bg1"/>
            </a:gs>
            <a:gs pos="34000">
              <a:schemeClr val="bg2">
                <a:alpha val="49000"/>
              </a:schemeClr>
            </a:gs>
            <a:gs pos="68000">
              <a:schemeClr val="bg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Narrow"/>
          <a:ea typeface="ＭＳ Ｐゴシック" pitchFamily="-97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  <a:ea typeface="ＭＳ Ｐゴシック" pitchFamily="-97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Narrow" pitchFamily="-97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 Narrow"/>
          <a:ea typeface="ＭＳ Ｐゴシック" pitchFamily="-9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atamarket.azure.com/browse/dat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4891" y="2346043"/>
            <a:ext cx="9008929" cy="2747249"/>
          </a:xfrm>
        </p:spPr>
        <p:txBody>
          <a:bodyPr>
            <a:normAutofit/>
          </a:bodyPr>
          <a:lstStyle/>
          <a:p>
            <a:pPr algn="l"/>
            <a:r>
              <a:rPr lang="pt-BR" sz="2400" b="0" dirty="0">
                <a:solidFill>
                  <a:srgbClr val="000000"/>
                </a:solidFill>
                <a:latin typeface="Calibri" pitchFamily="34" charset="0"/>
              </a:rPr>
              <a:t>Disciplina</a:t>
            </a:r>
            <a:br>
              <a:rPr lang="pt-BR" sz="2400" b="0" dirty="0">
                <a:solidFill>
                  <a:srgbClr val="000000"/>
                </a:solidFill>
              </a:rPr>
            </a:br>
            <a:r>
              <a:rPr lang="pt-BR" sz="5600" b="0" dirty="0">
                <a:solidFill>
                  <a:srgbClr val="000000"/>
                </a:solidFill>
              </a:rPr>
              <a:t>Big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94892" y="6327450"/>
            <a:ext cx="6489700" cy="358774"/>
          </a:xfrm>
        </p:spPr>
        <p:txBody>
          <a:bodyPr>
            <a:normAutofit fontScale="40000" lnSpcReduction="20000"/>
          </a:bodyPr>
          <a:lstStyle/>
          <a:p>
            <a:r>
              <a:rPr lang="pt-BR" dirty="0">
                <a:solidFill>
                  <a:srgbClr val="000000"/>
                </a:solidFill>
              </a:rPr>
              <a:t>Professor Rodrigo Ramos </a:t>
            </a:r>
            <a:r>
              <a:rPr lang="pt-BR" dirty="0" err="1">
                <a:solidFill>
                  <a:srgbClr val="000000"/>
                </a:solidFill>
              </a:rPr>
              <a:t>Dornel</a:t>
            </a:r>
            <a:endParaRPr lang="pt-BR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</a:rPr>
              <a:t>Sistemas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21250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  <p:pic>
        <p:nvPicPr>
          <p:cNvPr id="9218" name="Picture 2" descr="http://2.bp.blogspot.com/_j6mB7TMmJJY/TK3tXVqVcbI/AAAAAAAAAeg/yIckcEOCR1Q/s1600/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12" y="2184204"/>
            <a:ext cx="7914614" cy="425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71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Novas tecnologias de armazenamento de dados.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Hadoop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Framework da Apache, que permite que aplicações que usam </a:t>
            </a:r>
            <a:r>
              <a:rPr lang="pt-BR" dirty="0" err="1"/>
              <a:t>MapReduce</a:t>
            </a:r>
            <a:r>
              <a:rPr lang="pt-BR" dirty="0"/>
              <a:t> rodem em cluster de hardware “barato”.</a:t>
            </a:r>
          </a:p>
          <a:p>
            <a:pPr marL="457200" lvl="1" indent="0">
              <a:buNone/>
            </a:pPr>
            <a:r>
              <a:rPr lang="pt-BR" dirty="0"/>
              <a:t>Foi a criado para suportar a estrutura do Yahoo.</a:t>
            </a:r>
          </a:p>
          <a:p>
            <a:pPr marL="914400" lvl="2" indent="0">
              <a:buNone/>
            </a:pPr>
            <a:endParaRPr lang="pt-BR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79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Novas tecnologias de armazenamento de dados.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Hadoop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Trabalha com paralelismo para garantir velocidade e diminuir a latência.</a:t>
            </a:r>
          </a:p>
          <a:p>
            <a:pPr marL="457200" lvl="1" indent="0">
              <a:buNone/>
            </a:pPr>
            <a:r>
              <a:rPr lang="pt-BR" dirty="0"/>
              <a:t>Sistema de arquivos distribuído para suportar </a:t>
            </a:r>
            <a:r>
              <a:rPr lang="pt-BR" dirty="0" err="1"/>
              <a:t>Petabytes</a:t>
            </a:r>
            <a:r>
              <a:rPr lang="pt-BR" dirty="0"/>
              <a:t> e uma poderosa </a:t>
            </a:r>
            <a:r>
              <a:rPr lang="pt-BR" dirty="0" err="1"/>
              <a:t>Engine</a:t>
            </a:r>
            <a:r>
              <a:rPr lang="pt-BR" dirty="0"/>
              <a:t> de </a:t>
            </a:r>
            <a:r>
              <a:rPr lang="pt-BR" dirty="0" err="1"/>
              <a:t>MapReduce</a:t>
            </a:r>
            <a:r>
              <a:rPr lang="pt-BR" dirty="0"/>
              <a:t> trabalhando </a:t>
            </a:r>
            <a:r>
              <a:rPr lang="pt-BR"/>
              <a:t>em Batch.</a:t>
            </a: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199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Novas tecnologias de armazenamento de dados.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Hadoop</a:t>
            </a:r>
            <a:endParaRPr lang="pt-BR" dirty="0"/>
          </a:p>
          <a:p>
            <a:pPr lvl="2"/>
            <a:r>
              <a:rPr lang="pt-BR" dirty="0"/>
              <a:t>Derivado do </a:t>
            </a:r>
            <a:r>
              <a:rPr lang="pt-BR" dirty="0" err="1"/>
              <a:t>MapReduce</a:t>
            </a:r>
            <a:r>
              <a:rPr lang="pt-BR" dirty="0"/>
              <a:t> e Big </a:t>
            </a:r>
            <a:r>
              <a:rPr lang="pt-BR" dirty="0" err="1"/>
              <a:t>Table</a:t>
            </a:r>
            <a:endParaRPr lang="pt-BR" dirty="0"/>
          </a:p>
          <a:p>
            <a:pPr lvl="2"/>
            <a:r>
              <a:rPr lang="pt-BR" dirty="0"/>
              <a:t>HDFS – </a:t>
            </a:r>
            <a:r>
              <a:rPr lang="pt-BR" dirty="0" err="1"/>
              <a:t>Hadoop</a:t>
            </a:r>
            <a:r>
              <a:rPr lang="pt-BR" dirty="0"/>
              <a:t> </a:t>
            </a:r>
            <a:r>
              <a:rPr lang="pt-BR" dirty="0" err="1"/>
              <a:t>Distributed</a:t>
            </a:r>
            <a:r>
              <a:rPr lang="pt-BR" dirty="0"/>
              <a:t> File System</a:t>
            </a:r>
          </a:p>
          <a:p>
            <a:pPr marL="914400" lvl="2" indent="0">
              <a:buNone/>
            </a:pPr>
            <a:endParaRPr lang="pt-BR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67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Novas tecnologias de armazenamento de dados.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HDFS – </a:t>
            </a:r>
            <a:r>
              <a:rPr lang="pt-BR" dirty="0" err="1"/>
              <a:t>Hadoop</a:t>
            </a:r>
            <a:r>
              <a:rPr lang="pt-BR" dirty="0"/>
              <a:t> </a:t>
            </a:r>
            <a:r>
              <a:rPr lang="pt-BR" dirty="0" err="1"/>
              <a:t>Distributed</a:t>
            </a:r>
            <a:r>
              <a:rPr lang="pt-BR" dirty="0"/>
              <a:t> File System</a:t>
            </a:r>
          </a:p>
          <a:p>
            <a:pPr marL="914400" lvl="2" indent="0">
              <a:buNone/>
            </a:pPr>
            <a:r>
              <a:rPr lang="pt-BR" dirty="0"/>
              <a:t>Tem como foco a tolerância a falhas.</a:t>
            </a:r>
          </a:p>
          <a:p>
            <a:pPr marL="914400" lvl="2" indent="0">
              <a:buNone/>
            </a:pPr>
            <a:r>
              <a:rPr lang="pt-BR" dirty="0"/>
              <a:t>Implementa POSIX relaxado.</a:t>
            </a:r>
          </a:p>
          <a:p>
            <a:pPr marL="914400" lvl="2" indent="0">
              <a:buNone/>
            </a:pPr>
            <a:r>
              <a:rPr lang="pt-BR" b="1" dirty="0"/>
              <a:t>POSIX</a:t>
            </a:r>
            <a:r>
              <a:rPr lang="pt-BR" dirty="0"/>
              <a:t> (</a:t>
            </a:r>
            <a:r>
              <a:rPr lang="pt-BR" b="1" dirty="0" err="1"/>
              <a:t>P</a:t>
            </a:r>
            <a:r>
              <a:rPr lang="pt-BR" dirty="0" err="1"/>
              <a:t>ortable</a:t>
            </a:r>
            <a:r>
              <a:rPr lang="pt-BR" dirty="0"/>
              <a:t> </a:t>
            </a:r>
            <a:r>
              <a:rPr lang="pt-BR" b="1" dirty="0" err="1"/>
              <a:t>O</a:t>
            </a:r>
            <a:r>
              <a:rPr lang="pt-BR" dirty="0" err="1"/>
              <a:t>perating</a:t>
            </a:r>
            <a:r>
              <a:rPr lang="pt-BR" dirty="0"/>
              <a:t> </a:t>
            </a:r>
            <a:r>
              <a:rPr lang="pt-BR" b="1" dirty="0"/>
              <a:t>S</a:t>
            </a:r>
            <a:r>
              <a:rPr lang="pt-BR" dirty="0"/>
              <a:t>ystem </a:t>
            </a:r>
            <a:r>
              <a:rPr lang="pt-BR" b="1" dirty="0"/>
              <a:t>I</a:t>
            </a:r>
            <a:r>
              <a:rPr lang="pt-BR" dirty="0"/>
              <a:t>nterface)</a:t>
            </a:r>
          </a:p>
          <a:p>
            <a:pPr marL="914400" lvl="2" indent="0">
              <a:buNone/>
            </a:pPr>
            <a:r>
              <a:rPr lang="pt-BR" dirty="0"/>
              <a:t>Focado em Batch e não em interação com o usuário.</a:t>
            </a:r>
          </a:p>
          <a:p>
            <a:pPr marL="914400" lvl="2" indent="0">
              <a:buNone/>
            </a:pPr>
            <a:endParaRPr lang="pt-BR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63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Novas tecnologias de armazenamento de dados.</a:t>
            </a:r>
          </a:p>
          <a:p>
            <a:pPr lvl="1"/>
            <a:endParaRPr lang="pt-BR" dirty="0"/>
          </a:p>
          <a:p>
            <a:pPr lvl="2"/>
            <a:r>
              <a:rPr lang="pt-BR" dirty="0"/>
              <a:t>HDFS – </a:t>
            </a:r>
            <a:r>
              <a:rPr lang="pt-BR" dirty="0" err="1"/>
              <a:t>Hadoop</a:t>
            </a:r>
            <a:r>
              <a:rPr lang="pt-BR" dirty="0"/>
              <a:t> </a:t>
            </a:r>
            <a:r>
              <a:rPr lang="pt-BR" dirty="0" err="1"/>
              <a:t>Distributed</a:t>
            </a:r>
            <a:r>
              <a:rPr lang="pt-BR" dirty="0"/>
              <a:t> File System</a:t>
            </a:r>
          </a:p>
          <a:p>
            <a:pPr marL="914400" lvl="2" indent="0">
              <a:buNone/>
            </a:pPr>
            <a:r>
              <a:rPr lang="pt-BR" dirty="0"/>
              <a:t>Tem como foco a tolerância a falhas.</a:t>
            </a:r>
          </a:p>
          <a:p>
            <a:pPr marL="914400" lvl="2" indent="0">
              <a:buNone/>
            </a:pPr>
            <a:r>
              <a:rPr lang="pt-BR" dirty="0"/>
              <a:t>Implementa POSIX relaxado.</a:t>
            </a:r>
          </a:p>
          <a:p>
            <a:pPr marL="914400" lvl="2" indent="0">
              <a:buNone/>
            </a:pPr>
            <a:r>
              <a:rPr lang="pt-BR" b="1" dirty="0"/>
              <a:t>POSIX</a:t>
            </a:r>
            <a:r>
              <a:rPr lang="pt-BR" dirty="0"/>
              <a:t> (</a:t>
            </a:r>
            <a:r>
              <a:rPr lang="pt-BR" b="1" dirty="0" err="1"/>
              <a:t>P</a:t>
            </a:r>
            <a:r>
              <a:rPr lang="pt-BR" dirty="0" err="1"/>
              <a:t>ortable</a:t>
            </a:r>
            <a:r>
              <a:rPr lang="pt-BR" dirty="0"/>
              <a:t> </a:t>
            </a:r>
            <a:r>
              <a:rPr lang="pt-BR" b="1" dirty="0" err="1"/>
              <a:t>O</a:t>
            </a:r>
            <a:r>
              <a:rPr lang="pt-BR" dirty="0" err="1"/>
              <a:t>perating</a:t>
            </a:r>
            <a:r>
              <a:rPr lang="pt-BR" dirty="0"/>
              <a:t> </a:t>
            </a:r>
            <a:r>
              <a:rPr lang="pt-BR" b="1" dirty="0"/>
              <a:t>S</a:t>
            </a:r>
            <a:r>
              <a:rPr lang="pt-BR" dirty="0"/>
              <a:t>ystem </a:t>
            </a:r>
            <a:r>
              <a:rPr lang="pt-BR" b="1" dirty="0"/>
              <a:t>I</a:t>
            </a:r>
            <a:r>
              <a:rPr lang="pt-BR" dirty="0"/>
              <a:t>nterface)</a:t>
            </a:r>
          </a:p>
          <a:p>
            <a:pPr marL="914400" lvl="2" indent="0">
              <a:buNone/>
            </a:pPr>
            <a:r>
              <a:rPr lang="pt-BR" dirty="0"/>
              <a:t>Focado em Batch e não em interação com o usuário.</a:t>
            </a:r>
          </a:p>
          <a:p>
            <a:pPr marL="914400" lvl="2" indent="0">
              <a:buNone/>
            </a:pPr>
            <a:r>
              <a:rPr lang="pt-BR" dirty="0"/>
              <a:t>Focado em fluxo de grande volumes de dados.</a:t>
            </a:r>
          </a:p>
          <a:p>
            <a:pPr marL="914400" lvl="2" indent="0">
              <a:buNone/>
            </a:pPr>
            <a:endParaRPr lang="pt-BR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28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Big Data</a:t>
            </a:r>
          </a:p>
          <a:p>
            <a:endParaRPr lang="pt-BR" i="1" dirty="0"/>
          </a:p>
          <a:p>
            <a:pPr marL="0" indent="0">
              <a:buNone/>
            </a:pPr>
            <a:r>
              <a:rPr lang="pt-BR" i="1" dirty="0"/>
              <a:t>velocidade</a:t>
            </a:r>
            <a:r>
              <a:rPr lang="pt-BR" dirty="0"/>
              <a:t>, </a:t>
            </a:r>
            <a:r>
              <a:rPr lang="pt-BR" i="1" dirty="0"/>
              <a:t>volume</a:t>
            </a:r>
            <a:r>
              <a:rPr lang="pt-BR" dirty="0"/>
              <a:t>, </a:t>
            </a:r>
            <a:r>
              <a:rPr lang="pt-BR" i="1" dirty="0" err="1"/>
              <a:t>variedade</a:t>
            </a:r>
            <a:r>
              <a:rPr lang="pt-BR" dirty="0" err="1"/>
              <a:t>,</a:t>
            </a:r>
            <a:r>
              <a:rPr lang="pt-BR" i="1" dirty="0" err="1"/>
              <a:t>veracidade</a:t>
            </a:r>
            <a:r>
              <a:rPr lang="pt-BR" dirty="0"/>
              <a:t> e </a:t>
            </a:r>
            <a:r>
              <a:rPr lang="pt-BR" i="1" dirty="0"/>
              <a:t>valor</a:t>
            </a:r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r>
              <a:rPr lang="pt-BR" dirty="0"/>
              <a:t>“os aplicativos de processamento de dados tradicionais ainda não conseguem lidar”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560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Big Data</a:t>
            </a:r>
          </a:p>
          <a:p>
            <a:endParaRPr lang="pt-BR" i="1" dirty="0"/>
          </a:p>
          <a:p>
            <a:pPr marL="0" indent="0">
              <a:buNone/>
            </a:pPr>
            <a:r>
              <a:rPr lang="pt-BR" dirty="0"/>
              <a:t>Focado em guardar a informação sem ter necessidade de definir seu uso futuro.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i="1" dirty="0"/>
              <a:t>Data </a:t>
            </a:r>
            <a:r>
              <a:rPr lang="pt-BR" i="1" dirty="0" err="1"/>
              <a:t>Warehouse</a:t>
            </a:r>
            <a:r>
              <a:rPr lang="pt-BR" i="1" dirty="0"/>
              <a:t> </a:t>
            </a:r>
            <a:r>
              <a:rPr lang="pt-BR" dirty="0"/>
              <a:t>é focado guardar informação com uso definido no futuro.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05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 err="1"/>
              <a:t>NoSQL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Não somente SQL.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http://nosql-database.org/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BigData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1875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 err="1"/>
              <a:t>NoSQL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Geralmente...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Não tem um esquema fixo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Não suportam instruções SQL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BigData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96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Novas tecnologias de armazenamento de dados.</a:t>
            </a:r>
          </a:p>
          <a:p>
            <a:r>
              <a:rPr lang="pt-BR" dirty="0"/>
              <a:t>Big Data</a:t>
            </a:r>
          </a:p>
          <a:p>
            <a:r>
              <a:rPr lang="pt-BR" dirty="0" err="1"/>
              <a:t>NoSQL</a:t>
            </a:r>
            <a:endParaRPr lang="pt-BR" dirty="0"/>
          </a:p>
          <a:p>
            <a:r>
              <a:rPr lang="pt-BR" dirty="0"/>
              <a:t>Business </a:t>
            </a:r>
            <a:r>
              <a:rPr lang="pt-BR" dirty="0" err="1"/>
              <a:t>Analytics</a:t>
            </a:r>
            <a:endParaRPr lang="pt-BR" dirty="0"/>
          </a:p>
          <a:p>
            <a:r>
              <a:rPr lang="pt-BR" dirty="0"/>
              <a:t>Data Science</a:t>
            </a:r>
          </a:p>
          <a:p>
            <a:r>
              <a:rPr lang="pt-BR" dirty="0"/>
              <a:t>Linguagem Python</a:t>
            </a:r>
          </a:p>
          <a:p>
            <a:r>
              <a:rPr lang="pt-BR" dirty="0"/>
              <a:t>Linguagem R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837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Business </a:t>
            </a:r>
            <a:r>
              <a:rPr lang="pt-BR" dirty="0" err="1"/>
              <a:t>Analytics</a:t>
            </a:r>
            <a:endParaRPr lang="pt-BR" dirty="0"/>
          </a:p>
          <a:p>
            <a:endParaRPr lang="pt-BR" dirty="0"/>
          </a:p>
          <a:p>
            <a:r>
              <a:rPr lang="pt-BR" dirty="0"/>
              <a:t>Focada em problemas organizacionais e soluções tecnológicas.</a:t>
            </a:r>
          </a:p>
          <a:p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BigData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9" y="4771418"/>
            <a:ext cx="8397361" cy="178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62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Business </a:t>
            </a:r>
            <a:r>
              <a:rPr lang="pt-BR" dirty="0" err="1"/>
              <a:t>Analytics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Evolução do modelo de </a:t>
            </a:r>
            <a:r>
              <a:rPr lang="pt-BR" i="1" dirty="0"/>
              <a:t>Business </a:t>
            </a:r>
            <a:r>
              <a:rPr lang="pt-BR" i="1" dirty="0" err="1"/>
              <a:t>Intelligence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dirty="0"/>
              <a:t>Utiliza as análise baseadas em dados do passado (BI) + Ferramentas de Previsão.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 de Apoio a Decisão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9880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Business </a:t>
            </a:r>
            <a:r>
              <a:rPr lang="pt-BR" dirty="0" err="1"/>
              <a:t>Analytics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Porque está acontecendo?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 que vai acontecer se a tendência se manter?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 de Apoio a Decisão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18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Business </a:t>
            </a:r>
            <a:r>
              <a:rPr lang="pt-BR" dirty="0" err="1"/>
              <a:t>Analytics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Utiliza Cubos OLAP, BI Self Service, </a:t>
            </a:r>
            <a:r>
              <a:rPr lang="pt-BR" dirty="0" err="1"/>
              <a:t>Reports</a:t>
            </a:r>
            <a:r>
              <a:rPr lang="pt-BR" dirty="0"/>
              <a:t> e Mineração de Dados.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Proporciona uma análise mais além do que a compreensão do futuro com base </a:t>
            </a:r>
            <a:r>
              <a:rPr lang="pt-BR"/>
              <a:t>no histórico.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 de Apoio a Decisão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46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Business </a:t>
            </a:r>
            <a:r>
              <a:rPr lang="pt-BR" dirty="0" err="1"/>
              <a:t>Analytics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 clássico – </a:t>
            </a:r>
            <a:r>
              <a:rPr lang="pt-BR" dirty="0" err="1"/>
              <a:t>Forecasting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 de Apoio a Decisão</a:t>
            </a:r>
            <a:endParaRPr lang="pt-BR" dirty="0"/>
          </a:p>
        </p:txBody>
      </p:sp>
      <p:pic>
        <p:nvPicPr>
          <p:cNvPr id="1026" name="Picture 2" descr="http://support.sas.com/rnd/app/ets/cap/ets_forecasting_gif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267" y="4106892"/>
            <a:ext cx="43243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28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Data Science</a:t>
            </a:r>
          </a:p>
          <a:p>
            <a:endParaRPr lang="pt-BR" dirty="0"/>
          </a:p>
          <a:p>
            <a:r>
              <a:rPr lang="pt-BR" dirty="0"/>
              <a:t>Aqui o perfil de análise de dados é mais profundo, envolve linguagens de programação como Python e R.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BigData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75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Data Science</a:t>
            </a:r>
          </a:p>
          <a:p>
            <a:endParaRPr lang="pt-BR" dirty="0"/>
          </a:p>
          <a:p>
            <a:r>
              <a:rPr lang="pt-BR" dirty="0"/>
              <a:t>Aqui o Cientista de dados está mais focado na análise do dado e descobrir comportamentos do dado. Não tem um foco direto ou expertise no negócio da empresa.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BigData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739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Data Science.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Une diversas áreas, como estatística, matemática, ciência da computação, aprendizado de máquina, linguagens de programação.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 de Apoio a Decisão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971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Data Science.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Trabalha encontrando e interpretando fontes de dados.</a:t>
            </a:r>
          </a:p>
          <a:p>
            <a:pPr marL="0" indent="0">
              <a:buNone/>
            </a:pPr>
            <a:r>
              <a:rPr lang="pt-BR" dirty="0"/>
              <a:t>Trabalho com grandes volumes de dados, comunicação de dados, MERGE de fontes de dados, hardware e software.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 de Apoio a Decisão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0989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 de Apoio a Decisão</a:t>
            </a:r>
            <a:endParaRPr lang="pt-BR" dirty="0"/>
          </a:p>
        </p:txBody>
      </p:sp>
      <p:pic>
        <p:nvPicPr>
          <p:cNvPr id="2050" name="Picture 2" descr="https://upload.wikimedia.org/wikipedia/commons/thumb/b/ba/Data_visualization_process_v1.png/800px-Data_visualization_process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867" y="1665838"/>
            <a:ext cx="6826379" cy="51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38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Novas tecnologias de armazenamento de dados.</a:t>
            </a:r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pPr marL="0" indent="0">
              <a:buNone/>
            </a:pPr>
            <a:r>
              <a:rPr lang="pt-BR" sz="800" dirty="0"/>
              <a:t>http://blog.mikiobraun.de/2013/02/big-data-beyond-map-reduce-googles-papers.html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  <p:pic>
        <p:nvPicPr>
          <p:cNvPr id="1026" name="Picture 2" descr="http://blog.mikiobraun.de/images/google-big-data-tea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28" y="2896191"/>
            <a:ext cx="5679280" cy="323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95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Data Science.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Hoje, dados é um negócio.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http://datamarket.azure.com/browse/data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 de Apoio a Decisão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709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Linguagem Python</a:t>
            </a:r>
          </a:p>
          <a:p>
            <a:endParaRPr lang="pt-BR" dirty="0"/>
          </a:p>
          <a:p>
            <a:r>
              <a:rPr lang="pt-BR" dirty="0"/>
              <a:t>Uma linguagem de alto nível, de script e orientada a objetos.</a:t>
            </a:r>
          </a:p>
          <a:p>
            <a:r>
              <a:rPr lang="pt-BR" dirty="0"/>
              <a:t>Tem foco em permitir fácil leitura e exigir poucas linhas de código.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BigData</a:t>
            </a:r>
            <a:endParaRPr lang="pt-BR" dirty="0"/>
          </a:p>
        </p:txBody>
      </p:sp>
      <p:pic>
        <p:nvPicPr>
          <p:cNvPr id="1026" name="Picture 2" descr="https://realpython.com/learn/python-first-steps/images/python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217" y="4916888"/>
            <a:ext cx="2581783" cy="174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946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Linguagem Python.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Possui um interpretador dinâmico que possibilita executar o código na hora.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&gt;&gt;&gt; 1+1</a:t>
            </a:r>
          </a:p>
          <a:p>
            <a:pPr marL="0" indent="0">
              <a:buNone/>
            </a:pPr>
            <a:r>
              <a:rPr lang="pt-BR" dirty="0"/>
              <a:t>2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 de Apoio a Decisão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9039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Linguagem Python.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Essa característica que levou a linguagem a ser muito usada por cientistas de dados.</a:t>
            </a:r>
          </a:p>
          <a:p>
            <a:pPr marL="0" indent="0">
              <a:buNone/>
            </a:pPr>
            <a:r>
              <a:rPr lang="pt-BR" dirty="0"/>
              <a:t>Também possui diversos módulos e plug-ins que estendem a linguagem (</a:t>
            </a:r>
            <a:r>
              <a:rPr lang="pt-BR" dirty="0" err="1"/>
              <a:t>Numpy</a:t>
            </a:r>
            <a:r>
              <a:rPr lang="pt-BR" dirty="0"/>
              <a:t>).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 de Apoio a Decisão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905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Linguagem Python</a:t>
            </a:r>
          </a:p>
          <a:p>
            <a:endParaRPr lang="pt-BR" dirty="0"/>
          </a:p>
          <a:p>
            <a:r>
              <a:rPr lang="pt-BR" dirty="0"/>
              <a:t>http://www.learnpython.org/</a:t>
            </a:r>
          </a:p>
          <a:p>
            <a:endParaRPr lang="pt-BR" dirty="0"/>
          </a:p>
          <a:p>
            <a:pPr marL="400050" lvl="1" indent="0">
              <a:buNone/>
            </a:pPr>
            <a:r>
              <a:rPr lang="en-US" dirty="0"/>
              <a:t>print "This line will be printed.“</a:t>
            </a:r>
          </a:p>
          <a:p>
            <a:pPr marL="400050" lvl="1" indent="0">
              <a:buNone/>
            </a:pPr>
            <a:r>
              <a:rPr lang="en-US" dirty="0"/>
              <a:t>x = 1</a:t>
            </a:r>
          </a:p>
          <a:p>
            <a:pPr marL="400050" lvl="1" indent="0">
              <a:buNone/>
            </a:pPr>
            <a:r>
              <a:rPr lang="en-US" dirty="0"/>
              <a:t>if x == 1:</a:t>
            </a:r>
          </a:p>
          <a:p>
            <a:pPr marL="400050" lvl="1" indent="0">
              <a:buNone/>
            </a:pPr>
            <a:r>
              <a:rPr lang="en-US" dirty="0"/>
              <a:t>    # indented four spaces</a:t>
            </a:r>
          </a:p>
          <a:p>
            <a:pPr marL="400050" lvl="1" indent="0">
              <a:buNone/>
            </a:pPr>
            <a:r>
              <a:rPr lang="en-US" dirty="0"/>
              <a:t>    print "x is 1."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BigData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678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Linguagem 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Linguagem e ambiente de desenvolvimento para cálculos estatísticos e gráficos.</a:t>
            </a:r>
          </a:p>
          <a:p>
            <a:pPr marL="0" indent="0">
              <a:buNone/>
            </a:pPr>
            <a:r>
              <a:rPr lang="pt-BR" dirty="0"/>
              <a:t>Possui diversos pacotes que aumentam o poder da linguagem.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 de Apoio a Decisão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027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Linguagem R</a:t>
            </a:r>
          </a:p>
          <a:p>
            <a:endParaRPr lang="pt-BR" dirty="0"/>
          </a:p>
          <a:p>
            <a:r>
              <a:rPr lang="pt-BR" dirty="0"/>
              <a:t>Uma linguagem ou um ambiente para cálculo e estatística.</a:t>
            </a:r>
          </a:p>
          <a:p>
            <a:r>
              <a:rPr lang="pt-BR" dirty="0"/>
              <a:t>Expansível através de pacotes.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BigData</a:t>
            </a:r>
            <a:endParaRPr lang="pt-BR" dirty="0"/>
          </a:p>
        </p:txBody>
      </p:sp>
      <p:pic>
        <p:nvPicPr>
          <p:cNvPr id="3074" name="Picture 2" descr="https://imgnzn-a.akamaized.net/2015/03/23/23175500991114.png?w=1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96" y="4681182"/>
            <a:ext cx="2607904" cy="19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89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BigData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0" y="2524835"/>
            <a:ext cx="8990040" cy="268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98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BigData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75" y="2259201"/>
            <a:ext cx="7049707" cy="44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47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Linguagem 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Linguagem utilizada através de interpretador de comandos.</a:t>
            </a:r>
          </a:p>
          <a:p>
            <a:pPr marL="0" indent="0">
              <a:buNone/>
            </a:pPr>
            <a:r>
              <a:rPr lang="pt-BR" dirty="0"/>
              <a:t>&gt;2+2</a:t>
            </a:r>
          </a:p>
          <a:p>
            <a:pPr marL="0" indent="0">
              <a:buNone/>
            </a:pPr>
            <a:r>
              <a:rPr lang="pt-BR" dirty="0"/>
              <a:t>[1] 4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 de Apoio a Decisão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849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Novas tecnologias de armazenamento de dados.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MapReduce</a:t>
            </a:r>
            <a:endParaRPr lang="pt-BR" dirty="0"/>
          </a:p>
          <a:p>
            <a:pPr lvl="1"/>
            <a:r>
              <a:rPr lang="pt-BR" dirty="0"/>
              <a:t>Big </a:t>
            </a:r>
            <a:r>
              <a:rPr lang="pt-BR" dirty="0" err="1"/>
              <a:t>Table</a:t>
            </a:r>
            <a:endParaRPr lang="pt-BR" dirty="0"/>
          </a:p>
          <a:p>
            <a:pPr lvl="1"/>
            <a:r>
              <a:rPr lang="pt-BR" dirty="0" err="1"/>
              <a:t>Hadoop</a:t>
            </a:r>
            <a:endParaRPr lang="pt-BR" dirty="0"/>
          </a:p>
          <a:p>
            <a:pPr lvl="2"/>
            <a:r>
              <a:rPr lang="pt-BR" dirty="0"/>
              <a:t>HDFS – </a:t>
            </a:r>
            <a:r>
              <a:rPr lang="pt-BR" dirty="0" err="1"/>
              <a:t>Hadoop</a:t>
            </a:r>
            <a:r>
              <a:rPr lang="pt-BR" dirty="0"/>
              <a:t> </a:t>
            </a:r>
            <a:r>
              <a:rPr lang="pt-BR" dirty="0" err="1"/>
              <a:t>Distributed</a:t>
            </a:r>
            <a:r>
              <a:rPr lang="pt-BR" dirty="0"/>
              <a:t> File System</a:t>
            </a:r>
          </a:p>
          <a:p>
            <a:pPr marL="914400" lvl="2" indent="0">
              <a:buNone/>
            </a:pPr>
            <a:endParaRPr lang="pt-BR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  <a:p>
            <a:endParaRPr lang="pt-BR" sz="8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6876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 fontScale="92500"/>
          </a:bodyPr>
          <a:lstStyle/>
          <a:p>
            <a:r>
              <a:rPr lang="pt-BR" dirty="0"/>
              <a:t>Linguagem 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n-US" dirty="0"/>
              <a:t>&gt; x ← c(1,2,3,4,5,6)   # Create ordered collection (vector)</a:t>
            </a:r>
          </a:p>
          <a:p>
            <a:pPr marL="0" indent="0">
              <a:buNone/>
            </a:pPr>
            <a:r>
              <a:rPr lang="en-US" dirty="0"/>
              <a:t>&gt; y ← x^2              # Square the elements of x</a:t>
            </a:r>
          </a:p>
          <a:p>
            <a:pPr marL="0" indent="0">
              <a:buNone/>
            </a:pPr>
            <a:r>
              <a:rPr lang="en-US" dirty="0"/>
              <a:t>&gt; print(y)              # print (vector) y</a:t>
            </a:r>
          </a:p>
          <a:p>
            <a:pPr marL="0" indent="0">
              <a:buNone/>
            </a:pPr>
            <a:r>
              <a:rPr lang="en-US" dirty="0"/>
              <a:t>[1]  1  4  9 16 25 36</a:t>
            </a:r>
          </a:p>
          <a:p>
            <a:pPr marL="0" indent="0">
              <a:buNone/>
            </a:pPr>
            <a:r>
              <a:rPr lang="en-US" dirty="0"/>
              <a:t>&gt; mean(y)</a:t>
            </a: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Disciplina de Apoio a Decisão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531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574258" y="3086216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prstClr val="white"/>
                </a:solidFill>
              </a:rPr>
              <a:t>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46433" y="3499194"/>
            <a:ext cx="1219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0" b="1" dirty="0">
                <a:solidFill>
                  <a:prstClr val="white">
                    <a:lumMod val="65000"/>
                  </a:prstClr>
                </a:solidFill>
                <a:latin typeface="Georgia" pitchFamily="18" charset="0"/>
                <a:cs typeface="Arial" pitchFamily="34" charset="0"/>
              </a:rPr>
              <a:t>?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pt-BR" sz="4000" cap="none" dirty="0">
                <a:solidFill>
                  <a:schemeClr val="bg1"/>
                </a:solidFill>
                <a:ea typeface="+mn-ea"/>
                <a:cs typeface="+mn-cs"/>
              </a:rPr>
              <a:t>Dúvidas</a:t>
            </a:r>
            <a:br>
              <a:rPr lang="pt-BR" sz="4000" b="0" cap="none" dirty="0">
                <a:solidFill>
                  <a:prstClr val="black"/>
                </a:solidFill>
                <a:ea typeface="+mn-ea"/>
                <a:cs typeface="+mn-cs"/>
              </a:rPr>
            </a:br>
            <a:br>
              <a:rPr lang="pt-BR" sz="4000" b="0" cap="none" dirty="0">
                <a:solidFill>
                  <a:prstClr val="black">
                    <a:lumMod val="50000"/>
                    <a:lumOff val="50000"/>
                  </a:prstClr>
                </a:solidFill>
                <a:ea typeface="+mn-ea"/>
                <a:cs typeface="Arial" pitchFamily="34" charset="0"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593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Novas tecnologias de armazenamento de dados.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MapReduce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Funções para trabalhar com grandes volumes de dados. Opera em modo Batch (lotes). </a:t>
            </a:r>
            <a:r>
              <a:rPr lang="pt-BR" dirty="0" err="1"/>
              <a:t>Map</a:t>
            </a:r>
            <a:r>
              <a:rPr lang="pt-BR" dirty="0"/>
              <a:t> distribuiu as tarefas. O </a:t>
            </a:r>
            <a:r>
              <a:rPr lang="pt-BR" dirty="0" err="1"/>
              <a:t>Reduce</a:t>
            </a:r>
            <a:r>
              <a:rPr lang="pt-BR" dirty="0"/>
              <a:t>, agrega todo o resultado desse processamento.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42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  <p:pic>
        <p:nvPicPr>
          <p:cNvPr id="2050" name="Picture 2" descr="https://www.ibm.com/developerworks/community/blogs/bigdata-br/resource/BLOGS_UPLOADED_IMAGES/mapreduce-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3" y="2620370"/>
            <a:ext cx="8951887" cy="264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10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191109"/>
            <a:ext cx="8281358" cy="4468483"/>
          </a:xfrm>
        </p:spPr>
        <p:txBody>
          <a:bodyPr>
            <a:normAutofit/>
          </a:bodyPr>
          <a:lstStyle/>
          <a:p>
            <a:r>
              <a:rPr lang="pt-BR" dirty="0"/>
              <a:t>Novas tecnologias de armazenamento de dados.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Big </a:t>
            </a:r>
            <a:r>
              <a:rPr lang="pt-BR" dirty="0" err="1"/>
              <a:t>Table</a:t>
            </a:r>
            <a:endParaRPr lang="pt-BR" dirty="0"/>
          </a:p>
          <a:p>
            <a:pPr marL="457200" lvl="1" indent="0">
              <a:buNone/>
            </a:pPr>
            <a:r>
              <a:rPr lang="pt-BR" dirty="0"/>
              <a:t>Sistema de Armazenamento Distribuído. Trabalha com dados estruturados em alta escala. Organizado em tabelas, linhas e colunas. “</a:t>
            </a:r>
            <a:r>
              <a:rPr lang="pt-BR" dirty="0" err="1"/>
              <a:t>Sparse</a:t>
            </a:r>
            <a:r>
              <a:rPr lang="pt-BR" dirty="0"/>
              <a:t>” (disperso), distribuído e multidimensional.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18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  <p:pic>
        <p:nvPicPr>
          <p:cNvPr id="7170" name="Picture 2" descr="http://img.ph.126.net/d_Jycv07AzKL_rcl6RDduA==/484728057393476358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40" y="2462543"/>
            <a:ext cx="8056354" cy="362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8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7799" y="515937"/>
            <a:ext cx="8641461" cy="928302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 Data</a:t>
            </a:r>
            <a:endParaRPr lang="pt-BR" dirty="0"/>
          </a:p>
        </p:txBody>
      </p:sp>
      <p:pic>
        <p:nvPicPr>
          <p:cNvPr id="8194" name="Picture 2" descr="http://i.imgur.com/JYox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837" y="2512697"/>
            <a:ext cx="6965384" cy="377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933327"/>
      </p:ext>
    </p:extLst>
  </p:cSld>
  <p:clrMapOvr>
    <a:masterClrMapping/>
  </p:clrMapOvr>
</p:sld>
</file>

<file path=ppt/theme/theme1.xml><?xml version="1.0" encoding="utf-8"?>
<a:theme xmlns:a="http://schemas.openxmlformats.org/drawingml/2006/main" name="1_Kontortema">
  <a:themeElements>
    <a:clrScheme name="Brugerdefineret 6">
      <a:dk1>
        <a:srgbClr val="FFFCF9"/>
      </a:dk1>
      <a:lt1>
        <a:sysClr val="window" lastClr="FFFFFF"/>
      </a:lt1>
      <a:dk2>
        <a:srgbClr val="D7D8D9"/>
      </a:dk2>
      <a:lt2>
        <a:srgbClr val="FFFFFF"/>
      </a:lt2>
      <a:accent1>
        <a:srgbClr val="E6E6E6"/>
      </a:accent1>
      <a:accent2>
        <a:srgbClr val="F9AF18"/>
      </a:accent2>
      <a:accent3>
        <a:srgbClr val="78C5DD"/>
      </a:accent3>
      <a:accent4>
        <a:srgbClr val="0081BE"/>
      </a:accent4>
      <a:accent5>
        <a:srgbClr val="FAB900"/>
      </a:accent5>
      <a:accent6>
        <a:srgbClr val="E7711C"/>
      </a:accent6>
      <a:hlink>
        <a:srgbClr val="7EB220"/>
      </a:hlink>
      <a:folHlink>
        <a:srgbClr val="7EB2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CF8A330695594B83BB6D2FCCC91449" ma:contentTypeVersion="2" ma:contentTypeDescription="Crie um novo documento." ma:contentTypeScope="" ma:versionID="0c4138a4427f0f65db1553f02539e941">
  <xsd:schema xmlns:xsd="http://www.w3.org/2001/XMLSchema" xmlns:xs="http://www.w3.org/2001/XMLSchema" xmlns:p="http://schemas.microsoft.com/office/2006/metadata/properties" xmlns:ns2="848697f7-d685-4858-824e-8a13539af8ac" targetNamespace="http://schemas.microsoft.com/office/2006/metadata/properties" ma:root="true" ma:fieldsID="5f83667a179c5a5d3a3f88ab66630519" ns2:_="">
    <xsd:import namespace="848697f7-d685-4858-824e-8a13539af8a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697f7-d685-4858-824e-8a13539af8a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D40963-9CC3-42C5-8824-729F45A429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E16791-C92B-42C9-A9C7-8094477C7D78}">
  <ds:schemaRefs>
    <ds:schemaRef ds:uri="http://www.w3.org/XML/1998/namespace"/>
    <ds:schemaRef ds:uri="http://purl.org/dc/elements/1.1/"/>
    <ds:schemaRef ds:uri="http://purl.org/dc/dcmitype/"/>
    <ds:schemaRef ds:uri="848697f7-d685-4858-824e-8a13539af8a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A011D4E-5BF5-482B-8678-CFF2FE350E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8697f7-d685-4858-824e-8a13539af8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deal presentation</Template>
  <TotalTime>519</TotalTime>
  <Words>973</Words>
  <Application>Microsoft Office PowerPoint</Application>
  <PresentationFormat>Apresentação na tela (4:3)</PresentationFormat>
  <Paragraphs>252</Paragraphs>
  <Slides>41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Arial Narrow</vt:lpstr>
      <vt:lpstr>Calibri</vt:lpstr>
      <vt:lpstr>Georgia</vt:lpstr>
      <vt:lpstr>1_Kontortema</vt:lpstr>
      <vt:lpstr>Disciplina Big Data</vt:lpstr>
      <vt:lpstr>Big Data</vt:lpstr>
      <vt:lpstr>Big Data</vt:lpstr>
      <vt:lpstr>Big Data</vt:lpstr>
      <vt:lpstr>Big Data</vt:lpstr>
      <vt:lpstr>Big Data</vt:lpstr>
      <vt:lpstr>Big Data</vt:lpstr>
      <vt:lpstr>Big Data</vt:lpstr>
      <vt:lpstr>Big Data</vt:lpstr>
      <vt:lpstr>Big Data</vt:lpstr>
      <vt:lpstr>Big Data</vt:lpstr>
      <vt:lpstr>Big Data</vt:lpstr>
      <vt:lpstr>Big Data</vt:lpstr>
      <vt:lpstr>Big Data</vt:lpstr>
      <vt:lpstr>Big Data</vt:lpstr>
      <vt:lpstr>Big Data</vt:lpstr>
      <vt:lpstr>Big Data</vt:lpstr>
      <vt:lpstr>BigData</vt:lpstr>
      <vt:lpstr>BigData</vt:lpstr>
      <vt:lpstr>BigData</vt:lpstr>
      <vt:lpstr>Disciplina de Apoio a Decisão</vt:lpstr>
      <vt:lpstr>Disciplina de Apoio a Decisão</vt:lpstr>
      <vt:lpstr>Disciplina de Apoio a Decisão</vt:lpstr>
      <vt:lpstr>Disciplina de Apoio a Decisão</vt:lpstr>
      <vt:lpstr>BigData</vt:lpstr>
      <vt:lpstr>BigData</vt:lpstr>
      <vt:lpstr>Disciplina de Apoio a Decisão</vt:lpstr>
      <vt:lpstr>Disciplina de Apoio a Decisão</vt:lpstr>
      <vt:lpstr>Disciplina de Apoio a Decisão</vt:lpstr>
      <vt:lpstr>Disciplina de Apoio a Decisão</vt:lpstr>
      <vt:lpstr>BigData</vt:lpstr>
      <vt:lpstr>Disciplina de Apoio a Decisão</vt:lpstr>
      <vt:lpstr>Disciplina de Apoio a Decisão</vt:lpstr>
      <vt:lpstr>BigData</vt:lpstr>
      <vt:lpstr>Disciplina de Apoio a Decisão</vt:lpstr>
      <vt:lpstr>BigData</vt:lpstr>
      <vt:lpstr>BigData</vt:lpstr>
      <vt:lpstr>BigData</vt:lpstr>
      <vt:lpstr>Disciplina de Apoio a Decisão</vt:lpstr>
      <vt:lpstr>Disciplina de Apoio a Decisão</vt:lpstr>
      <vt:lpstr>Dúvidas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Dornel</dc:creator>
  <cp:keywords/>
  <cp:lastModifiedBy>Rodrigo Dornel</cp:lastModifiedBy>
  <cp:revision>91</cp:revision>
  <dcterms:created xsi:type="dcterms:W3CDTF">2013-04-24T18:02:42Z</dcterms:created>
  <dcterms:modified xsi:type="dcterms:W3CDTF">2021-10-04T23:10:44Z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TC018754869991</vt:lpwstr>
  </property>
  <property fmtid="{D5CDD505-2E9C-101B-9397-08002B2CF9AE}" pid="3" name="ContentTypeId">
    <vt:lpwstr>0x01010001CF8A330695594B83BB6D2FCCC91449</vt:lpwstr>
  </property>
  <property fmtid="{D5CDD505-2E9C-101B-9397-08002B2CF9AE}" pid="4" name="IsMyDocuments">
    <vt:bool>true</vt:bool>
  </property>
</Properties>
</file>