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776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399" cy="308609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" name="Google Shape;14;p1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1ca6e393_0_5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d51ca6e393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g2d51ca6e393_0_5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:notes"/>
          <p:cNvSpPr/>
          <p:nvPr>
            <p:ph idx="2" type="sldImg"/>
          </p:nvPr>
        </p:nvSpPr>
        <p:spPr>
          <a:xfrm>
            <a:off x="687388" y="1143000"/>
            <a:ext cx="54832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7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7:notes"/>
          <p:cNvSpPr txBox="1"/>
          <p:nvPr>
            <p:ph idx="12" type="sldNum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2ff3c495650_0_121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" name="Google Shape;29;g2ff3c495650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g2ff3c495650_0_121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fc5055b223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g2fc5055b22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2" name="Google Shape;42;g2fc5055b223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d4d0190e5b_0_3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g2d4d0190e5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" name="Google Shape;50;g2d4d0190e5b_0_3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4d0190e5b_0_18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d4d0190e5b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g2d4d0190e5b_0_18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416951612_0_0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2d41695161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4" name="Google Shape;74;g2d416951612_0_0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51ca6e393_0_12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d51ca6e39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4" name="Google Shape;84;g2d51ca6e393_0_12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1ca6e393_0_24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d51ca6e39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5" name="Google Shape;95;g2d51ca6e393_0_24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51ca6e393_0_36:notes"/>
          <p:cNvSpPr/>
          <p:nvPr>
            <p:ph idx="2" type="sldImg"/>
          </p:nvPr>
        </p:nvSpPr>
        <p:spPr>
          <a:xfrm>
            <a:off x="687388" y="1143000"/>
            <a:ext cx="54831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d51ca6e39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&lt;!DOCTYPE html&gt;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&lt;html lang="pt-br"&gt;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charset="UTF-8"&gt;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&lt;meta name="viewport" content="width=device-width, initial-scale=1.0"&gt;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&lt;title&gt;Cabeçalho Estilizado&lt;/title&gt;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h1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#4CAF50; /* Cor verde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36px; /* Tamanho grande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h2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color: #555; /* Cor cinza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font-size: 20px; /* Tamanho menor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    text-align: center; /* Centraliza o texto */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&lt;/style&gt;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&lt;/head&gt;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&lt;h1&gt;Bem-vindo ao Meu Site&lt;/h1&gt;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    &lt;h2&gt;Aqui você encontra conteúdos interessantes!&lt;/h2&gt;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&lt;/body&gt;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g2d51ca6e393_0_36:notes"/>
          <p:cNvSpPr txBox="1"/>
          <p:nvPr>
            <p:ph idx="12" type="sldNum"/>
          </p:nvPr>
        </p:nvSpPr>
        <p:spPr>
          <a:xfrm>
            <a:off x="3884612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Calibri"/>
              <a:buNone/>
            </a:pPr>
            <a:fld id="{00000000-1234-1234-1234-123412341234}" type="slidenum">
              <a:rPr b="0" i="0" lang="pt-B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ndard">
  <p:cSld name="Standard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Empt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824445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0926" y="5622272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4"/>
          <p:cNvGrpSpPr/>
          <p:nvPr/>
        </p:nvGrpSpPr>
        <p:grpSpPr>
          <a:xfrm>
            <a:off x="1436182" y="5474311"/>
            <a:ext cx="16138140" cy="3719640"/>
            <a:chOff x="1326470" y="6209983"/>
            <a:chExt cx="16808274" cy="3719640"/>
          </a:xfrm>
        </p:grpSpPr>
        <p:sp>
          <p:nvSpPr>
            <p:cNvPr id="20" name="Google Shape;20;p4"/>
            <p:cNvSpPr txBox="1"/>
            <p:nvPr/>
          </p:nvSpPr>
          <p:spPr>
            <a:xfrm>
              <a:off x="1326470" y="6209983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lang="pt-BR" sz="8800">
                  <a:solidFill>
                    <a:srgbClr val="FFFFFF"/>
                  </a:solidFill>
                </a:rPr>
                <a:t>Calculadora em Javascript</a:t>
              </a:r>
              <a:endParaRPr b="1" i="0" sz="8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1326470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</p:grpSp>
      <p:sp>
        <p:nvSpPr>
          <p:cNvPr id="22" name="Google Shape;22;p4"/>
          <p:cNvSpPr/>
          <p:nvPr/>
        </p:nvSpPr>
        <p:spPr>
          <a:xfrm>
            <a:off x="1326470" y="914878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" name="Google Shape;23;p4"/>
          <p:cNvGrpSpPr/>
          <p:nvPr/>
        </p:nvGrpSpPr>
        <p:grpSpPr>
          <a:xfrm>
            <a:off x="17831204" y="0"/>
            <a:ext cx="359679" cy="13716000"/>
            <a:chOff x="0" y="0"/>
            <a:chExt cx="359679" cy="13716000"/>
          </a:xfrm>
        </p:grpSpPr>
        <p:sp>
          <p:nvSpPr>
            <p:cNvPr id="24" name="Google Shape;24;p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" name="Google Shape;26;p4"/>
          <p:cNvSpPr/>
          <p:nvPr/>
        </p:nvSpPr>
        <p:spPr>
          <a:xfrm>
            <a:off x="1326470" y="12432937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 b="0" i="0" sz="3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/>
          <p:nvPr/>
        </p:nvSpPr>
        <p:spPr>
          <a:xfrm>
            <a:off x="1080000" y="2880000"/>
            <a:ext cx="218013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</a:pPr>
            <a:r>
              <a:rPr lang="pt-BR" sz="3200">
                <a:solidFill>
                  <a:srgbClr val="FFFFFF"/>
                </a:solidFill>
              </a:rPr>
              <a:t>Criar o layout da nossa calculadora</a:t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23" name="Google Shape;123;p13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TO-DO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213" y="4321700"/>
            <a:ext cx="11010875" cy="82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4"/>
          <p:cNvSpPr/>
          <p:nvPr/>
        </p:nvSpPr>
        <p:spPr>
          <a:xfrm>
            <a:off x="-11827" y="0"/>
            <a:ext cx="6133193" cy="13716000"/>
          </a:xfrm>
          <a:prstGeom prst="rect">
            <a:avLst/>
          </a:prstGeom>
          <a:solidFill>
            <a:srgbClr val="27272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0F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4642" y="5302993"/>
            <a:ext cx="3480254" cy="3110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4"/>
          <p:cNvGrpSpPr/>
          <p:nvPr/>
        </p:nvGrpSpPr>
        <p:grpSpPr>
          <a:xfrm>
            <a:off x="7447835" y="5543727"/>
            <a:ext cx="16808274" cy="3740951"/>
            <a:chOff x="5230872" y="6188672"/>
            <a:chExt cx="16808274" cy="3740951"/>
          </a:xfrm>
        </p:grpSpPr>
        <p:sp>
          <p:nvSpPr>
            <p:cNvPr id="133" name="Google Shape;133;p14"/>
            <p:cNvSpPr txBox="1"/>
            <p:nvPr/>
          </p:nvSpPr>
          <p:spPr>
            <a:xfrm>
              <a:off x="5230872" y="6188672"/>
              <a:ext cx="16808274" cy="19345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pt-BR" sz="96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Desenvolvimento Web</a:t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5230872" y="9006293"/>
              <a:ext cx="14677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50"/>
                <a:buFont typeface="Arial"/>
                <a:buNone/>
              </a:pPr>
              <a:r>
                <a:rPr lang="pt-BR" sz="5400">
                  <a:solidFill>
                    <a:srgbClr val="FFFFFF"/>
                  </a:solidFill>
                </a:rPr>
                <a:t>eduardogabriel24</a:t>
              </a:r>
              <a:r>
                <a:rPr b="0" i="0" lang="pt-BR" sz="5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@univille.br</a:t>
              </a:r>
              <a:endPara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" name="Google Shape;135;p14"/>
          <p:cNvSpPr/>
          <p:nvPr/>
        </p:nvSpPr>
        <p:spPr>
          <a:xfrm>
            <a:off x="7447835" y="947535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Universidade da Região de Joinville - UNIVILLE</a:t>
            </a:r>
            <a:endParaRPr/>
          </a:p>
        </p:txBody>
      </p:sp>
      <p:grpSp>
        <p:nvGrpSpPr>
          <p:cNvPr id="136" name="Google Shape;136;p14"/>
          <p:cNvGrpSpPr/>
          <p:nvPr/>
        </p:nvGrpSpPr>
        <p:grpSpPr>
          <a:xfrm>
            <a:off x="6121366" y="0"/>
            <a:ext cx="359679" cy="13716000"/>
            <a:chOff x="0" y="0"/>
            <a:chExt cx="359679" cy="13716000"/>
          </a:xfrm>
        </p:grpSpPr>
        <p:sp>
          <p:nvSpPr>
            <p:cNvPr id="137" name="Google Shape;137;p14"/>
            <p:cNvSpPr/>
            <p:nvPr/>
          </p:nvSpPr>
          <p:spPr>
            <a:xfrm>
              <a:off x="180000" y="0"/>
              <a:ext cx="179679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0" y="0"/>
              <a:ext cx="179678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14"/>
          <p:cNvSpPr/>
          <p:nvPr/>
        </p:nvSpPr>
        <p:spPr>
          <a:xfrm>
            <a:off x="7447835" y="12508734"/>
            <a:ext cx="1467720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Prof. </a:t>
            </a:r>
            <a:r>
              <a:rPr lang="pt-BR" sz="3200">
                <a:solidFill>
                  <a:srgbClr val="FFFFFF"/>
                </a:solidFill>
              </a:rPr>
              <a:t>Eduardo Gabriel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33" name="Google Shape;33;p5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4" name="Google Shape;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" name="Google Shape;35;p5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>
                <a:solidFill>
                  <a:srgbClr val="FFFFFF"/>
                </a:solidFill>
              </a:rPr>
              <a:t>Criando a base e dicas</a:t>
            </a:r>
            <a:endParaRPr b="1" sz="8400">
              <a:solidFill>
                <a:srgbClr val="FFFFFF"/>
              </a:solidFill>
            </a:endParaRPr>
          </a:p>
        </p:txBody>
      </p:sp>
      <p:grpSp>
        <p:nvGrpSpPr>
          <p:cNvPr id="36" name="Google Shape;36;p5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37" name="Google Shape;37;p5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FFFF"/>
                </a:solidFill>
              </a:rPr>
              <a:t>Requisitos: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Oferecer as seguintes operações matemáticas:</a:t>
            </a:r>
            <a:endParaRPr sz="3600">
              <a:solidFill>
                <a:srgbClr val="FFFFFF"/>
              </a:solidFill>
            </a:endParaRPr>
          </a:p>
          <a:p>
            <a:pPr indent="-457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</a:pPr>
            <a:r>
              <a:rPr lang="pt-BR" sz="3600">
                <a:solidFill>
                  <a:srgbClr val="FFFFFF"/>
                </a:solidFill>
              </a:rPr>
              <a:t>Soma</a:t>
            </a:r>
            <a:endParaRPr sz="3600">
              <a:solidFill>
                <a:srgbClr val="FFFFFF"/>
              </a:solidFill>
            </a:endParaRPr>
          </a:p>
          <a:p>
            <a:pPr indent="-457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</a:pPr>
            <a:r>
              <a:rPr lang="pt-BR" sz="3600">
                <a:solidFill>
                  <a:srgbClr val="FFFFFF"/>
                </a:solidFill>
              </a:rPr>
              <a:t>Multiplicação</a:t>
            </a:r>
            <a:endParaRPr sz="3600">
              <a:solidFill>
                <a:srgbClr val="FFFFFF"/>
              </a:solidFill>
            </a:endParaRPr>
          </a:p>
          <a:p>
            <a:pPr indent="-457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</a:pPr>
            <a:r>
              <a:rPr lang="pt-BR" sz="3600">
                <a:solidFill>
                  <a:srgbClr val="FFFFFF"/>
                </a:solidFill>
              </a:rPr>
              <a:t>Divisão</a:t>
            </a:r>
            <a:endParaRPr sz="3600">
              <a:solidFill>
                <a:srgbClr val="FFFFFF"/>
              </a:solidFill>
            </a:endParaRPr>
          </a:p>
          <a:p>
            <a:pPr indent="-457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○"/>
            </a:pPr>
            <a:r>
              <a:rPr lang="pt-BR" sz="3600">
                <a:solidFill>
                  <a:srgbClr val="FFFFFF"/>
                </a:solidFill>
              </a:rPr>
              <a:t>Subtração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Utilizar somente javascript nativo, sem o uso de frameworks</a:t>
            </a:r>
            <a:endParaRPr sz="3600">
              <a:solidFill>
                <a:srgbClr val="FFFFFF"/>
              </a:solidFill>
            </a:endParaRPr>
          </a:p>
          <a:p>
            <a:pPr indent="-457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Char char="●"/>
            </a:pPr>
            <a:r>
              <a:rPr lang="pt-BR" sz="3600">
                <a:solidFill>
                  <a:srgbClr val="FFFFFF"/>
                </a:solidFill>
              </a:rPr>
              <a:t>Definir um layout com boa ergonomia, utilize bootstrap!</a:t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45" name="Google Shape;45;p6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46" name="Google Shape;46;p6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Requisitos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1080000" y="2880000"/>
            <a:ext cx="22055700" cy="9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>
              <a:solidFill>
                <a:srgbClr val="FFFFFF"/>
              </a:solidFill>
            </a:endParaRPr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54" name="Google Shape;54;p7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Requisitos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9525" y="3696475"/>
            <a:ext cx="14763150" cy="87277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"/>
          <p:cNvSpPr/>
          <p:nvPr/>
        </p:nvSpPr>
        <p:spPr>
          <a:xfrm>
            <a:off x="1546725" y="6540450"/>
            <a:ext cx="3967800" cy="6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BOTO</a:t>
            </a:r>
            <a:r>
              <a:rPr lang="pt-BR"/>
              <a:t>ẼS</a:t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1546725" y="4692200"/>
            <a:ext cx="3967800" cy="63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CAMPO DE TEXTO</a:t>
            </a: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18493400" y="4692200"/>
            <a:ext cx="4421700" cy="6351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INPUT GROUP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8"/>
          <p:cNvGrpSpPr/>
          <p:nvPr/>
        </p:nvGrpSpPr>
        <p:grpSpPr>
          <a:xfrm>
            <a:off x="0" y="0"/>
            <a:ext cx="6133200" cy="13716000"/>
            <a:chOff x="18244457" y="0"/>
            <a:chExt cx="6133200" cy="13716000"/>
          </a:xfrm>
        </p:grpSpPr>
        <p:sp>
          <p:nvSpPr>
            <p:cNvPr id="65" name="Google Shape;65;p8"/>
            <p:cNvSpPr/>
            <p:nvPr/>
          </p:nvSpPr>
          <p:spPr>
            <a:xfrm>
              <a:off x="18244457" y="0"/>
              <a:ext cx="6133200" cy="13716000"/>
            </a:xfrm>
            <a:prstGeom prst="rect">
              <a:avLst/>
            </a:prstGeom>
            <a:solidFill>
              <a:srgbClr val="2727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6" name="Google Shape;6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9570926" y="5302993"/>
              <a:ext cx="3480254" cy="31100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7" name="Google Shape;67;p8"/>
          <p:cNvSpPr txBox="1"/>
          <p:nvPr/>
        </p:nvSpPr>
        <p:spPr>
          <a:xfrm>
            <a:off x="7459662" y="5890704"/>
            <a:ext cx="162216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400">
                <a:solidFill>
                  <a:srgbClr val="FFFFFF"/>
                </a:solidFill>
              </a:rPr>
              <a:t>Dicas!</a:t>
            </a:r>
            <a:endParaRPr b="1" sz="8400">
              <a:solidFill>
                <a:srgbClr val="FFFFFF"/>
              </a:solidFill>
            </a:endParaRPr>
          </a:p>
        </p:txBody>
      </p:sp>
      <p:grpSp>
        <p:nvGrpSpPr>
          <p:cNvPr id="68" name="Google Shape;68;p8"/>
          <p:cNvGrpSpPr/>
          <p:nvPr/>
        </p:nvGrpSpPr>
        <p:grpSpPr>
          <a:xfrm>
            <a:off x="6133192" y="0"/>
            <a:ext cx="359700" cy="13716000"/>
            <a:chOff x="0" y="0"/>
            <a:chExt cx="359700" cy="13716000"/>
          </a:xfrm>
        </p:grpSpPr>
        <p:sp>
          <p:nvSpPr>
            <p:cNvPr id="69" name="Google Shape;69;p8"/>
            <p:cNvSpPr/>
            <p:nvPr/>
          </p:nvSpPr>
          <p:spPr>
            <a:xfrm>
              <a:off x="180000" y="0"/>
              <a:ext cx="179700" cy="13716000"/>
            </a:xfrm>
            <a:prstGeom prst="rect">
              <a:avLst/>
            </a:prstGeom>
            <a:solidFill>
              <a:srgbClr val="4E9F3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0" y="0"/>
              <a:ext cx="179700" cy="13716000"/>
            </a:xfrm>
            <a:prstGeom prst="rect">
              <a:avLst/>
            </a:prstGeom>
            <a:solidFill>
              <a:srgbClr val="1E51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0F0F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1080000" y="2880000"/>
            <a:ext cx="168753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No html, podemos enviar um dado como parâmetro ao clicar no botão utilizando a palavra "this" (envia o objeto inteiro do botão) ou informando manualmente o valor entre aspas simples ('1')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78" name="Google Shape;78;p9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Enviando um dado como parâmetro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50" y="6578700"/>
            <a:ext cx="23234426" cy="5220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9"/>
          <p:cNvSpPr/>
          <p:nvPr/>
        </p:nvSpPr>
        <p:spPr>
          <a:xfrm>
            <a:off x="10574875" y="6117900"/>
            <a:ext cx="3009300" cy="16308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/>
              <a:t>Utilizando o this, voc</a:t>
            </a:r>
            <a:r>
              <a:rPr lang="pt-BR" sz="2500"/>
              <a:t>ê envia todo o objeto daquele elemento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1080000" y="2880000"/>
            <a:ext cx="218013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Você deve tomar muita atenção quando </a:t>
            </a:r>
            <a:r>
              <a:rPr lang="pt-BR" sz="3200">
                <a:solidFill>
                  <a:srgbClr val="FFFFFF"/>
                </a:solidFill>
              </a:rPr>
              <a:t>utilizar</a:t>
            </a:r>
            <a:r>
              <a:rPr lang="pt-BR" sz="3200">
                <a:solidFill>
                  <a:srgbClr val="FFFFFF"/>
                </a:solidFill>
              </a:rPr>
              <a:t> o método </a:t>
            </a:r>
            <a:r>
              <a:rPr b="1" lang="pt-BR" sz="3200">
                <a:solidFill>
                  <a:srgbClr val="FFFFFF"/>
                </a:solidFill>
              </a:rPr>
              <a:t>getElementById! </a:t>
            </a:r>
            <a:r>
              <a:rPr lang="pt-BR" sz="3200">
                <a:solidFill>
                  <a:srgbClr val="FFFFFF"/>
                </a:solidFill>
              </a:rPr>
              <a:t>Sempre verificar se o nome do campo está correto</a:t>
            </a:r>
            <a:endParaRPr sz="3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87" name="Google Shape;87;p10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88" name="Google Shape;88;p10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Atenção nos ids!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3150" y="4506650"/>
            <a:ext cx="13711276" cy="3613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/>
          <p:nvPr/>
        </p:nvSpPr>
        <p:spPr>
          <a:xfrm>
            <a:off x="9969625" y="8053025"/>
            <a:ext cx="1496400" cy="2168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OBJ</a:t>
            </a:r>
            <a:endParaRPr b="1"/>
          </a:p>
        </p:txBody>
      </p:sp>
      <p:pic>
        <p:nvPicPr>
          <p:cNvPr id="91" name="Google Shape;9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6350" y="10373050"/>
            <a:ext cx="16642950" cy="27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/>
          <p:nvPr/>
        </p:nvSpPr>
        <p:spPr>
          <a:xfrm>
            <a:off x="1080000" y="2880000"/>
            <a:ext cx="218013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acessando o </a:t>
            </a:r>
            <a:r>
              <a:rPr lang="pt-BR" sz="3200">
                <a:solidFill>
                  <a:srgbClr val="FFFFFF"/>
                </a:solidFill>
              </a:rPr>
              <a:t>objeto</a:t>
            </a:r>
            <a:r>
              <a:rPr lang="pt-BR" sz="3200">
                <a:solidFill>
                  <a:srgbClr val="FFFFFF"/>
                </a:solidFill>
              </a:rPr>
              <a:t> usando o atributo </a:t>
            </a:r>
            <a:r>
              <a:rPr b="1" lang="pt-BR" sz="3200">
                <a:solidFill>
                  <a:srgbClr val="FFFFFF"/>
                </a:solidFill>
              </a:rPr>
              <a:t>.value</a:t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99" name="Google Shape;99;p11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Atenção nos ids!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025" y="3950800"/>
            <a:ext cx="16642950" cy="276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/>
          <p:nvPr/>
        </p:nvSpPr>
        <p:spPr>
          <a:xfrm>
            <a:off x="9498875" y="6388625"/>
            <a:ext cx="2337000" cy="29421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2600" y="9802550"/>
            <a:ext cx="20019433" cy="27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2"/>
          <p:cNvSpPr/>
          <p:nvPr/>
        </p:nvSpPr>
        <p:spPr>
          <a:xfrm>
            <a:off x="1080000" y="2880000"/>
            <a:ext cx="218013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Usem o F12 do browser, te dará todas as dicas de problemas no seu código!</a:t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pic>
        <p:nvPicPr>
          <p:cNvPr id="109" name="Google Shape;109;p12"/>
          <p:cNvPicPr preferRelativeResize="0"/>
          <p:nvPr/>
        </p:nvPicPr>
        <p:blipFill rotWithShape="1">
          <a:blip r:embed="rId3">
            <a:alphaModFix amt="51000"/>
          </a:blip>
          <a:srcRect b="0" l="0" r="0" t="0"/>
          <a:stretch/>
        </p:blipFill>
        <p:spPr>
          <a:xfrm>
            <a:off x="23300085" y="12758658"/>
            <a:ext cx="711200" cy="635000"/>
          </a:xfrm>
          <a:prstGeom prst="rect">
            <a:avLst/>
          </a:prstGeom>
          <a:solidFill>
            <a:srgbClr val="121212"/>
          </a:solidFill>
          <a:ln>
            <a:noFill/>
          </a:ln>
        </p:spPr>
      </p:pic>
      <p:sp>
        <p:nvSpPr>
          <p:cNvPr id="110" name="Google Shape;110;p12"/>
          <p:cNvSpPr txBox="1"/>
          <p:nvPr/>
        </p:nvSpPr>
        <p:spPr>
          <a:xfrm>
            <a:off x="1079999" y="720000"/>
            <a:ext cx="22220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B2F9"/>
              </a:buClr>
              <a:buSzPts val="7000"/>
              <a:buFont typeface="Arial"/>
              <a:buNone/>
            </a:pPr>
            <a:r>
              <a:rPr b="1" lang="pt-BR" sz="7000">
                <a:solidFill>
                  <a:srgbClr val="4BB2F9"/>
                </a:solidFill>
              </a:rPr>
              <a:t>Ferramenta do console</a:t>
            </a:r>
            <a:endParaRPr b="1" i="0" sz="7000" u="none" cap="none" strike="noStrike">
              <a:solidFill>
                <a:srgbClr val="4BB2F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1037" y="4817737"/>
            <a:ext cx="21895576" cy="511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2"/>
          <p:cNvSpPr/>
          <p:nvPr/>
        </p:nvSpPr>
        <p:spPr>
          <a:xfrm>
            <a:off x="17131600" y="7195600"/>
            <a:ext cx="3833100" cy="3614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"/>
          <p:cNvSpPr/>
          <p:nvPr/>
        </p:nvSpPr>
        <p:spPr>
          <a:xfrm>
            <a:off x="14962825" y="11146050"/>
            <a:ext cx="74994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Linha do erro (121)</a:t>
            </a:r>
            <a:endParaRPr b="1" sz="32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114" name="Google Shape;114;p12"/>
          <p:cNvSpPr/>
          <p:nvPr/>
        </p:nvSpPr>
        <p:spPr>
          <a:xfrm>
            <a:off x="5061550" y="7398425"/>
            <a:ext cx="3833100" cy="3614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2"/>
          <p:cNvSpPr/>
          <p:nvPr/>
        </p:nvSpPr>
        <p:spPr>
          <a:xfrm>
            <a:off x="1631875" y="11146050"/>
            <a:ext cx="7499400" cy="22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rgbClr val="FFFFFF"/>
                </a:solidFill>
              </a:rPr>
              <a:t>Nome e descrição do erro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enutzerdefiniert 227">
      <a:dk1>
        <a:srgbClr val="464646"/>
      </a:dk1>
      <a:lt1>
        <a:srgbClr val="F0F0F0"/>
      </a:lt1>
      <a:dk2>
        <a:srgbClr val="44546A"/>
      </a:dk2>
      <a:lt2>
        <a:srgbClr val="E7E6E6"/>
      </a:lt2>
      <a:accent1>
        <a:srgbClr val="00B0F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