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</p:sldIdLst>
  <p:sldSz cy="13716000" cx="2437765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399" cy="3086099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:notes"/>
          <p:cNvSpPr/>
          <p:nvPr>
            <p:ph idx="2" type="sldImg"/>
          </p:nvPr>
        </p:nvSpPr>
        <p:spPr>
          <a:xfrm>
            <a:off x="687388" y="1143000"/>
            <a:ext cx="548322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" name="Google Shape;14;p1:notes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1:notes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d591004f44_0_72:notes"/>
          <p:cNvSpPr/>
          <p:nvPr>
            <p:ph idx="2" type="sldImg"/>
          </p:nvPr>
        </p:nvSpPr>
        <p:spPr>
          <a:xfrm>
            <a:off x="687388" y="1143000"/>
            <a:ext cx="54831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g2d591004f44_0_7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&lt;!DOCTYPE html&gt;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&lt;html lang="pt-br"&gt;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&lt;head&gt;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&lt;meta charset="UTF-8"&gt;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&lt;meta name="viewport" content="width=device-width, initial-scale=1.0"&gt;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&lt;title&gt;Cabeçalho Estilizado&lt;/title&gt;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&lt;style&gt;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h1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    color: #4CAF50; /* Cor verde */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    font-size: 36px; /* Tamanho grande */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    text-align: center; /* Centraliza o texto */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h2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    color: #555; /* Cor cinza */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    font-size: 20px; /* Tamanho menor */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    text-align: center; /* Centraliza o texto */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&lt;/style&gt;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&lt;/head&gt;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&lt;body&gt;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&lt;h1&gt;Bem-vindo ao Meu Site&lt;/h1&gt;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&lt;h2&gt;Aqui você encontra conteúdos interessantes!&lt;/h2&gt;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&lt;/body&gt;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&lt;/html&gt;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98" name="Google Shape;98;g2d591004f44_0_72:notes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Calibri"/>
              <a:buNone/>
            </a:pPr>
            <a:fld id="{00000000-1234-1234-1234-123412341234}" type="slidenum">
              <a:rPr b="0" i="0" lang="pt-BR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d591004f44_0_88:notes"/>
          <p:cNvSpPr/>
          <p:nvPr>
            <p:ph idx="2" type="sldImg"/>
          </p:nvPr>
        </p:nvSpPr>
        <p:spPr>
          <a:xfrm>
            <a:off x="687388" y="1143000"/>
            <a:ext cx="54831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g2d591004f44_0_8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&lt;!DOCTYPE html&gt;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&lt;html lang="pt-br"&gt;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&lt;head&gt;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&lt;meta charset="UTF-8"&gt;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&lt;meta name="viewport" content="width=device-width, initial-scale=1.0"&gt;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&lt;title&gt;Cabeçalho Estilizado&lt;/title&gt;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&lt;style&gt;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h1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    color: #4CAF50; /* Cor verde */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    font-size: 36px; /* Tamanho grande */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    text-align: center; /* Centraliza o texto */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h2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    color: #555; /* Cor cinza */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    font-size: 20px; /* Tamanho menor */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    text-align: center; /* Centraliza o texto */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&lt;/style&gt;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&lt;/head&gt;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&lt;body&gt;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&lt;h1&gt;Bem-vindo ao Meu Site&lt;/h1&gt;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&lt;h2&gt;Aqui você encontra conteúdos interessantes!&lt;/h2&gt;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&lt;/body&gt;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&lt;/html&gt;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07" name="Google Shape;107;g2d591004f44_0_88:notes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Calibri"/>
              <a:buNone/>
            </a:pPr>
            <a:fld id="{00000000-1234-1234-1234-123412341234}" type="slidenum">
              <a:rPr b="0" i="0" lang="pt-BR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d591004f44_0_27:notes"/>
          <p:cNvSpPr/>
          <p:nvPr>
            <p:ph idx="2" type="sldImg"/>
          </p:nvPr>
        </p:nvSpPr>
        <p:spPr>
          <a:xfrm>
            <a:off x="687388" y="1143000"/>
            <a:ext cx="54831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" name="Google Shape;115;g2d591004f44_0_2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&lt;!DOCTYPE html&gt;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&lt;html lang="pt-br"&gt;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&lt;head&gt;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&lt;meta charset="UTF-8"&gt;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&lt;meta name="viewport" content="width=device-width, initial-scale=1.0"&gt;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&lt;title&gt;Cabeçalho Estilizado&lt;/title&gt;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&lt;style&gt;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h1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    color: #4CAF50; /* Cor verde */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    font-size: 36px; /* Tamanho grande */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    text-align: center; /* Centraliza o texto */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h2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    color: #555; /* Cor cinza */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    font-size: 20px; /* Tamanho menor */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    text-align: center; /* Centraliza o texto */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&lt;/style&gt;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&lt;/head&gt;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&lt;body&gt;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&lt;h1&gt;Bem-vindo ao Meu Site&lt;/h1&gt;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&lt;h2&gt;Aqui você encontra conteúdos interessantes!&lt;/h2&gt;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&lt;/body&gt;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&lt;/html&gt;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16" name="Google Shape;116;g2d591004f44_0_27:notes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Calibri"/>
              <a:buNone/>
            </a:pPr>
            <a:fld id="{00000000-1234-1234-1234-123412341234}" type="slidenum">
              <a:rPr b="0" i="0" lang="pt-BR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d591004f44_0_98:notes"/>
          <p:cNvSpPr/>
          <p:nvPr>
            <p:ph idx="2" type="sldImg"/>
          </p:nvPr>
        </p:nvSpPr>
        <p:spPr>
          <a:xfrm>
            <a:off x="687388" y="1143000"/>
            <a:ext cx="54831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" name="Google Shape;123;g2d591004f44_0_9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&lt;!DOCTYPE html&gt;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&lt;html lang="pt-br"&gt;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&lt;head&gt;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&lt;meta charset="UTF-8"&gt;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&lt;meta name="viewport" content="width=device-width, initial-scale=1.0"&gt;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&lt;title&gt;Cabeçalho Estilizado&lt;/title&gt;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&lt;style&gt;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h1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    color: #4CAF50; /* Cor verde */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    font-size: 36px; /* Tamanho grande */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    text-align: center; /* Centraliza o texto */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h2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    color: #555; /* Cor cinza */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    font-size: 20px; /* Tamanho menor */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    text-align: center; /* Centraliza o texto */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&lt;/style&gt;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&lt;/head&gt;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&lt;body&gt;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&lt;h1&gt;Bem-vindo ao Meu Site&lt;/h1&gt;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&lt;h2&gt;Aqui você encontra conteúdos interessantes!&lt;/h2&gt;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&lt;/body&gt;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&lt;/html&gt;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24" name="Google Shape;124;g2d591004f44_0_98:notes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Calibri"/>
              <a:buNone/>
            </a:pPr>
            <a:fld id="{00000000-1234-1234-1234-123412341234}" type="slidenum">
              <a:rPr b="0" i="0" lang="pt-BR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d591004f44_0_36:notes"/>
          <p:cNvSpPr/>
          <p:nvPr>
            <p:ph idx="2" type="sldImg"/>
          </p:nvPr>
        </p:nvSpPr>
        <p:spPr>
          <a:xfrm>
            <a:off x="687388" y="1143000"/>
            <a:ext cx="54831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g2d591004f44_0_3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g2d591004f44_0_36:notes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Calibri"/>
              <a:buNone/>
            </a:pPr>
            <a:fld id="{00000000-1234-1234-1234-123412341234}" type="slidenum">
              <a:rPr b="0" i="0" lang="pt-BR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d591004f44_0_110:notes"/>
          <p:cNvSpPr/>
          <p:nvPr>
            <p:ph idx="2" type="sldImg"/>
          </p:nvPr>
        </p:nvSpPr>
        <p:spPr>
          <a:xfrm>
            <a:off x="687388" y="1143000"/>
            <a:ext cx="54831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Google Shape;144;g2d591004f44_0_1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&lt;!DOCTYPE html&gt;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&lt;html lang="pt-br"&gt;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&lt;head&gt;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&lt;meta charset="UTF-8"&gt;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&lt;meta name="viewport" content="width=device-width, initial-scale=1.0"&gt;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&lt;title&gt;Cabeçalho Estilizado&lt;/title&gt;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&lt;style&gt;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h1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    color: #4CAF50; /* Cor verde */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    font-size: 36px; /* Tamanho grande */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    text-align: center; /* Centraliza o texto */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h2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    color: #555; /* Cor cinza */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    font-size: 20px; /* Tamanho menor */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    text-align: center; /* Centraliza o texto */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&lt;/style&gt;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&lt;/head&gt;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&lt;body&gt;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&lt;h1&gt;Bem-vindo ao Meu Site&lt;/h1&gt;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&lt;h2&gt;Aqui você encontra conteúdos interessantes!&lt;/h2&gt;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&lt;/body&gt;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&lt;/html&gt;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45" name="Google Shape;145;g2d591004f44_0_110:notes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Calibri"/>
              <a:buNone/>
            </a:pPr>
            <a:fld id="{00000000-1234-1234-1234-123412341234}" type="slidenum">
              <a:rPr b="0" i="0" lang="pt-BR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d591004f44_0_136:notes"/>
          <p:cNvSpPr/>
          <p:nvPr>
            <p:ph idx="2" type="sldImg"/>
          </p:nvPr>
        </p:nvSpPr>
        <p:spPr>
          <a:xfrm>
            <a:off x="687388" y="1143000"/>
            <a:ext cx="54831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2" name="Google Shape;152;g2d591004f44_0_13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&lt;!DOCTYPE html&gt;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&lt;html lang="pt-br"&gt;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&lt;head&gt;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&lt;meta charset="UTF-8"&gt;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&lt;meta name="viewport" content="width=device-width, initial-scale=1.0"&gt;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&lt;title&gt;Cabeçalho Estilizado&lt;/title&gt;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&lt;style&gt;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h1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    color: #4CAF50; /* Cor verde */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    font-size: 36px; /* Tamanho grande */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    text-align: center; /* Centraliza o texto */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h2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    color: #555; /* Cor cinza */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    font-size: 20px; /* Tamanho menor */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    text-align: center; /* Centraliza o texto */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&lt;/style&gt;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&lt;/head&gt;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&lt;body&gt;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&lt;h1&gt;Bem-vindo ao Meu Site&lt;/h1&gt;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&lt;h2&gt;Aqui você encontra conteúdos interessantes!&lt;/h2&gt;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&lt;/body&gt;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&lt;/html&gt;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53" name="Google Shape;153;g2d591004f44_0_136:notes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Calibri"/>
              <a:buNone/>
            </a:pPr>
            <a:fld id="{00000000-1234-1234-1234-123412341234}" type="slidenum">
              <a:rPr b="0" i="0" lang="pt-BR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d591004f44_0_145:notes"/>
          <p:cNvSpPr/>
          <p:nvPr>
            <p:ph idx="2" type="sldImg"/>
          </p:nvPr>
        </p:nvSpPr>
        <p:spPr>
          <a:xfrm>
            <a:off x="687388" y="1143000"/>
            <a:ext cx="54831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0" name="Google Shape;160;g2d591004f44_0_14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&lt;!DOCTYPE html&gt;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&lt;html lang="pt-br"&gt;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&lt;head&gt;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&lt;meta charset="UTF-8"&gt;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&lt;meta name="viewport" content="width=device-width, initial-scale=1.0"&gt;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&lt;title&gt;Cabeçalho Estilizado&lt;/title&gt;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&lt;style&gt;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h1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    color: #4CAF50; /* Cor verde */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    font-size: 36px; /* Tamanho grande */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    text-align: center; /* Centraliza o texto */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h2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    color: #555; /* Cor cinza */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    font-size: 20px; /* Tamanho menor */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    text-align: center; /* Centraliza o texto */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&lt;/style&gt;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&lt;/head&gt;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&lt;body&gt;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&lt;h1&gt;Bem-vindo ao Meu Site&lt;/h1&gt;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&lt;h2&gt;Aqui você encontra conteúdos interessantes!&lt;/h2&gt;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&lt;/body&gt;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&lt;/html&gt;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61" name="Google Shape;161;g2d591004f44_0_145:notes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Calibri"/>
              <a:buNone/>
            </a:pPr>
            <a:fld id="{00000000-1234-1234-1234-123412341234}" type="slidenum">
              <a:rPr b="0" i="0" lang="pt-BR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d591004f44_0_153:notes"/>
          <p:cNvSpPr/>
          <p:nvPr>
            <p:ph idx="2" type="sldImg"/>
          </p:nvPr>
        </p:nvSpPr>
        <p:spPr>
          <a:xfrm>
            <a:off x="687388" y="1143000"/>
            <a:ext cx="54831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8" name="Google Shape;168;g2d591004f44_0_15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&lt;!DOCTYPE html&gt;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&lt;html lang="pt-br"&gt;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&lt;head&gt;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&lt;meta charset="UTF-8"&gt;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&lt;meta name="viewport" content="width=device-width, initial-scale=1.0"&gt;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&lt;title&gt;Cabeçalho Estilizado&lt;/title&gt;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&lt;style&gt;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h1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    color: #4CAF50; /* Cor verde */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    font-size: 36px; /* Tamanho grande */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    text-align: center; /* Centraliza o texto */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h2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    color: #555; /* Cor cinza */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    font-size: 20px; /* Tamanho menor */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    text-align: center; /* Centraliza o texto */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&lt;/style&gt;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&lt;/head&gt;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&lt;body&gt;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&lt;h1&gt;Bem-vindo ao Meu Site&lt;/h1&gt;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&lt;h2&gt;Aqui você encontra conteúdos interessantes!&lt;/h2&gt;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&lt;/body&gt;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&lt;/html&gt;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69" name="Google Shape;169;g2d591004f44_0_153:notes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Calibri"/>
              <a:buNone/>
            </a:pPr>
            <a:fld id="{00000000-1234-1234-1234-123412341234}" type="slidenum">
              <a:rPr b="0" i="0" lang="pt-BR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d591004f44_0_161:notes"/>
          <p:cNvSpPr/>
          <p:nvPr>
            <p:ph idx="2" type="sldImg"/>
          </p:nvPr>
        </p:nvSpPr>
        <p:spPr>
          <a:xfrm>
            <a:off x="687388" y="1143000"/>
            <a:ext cx="54831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6" name="Google Shape;176;g2d591004f44_0_16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&lt;!DOCTYPE html&gt;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&lt;html lang="pt-br"&gt;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&lt;head&gt;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&lt;meta charset="UTF-8"&gt;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&lt;meta name="viewport" content="width=device-width, initial-scale=1.0"&gt;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&lt;title&gt;Cabeçalho Estilizado&lt;/title&gt;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&lt;style&gt;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h1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    color: #4CAF50; /* Cor verde */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    font-size: 36px; /* Tamanho grande */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    text-align: center; /* Centraliza o texto */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h2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    color: #555; /* Cor cinza */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    font-size: 20px; /* Tamanho menor */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    text-align: center; /* Centraliza o texto */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&lt;/style&gt;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&lt;/head&gt;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&lt;body&gt;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&lt;h1&gt;Bem-vindo ao Meu Site&lt;/h1&gt;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&lt;h2&gt;Aqui você encontra conteúdos interessantes!&lt;/h2&gt;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&lt;/body&gt;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&lt;/html&gt;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77" name="Google Shape;177;g2d591004f44_0_161:notes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Calibri"/>
              <a:buNone/>
            </a:pPr>
            <a:fld id="{00000000-1234-1234-1234-123412341234}" type="slidenum">
              <a:rPr b="0" i="0" lang="pt-BR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g2ff3c495650_0_121:notes"/>
          <p:cNvSpPr/>
          <p:nvPr>
            <p:ph idx="2" type="sldImg"/>
          </p:nvPr>
        </p:nvSpPr>
        <p:spPr>
          <a:xfrm>
            <a:off x="687388" y="1143000"/>
            <a:ext cx="54831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" name="Google Shape;29;g2ff3c495650_0_12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30;g2ff3c495650_0_121:notes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Calibri"/>
              <a:buNone/>
            </a:pPr>
            <a:fld id="{00000000-1234-1234-1234-123412341234}" type="slidenum">
              <a:rPr b="0" i="0" lang="pt-BR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d591004f44_0_170:notes"/>
          <p:cNvSpPr/>
          <p:nvPr>
            <p:ph idx="2" type="sldImg"/>
          </p:nvPr>
        </p:nvSpPr>
        <p:spPr>
          <a:xfrm>
            <a:off x="687388" y="1143000"/>
            <a:ext cx="54831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4" name="Google Shape;184;g2d591004f44_0_17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&lt;!DOCTYPE html&gt;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&lt;html lang="pt-br"&gt;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&lt;head&gt;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&lt;meta charset="UTF-8"&gt;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&lt;meta name="viewport" content="width=device-width, initial-scale=1.0"&gt;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&lt;title&gt;Cabeçalho Estilizado&lt;/title&gt;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&lt;style&gt;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h1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    color: #4CAF50; /* Cor verde */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    font-size: 36px; /* Tamanho grande */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    text-align: center; /* Centraliza o texto */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h2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    color: #555; /* Cor cinza */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    font-size: 20px; /* Tamanho menor */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    text-align: center; /* Centraliza o texto */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&lt;/style&gt;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&lt;/head&gt;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&lt;body&gt;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&lt;h1&gt;Bem-vindo ao Meu Site&lt;/h1&gt;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&lt;h2&gt;Aqui você encontra conteúdos interessantes!&lt;/h2&gt;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&lt;/body&gt;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&lt;/html&gt;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85" name="Google Shape;185;g2d591004f44_0_170:notes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Calibri"/>
              <a:buNone/>
            </a:pPr>
            <a:fld id="{00000000-1234-1234-1234-123412341234}" type="slidenum">
              <a:rPr b="0" i="0" lang="pt-BR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d591004f44_0_195:notes"/>
          <p:cNvSpPr/>
          <p:nvPr>
            <p:ph idx="2" type="sldImg"/>
          </p:nvPr>
        </p:nvSpPr>
        <p:spPr>
          <a:xfrm>
            <a:off x="687388" y="1143000"/>
            <a:ext cx="54831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2" name="Google Shape;192;g2d591004f44_0_19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&lt;!DOCTYPE html&gt;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&lt;html lang="pt-br"&gt;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&lt;head&gt;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&lt;meta charset="UTF-8"&gt;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&lt;meta name="viewport" content="width=device-width, initial-scale=1.0"&gt;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&lt;title&gt;Cabeçalho Estilizado&lt;/title&gt;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&lt;style&gt;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h1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    color: #4CAF50; /* Cor verde */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    font-size: 36px; /* Tamanho grande */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    text-align: center; /* Centraliza o texto */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h2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    color: #555; /* Cor cinza */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    font-size: 20px; /* Tamanho menor */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    text-align: center; /* Centraliza o texto */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&lt;/style&gt;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&lt;/head&gt;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&lt;body&gt;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&lt;h1&gt;Bem-vindo ao Meu Site&lt;/h1&gt;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&lt;h2&gt;Aqui você encontra conteúdos interessantes!&lt;/h2&gt;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&lt;/body&gt;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&lt;/html&gt;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93" name="Google Shape;193;g2d591004f44_0_195:notes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Calibri"/>
              <a:buNone/>
            </a:pPr>
            <a:fld id="{00000000-1234-1234-1234-123412341234}" type="slidenum">
              <a:rPr b="0" i="0" lang="pt-BR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d591004f44_0_202:notes"/>
          <p:cNvSpPr/>
          <p:nvPr>
            <p:ph idx="2" type="sldImg"/>
          </p:nvPr>
        </p:nvSpPr>
        <p:spPr>
          <a:xfrm>
            <a:off x="687388" y="1143000"/>
            <a:ext cx="54831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0" name="Google Shape;200;g2d591004f44_0_20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&lt;!DOCTYPE html&gt;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&lt;html lang="pt-br"&gt;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&lt;head&gt;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&lt;meta charset="UTF-8"&gt;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&lt;meta name="viewport" content="width=device-width, initial-scale=1.0"&gt;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&lt;title&gt;Cabeçalho Estilizado&lt;/title&gt;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&lt;style&gt;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h1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    color: #4CAF50; /* Cor verde */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    font-size: 36px; /* Tamanho grande */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    text-align: center; /* Centraliza o texto */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h2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    color: #555; /* Cor cinza */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    font-size: 20px; /* Tamanho menor */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    text-align: center; /* Centraliza o texto */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&lt;/style&gt;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&lt;/head&gt;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&lt;body&gt;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&lt;h1&gt;Bem-vindo ao Meu Site&lt;/h1&gt;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&lt;h2&gt;Aqui você encontra conteúdos interessantes!&lt;/h2&gt;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&lt;/body&gt;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&lt;/html&gt;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01" name="Google Shape;201;g2d591004f44_0_202:notes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Calibri"/>
              <a:buNone/>
            </a:pPr>
            <a:fld id="{00000000-1234-1234-1234-123412341234}" type="slidenum">
              <a:rPr b="0" i="0" lang="pt-BR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d591004f44_0_178:notes"/>
          <p:cNvSpPr/>
          <p:nvPr>
            <p:ph idx="2" type="sldImg"/>
          </p:nvPr>
        </p:nvSpPr>
        <p:spPr>
          <a:xfrm>
            <a:off x="687388" y="1143000"/>
            <a:ext cx="54831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9" name="Google Shape;209;g2d591004f44_0_17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&lt;!DOCTYPE html&gt;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&lt;html lang="pt-br"&gt;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&lt;head&gt;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&lt;meta charset="UTF-8"&gt;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&lt;meta name="viewport" content="width=device-width, initial-scale=1.0"&gt;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&lt;title&gt;Cabeçalho Estilizado&lt;/title&gt;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&lt;style&gt;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h1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    color: #4CAF50; /* Cor verde */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    font-size: 36px; /* Tamanho grande */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    text-align: center; /* Centraliza o texto */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h2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    color: #555; /* Cor cinza */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    font-size: 20px; /* Tamanho menor */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    text-align: center; /* Centraliza o texto */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&lt;/style&gt;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&lt;/head&gt;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&lt;body&gt;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&lt;h1&gt;Bem-vindo ao Meu Site&lt;/h1&gt;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&lt;h2&gt;Aqui você encontra conteúdos interessantes!&lt;/h2&gt;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&lt;/body&gt;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&lt;/html&gt;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10" name="Google Shape;210;g2d591004f44_0_178:notes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Calibri"/>
              <a:buNone/>
            </a:pPr>
            <a:fld id="{00000000-1234-1234-1234-123412341234}" type="slidenum">
              <a:rPr b="0" i="0" lang="pt-BR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d591004f44_0_187:notes"/>
          <p:cNvSpPr/>
          <p:nvPr>
            <p:ph idx="2" type="sldImg"/>
          </p:nvPr>
        </p:nvSpPr>
        <p:spPr>
          <a:xfrm>
            <a:off x="687388" y="1143000"/>
            <a:ext cx="54831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8" name="Google Shape;218;g2d591004f44_0_18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&lt;!DOCTYPE html&gt;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&lt;html lang="pt-br"&gt;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&lt;head&gt;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&lt;meta charset="UTF-8"&gt;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&lt;meta name="viewport" content="width=device-width, initial-scale=1.0"&gt;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&lt;title&gt;Cabeçalho Estilizado&lt;/title&gt;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&lt;style&gt;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h1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    color: #4CAF50; /* Cor verde */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    font-size: 36px; /* Tamanho grande */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    text-align: center; /* Centraliza o texto */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h2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    color: #555; /* Cor cinza */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    font-size: 20px; /* Tamanho menor */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    text-align: center; /* Centraliza o texto */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&lt;/style&gt;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&lt;/head&gt;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&lt;body&gt;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&lt;h1&gt;Bem-vindo ao Meu Site&lt;/h1&gt;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&lt;h2&gt;Aqui você encontra conteúdos interessantes!&lt;/h2&gt;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&lt;/body&gt;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&lt;/html&gt;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19" name="Google Shape;219;g2d591004f44_0_187:notes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Calibri"/>
              <a:buNone/>
            </a:pPr>
            <a:fld id="{00000000-1234-1234-1234-123412341234}" type="slidenum">
              <a:rPr b="0" i="0" lang="pt-BR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2d591004f44_0_127:notes"/>
          <p:cNvSpPr/>
          <p:nvPr>
            <p:ph idx="2" type="sldImg"/>
          </p:nvPr>
        </p:nvSpPr>
        <p:spPr>
          <a:xfrm>
            <a:off x="687388" y="1143000"/>
            <a:ext cx="54831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6" name="Google Shape;226;g2d591004f44_0_12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&lt;!DOCTYPE html&gt;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&lt;html lang="pt-br"&gt;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&lt;head&gt;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&lt;meta charset="UTF-8"&gt;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&lt;meta name="viewport" content="width=device-width, initial-scale=1.0"&gt;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&lt;title&gt;Cabeçalho Estilizado&lt;/title&gt;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&lt;style&gt;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h1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    color: #4CAF50; /* Cor verde */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    font-size: 36px; /* Tamanho grande */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    text-align: center; /* Centraliza o texto */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h2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    color: #555; /* Cor cinza */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    font-size: 20px; /* Tamanho menor */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    text-align: center; /* Centraliza o texto */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&lt;/style&gt;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&lt;/head&gt;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&lt;body&gt;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&lt;h1&gt;Bem-vindo ao Meu Site&lt;/h1&gt;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&lt;h2&gt;Aqui você encontra conteúdos interessantes!&lt;/h2&gt;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&lt;/body&gt;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&lt;/html&gt;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27" name="Google Shape;227;g2d591004f44_0_127:notes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Calibri"/>
              <a:buNone/>
            </a:pPr>
            <a:fld id="{00000000-1234-1234-1234-123412341234}" type="slidenum">
              <a:rPr b="0" i="0" lang="pt-BR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7:notes"/>
          <p:cNvSpPr/>
          <p:nvPr>
            <p:ph idx="2" type="sldImg"/>
          </p:nvPr>
        </p:nvSpPr>
        <p:spPr>
          <a:xfrm>
            <a:off x="687388" y="1143000"/>
            <a:ext cx="548322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6" name="Google Shape;236;p27:notes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27:notes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Calibri"/>
              <a:buNone/>
            </a:pPr>
            <a:fld id="{00000000-1234-1234-1234-123412341234}" type="slidenum">
              <a:rPr b="0" i="0" lang="pt-BR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2fc5055b223_0_0:notes"/>
          <p:cNvSpPr/>
          <p:nvPr>
            <p:ph idx="2" type="sldImg"/>
          </p:nvPr>
        </p:nvSpPr>
        <p:spPr>
          <a:xfrm>
            <a:off x="687388" y="1143000"/>
            <a:ext cx="54831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" name="Google Shape;41;g2fc5055b223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&lt;!DOCTYPE html&gt;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&lt;html lang="pt-br"&gt;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&lt;head&gt;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&lt;meta charset="UTF-8"&gt;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&lt;meta name="viewport" content="width=device-width, initial-scale=1.0"&gt;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&lt;title&gt;Cabeçalho Estilizado&lt;/title&gt;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&lt;style&gt;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h1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    color: #4CAF50; /* Cor verde */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    font-size: 36px; /* Tamanho grande */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    text-align: center; /* Centraliza o texto */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h2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    color: #555; /* Cor cinza */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    font-size: 20px; /* Tamanho menor */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    text-align: center; /* Centraliza o texto */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&lt;/style&gt;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&lt;/head&gt;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&lt;body&gt;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&lt;h1&gt;Bem-vindo ao Meu Site&lt;/h1&gt;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&lt;h2&gt;Aqui você encontra conteúdos interessantes!&lt;/h2&gt;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&lt;/body&gt;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&lt;/html&gt;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42" name="Google Shape;42;g2fc5055b223_0_0:notes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Calibri"/>
              <a:buNone/>
            </a:pPr>
            <a:fld id="{00000000-1234-1234-1234-123412341234}" type="slidenum">
              <a:rPr b="0" i="0" lang="pt-BR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2d591004f44_0_47:notes"/>
          <p:cNvSpPr/>
          <p:nvPr>
            <p:ph idx="2" type="sldImg"/>
          </p:nvPr>
        </p:nvSpPr>
        <p:spPr>
          <a:xfrm>
            <a:off x="687388" y="1143000"/>
            <a:ext cx="54831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" name="Google Shape;49;g2d591004f44_0_4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&lt;!DOCTYPE html&gt;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&lt;html lang="pt-br"&gt;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&lt;head&gt;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&lt;meta charset="UTF-8"&gt;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&lt;meta name="viewport" content="width=device-width, initial-scale=1.0"&gt;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&lt;title&gt;Cabeçalho Estilizado&lt;/title&gt;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&lt;style&gt;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h1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    color: #4CAF50; /* Cor verde */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    font-size: 36px; /* Tamanho grande */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    text-align: center; /* Centraliza o texto */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h2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    color: #555; /* Cor cinza */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    font-size: 20px; /* Tamanho menor */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    text-align: center; /* Centraliza o texto */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&lt;/style&gt;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&lt;/head&gt;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&lt;body&gt;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&lt;h1&gt;Bem-vindo ao Meu Site&lt;/h1&gt;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&lt;h2&gt;Aqui você encontra conteúdos interessantes!&lt;/h2&gt;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&lt;/body&gt;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&lt;/html&gt;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50" name="Google Shape;50;g2d591004f44_0_47:notes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Calibri"/>
              <a:buNone/>
            </a:pPr>
            <a:fld id="{00000000-1234-1234-1234-123412341234}" type="slidenum">
              <a:rPr b="0" i="0" lang="pt-BR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d591004f44_0_3:notes"/>
          <p:cNvSpPr/>
          <p:nvPr>
            <p:ph idx="2" type="sldImg"/>
          </p:nvPr>
        </p:nvSpPr>
        <p:spPr>
          <a:xfrm>
            <a:off x="687388" y="1143000"/>
            <a:ext cx="54831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" name="Google Shape;57;g2d591004f44_0_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&lt;!DOCTYPE html&gt;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&lt;html lang="pt-br"&gt;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&lt;head&gt;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&lt;meta charset="UTF-8"&gt;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&lt;meta name="viewport" content="width=device-width, initial-scale=1.0"&gt;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&lt;title&gt;Cabeçalho Estilizado&lt;/title&gt;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&lt;style&gt;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h1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    color: #4CAF50; /* Cor verde */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    font-size: 36px; /* Tamanho grande */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    text-align: center; /* Centraliza o texto */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h2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    color: #555; /* Cor cinza */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    font-size: 20px; /* Tamanho menor */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    text-align: center; /* Centraliza o texto */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&lt;/style&gt;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&lt;/head&gt;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&lt;body&gt;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&lt;h1&gt;Bem-vindo ao Meu Site&lt;/h1&gt;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&lt;h2&gt;Aqui você encontra conteúdos interessantes!&lt;/h2&gt;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&lt;/body&gt;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&lt;/html&gt;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58" name="Google Shape;58;g2d591004f44_0_3:notes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Calibri"/>
              <a:buNone/>
            </a:pPr>
            <a:fld id="{00000000-1234-1234-1234-123412341234}" type="slidenum">
              <a:rPr b="0" i="0" lang="pt-BR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d591004f44_0_11:notes"/>
          <p:cNvSpPr/>
          <p:nvPr>
            <p:ph idx="2" type="sldImg"/>
          </p:nvPr>
        </p:nvSpPr>
        <p:spPr>
          <a:xfrm>
            <a:off x="687388" y="1143000"/>
            <a:ext cx="54831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" name="Google Shape;65;g2d591004f44_0_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&lt;!DOCTYPE html&gt;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&lt;html lang="pt-br"&gt;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&lt;head&gt;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&lt;meta charset="UTF-8"&gt;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&lt;meta name="viewport" content="width=device-width, initial-scale=1.0"&gt;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&lt;title&gt;Cabeçalho Estilizado&lt;/title&gt;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&lt;style&gt;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h1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    color: #4CAF50; /* Cor verde */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    font-size: 36px; /* Tamanho grande */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    text-align: center; /* Centraliza o texto */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h2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    color: #555; /* Cor cinza */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    font-size: 20px; /* Tamanho menor */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    text-align: center; /* Centraliza o texto */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&lt;/style&gt;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&lt;/head&gt;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&lt;body&gt;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&lt;h1&gt;Bem-vindo ao Meu Site&lt;/h1&gt;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&lt;h2&gt;Aqui você encontra conteúdos interessantes!&lt;/h2&gt;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&lt;/body&gt;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&lt;/html&gt;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66" name="Google Shape;66;g2d591004f44_0_11:notes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Calibri"/>
              <a:buNone/>
            </a:pPr>
            <a:fld id="{00000000-1234-1234-1234-123412341234}" type="slidenum">
              <a:rPr b="0" i="0" lang="pt-BR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d591004f44_0_56:notes"/>
          <p:cNvSpPr/>
          <p:nvPr>
            <p:ph idx="2" type="sldImg"/>
          </p:nvPr>
        </p:nvSpPr>
        <p:spPr>
          <a:xfrm>
            <a:off x="687388" y="1143000"/>
            <a:ext cx="54831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" name="Google Shape;73;g2d591004f44_0_5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&lt;!DOCTYPE html&gt;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&lt;html lang="pt-br"&gt;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&lt;head&gt;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&lt;meta charset="UTF-8"&gt;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&lt;meta name="viewport" content="width=device-width, initial-scale=1.0"&gt;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&lt;title&gt;Cabeçalho Estilizado&lt;/title&gt;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&lt;style&gt;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h1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    color: #4CAF50; /* Cor verde */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    font-size: 36px; /* Tamanho grande */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    text-align: center; /* Centraliza o texto */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h2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    color: #555; /* Cor cinza */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    font-size: 20px; /* Tamanho menor */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    text-align: center; /* Centraliza o texto */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&lt;/style&gt;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&lt;/head&gt;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&lt;body&gt;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&lt;h1&gt;Bem-vindo ao Meu Site&lt;/h1&gt;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&lt;h2&gt;Aqui você encontra conteúdos interessantes!&lt;/h2&gt;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&lt;/body&gt;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&lt;/html&gt;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74" name="Google Shape;74;g2d591004f44_0_56:notes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Calibri"/>
              <a:buNone/>
            </a:pPr>
            <a:fld id="{00000000-1234-1234-1234-123412341234}" type="slidenum">
              <a:rPr b="0" i="0" lang="pt-BR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d591004f44_0_64:notes"/>
          <p:cNvSpPr/>
          <p:nvPr>
            <p:ph idx="2" type="sldImg"/>
          </p:nvPr>
        </p:nvSpPr>
        <p:spPr>
          <a:xfrm>
            <a:off x="687388" y="1143000"/>
            <a:ext cx="54831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" name="Google Shape;81;g2d591004f44_0_6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&lt;!DOCTYPE html&gt;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&lt;html lang="pt-br"&gt;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&lt;head&gt;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&lt;meta charset="UTF-8"&gt;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&lt;meta name="viewport" content="width=device-width, initial-scale=1.0"&gt;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&lt;title&gt;Cabeçalho Estilizado&lt;/title&gt;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&lt;style&gt;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h1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    color: #4CAF50; /* Cor verde */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    font-size: 36px; /* Tamanho grande */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    text-align: center; /* Centraliza o texto */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h2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    color: #555; /* Cor cinza */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    font-size: 20px; /* Tamanho menor */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    text-align: center; /* Centraliza o texto */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&lt;/style&gt;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&lt;/head&gt;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&lt;body&gt;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&lt;h1&gt;Bem-vindo ao Meu Site&lt;/h1&gt;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&lt;h2&gt;Aqui você encontra conteúdos interessantes!&lt;/h2&gt;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&lt;/body&gt;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&lt;/html&gt;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82" name="Google Shape;82;g2d591004f44_0_64:notes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Calibri"/>
              <a:buNone/>
            </a:pPr>
            <a:fld id="{00000000-1234-1234-1234-123412341234}" type="slidenum">
              <a:rPr b="0" i="0" lang="pt-BR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d591004f44_0_19:notes"/>
          <p:cNvSpPr/>
          <p:nvPr>
            <p:ph idx="2" type="sldImg"/>
          </p:nvPr>
        </p:nvSpPr>
        <p:spPr>
          <a:xfrm>
            <a:off x="687388" y="1143000"/>
            <a:ext cx="54831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" name="Google Shape;89;g2d591004f44_0_1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&lt;!DOCTYPE html&gt;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&lt;html lang="pt-br"&gt;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&lt;head&gt;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&lt;meta charset="UTF-8"&gt;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&lt;meta name="viewport" content="width=device-width, initial-scale=1.0"&gt;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&lt;title&gt;Cabeçalho Estilizado&lt;/title&gt;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&lt;style&gt;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h1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    color: #4CAF50; /* Cor verde */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    font-size: 36px; /* Tamanho grande */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    text-align: center; /* Centraliza o texto */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h2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    color: #555; /* Cor cinza */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    font-size: 20px; /* Tamanho menor */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    text-align: center; /* Centraliza o texto */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&lt;/style&gt;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&lt;/head&gt;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&lt;body&gt;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&lt;h1&gt;Bem-vindo ao Meu Site&lt;/h1&gt;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&lt;h2&gt;Aqui você encontra conteúdos interessantes!&lt;/h2&gt;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&lt;/body&gt;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&lt;/html&gt;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90" name="Google Shape;90;g2d591004f44_0_19:notes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Calibri"/>
              <a:buNone/>
            </a:pPr>
            <a:fld id="{00000000-1234-1234-1234-123412341234}" type="slidenum">
              <a:rPr b="0" i="0" lang="pt-BR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andard">
  <p:cSld name="Standard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pty">
  <p:cSld name="Empt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2121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Relationship Id="rId4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pt.vuejs.org/guide/quick-start.html#using-vue-from-cdn" TargetMode="External"/><Relationship Id="rId4" Type="http://schemas.openxmlformats.org/officeDocument/2006/relationships/hyperlink" Target="https://codepen.io/vuejs-examples/pen/eYQpQEG" TargetMode="External"/><Relationship Id="rId5" Type="http://schemas.openxmlformats.org/officeDocument/2006/relationships/image" Target="../media/image4.png"/><Relationship Id="rId6" Type="http://schemas.openxmlformats.org/officeDocument/2006/relationships/image" Target="../media/image1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.png"/><Relationship Id="rId4" Type="http://schemas.openxmlformats.org/officeDocument/2006/relationships/image" Target="../media/image1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/>
          <p:nvPr/>
        </p:nvSpPr>
        <p:spPr>
          <a:xfrm>
            <a:off x="18244457" y="0"/>
            <a:ext cx="6133193" cy="13716000"/>
          </a:xfrm>
          <a:prstGeom prst="rect">
            <a:avLst/>
          </a:prstGeom>
          <a:solidFill>
            <a:srgbClr val="27272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0F0F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" name="Google Shape;18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570926" y="5622272"/>
            <a:ext cx="3480254" cy="311001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" name="Google Shape;19;p4"/>
          <p:cNvGrpSpPr/>
          <p:nvPr/>
        </p:nvGrpSpPr>
        <p:grpSpPr>
          <a:xfrm>
            <a:off x="1436182" y="5474311"/>
            <a:ext cx="16138140" cy="3719640"/>
            <a:chOff x="1326470" y="6209983"/>
            <a:chExt cx="16808274" cy="3719640"/>
          </a:xfrm>
        </p:grpSpPr>
        <p:sp>
          <p:nvSpPr>
            <p:cNvPr id="20" name="Google Shape;20;p4"/>
            <p:cNvSpPr txBox="1"/>
            <p:nvPr/>
          </p:nvSpPr>
          <p:spPr>
            <a:xfrm>
              <a:off x="1326470" y="6209983"/>
              <a:ext cx="16808274" cy="193459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Arial"/>
                <a:buNone/>
              </a:pPr>
              <a:r>
                <a:rPr b="1" lang="pt-BR" sz="8800">
                  <a:solidFill>
                    <a:srgbClr val="FFFFFF"/>
                  </a:solidFill>
                </a:rPr>
                <a:t>SPA e Introdução ao Vue.js</a:t>
              </a:r>
              <a:endParaRPr b="1" i="0" sz="8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4"/>
            <p:cNvSpPr/>
            <p:nvPr/>
          </p:nvSpPr>
          <p:spPr>
            <a:xfrm>
              <a:off x="1326470" y="9006293"/>
              <a:ext cx="14677202" cy="9233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350"/>
                <a:buFont typeface="Arial"/>
                <a:buNone/>
              </a:pPr>
              <a:r>
                <a:rPr b="0" i="0" lang="pt-BR" sz="5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Desenvolvimento Web</a:t>
              </a:r>
              <a:endParaRPr/>
            </a:p>
          </p:txBody>
        </p:sp>
      </p:grpSp>
      <p:sp>
        <p:nvSpPr>
          <p:cNvPr id="22" name="Google Shape;22;p4"/>
          <p:cNvSpPr/>
          <p:nvPr/>
        </p:nvSpPr>
        <p:spPr>
          <a:xfrm>
            <a:off x="1326470" y="914878"/>
            <a:ext cx="14677202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b="0" i="0" lang="pt-BR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Universidade da Região de Joinville - UNIVILLE</a:t>
            </a:r>
            <a:endParaRPr b="0" i="0" sz="3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" name="Google Shape;23;p4"/>
          <p:cNvGrpSpPr/>
          <p:nvPr/>
        </p:nvGrpSpPr>
        <p:grpSpPr>
          <a:xfrm>
            <a:off x="17831204" y="0"/>
            <a:ext cx="359679" cy="13716000"/>
            <a:chOff x="0" y="0"/>
            <a:chExt cx="359679" cy="13716000"/>
          </a:xfrm>
        </p:grpSpPr>
        <p:sp>
          <p:nvSpPr>
            <p:cNvPr id="24" name="Google Shape;24;p4"/>
            <p:cNvSpPr/>
            <p:nvPr/>
          </p:nvSpPr>
          <p:spPr>
            <a:xfrm>
              <a:off x="180000" y="0"/>
              <a:ext cx="179679" cy="13716000"/>
            </a:xfrm>
            <a:prstGeom prst="rect">
              <a:avLst/>
            </a:prstGeom>
            <a:solidFill>
              <a:srgbClr val="4E9F3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0F0F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4"/>
            <p:cNvSpPr/>
            <p:nvPr/>
          </p:nvSpPr>
          <p:spPr>
            <a:xfrm>
              <a:off x="0" y="0"/>
              <a:ext cx="179678" cy="13716000"/>
            </a:xfrm>
            <a:prstGeom prst="rect">
              <a:avLst/>
            </a:prstGeom>
            <a:solidFill>
              <a:srgbClr val="1E512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0F0F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6" name="Google Shape;26;p4"/>
          <p:cNvSpPr/>
          <p:nvPr/>
        </p:nvSpPr>
        <p:spPr>
          <a:xfrm>
            <a:off x="1326470" y="12432937"/>
            <a:ext cx="14677202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b="0" i="0" lang="pt-BR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Prof. </a:t>
            </a:r>
            <a:r>
              <a:rPr lang="pt-BR" sz="3200">
                <a:solidFill>
                  <a:srgbClr val="FFFFFF"/>
                </a:solidFill>
              </a:rPr>
              <a:t>Eduardo Gabriel</a:t>
            </a:r>
            <a:endParaRPr b="0" i="0" sz="3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3"/>
          <p:cNvSpPr/>
          <p:nvPr/>
        </p:nvSpPr>
        <p:spPr>
          <a:xfrm>
            <a:off x="1080000" y="2880000"/>
            <a:ext cx="22055700" cy="91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900">
                <a:solidFill>
                  <a:srgbClr val="F0F0F0"/>
                </a:solidFill>
              </a:rPr>
              <a:t>Alguns exemplos conhecidos de SPA são plataformas como </a:t>
            </a:r>
            <a:r>
              <a:rPr b="1" lang="pt-BR" sz="4900">
                <a:solidFill>
                  <a:schemeClr val="accent6"/>
                </a:solidFill>
              </a:rPr>
              <a:t>Gmail, Google Maps, X</a:t>
            </a:r>
            <a:r>
              <a:rPr lang="pt-BR" sz="4900">
                <a:solidFill>
                  <a:srgbClr val="F0F0F0"/>
                </a:solidFill>
              </a:rPr>
              <a:t>, e muitas redes sociais. Nessas aplicações, é possível navegar por diferentes seções e interagir com conteúdos sem sentir </a:t>
            </a:r>
            <a:r>
              <a:rPr b="1" lang="pt-BR" sz="4900">
                <a:solidFill>
                  <a:schemeClr val="accent6"/>
                </a:solidFill>
              </a:rPr>
              <a:t>um recarregamento completo de página</a:t>
            </a:r>
            <a:r>
              <a:rPr lang="pt-BR" sz="4900">
                <a:solidFill>
                  <a:srgbClr val="F0F0F0"/>
                </a:solidFill>
              </a:rPr>
              <a:t>.</a:t>
            </a:r>
            <a:endParaRPr sz="4900">
              <a:solidFill>
                <a:srgbClr val="F0F0F0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900">
              <a:solidFill>
                <a:srgbClr val="F0F0F0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900">
              <a:solidFill>
                <a:srgbClr val="F0F0F0"/>
              </a:solidFill>
            </a:endParaRPr>
          </a:p>
          <a:p>
            <a:pPr indent="0" lvl="0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900">
              <a:solidFill>
                <a:schemeClr val="accent6"/>
              </a:solidFill>
            </a:endParaRPr>
          </a:p>
          <a:p>
            <a:pPr indent="0" lvl="0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900">
              <a:solidFill>
                <a:schemeClr val="accent6"/>
              </a:solidFill>
            </a:endParaRPr>
          </a:p>
        </p:txBody>
      </p:sp>
      <p:pic>
        <p:nvPicPr>
          <p:cNvPr id="101" name="Google Shape;101;p13"/>
          <p:cNvPicPr preferRelativeResize="0"/>
          <p:nvPr/>
        </p:nvPicPr>
        <p:blipFill rotWithShape="1">
          <a:blip r:embed="rId3">
            <a:alphaModFix amt="51000"/>
          </a:blip>
          <a:srcRect b="0" l="0" r="0" t="0"/>
          <a:stretch/>
        </p:blipFill>
        <p:spPr>
          <a:xfrm>
            <a:off x="23300085" y="12758658"/>
            <a:ext cx="711200" cy="635000"/>
          </a:xfrm>
          <a:prstGeom prst="rect">
            <a:avLst/>
          </a:prstGeom>
          <a:solidFill>
            <a:srgbClr val="121212"/>
          </a:solidFill>
          <a:ln>
            <a:noFill/>
          </a:ln>
        </p:spPr>
      </p:pic>
      <p:sp>
        <p:nvSpPr>
          <p:cNvPr id="102" name="Google Shape;102;p13"/>
          <p:cNvSpPr txBox="1"/>
          <p:nvPr/>
        </p:nvSpPr>
        <p:spPr>
          <a:xfrm>
            <a:off x="1079999" y="720000"/>
            <a:ext cx="222201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7000">
                <a:solidFill>
                  <a:srgbClr val="FFFFFF"/>
                </a:solidFill>
              </a:rPr>
              <a:t>SPA (Single Page Application)</a:t>
            </a:r>
            <a:endParaRPr b="1" sz="7000">
              <a:solidFill>
                <a:srgbClr val="FFFFFF"/>
              </a:solidFill>
            </a:endParaRPr>
          </a:p>
        </p:txBody>
      </p:sp>
      <p:pic>
        <p:nvPicPr>
          <p:cNvPr id="103" name="Google Shape;103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17675" y="7022901"/>
            <a:ext cx="8742301" cy="5830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4"/>
          <p:cNvSpPr/>
          <p:nvPr/>
        </p:nvSpPr>
        <p:spPr>
          <a:xfrm>
            <a:off x="1080000" y="2880000"/>
            <a:ext cx="22055700" cy="91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900">
                <a:solidFill>
                  <a:srgbClr val="F0F0F0"/>
                </a:solidFill>
              </a:rPr>
              <a:t>SPA e Frameworks Modernos</a:t>
            </a:r>
            <a:endParaRPr b="1" sz="4900">
              <a:solidFill>
                <a:srgbClr val="F0F0F0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900">
                <a:solidFill>
                  <a:srgbClr val="F0F0F0"/>
                </a:solidFill>
              </a:rPr>
              <a:t>Frameworks como </a:t>
            </a:r>
            <a:r>
              <a:rPr b="1" lang="pt-BR" sz="4900">
                <a:solidFill>
                  <a:schemeClr val="accent6"/>
                </a:solidFill>
              </a:rPr>
              <a:t>Vue.js, React, e Angular</a:t>
            </a:r>
            <a:r>
              <a:rPr lang="pt-BR" sz="4900">
                <a:solidFill>
                  <a:srgbClr val="F0F0F0"/>
                </a:solidFill>
              </a:rPr>
              <a:t> são frequentemente utilizados para criar SPAs, pois oferecem ferramentas e componentes que facilitam o desenvolvimento de aplicações dinâmicas. Eles permitem que os desenvolvedores </a:t>
            </a:r>
            <a:r>
              <a:rPr b="1" lang="pt-BR" sz="4900">
                <a:solidFill>
                  <a:schemeClr val="accent6"/>
                </a:solidFill>
              </a:rPr>
              <a:t>separem a lógica da aplicação da interface de forma modular</a:t>
            </a:r>
            <a:r>
              <a:rPr lang="pt-BR" sz="4900">
                <a:solidFill>
                  <a:srgbClr val="F0F0F0"/>
                </a:solidFill>
              </a:rPr>
              <a:t>, simplificando o desenvolvimento de SPAs complexas.</a:t>
            </a:r>
            <a:endParaRPr b="1" sz="4900">
              <a:solidFill>
                <a:schemeClr val="accent6"/>
              </a:solidFill>
            </a:endParaRPr>
          </a:p>
        </p:txBody>
      </p:sp>
      <p:pic>
        <p:nvPicPr>
          <p:cNvPr id="110" name="Google Shape;110;p14"/>
          <p:cNvPicPr preferRelativeResize="0"/>
          <p:nvPr/>
        </p:nvPicPr>
        <p:blipFill rotWithShape="1">
          <a:blip r:embed="rId3">
            <a:alphaModFix amt="51000"/>
          </a:blip>
          <a:srcRect b="0" l="0" r="0" t="0"/>
          <a:stretch/>
        </p:blipFill>
        <p:spPr>
          <a:xfrm>
            <a:off x="23300085" y="12758658"/>
            <a:ext cx="711200" cy="635000"/>
          </a:xfrm>
          <a:prstGeom prst="rect">
            <a:avLst/>
          </a:prstGeom>
          <a:solidFill>
            <a:srgbClr val="121212"/>
          </a:solidFill>
          <a:ln>
            <a:noFill/>
          </a:ln>
        </p:spPr>
      </p:pic>
      <p:sp>
        <p:nvSpPr>
          <p:cNvPr id="111" name="Google Shape;111;p14"/>
          <p:cNvSpPr txBox="1"/>
          <p:nvPr/>
        </p:nvSpPr>
        <p:spPr>
          <a:xfrm>
            <a:off x="1079999" y="720000"/>
            <a:ext cx="222201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7000">
                <a:solidFill>
                  <a:srgbClr val="FFFFFF"/>
                </a:solidFill>
              </a:rPr>
              <a:t>SPA (Single Page Application)</a:t>
            </a:r>
            <a:endParaRPr b="1" sz="7000">
              <a:solidFill>
                <a:srgbClr val="FFFFFF"/>
              </a:solidFill>
            </a:endParaRPr>
          </a:p>
        </p:txBody>
      </p:sp>
      <p:pic>
        <p:nvPicPr>
          <p:cNvPr id="112" name="Google Shape;11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39000" y="9650313"/>
            <a:ext cx="13335000" cy="374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15"/>
          <p:cNvPicPr preferRelativeResize="0"/>
          <p:nvPr/>
        </p:nvPicPr>
        <p:blipFill rotWithShape="1">
          <a:blip r:embed="rId3">
            <a:alphaModFix amt="51000"/>
          </a:blip>
          <a:srcRect b="0" l="0" r="0" t="0"/>
          <a:stretch/>
        </p:blipFill>
        <p:spPr>
          <a:xfrm>
            <a:off x="23300085" y="12758658"/>
            <a:ext cx="711200" cy="635000"/>
          </a:xfrm>
          <a:prstGeom prst="rect">
            <a:avLst/>
          </a:prstGeom>
          <a:solidFill>
            <a:srgbClr val="121212"/>
          </a:solidFill>
          <a:ln>
            <a:noFill/>
          </a:ln>
        </p:spPr>
      </p:pic>
      <p:sp>
        <p:nvSpPr>
          <p:cNvPr id="119" name="Google Shape;119;p15"/>
          <p:cNvSpPr txBox="1"/>
          <p:nvPr/>
        </p:nvSpPr>
        <p:spPr>
          <a:xfrm>
            <a:off x="1079999" y="720000"/>
            <a:ext cx="222201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7000">
                <a:solidFill>
                  <a:srgbClr val="FFFFFF"/>
                </a:solidFill>
              </a:rPr>
              <a:t>SPA (Single Page Application)</a:t>
            </a:r>
            <a:endParaRPr b="1" sz="7000">
              <a:solidFill>
                <a:srgbClr val="FFFFFF"/>
              </a:solidFill>
            </a:endParaRPr>
          </a:p>
        </p:txBody>
      </p:sp>
      <p:pic>
        <p:nvPicPr>
          <p:cNvPr id="120" name="Google Shape;12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54900" y="-519550"/>
            <a:ext cx="15667851" cy="1410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6"/>
          <p:cNvSpPr/>
          <p:nvPr/>
        </p:nvSpPr>
        <p:spPr>
          <a:xfrm>
            <a:off x="1080000" y="2880000"/>
            <a:ext cx="22055700" cy="91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900">
                <a:solidFill>
                  <a:schemeClr val="accent6"/>
                </a:solidFill>
              </a:rPr>
              <a:t>O modelo SPA revolucionou a maneira de construir interfaces web</a:t>
            </a:r>
            <a:r>
              <a:rPr lang="pt-BR" sz="4900">
                <a:solidFill>
                  <a:srgbClr val="F0F0F0"/>
                </a:solidFill>
              </a:rPr>
              <a:t>, criando experiências mais ágeis e interativas. Com o uso adequado, as SPAs conseguem unir a performance de uma aplicação nativa com a acessibilidade da web, sendo uma escolha popular em diversas empresas e projetos.</a:t>
            </a:r>
            <a:endParaRPr sz="4900">
              <a:solidFill>
                <a:schemeClr val="accent6"/>
              </a:solidFill>
            </a:endParaRPr>
          </a:p>
        </p:txBody>
      </p:sp>
      <p:pic>
        <p:nvPicPr>
          <p:cNvPr id="127" name="Google Shape;127;p16"/>
          <p:cNvPicPr preferRelativeResize="0"/>
          <p:nvPr/>
        </p:nvPicPr>
        <p:blipFill rotWithShape="1">
          <a:blip r:embed="rId3">
            <a:alphaModFix amt="51000"/>
          </a:blip>
          <a:srcRect b="0" l="0" r="0" t="0"/>
          <a:stretch/>
        </p:blipFill>
        <p:spPr>
          <a:xfrm>
            <a:off x="23300085" y="12758658"/>
            <a:ext cx="711200" cy="635000"/>
          </a:xfrm>
          <a:prstGeom prst="rect">
            <a:avLst/>
          </a:prstGeom>
          <a:solidFill>
            <a:srgbClr val="121212"/>
          </a:solidFill>
          <a:ln>
            <a:noFill/>
          </a:ln>
        </p:spPr>
      </p:pic>
      <p:sp>
        <p:nvSpPr>
          <p:cNvPr id="128" name="Google Shape;128;p16"/>
          <p:cNvSpPr txBox="1"/>
          <p:nvPr/>
        </p:nvSpPr>
        <p:spPr>
          <a:xfrm>
            <a:off x="1079999" y="720000"/>
            <a:ext cx="222201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7000">
                <a:solidFill>
                  <a:srgbClr val="FFFFFF"/>
                </a:solidFill>
              </a:rPr>
              <a:t>SPA (Single Page Application)</a:t>
            </a:r>
            <a:endParaRPr b="1" sz="7000">
              <a:solidFill>
                <a:srgbClr val="FFFFFF"/>
              </a:solidFill>
            </a:endParaRPr>
          </a:p>
        </p:txBody>
      </p:sp>
      <p:pic>
        <p:nvPicPr>
          <p:cNvPr id="129" name="Google Shape;12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03044" y="7760575"/>
            <a:ext cx="11009608" cy="488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oogle Shape;135;p17"/>
          <p:cNvGrpSpPr/>
          <p:nvPr/>
        </p:nvGrpSpPr>
        <p:grpSpPr>
          <a:xfrm>
            <a:off x="0" y="0"/>
            <a:ext cx="6133200" cy="13716000"/>
            <a:chOff x="18244457" y="0"/>
            <a:chExt cx="6133200" cy="13716000"/>
          </a:xfrm>
        </p:grpSpPr>
        <p:sp>
          <p:nvSpPr>
            <p:cNvPr id="136" name="Google Shape;136;p17"/>
            <p:cNvSpPr/>
            <p:nvPr/>
          </p:nvSpPr>
          <p:spPr>
            <a:xfrm>
              <a:off x="18244457" y="0"/>
              <a:ext cx="6133200" cy="13716000"/>
            </a:xfrm>
            <a:prstGeom prst="rect">
              <a:avLst/>
            </a:prstGeom>
            <a:solidFill>
              <a:srgbClr val="27272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0F0F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37" name="Google Shape;137;p1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9570926" y="5302993"/>
              <a:ext cx="3480254" cy="311001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8" name="Google Shape;138;p17"/>
          <p:cNvSpPr txBox="1"/>
          <p:nvPr/>
        </p:nvSpPr>
        <p:spPr>
          <a:xfrm>
            <a:off x="7459662" y="5890704"/>
            <a:ext cx="16221600" cy="193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8400">
                <a:solidFill>
                  <a:srgbClr val="FFFFFF"/>
                </a:solidFill>
              </a:rPr>
              <a:t>Introdução ao Vue.js</a:t>
            </a:r>
            <a:endParaRPr b="1" sz="8400">
              <a:solidFill>
                <a:srgbClr val="FFFFFF"/>
              </a:solidFill>
            </a:endParaRPr>
          </a:p>
        </p:txBody>
      </p:sp>
      <p:grpSp>
        <p:nvGrpSpPr>
          <p:cNvPr id="139" name="Google Shape;139;p17"/>
          <p:cNvGrpSpPr/>
          <p:nvPr/>
        </p:nvGrpSpPr>
        <p:grpSpPr>
          <a:xfrm>
            <a:off x="6133192" y="0"/>
            <a:ext cx="359700" cy="13716000"/>
            <a:chOff x="0" y="0"/>
            <a:chExt cx="359700" cy="13716000"/>
          </a:xfrm>
        </p:grpSpPr>
        <p:sp>
          <p:nvSpPr>
            <p:cNvPr id="140" name="Google Shape;140;p17"/>
            <p:cNvSpPr/>
            <p:nvPr/>
          </p:nvSpPr>
          <p:spPr>
            <a:xfrm>
              <a:off x="180000" y="0"/>
              <a:ext cx="179700" cy="13716000"/>
            </a:xfrm>
            <a:prstGeom prst="rect">
              <a:avLst/>
            </a:prstGeom>
            <a:solidFill>
              <a:srgbClr val="4E9F3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0F0F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17"/>
            <p:cNvSpPr/>
            <p:nvPr/>
          </p:nvSpPr>
          <p:spPr>
            <a:xfrm>
              <a:off x="0" y="0"/>
              <a:ext cx="179700" cy="13716000"/>
            </a:xfrm>
            <a:prstGeom prst="rect">
              <a:avLst/>
            </a:prstGeom>
            <a:solidFill>
              <a:srgbClr val="1E512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0F0F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p18"/>
          <p:cNvPicPr preferRelativeResize="0"/>
          <p:nvPr/>
        </p:nvPicPr>
        <p:blipFill rotWithShape="1">
          <a:blip r:embed="rId3">
            <a:alphaModFix amt="51000"/>
          </a:blip>
          <a:srcRect b="0" l="0" r="0" t="0"/>
          <a:stretch/>
        </p:blipFill>
        <p:spPr>
          <a:xfrm>
            <a:off x="23300085" y="12758658"/>
            <a:ext cx="711200" cy="635000"/>
          </a:xfrm>
          <a:prstGeom prst="rect">
            <a:avLst/>
          </a:prstGeom>
          <a:solidFill>
            <a:srgbClr val="121212"/>
          </a:solidFill>
          <a:ln>
            <a:noFill/>
          </a:ln>
        </p:spPr>
      </p:pic>
      <p:sp>
        <p:nvSpPr>
          <p:cNvPr id="148" name="Google Shape;148;p18"/>
          <p:cNvSpPr txBox="1"/>
          <p:nvPr/>
        </p:nvSpPr>
        <p:spPr>
          <a:xfrm>
            <a:off x="1079999" y="720000"/>
            <a:ext cx="222201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7000">
                <a:solidFill>
                  <a:srgbClr val="FFFFFF"/>
                </a:solidFill>
              </a:rPr>
              <a:t>Vue.js</a:t>
            </a:r>
            <a:endParaRPr b="1" sz="7000">
              <a:solidFill>
                <a:srgbClr val="FFFFFF"/>
              </a:solidFill>
            </a:endParaRPr>
          </a:p>
        </p:txBody>
      </p:sp>
      <p:pic>
        <p:nvPicPr>
          <p:cNvPr id="149" name="Google Shape;14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8563" y="3398600"/>
            <a:ext cx="22702974" cy="691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9"/>
          <p:cNvSpPr/>
          <p:nvPr/>
        </p:nvSpPr>
        <p:spPr>
          <a:xfrm>
            <a:off x="1080000" y="2880000"/>
            <a:ext cx="22055700" cy="91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900">
                <a:solidFill>
                  <a:srgbClr val="F0F0F0"/>
                </a:solidFill>
              </a:rPr>
              <a:t>Vue.js é um framework JavaScript progressivo voltado para a construção de interfaces de usuário e Single Page Applications (SPAs). Criado por Evan You, o Vue.js oferece uma estrutura reativa e componentes modulares que tornam o desenvolvimento de aplicações web mais dinâmico e eficiente. Ele é muito popular por sua </a:t>
            </a:r>
            <a:r>
              <a:rPr b="1" lang="pt-BR" sz="4900">
                <a:solidFill>
                  <a:schemeClr val="accent6"/>
                </a:solidFill>
              </a:rPr>
              <a:t>simplicidade e flexibilidade</a:t>
            </a:r>
            <a:r>
              <a:rPr lang="pt-BR" sz="4900">
                <a:solidFill>
                  <a:srgbClr val="F0F0F0"/>
                </a:solidFill>
              </a:rPr>
              <a:t>, sendo amplamente utilizado tanto em projetos pequenos quanto em grandes sistemas empresariais.</a:t>
            </a:r>
            <a:endParaRPr sz="4900">
              <a:solidFill>
                <a:srgbClr val="F0F0F0"/>
              </a:solidFill>
            </a:endParaRPr>
          </a:p>
        </p:txBody>
      </p:sp>
      <p:pic>
        <p:nvPicPr>
          <p:cNvPr id="156" name="Google Shape;156;p19"/>
          <p:cNvPicPr preferRelativeResize="0"/>
          <p:nvPr/>
        </p:nvPicPr>
        <p:blipFill rotWithShape="1">
          <a:blip r:embed="rId3">
            <a:alphaModFix amt="51000"/>
          </a:blip>
          <a:srcRect b="0" l="0" r="0" t="0"/>
          <a:stretch/>
        </p:blipFill>
        <p:spPr>
          <a:xfrm>
            <a:off x="23300085" y="12758658"/>
            <a:ext cx="711200" cy="635000"/>
          </a:xfrm>
          <a:prstGeom prst="rect">
            <a:avLst/>
          </a:prstGeom>
          <a:solidFill>
            <a:srgbClr val="121212"/>
          </a:solidFill>
          <a:ln>
            <a:noFill/>
          </a:ln>
        </p:spPr>
      </p:pic>
      <p:sp>
        <p:nvSpPr>
          <p:cNvPr id="157" name="Google Shape;157;p19"/>
          <p:cNvSpPr txBox="1"/>
          <p:nvPr/>
        </p:nvSpPr>
        <p:spPr>
          <a:xfrm>
            <a:off x="1079999" y="720000"/>
            <a:ext cx="222201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7000">
                <a:solidFill>
                  <a:srgbClr val="FFFFFF"/>
                </a:solidFill>
              </a:rPr>
              <a:t>Vue.js</a:t>
            </a:r>
            <a:endParaRPr b="1" sz="7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0"/>
          <p:cNvSpPr/>
          <p:nvPr/>
        </p:nvSpPr>
        <p:spPr>
          <a:xfrm>
            <a:off x="1080000" y="2880000"/>
            <a:ext cx="22055700" cy="91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397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0F0F0"/>
              </a:buClr>
              <a:buSzPts val="4900"/>
              <a:buChar char="●"/>
            </a:pPr>
            <a:r>
              <a:rPr b="1" lang="pt-BR" sz="4900">
                <a:solidFill>
                  <a:srgbClr val="F0F0F0"/>
                </a:solidFill>
              </a:rPr>
              <a:t>Principais Características do Vue.js</a:t>
            </a:r>
            <a:endParaRPr b="1" sz="4900">
              <a:solidFill>
                <a:srgbClr val="F0F0F0"/>
              </a:solidFill>
            </a:endParaRPr>
          </a:p>
          <a:p>
            <a:pPr indent="-53975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0F0F0"/>
              </a:buClr>
              <a:buSzPts val="4900"/>
              <a:buChar char="○"/>
            </a:pPr>
            <a:r>
              <a:rPr b="1" lang="pt-BR" sz="4900">
                <a:solidFill>
                  <a:schemeClr val="accent6"/>
                </a:solidFill>
              </a:rPr>
              <a:t>Reatividade</a:t>
            </a:r>
            <a:r>
              <a:rPr lang="pt-BR" sz="4900">
                <a:solidFill>
                  <a:srgbClr val="F0F0F0"/>
                </a:solidFill>
              </a:rPr>
              <a:t>: O Vue.js usa uma estrutura reativa, o que significa que qualquer mudança nos dados de um componente automaticamente reflete na interface do usuário. Isso facilita a criação de aplicações interativas e melhora a experiência do usuário.</a:t>
            </a:r>
            <a:endParaRPr sz="4900">
              <a:solidFill>
                <a:srgbClr val="F0F0F0"/>
              </a:solidFill>
            </a:endParaRPr>
          </a:p>
          <a:p>
            <a:pPr indent="-53975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0F0F0"/>
              </a:buClr>
              <a:buSzPts val="4900"/>
              <a:buChar char="○"/>
            </a:pPr>
            <a:r>
              <a:rPr b="1" lang="pt-BR" sz="4900">
                <a:solidFill>
                  <a:schemeClr val="accent6"/>
                </a:solidFill>
              </a:rPr>
              <a:t>Componentização</a:t>
            </a:r>
            <a:r>
              <a:rPr b="1" lang="pt-BR" sz="4900">
                <a:solidFill>
                  <a:srgbClr val="F0F0F0"/>
                </a:solidFill>
              </a:rPr>
              <a:t>:</a:t>
            </a:r>
            <a:r>
              <a:rPr lang="pt-BR" sz="4900">
                <a:solidFill>
                  <a:srgbClr val="F0F0F0"/>
                </a:solidFill>
              </a:rPr>
              <a:t> Vue.js é baseado em componentes, o que significa que você pode dividir a aplicação em partes reutilizáveis, como botões, formulários, e seções. Isso torna o código mais modular e fácil de manter.</a:t>
            </a:r>
            <a:endParaRPr sz="4900">
              <a:solidFill>
                <a:srgbClr val="F0F0F0"/>
              </a:solidFill>
            </a:endParaRPr>
          </a:p>
        </p:txBody>
      </p:sp>
      <p:pic>
        <p:nvPicPr>
          <p:cNvPr id="164" name="Google Shape;164;p20"/>
          <p:cNvPicPr preferRelativeResize="0"/>
          <p:nvPr/>
        </p:nvPicPr>
        <p:blipFill rotWithShape="1">
          <a:blip r:embed="rId3">
            <a:alphaModFix amt="51000"/>
          </a:blip>
          <a:srcRect b="0" l="0" r="0" t="0"/>
          <a:stretch/>
        </p:blipFill>
        <p:spPr>
          <a:xfrm>
            <a:off x="23300085" y="12758658"/>
            <a:ext cx="711200" cy="635000"/>
          </a:xfrm>
          <a:prstGeom prst="rect">
            <a:avLst/>
          </a:prstGeom>
          <a:solidFill>
            <a:srgbClr val="121212"/>
          </a:solidFill>
          <a:ln>
            <a:noFill/>
          </a:ln>
        </p:spPr>
      </p:pic>
      <p:sp>
        <p:nvSpPr>
          <p:cNvPr id="165" name="Google Shape;165;p20"/>
          <p:cNvSpPr txBox="1"/>
          <p:nvPr/>
        </p:nvSpPr>
        <p:spPr>
          <a:xfrm>
            <a:off x="1079999" y="720000"/>
            <a:ext cx="222201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7000">
                <a:solidFill>
                  <a:srgbClr val="FFFFFF"/>
                </a:solidFill>
              </a:rPr>
              <a:t>Vue.js</a:t>
            </a:r>
            <a:endParaRPr b="1" sz="7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1"/>
          <p:cNvSpPr/>
          <p:nvPr/>
        </p:nvSpPr>
        <p:spPr>
          <a:xfrm>
            <a:off x="1080000" y="2880000"/>
            <a:ext cx="22055700" cy="91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397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0F0F0"/>
              </a:buClr>
              <a:buSzPts val="4900"/>
              <a:buChar char="●"/>
            </a:pPr>
            <a:r>
              <a:rPr b="1" lang="pt-BR" sz="4900">
                <a:solidFill>
                  <a:srgbClr val="F0F0F0"/>
                </a:solidFill>
              </a:rPr>
              <a:t>Principais Características do Vue.js</a:t>
            </a:r>
            <a:endParaRPr b="1" sz="4900">
              <a:solidFill>
                <a:schemeClr val="accent6"/>
              </a:solidFill>
            </a:endParaRPr>
          </a:p>
          <a:p>
            <a:pPr indent="-53975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0F0F0"/>
              </a:buClr>
              <a:buSzPts val="4900"/>
              <a:buChar char="○"/>
            </a:pPr>
            <a:r>
              <a:rPr b="1" lang="pt-BR" sz="4900">
                <a:solidFill>
                  <a:schemeClr val="accent6"/>
                </a:solidFill>
              </a:rPr>
              <a:t>Simplicidade e Flexibilidade:</a:t>
            </a:r>
            <a:r>
              <a:rPr lang="pt-BR" sz="4900">
                <a:solidFill>
                  <a:srgbClr val="F0F0F0"/>
                </a:solidFill>
              </a:rPr>
              <a:t> O Vue tem uma curva de aprendizado suave, o que o torna ideal tanto para iniciantes quanto para desenvolvedores experientes. É flexível, permitindo que você o utilize em partes específicas do seu projeto ou para criar uma aplicação completa.</a:t>
            </a:r>
            <a:endParaRPr sz="4900">
              <a:solidFill>
                <a:srgbClr val="F0F0F0"/>
              </a:solidFill>
            </a:endParaRPr>
          </a:p>
          <a:p>
            <a:pPr indent="-53975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0F0F0"/>
              </a:buClr>
              <a:buSzPts val="4900"/>
              <a:buChar char="○"/>
            </a:pPr>
            <a:r>
              <a:rPr b="1" lang="pt-BR" sz="4900">
                <a:solidFill>
                  <a:schemeClr val="accent6"/>
                </a:solidFill>
              </a:rPr>
              <a:t>Virtual DOM:</a:t>
            </a:r>
            <a:r>
              <a:rPr lang="pt-BR" sz="4900">
                <a:solidFill>
                  <a:srgbClr val="F0F0F0"/>
                </a:solidFill>
              </a:rPr>
              <a:t> O Vue utiliza o Virtual DOM, uma técnica que ajuda a otimizar as atualizações da interface, garantindo que apenas as partes realmente alteradas sejam renderizadas novamente.</a:t>
            </a:r>
            <a:endParaRPr b="1" sz="4900">
              <a:solidFill>
                <a:schemeClr val="accent6"/>
              </a:solidFill>
            </a:endParaRPr>
          </a:p>
        </p:txBody>
      </p:sp>
      <p:pic>
        <p:nvPicPr>
          <p:cNvPr id="172" name="Google Shape;172;p21"/>
          <p:cNvPicPr preferRelativeResize="0"/>
          <p:nvPr/>
        </p:nvPicPr>
        <p:blipFill rotWithShape="1">
          <a:blip r:embed="rId3">
            <a:alphaModFix amt="51000"/>
          </a:blip>
          <a:srcRect b="0" l="0" r="0" t="0"/>
          <a:stretch/>
        </p:blipFill>
        <p:spPr>
          <a:xfrm>
            <a:off x="23300085" y="12758658"/>
            <a:ext cx="711200" cy="635000"/>
          </a:xfrm>
          <a:prstGeom prst="rect">
            <a:avLst/>
          </a:prstGeom>
          <a:solidFill>
            <a:srgbClr val="121212"/>
          </a:solidFill>
          <a:ln>
            <a:noFill/>
          </a:ln>
        </p:spPr>
      </p:pic>
      <p:sp>
        <p:nvSpPr>
          <p:cNvPr id="173" name="Google Shape;173;p21"/>
          <p:cNvSpPr txBox="1"/>
          <p:nvPr/>
        </p:nvSpPr>
        <p:spPr>
          <a:xfrm>
            <a:off x="1079999" y="720000"/>
            <a:ext cx="222201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7000">
                <a:solidFill>
                  <a:srgbClr val="FFFFFF"/>
                </a:solidFill>
              </a:rPr>
              <a:t>Vue.js</a:t>
            </a:r>
            <a:endParaRPr b="1" sz="7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2"/>
          <p:cNvSpPr/>
          <p:nvPr/>
        </p:nvSpPr>
        <p:spPr>
          <a:xfrm>
            <a:off x="1080000" y="2880000"/>
            <a:ext cx="22055700" cy="91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397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0F0F0"/>
              </a:buClr>
              <a:buSzPts val="4900"/>
              <a:buChar char="●"/>
            </a:pPr>
            <a:r>
              <a:rPr b="1" lang="pt-BR" sz="4900">
                <a:solidFill>
                  <a:srgbClr val="F0F0F0"/>
                </a:solidFill>
              </a:rPr>
              <a:t>Principais Características do Vue.js</a:t>
            </a:r>
            <a:endParaRPr b="1" sz="4900">
              <a:solidFill>
                <a:schemeClr val="accent6"/>
              </a:solidFill>
            </a:endParaRPr>
          </a:p>
          <a:p>
            <a:pPr indent="-53975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0F0F0"/>
              </a:buClr>
              <a:buSzPts val="4900"/>
              <a:buChar char="○"/>
            </a:pPr>
            <a:r>
              <a:rPr b="1" lang="pt-BR" sz="4900">
                <a:solidFill>
                  <a:schemeClr val="accent6"/>
                </a:solidFill>
              </a:rPr>
              <a:t>Suporte a Ferramentas Modernas</a:t>
            </a:r>
            <a:r>
              <a:rPr lang="pt-BR" sz="4900">
                <a:solidFill>
                  <a:srgbClr val="F0F0F0"/>
                </a:solidFill>
              </a:rPr>
              <a:t>: O Vue possui uma excelente integração com ferramentas de desenvolvimento modernas, incluindo o Vue CLI para inicializar projetos rapidamente, além de extensões como o Vue Devtools para depuração.</a:t>
            </a:r>
            <a:endParaRPr sz="4900">
              <a:solidFill>
                <a:srgbClr val="F0F0F0"/>
              </a:solidFill>
            </a:endParaRPr>
          </a:p>
        </p:txBody>
      </p:sp>
      <p:pic>
        <p:nvPicPr>
          <p:cNvPr id="180" name="Google Shape;180;p22"/>
          <p:cNvPicPr preferRelativeResize="0"/>
          <p:nvPr/>
        </p:nvPicPr>
        <p:blipFill rotWithShape="1">
          <a:blip r:embed="rId3">
            <a:alphaModFix amt="51000"/>
          </a:blip>
          <a:srcRect b="0" l="0" r="0" t="0"/>
          <a:stretch/>
        </p:blipFill>
        <p:spPr>
          <a:xfrm>
            <a:off x="23300085" y="12758658"/>
            <a:ext cx="711200" cy="635000"/>
          </a:xfrm>
          <a:prstGeom prst="rect">
            <a:avLst/>
          </a:prstGeom>
          <a:solidFill>
            <a:srgbClr val="121212"/>
          </a:solidFill>
          <a:ln>
            <a:noFill/>
          </a:ln>
        </p:spPr>
      </p:pic>
      <p:sp>
        <p:nvSpPr>
          <p:cNvPr id="181" name="Google Shape;181;p22"/>
          <p:cNvSpPr txBox="1"/>
          <p:nvPr/>
        </p:nvSpPr>
        <p:spPr>
          <a:xfrm>
            <a:off x="1079999" y="720000"/>
            <a:ext cx="222201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7000">
                <a:solidFill>
                  <a:srgbClr val="FFFFFF"/>
                </a:solidFill>
              </a:rPr>
              <a:t>Vue.js</a:t>
            </a:r>
            <a:endParaRPr b="1" sz="7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oogle Shape;32;p5"/>
          <p:cNvGrpSpPr/>
          <p:nvPr/>
        </p:nvGrpSpPr>
        <p:grpSpPr>
          <a:xfrm>
            <a:off x="0" y="0"/>
            <a:ext cx="6133200" cy="13716000"/>
            <a:chOff x="18244457" y="0"/>
            <a:chExt cx="6133200" cy="13716000"/>
          </a:xfrm>
        </p:grpSpPr>
        <p:sp>
          <p:nvSpPr>
            <p:cNvPr id="33" name="Google Shape;33;p5"/>
            <p:cNvSpPr/>
            <p:nvPr/>
          </p:nvSpPr>
          <p:spPr>
            <a:xfrm>
              <a:off x="18244457" y="0"/>
              <a:ext cx="6133200" cy="13716000"/>
            </a:xfrm>
            <a:prstGeom prst="rect">
              <a:avLst/>
            </a:prstGeom>
            <a:solidFill>
              <a:srgbClr val="27272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0F0F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34" name="Google Shape;34;p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9570926" y="5302993"/>
              <a:ext cx="3480254" cy="311001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5" name="Google Shape;35;p5"/>
          <p:cNvSpPr txBox="1"/>
          <p:nvPr/>
        </p:nvSpPr>
        <p:spPr>
          <a:xfrm>
            <a:off x="7459662" y="5890704"/>
            <a:ext cx="16221600" cy="193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8400">
                <a:solidFill>
                  <a:srgbClr val="FFFFFF"/>
                </a:solidFill>
              </a:rPr>
              <a:t>SPA (Single Page Application)</a:t>
            </a:r>
            <a:endParaRPr b="1" sz="8400">
              <a:solidFill>
                <a:srgbClr val="FFFFFF"/>
              </a:solidFill>
            </a:endParaRPr>
          </a:p>
        </p:txBody>
      </p:sp>
      <p:grpSp>
        <p:nvGrpSpPr>
          <p:cNvPr id="36" name="Google Shape;36;p5"/>
          <p:cNvGrpSpPr/>
          <p:nvPr/>
        </p:nvGrpSpPr>
        <p:grpSpPr>
          <a:xfrm>
            <a:off x="6133192" y="0"/>
            <a:ext cx="359700" cy="13716000"/>
            <a:chOff x="0" y="0"/>
            <a:chExt cx="359700" cy="13716000"/>
          </a:xfrm>
        </p:grpSpPr>
        <p:sp>
          <p:nvSpPr>
            <p:cNvPr id="37" name="Google Shape;37;p5"/>
            <p:cNvSpPr/>
            <p:nvPr/>
          </p:nvSpPr>
          <p:spPr>
            <a:xfrm>
              <a:off x="180000" y="0"/>
              <a:ext cx="179700" cy="13716000"/>
            </a:xfrm>
            <a:prstGeom prst="rect">
              <a:avLst/>
            </a:prstGeom>
            <a:solidFill>
              <a:srgbClr val="4E9F3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0F0F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;p5"/>
            <p:cNvSpPr/>
            <p:nvPr/>
          </p:nvSpPr>
          <p:spPr>
            <a:xfrm>
              <a:off x="0" y="0"/>
              <a:ext cx="179700" cy="13716000"/>
            </a:xfrm>
            <a:prstGeom prst="rect">
              <a:avLst/>
            </a:prstGeom>
            <a:solidFill>
              <a:srgbClr val="1E512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0F0F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3"/>
          <p:cNvSpPr/>
          <p:nvPr/>
        </p:nvSpPr>
        <p:spPr>
          <a:xfrm>
            <a:off x="1080000" y="2880000"/>
            <a:ext cx="22055700" cy="91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397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0F0F0"/>
              </a:buClr>
              <a:buSzPts val="4900"/>
              <a:buChar char="●"/>
            </a:pPr>
            <a:r>
              <a:rPr b="1" lang="pt-BR" sz="4900">
                <a:solidFill>
                  <a:srgbClr val="F0F0F0"/>
                </a:solidFill>
              </a:rPr>
              <a:t>Vantagens de Usar o Vue.js</a:t>
            </a:r>
            <a:endParaRPr b="1" sz="4900">
              <a:solidFill>
                <a:srgbClr val="F0F0F0"/>
              </a:solidFill>
            </a:endParaRPr>
          </a:p>
          <a:p>
            <a:pPr indent="-53975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0F0F0"/>
              </a:buClr>
              <a:buSzPts val="4900"/>
              <a:buChar char="○"/>
            </a:pPr>
            <a:r>
              <a:rPr b="1" lang="pt-BR" sz="4900">
                <a:solidFill>
                  <a:schemeClr val="accent6"/>
                </a:solidFill>
              </a:rPr>
              <a:t>Desempenho e Agilidade</a:t>
            </a:r>
            <a:r>
              <a:rPr lang="pt-BR" sz="4900">
                <a:solidFill>
                  <a:srgbClr val="F0F0F0"/>
                </a:solidFill>
              </a:rPr>
              <a:t>: O Vue é rápido e tem um desempenho excelente, mesmo em aplicações complexas.</a:t>
            </a:r>
            <a:endParaRPr sz="4900">
              <a:solidFill>
                <a:srgbClr val="F0F0F0"/>
              </a:solidFill>
            </a:endParaRPr>
          </a:p>
          <a:p>
            <a:pPr indent="-53975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0F0F0"/>
              </a:buClr>
              <a:buSzPts val="4900"/>
              <a:buChar char="○"/>
            </a:pPr>
            <a:r>
              <a:rPr b="1" lang="pt-BR" sz="4900">
                <a:solidFill>
                  <a:schemeClr val="accent6"/>
                </a:solidFill>
              </a:rPr>
              <a:t>Comunidade e Documentação</a:t>
            </a:r>
            <a:r>
              <a:rPr lang="pt-BR" sz="4900">
                <a:solidFill>
                  <a:srgbClr val="F0F0F0"/>
                </a:solidFill>
              </a:rPr>
              <a:t>: Possui uma comunidade ativa e uma documentação detalhada, com exemplos práticos que facilitam o aprendizado.</a:t>
            </a:r>
            <a:endParaRPr sz="4900">
              <a:solidFill>
                <a:srgbClr val="F0F0F0"/>
              </a:solidFill>
            </a:endParaRPr>
          </a:p>
          <a:p>
            <a:pPr indent="-53975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0F0F0"/>
              </a:buClr>
              <a:buSzPts val="4900"/>
              <a:buChar char="○"/>
            </a:pPr>
            <a:r>
              <a:rPr lang="pt-BR" sz="4900">
                <a:solidFill>
                  <a:schemeClr val="accent6"/>
                </a:solidFill>
              </a:rPr>
              <a:t>Integração com outras Tecnologias</a:t>
            </a:r>
            <a:r>
              <a:rPr lang="pt-BR" sz="4900">
                <a:solidFill>
                  <a:srgbClr val="F0F0F0"/>
                </a:solidFill>
              </a:rPr>
              <a:t>: É fácil integrar o Vue com bibliotecas e frameworks, como Laravel e Node.js, ou até mesmo com partes específicas de uma aplicação.</a:t>
            </a:r>
            <a:endParaRPr sz="4900">
              <a:solidFill>
                <a:srgbClr val="F0F0F0"/>
              </a:solidFill>
            </a:endParaRPr>
          </a:p>
        </p:txBody>
      </p:sp>
      <p:pic>
        <p:nvPicPr>
          <p:cNvPr id="188" name="Google Shape;188;p23"/>
          <p:cNvPicPr preferRelativeResize="0"/>
          <p:nvPr/>
        </p:nvPicPr>
        <p:blipFill rotWithShape="1">
          <a:blip r:embed="rId3">
            <a:alphaModFix amt="51000"/>
          </a:blip>
          <a:srcRect b="0" l="0" r="0" t="0"/>
          <a:stretch/>
        </p:blipFill>
        <p:spPr>
          <a:xfrm>
            <a:off x="23300085" y="12758658"/>
            <a:ext cx="711200" cy="635000"/>
          </a:xfrm>
          <a:prstGeom prst="rect">
            <a:avLst/>
          </a:prstGeom>
          <a:solidFill>
            <a:srgbClr val="121212"/>
          </a:solidFill>
          <a:ln>
            <a:noFill/>
          </a:ln>
        </p:spPr>
      </p:pic>
      <p:sp>
        <p:nvSpPr>
          <p:cNvPr id="189" name="Google Shape;189;p23"/>
          <p:cNvSpPr txBox="1"/>
          <p:nvPr/>
        </p:nvSpPr>
        <p:spPr>
          <a:xfrm>
            <a:off x="1079999" y="720000"/>
            <a:ext cx="222201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7000">
                <a:solidFill>
                  <a:srgbClr val="FFFFFF"/>
                </a:solidFill>
              </a:rPr>
              <a:t>Vue.js</a:t>
            </a:r>
            <a:endParaRPr b="1" sz="7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4"/>
          <p:cNvSpPr/>
          <p:nvPr/>
        </p:nvSpPr>
        <p:spPr>
          <a:xfrm>
            <a:off x="1080000" y="2880000"/>
            <a:ext cx="22055700" cy="91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397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0F0F0"/>
              </a:buClr>
              <a:buSzPts val="4900"/>
              <a:buChar char="●"/>
            </a:pPr>
            <a:r>
              <a:rPr b="1" lang="pt-BR" sz="4900">
                <a:solidFill>
                  <a:srgbClr val="F0F0F0"/>
                </a:solidFill>
              </a:rPr>
              <a:t>Vantagens de Usar o Vue.js</a:t>
            </a:r>
            <a:endParaRPr b="1" sz="4900">
              <a:solidFill>
                <a:srgbClr val="F0F0F0"/>
              </a:solidFill>
            </a:endParaRPr>
          </a:p>
          <a:p>
            <a:pPr indent="-53975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0F0F0"/>
              </a:buClr>
              <a:buSzPts val="4900"/>
              <a:buChar char="○"/>
            </a:pPr>
            <a:r>
              <a:rPr b="1" lang="pt-BR" sz="4900">
                <a:solidFill>
                  <a:schemeClr val="accent6"/>
                </a:solidFill>
              </a:rPr>
              <a:t>Desempenho e Agilidade</a:t>
            </a:r>
            <a:r>
              <a:rPr lang="pt-BR" sz="4900">
                <a:solidFill>
                  <a:srgbClr val="F0F0F0"/>
                </a:solidFill>
              </a:rPr>
              <a:t>: O Vue é rápido e tem um desempenho excelente, mesmo em aplicações complexas.</a:t>
            </a:r>
            <a:endParaRPr sz="4900">
              <a:solidFill>
                <a:srgbClr val="F0F0F0"/>
              </a:solidFill>
            </a:endParaRPr>
          </a:p>
          <a:p>
            <a:pPr indent="-53975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0F0F0"/>
              </a:buClr>
              <a:buSzPts val="4900"/>
              <a:buChar char="○"/>
            </a:pPr>
            <a:r>
              <a:rPr b="1" lang="pt-BR" sz="4900">
                <a:solidFill>
                  <a:schemeClr val="accent6"/>
                </a:solidFill>
              </a:rPr>
              <a:t>Comunidade e Documentação</a:t>
            </a:r>
            <a:r>
              <a:rPr lang="pt-BR" sz="4900">
                <a:solidFill>
                  <a:srgbClr val="F0F0F0"/>
                </a:solidFill>
              </a:rPr>
              <a:t>: Possui uma comunidade ativa e uma documentação detalhada, com exemplos práticos que facilitam o aprendizado.</a:t>
            </a:r>
            <a:endParaRPr sz="4900">
              <a:solidFill>
                <a:srgbClr val="F0F0F0"/>
              </a:solidFill>
            </a:endParaRPr>
          </a:p>
          <a:p>
            <a:pPr indent="-53975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0F0F0"/>
              </a:buClr>
              <a:buSzPts val="4900"/>
              <a:buChar char="○"/>
            </a:pPr>
            <a:r>
              <a:rPr lang="pt-BR" sz="4900">
                <a:solidFill>
                  <a:schemeClr val="accent6"/>
                </a:solidFill>
              </a:rPr>
              <a:t>Integração com outras Tecnologias</a:t>
            </a:r>
            <a:r>
              <a:rPr lang="pt-BR" sz="4900">
                <a:solidFill>
                  <a:srgbClr val="F0F0F0"/>
                </a:solidFill>
              </a:rPr>
              <a:t>: É fácil integrar o Vue com bibliotecas e frameworks, como Laravel e Node.js, ou até mesmo com partes específicas de uma aplicação.</a:t>
            </a:r>
            <a:endParaRPr sz="4900">
              <a:solidFill>
                <a:srgbClr val="F0F0F0"/>
              </a:solidFill>
            </a:endParaRPr>
          </a:p>
        </p:txBody>
      </p:sp>
      <p:pic>
        <p:nvPicPr>
          <p:cNvPr id="196" name="Google Shape;196;p24"/>
          <p:cNvPicPr preferRelativeResize="0"/>
          <p:nvPr/>
        </p:nvPicPr>
        <p:blipFill rotWithShape="1">
          <a:blip r:embed="rId3">
            <a:alphaModFix amt="51000"/>
          </a:blip>
          <a:srcRect b="0" l="0" r="0" t="0"/>
          <a:stretch/>
        </p:blipFill>
        <p:spPr>
          <a:xfrm>
            <a:off x="23300085" y="12758658"/>
            <a:ext cx="711200" cy="635000"/>
          </a:xfrm>
          <a:prstGeom prst="rect">
            <a:avLst/>
          </a:prstGeom>
          <a:solidFill>
            <a:srgbClr val="121212"/>
          </a:solidFill>
          <a:ln>
            <a:noFill/>
          </a:ln>
        </p:spPr>
      </p:pic>
      <p:sp>
        <p:nvSpPr>
          <p:cNvPr id="197" name="Google Shape;197;p24"/>
          <p:cNvSpPr txBox="1"/>
          <p:nvPr/>
        </p:nvSpPr>
        <p:spPr>
          <a:xfrm>
            <a:off x="1079999" y="720000"/>
            <a:ext cx="222201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7000">
                <a:solidFill>
                  <a:srgbClr val="FFFFFF"/>
                </a:solidFill>
              </a:rPr>
              <a:t>Vue.js</a:t>
            </a:r>
            <a:endParaRPr b="1" sz="7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5"/>
          <p:cNvSpPr/>
          <p:nvPr/>
        </p:nvSpPr>
        <p:spPr>
          <a:xfrm>
            <a:off x="1080000" y="2880000"/>
            <a:ext cx="22055700" cy="91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397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0F0F0"/>
              </a:buClr>
              <a:buSzPts val="4900"/>
              <a:buChar char="●"/>
            </a:pPr>
            <a:r>
              <a:rPr b="1" lang="pt-BR" sz="4900" u="sng">
                <a:solidFill>
                  <a:schemeClr val="hlink"/>
                </a:solidFill>
                <a:hlinkClick r:id="rId3"/>
              </a:rPr>
              <a:t>Documentação</a:t>
            </a:r>
            <a:endParaRPr b="1" sz="4900">
              <a:solidFill>
                <a:srgbClr val="F0F0F0"/>
              </a:solidFill>
            </a:endParaRPr>
          </a:p>
          <a:p>
            <a:pPr indent="-5397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0F0F0"/>
              </a:buClr>
              <a:buSzPts val="4900"/>
              <a:buChar char="●"/>
            </a:pPr>
            <a:r>
              <a:rPr b="1" lang="pt-BR" sz="4900" u="sng">
                <a:solidFill>
                  <a:schemeClr val="hlink"/>
                </a:solidFill>
                <a:hlinkClick r:id="rId4"/>
              </a:rPr>
              <a:t>Demonstração</a:t>
            </a:r>
            <a:endParaRPr b="1" sz="4900">
              <a:solidFill>
                <a:srgbClr val="F0F0F0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900">
              <a:solidFill>
                <a:srgbClr val="F0F0F0"/>
              </a:solidFill>
            </a:endParaRPr>
          </a:p>
        </p:txBody>
      </p:sp>
      <p:pic>
        <p:nvPicPr>
          <p:cNvPr id="204" name="Google Shape;204;p25"/>
          <p:cNvPicPr preferRelativeResize="0"/>
          <p:nvPr/>
        </p:nvPicPr>
        <p:blipFill rotWithShape="1">
          <a:blip r:embed="rId5">
            <a:alphaModFix amt="51000"/>
          </a:blip>
          <a:srcRect b="0" l="0" r="0" t="0"/>
          <a:stretch/>
        </p:blipFill>
        <p:spPr>
          <a:xfrm>
            <a:off x="23300085" y="12758658"/>
            <a:ext cx="711200" cy="635000"/>
          </a:xfrm>
          <a:prstGeom prst="rect">
            <a:avLst/>
          </a:prstGeom>
          <a:solidFill>
            <a:srgbClr val="121212"/>
          </a:solidFill>
          <a:ln>
            <a:noFill/>
          </a:ln>
        </p:spPr>
      </p:pic>
      <p:sp>
        <p:nvSpPr>
          <p:cNvPr id="205" name="Google Shape;205;p25"/>
          <p:cNvSpPr txBox="1"/>
          <p:nvPr/>
        </p:nvSpPr>
        <p:spPr>
          <a:xfrm>
            <a:off x="1079999" y="720000"/>
            <a:ext cx="222201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7000">
                <a:solidFill>
                  <a:srgbClr val="FFFFFF"/>
                </a:solidFill>
              </a:rPr>
              <a:t>Vue.js</a:t>
            </a:r>
            <a:endParaRPr b="1" sz="7000">
              <a:solidFill>
                <a:srgbClr val="FFFFFF"/>
              </a:solidFill>
            </a:endParaRPr>
          </a:p>
        </p:txBody>
      </p:sp>
      <p:pic>
        <p:nvPicPr>
          <p:cNvPr id="206" name="Google Shape;206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416900" y="588025"/>
            <a:ext cx="9381912" cy="12539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6"/>
          <p:cNvSpPr/>
          <p:nvPr/>
        </p:nvSpPr>
        <p:spPr>
          <a:xfrm>
            <a:off x="1080000" y="2880000"/>
            <a:ext cx="22055700" cy="91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397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0F0F0"/>
              </a:buClr>
              <a:buSzPts val="4900"/>
              <a:buChar char="●"/>
            </a:pPr>
            <a:r>
              <a:rPr b="1" lang="pt-BR" sz="4900">
                <a:solidFill>
                  <a:srgbClr val="F0F0F0"/>
                </a:solidFill>
              </a:rPr>
              <a:t>Exemplo de código:</a:t>
            </a:r>
            <a:endParaRPr b="1" sz="4900">
              <a:solidFill>
                <a:srgbClr val="F0F0F0"/>
              </a:solidFill>
            </a:endParaRPr>
          </a:p>
          <a:p>
            <a:pPr indent="0" lvl="0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900">
              <a:solidFill>
                <a:srgbClr val="F0F0F0"/>
              </a:solidFill>
            </a:endParaRPr>
          </a:p>
        </p:txBody>
      </p:sp>
      <p:pic>
        <p:nvPicPr>
          <p:cNvPr id="213" name="Google Shape;213;p26"/>
          <p:cNvPicPr preferRelativeResize="0"/>
          <p:nvPr/>
        </p:nvPicPr>
        <p:blipFill rotWithShape="1">
          <a:blip r:embed="rId3">
            <a:alphaModFix amt="51000"/>
          </a:blip>
          <a:srcRect b="0" l="0" r="0" t="0"/>
          <a:stretch/>
        </p:blipFill>
        <p:spPr>
          <a:xfrm>
            <a:off x="23300085" y="12758658"/>
            <a:ext cx="711200" cy="635000"/>
          </a:xfrm>
          <a:prstGeom prst="rect">
            <a:avLst/>
          </a:prstGeom>
          <a:solidFill>
            <a:srgbClr val="121212"/>
          </a:solidFill>
          <a:ln>
            <a:noFill/>
          </a:ln>
        </p:spPr>
      </p:pic>
      <p:sp>
        <p:nvSpPr>
          <p:cNvPr id="214" name="Google Shape;214;p26"/>
          <p:cNvSpPr txBox="1"/>
          <p:nvPr/>
        </p:nvSpPr>
        <p:spPr>
          <a:xfrm>
            <a:off x="1079999" y="720000"/>
            <a:ext cx="222201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7000">
                <a:solidFill>
                  <a:srgbClr val="FFFFFF"/>
                </a:solidFill>
              </a:rPr>
              <a:t>Vue.js</a:t>
            </a:r>
            <a:endParaRPr b="1" sz="7000">
              <a:solidFill>
                <a:srgbClr val="FFFFFF"/>
              </a:solidFill>
            </a:endParaRPr>
          </a:p>
        </p:txBody>
      </p:sp>
      <p:pic>
        <p:nvPicPr>
          <p:cNvPr id="215" name="Google Shape;215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03150" y="3907624"/>
            <a:ext cx="20596924" cy="93443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7"/>
          <p:cNvSpPr/>
          <p:nvPr/>
        </p:nvSpPr>
        <p:spPr>
          <a:xfrm>
            <a:off x="1080000" y="2880000"/>
            <a:ext cx="22055700" cy="91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900">
                <a:solidFill>
                  <a:srgbClr val="F0F0F0"/>
                </a:solidFill>
              </a:rPr>
              <a:t>Como Funciona</a:t>
            </a:r>
            <a:endParaRPr b="1" sz="4900">
              <a:solidFill>
                <a:srgbClr val="F0F0F0"/>
              </a:solidFill>
            </a:endParaRPr>
          </a:p>
          <a:p>
            <a:pPr indent="-5397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0F0F0"/>
              </a:buClr>
              <a:buSzPts val="4900"/>
              <a:buChar char="●"/>
            </a:pPr>
            <a:r>
              <a:rPr lang="pt-BR" sz="4900">
                <a:solidFill>
                  <a:srgbClr val="F0F0F0"/>
                </a:solidFill>
              </a:rPr>
              <a:t>No exemplo anterior, o Vue está ligado ao elemento com o ID app. Ele possui uma data property chamada message, que é exibida na interface com </a:t>
            </a:r>
            <a:r>
              <a:rPr b="1" lang="pt-BR" sz="4900">
                <a:solidFill>
                  <a:schemeClr val="accent6"/>
                </a:solidFill>
              </a:rPr>
              <a:t>{{ message }}</a:t>
            </a:r>
            <a:r>
              <a:rPr lang="pt-BR" sz="4900">
                <a:solidFill>
                  <a:srgbClr val="F0F0F0"/>
                </a:solidFill>
              </a:rPr>
              <a:t>. Ao clicar no botão, a função </a:t>
            </a:r>
            <a:r>
              <a:rPr b="1" lang="pt-BR" sz="4900">
                <a:solidFill>
                  <a:schemeClr val="accent6"/>
                </a:solidFill>
              </a:rPr>
              <a:t>changeMessage</a:t>
            </a:r>
            <a:r>
              <a:rPr lang="pt-BR" sz="4900">
                <a:solidFill>
                  <a:srgbClr val="F0F0F0"/>
                </a:solidFill>
              </a:rPr>
              <a:t> é chamada, e a mensagem é alterada dinamicamente, demonstrando a reatividade do Vue.</a:t>
            </a:r>
            <a:endParaRPr sz="4900">
              <a:solidFill>
                <a:srgbClr val="F0F0F0"/>
              </a:solidFill>
            </a:endParaRPr>
          </a:p>
        </p:txBody>
      </p:sp>
      <p:pic>
        <p:nvPicPr>
          <p:cNvPr id="222" name="Google Shape;222;p27"/>
          <p:cNvPicPr preferRelativeResize="0"/>
          <p:nvPr/>
        </p:nvPicPr>
        <p:blipFill rotWithShape="1">
          <a:blip r:embed="rId3">
            <a:alphaModFix amt="51000"/>
          </a:blip>
          <a:srcRect b="0" l="0" r="0" t="0"/>
          <a:stretch/>
        </p:blipFill>
        <p:spPr>
          <a:xfrm>
            <a:off x="23300085" y="12758658"/>
            <a:ext cx="711200" cy="635000"/>
          </a:xfrm>
          <a:prstGeom prst="rect">
            <a:avLst/>
          </a:prstGeom>
          <a:solidFill>
            <a:srgbClr val="121212"/>
          </a:solidFill>
          <a:ln>
            <a:noFill/>
          </a:ln>
        </p:spPr>
      </p:pic>
      <p:sp>
        <p:nvSpPr>
          <p:cNvPr id="223" name="Google Shape;223;p27"/>
          <p:cNvSpPr txBox="1"/>
          <p:nvPr/>
        </p:nvSpPr>
        <p:spPr>
          <a:xfrm>
            <a:off x="1079999" y="720000"/>
            <a:ext cx="222201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7000">
                <a:solidFill>
                  <a:srgbClr val="FFFFFF"/>
                </a:solidFill>
              </a:rPr>
              <a:t>Vue.js</a:t>
            </a:r>
            <a:endParaRPr b="1" sz="7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8"/>
          <p:cNvSpPr/>
          <p:nvPr/>
        </p:nvSpPr>
        <p:spPr>
          <a:xfrm>
            <a:off x="1080000" y="2880000"/>
            <a:ext cx="22055700" cy="91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900">
                <a:solidFill>
                  <a:schemeClr val="accent6"/>
                </a:solidFill>
              </a:rPr>
              <a:t>Dicas extensões para o VSCode</a:t>
            </a:r>
            <a:endParaRPr b="1" sz="4900">
              <a:solidFill>
                <a:schemeClr val="accent6"/>
              </a:solidFill>
            </a:endParaRPr>
          </a:p>
        </p:txBody>
      </p:sp>
      <p:pic>
        <p:nvPicPr>
          <p:cNvPr id="230" name="Google Shape;230;p28"/>
          <p:cNvPicPr preferRelativeResize="0"/>
          <p:nvPr/>
        </p:nvPicPr>
        <p:blipFill rotWithShape="1">
          <a:blip r:embed="rId3">
            <a:alphaModFix amt="51000"/>
          </a:blip>
          <a:srcRect b="0" l="0" r="0" t="0"/>
          <a:stretch/>
        </p:blipFill>
        <p:spPr>
          <a:xfrm>
            <a:off x="23300085" y="12758658"/>
            <a:ext cx="711200" cy="635000"/>
          </a:xfrm>
          <a:prstGeom prst="rect">
            <a:avLst/>
          </a:prstGeom>
          <a:solidFill>
            <a:srgbClr val="121212"/>
          </a:solidFill>
          <a:ln>
            <a:noFill/>
          </a:ln>
        </p:spPr>
      </p:pic>
      <p:sp>
        <p:nvSpPr>
          <p:cNvPr id="231" name="Google Shape;231;p28"/>
          <p:cNvSpPr txBox="1"/>
          <p:nvPr/>
        </p:nvSpPr>
        <p:spPr>
          <a:xfrm>
            <a:off x="1079999" y="720000"/>
            <a:ext cx="222201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7000">
                <a:solidFill>
                  <a:srgbClr val="FFFFFF"/>
                </a:solidFill>
              </a:rPr>
              <a:t>Vue.js</a:t>
            </a:r>
            <a:endParaRPr b="1" sz="7000">
              <a:solidFill>
                <a:srgbClr val="FFFFFF"/>
              </a:solidFill>
            </a:endParaRPr>
          </a:p>
        </p:txBody>
      </p:sp>
      <p:pic>
        <p:nvPicPr>
          <p:cNvPr id="232" name="Google Shape;232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55975" y="4300075"/>
            <a:ext cx="9113300" cy="288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148250" y="4300075"/>
            <a:ext cx="9420385" cy="288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9"/>
          <p:cNvSpPr/>
          <p:nvPr/>
        </p:nvSpPr>
        <p:spPr>
          <a:xfrm>
            <a:off x="-11827" y="0"/>
            <a:ext cx="6133193" cy="13716000"/>
          </a:xfrm>
          <a:prstGeom prst="rect">
            <a:avLst/>
          </a:prstGeom>
          <a:solidFill>
            <a:srgbClr val="27272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0F0F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0" name="Google Shape;240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14642" y="5302993"/>
            <a:ext cx="3480254" cy="311001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1" name="Google Shape;241;p29"/>
          <p:cNvGrpSpPr/>
          <p:nvPr/>
        </p:nvGrpSpPr>
        <p:grpSpPr>
          <a:xfrm>
            <a:off x="7447835" y="5543727"/>
            <a:ext cx="16808274" cy="3740951"/>
            <a:chOff x="5230872" y="6188672"/>
            <a:chExt cx="16808274" cy="3740951"/>
          </a:xfrm>
        </p:grpSpPr>
        <p:sp>
          <p:nvSpPr>
            <p:cNvPr id="242" name="Google Shape;242;p29"/>
            <p:cNvSpPr txBox="1"/>
            <p:nvPr/>
          </p:nvSpPr>
          <p:spPr>
            <a:xfrm>
              <a:off x="5230872" y="6188672"/>
              <a:ext cx="16808274" cy="193459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Arial"/>
                <a:buNone/>
              </a:pPr>
              <a:r>
                <a:rPr b="1" i="0" lang="pt-BR" sz="96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Desenvolvimento Web</a:t>
              </a:r>
              <a:endParaRPr/>
            </a:p>
          </p:txBody>
        </p:sp>
        <p:sp>
          <p:nvSpPr>
            <p:cNvPr id="243" name="Google Shape;243;p29"/>
            <p:cNvSpPr/>
            <p:nvPr/>
          </p:nvSpPr>
          <p:spPr>
            <a:xfrm>
              <a:off x="5230872" y="9006293"/>
              <a:ext cx="14677202" cy="9233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350"/>
                <a:buFont typeface="Arial"/>
                <a:buNone/>
              </a:pPr>
              <a:r>
                <a:rPr lang="pt-BR" sz="5400">
                  <a:solidFill>
                    <a:srgbClr val="FFFFFF"/>
                  </a:solidFill>
                </a:rPr>
                <a:t>eduardogabriel24</a:t>
              </a:r>
              <a:r>
                <a:rPr b="0" i="0" lang="pt-BR" sz="5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@univille.br</a:t>
              </a:r>
              <a:endParaRPr b="0" i="0" sz="5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4" name="Google Shape;244;p29"/>
          <p:cNvSpPr/>
          <p:nvPr/>
        </p:nvSpPr>
        <p:spPr>
          <a:xfrm>
            <a:off x="7447835" y="947535"/>
            <a:ext cx="14677202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b="0" i="0" lang="pt-BR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Universidade da Região de Joinville - UNIVILLE</a:t>
            </a:r>
            <a:endParaRPr/>
          </a:p>
        </p:txBody>
      </p:sp>
      <p:grpSp>
        <p:nvGrpSpPr>
          <p:cNvPr id="245" name="Google Shape;245;p29"/>
          <p:cNvGrpSpPr/>
          <p:nvPr/>
        </p:nvGrpSpPr>
        <p:grpSpPr>
          <a:xfrm>
            <a:off x="6121366" y="0"/>
            <a:ext cx="359679" cy="13716000"/>
            <a:chOff x="0" y="0"/>
            <a:chExt cx="359679" cy="13716000"/>
          </a:xfrm>
        </p:grpSpPr>
        <p:sp>
          <p:nvSpPr>
            <p:cNvPr id="246" name="Google Shape;246;p29"/>
            <p:cNvSpPr/>
            <p:nvPr/>
          </p:nvSpPr>
          <p:spPr>
            <a:xfrm>
              <a:off x="180000" y="0"/>
              <a:ext cx="179679" cy="13716000"/>
            </a:xfrm>
            <a:prstGeom prst="rect">
              <a:avLst/>
            </a:prstGeom>
            <a:solidFill>
              <a:srgbClr val="4E9F3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0F0F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" name="Google Shape;247;p29"/>
            <p:cNvSpPr/>
            <p:nvPr/>
          </p:nvSpPr>
          <p:spPr>
            <a:xfrm>
              <a:off x="0" y="0"/>
              <a:ext cx="179678" cy="13716000"/>
            </a:xfrm>
            <a:prstGeom prst="rect">
              <a:avLst/>
            </a:prstGeom>
            <a:solidFill>
              <a:srgbClr val="1E512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0F0F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8" name="Google Shape;248;p29"/>
          <p:cNvSpPr/>
          <p:nvPr/>
        </p:nvSpPr>
        <p:spPr>
          <a:xfrm>
            <a:off x="7447835" y="12508734"/>
            <a:ext cx="14677202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b="0" i="0" lang="pt-BR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Prof. </a:t>
            </a:r>
            <a:r>
              <a:rPr lang="pt-BR" sz="3200">
                <a:solidFill>
                  <a:srgbClr val="FFFFFF"/>
                </a:solidFill>
              </a:rPr>
              <a:t>Eduardo Gabriel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/>
          <p:nvPr/>
        </p:nvSpPr>
        <p:spPr>
          <a:xfrm>
            <a:off x="1080000" y="2880000"/>
            <a:ext cx="22055700" cy="91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chemeClr val="accent6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chemeClr val="accent6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900">
                <a:solidFill>
                  <a:schemeClr val="accent6"/>
                </a:solidFill>
              </a:rPr>
              <a:t>Single Page Application</a:t>
            </a:r>
            <a:r>
              <a:rPr lang="pt-BR" sz="4900">
                <a:solidFill>
                  <a:srgbClr val="FFFFFF"/>
                </a:solidFill>
              </a:rPr>
              <a:t> (ou SPA) é um tipo de aplicação web onde todas as interações e navegações ocorrem </a:t>
            </a:r>
            <a:r>
              <a:rPr b="1" lang="pt-BR" sz="4900">
                <a:solidFill>
                  <a:schemeClr val="accent6"/>
                </a:solidFill>
              </a:rPr>
              <a:t>dentro de uma única página</a:t>
            </a:r>
            <a:r>
              <a:rPr lang="pt-BR" sz="4900">
                <a:solidFill>
                  <a:srgbClr val="FFFFFF"/>
                </a:solidFill>
              </a:rPr>
              <a:t> carregada inicialmente. Diferente das aplicações tradicionais, onde cada clique do usuário recarrega a página inteira, em uma SPA, </a:t>
            </a:r>
            <a:r>
              <a:rPr b="1" lang="pt-BR" sz="4900">
                <a:solidFill>
                  <a:schemeClr val="accent6"/>
                </a:solidFill>
              </a:rPr>
              <a:t>apenas o conteúdo necessário é atualizado</a:t>
            </a:r>
            <a:r>
              <a:rPr lang="pt-BR" sz="4900">
                <a:solidFill>
                  <a:srgbClr val="FFFFFF"/>
                </a:solidFill>
              </a:rPr>
              <a:t>, tornando a navegação mais rápida e fluida.</a:t>
            </a:r>
            <a:endParaRPr sz="4900">
              <a:solidFill>
                <a:srgbClr val="FFFFFF"/>
              </a:solidFill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FFFFFF"/>
              </a:solidFill>
            </a:endParaRPr>
          </a:p>
        </p:txBody>
      </p:sp>
      <p:pic>
        <p:nvPicPr>
          <p:cNvPr id="45" name="Google Shape;45;p6"/>
          <p:cNvPicPr preferRelativeResize="0"/>
          <p:nvPr/>
        </p:nvPicPr>
        <p:blipFill rotWithShape="1">
          <a:blip r:embed="rId3">
            <a:alphaModFix amt="51000"/>
          </a:blip>
          <a:srcRect b="0" l="0" r="0" t="0"/>
          <a:stretch/>
        </p:blipFill>
        <p:spPr>
          <a:xfrm>
            <a:off x="23300085" y="12758658"/>
            <a:ext cx="711200" cy="635000"/>
          </a:xfrm>
          <a:prstGeom prst="rect">
            <a:avLst/>
          </a:prstGeom>
          <a:solidFill>
            <a:srgbClr val="121212"/>
          </a:solidFill>
          <a:ln>
            <a:noFill/>
          </a:ln>
        </p:spPr>
      </p:pic>
      <p:sp>
        <p:nvSpPr>
          <p:cNvPr id="46" name="Google Shape;46;p6"/>
          <p:cNvSpPr txBox="1"/>
          <p:nvPr/>
        </p:nvSpPr>
        <p:spPr>
          <a:xfrm>
            <a:off x="1079999" y="720000"/>
            <a:ext cx="222201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7000">
                <a:solidFill>
                  <a:srgbClr val="FFFFFF"/>
                </a:solidFill>
              </a:rPr>
              <a:t>SPA (Single Page Application)</a:t>
            </a:r>
            <a:endParaRPr b="1" sz="7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/>
          <p:nvPr/>
        </p:nvSpPr>
        <p:spPr>
          <a:xfrm>
            <a:off x="1080000" y="2880000"/>
            <a:ext cx="22055700" cy="91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397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0F0F0"/>
              </a:buClr>
              <a:buSzPts val="4900"/>
              <a:buChar char="●"/>
            </a:pPr>
            <a:r>
              <a:rPr b="1" lang="pt-BR" sz="4900">
                <a:solidFill>
                  <a:srgbClr val="F0F0F0"/>
                </a:solidFill>
              </a:rPr>
              <a:t>Como o SPA Funciona</a:t>
            </a:r>
            <a:endParaRPr b="1" sz="4900">
              <a:solidFill>
                <a:srgbClr val="F0F0F0"/>
              </a:solidFill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900">
                <a:solidFill>
                  <a:srgbClr val="F0F0F0"/>
                </a:solidFill>
              </a:rPr>
              <a:t>O conceito do SPA se baseia no carregamento inicial de uma estrutura básica e dos scripts necessários para controlar a navegação. Em vez de carregar uma nova página a cada ação, </a:t>
            </a:r>
            <a:r>
              <a:rPr b="1" lang="pt-BR" sz="4900">
                <a:solidFill>
                  <a:schemeClr val="accent6"/>
                </a:solidFill>
              </a:rPr>
              <a:t>a aplicação se comunica com o servidor através de chamadas de API</a:t>
            </a:r>
            <a:r>
              <a:rPr lang="pt-BR" sz="4900">
                <a:solidFill>
                  <a:srgbClr val="F0F0F0"/>
                </a:solidFill>
              </a:rPr>
              <a:t> para obter novos dados, usando tecnologias como </a:t>
            </a:r>
            <a:r>
              <a:rPr b="1" lang="pt-BR" sz="4900">
                <a:solidFill>
                  <a:schemeClr val="accent6"/>
                </a:solidFill>
              </a:rPr>
              <a:t>AJAX e Fetch</a:t>
            </a:r>
            <a:r>
              <a:rPr lang="pt-BR" sz="4900">
                <a:solidFill>
                  <a:srgbClr val="F0F0F0"/>
                </a:solidFill>
              </a:rPr>
              <a:t>. Esses dados são então renderizados dinamicamente na página já carregada, permitindo que o usuário interaja </a:t>
            </a:r>
            <a:r>
              <a:rPr b="1" lang="pt-BR" sz="4900">
                <a:solidFill>
                  <a:schemeClr val="accent6"/>
                </a:solidFill>
              </a:rPr>
              <a:t>sem precisar de um recarregamento completo</a:t>
            </a:r>
            <a:r>
              <a:rPr lang="pt-BR" sz="4900">
                <a:solidFill>
                  <a:srgbClr val="F0F0F0"/>
                </a:solidFill>
              </a:rPr>
              <a:t>.</a:t>
            </a:r>
            <a:endParaRPr sz="4900">
              <a:solidFill>
                <a:srgbClr val="F0F0F0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900">
              <a:solidFill>
                <a:schemeClr val="accent6"/>
              </a:solidFill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FFFFFF"/>
              </a:solidFill>
            </a:endParaRPr>
          </a:p>
        </p:txBody>
      </p:sp>
      <p:pic>
        <p:nvPicPr>
          <p:cNvPr id="53" name="Google Shape;53;p7"/>
          <p:cNvPicPr preferRelativeResize="0"/>
          <p:nvPr/>
        </p:nvPicPr>
        <p:blipFill rotWithShape="1">
          <a:blip r:embed="rId3">
            <a:alphaModFix amt="51000"/>
          </a:blip>
          <a:srcRect b="0" l="0" r="0" t="0"/>
          <a:stretch/>
        </p:blipFill>
        <p:spPr>
          <a:xfrm>
            <a:off x="23300085" y="12758658"/>
            <a:ext cx="711200" cy="635000"/>
          </a:xfrm>
          <a:prstGeom prst="rect">
            <a:avLst/>
          </a:prstGeom>
          <a:solidFill>
            <a:srgbClr val="121212"/>
          </a:solidFill>
          <a:ln>
            <a:noFill/>
          </a:ln>
        </p:spPr>
      </p:pic>
      <p:sp>
        <p:nvSpPr>
          <p:cNvPr id="54" name="Google Shape;54;p7"/>
          <p:cNvSpPr txBox="1"/>
          <p:nvPr/>
        </p:nvSpPr>
        <p:spPr>
          <a:xfrm>
            <a:off x="1079999" y="720000"/>
            <a:ext cx="222201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7000">
                <a:solidFill>
                  <a:srgbClr val="FFFFFF"/>
                </a:solidFill>
              </a:rPr>
              <a:t>SPA (Single Page Application)</a:t>
            </a:r>
            <a:endParaRPr b="1" sz="7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8"/>
          <p:cNvPicPr preferRelativeResize="0"/>
          <p:nvPr/>
        </p:nvPicPr>
        <p:blipFill rotWithShape="1">
          <a:blip r:embed="rId3">
            <a:alphaModFix amt="51000"/>
          </a:blip>
          <a:srcRect b="0" l="0" r="0" t="0"/>
          <a:stretch/>
        </p:blipFill>
        <p:spPr>
          <a:xfrm>
            <a:off x="23300085" y="12758658"/>
            <a:ext cx="711200" cy="635000"/>
          </a:xfrm>
          <a:prstGeom prst="rect">
            <a:avLst/>
          </a:prstGeom>
          <a:solidFill>
            <a:srgbClr val="121212"/>
          </a:solidFill>
          <a:ln>
            <a:noFill/>
          </a:ln>
        </p:spPr>
      </p:pic>
      <p:sp>
        <p:nvSpPr>
          <p:cNvPr id="61" name="Google Shape;61;p8"/>
          <p:cNvSpPr txBox="1"/>
          <p:nvPr/>
        </p:nvSpPr>
        <p:spPr>
          <a:xfrm>
            <a:off x="1079999" y="720000"/>
            <a:ext cx="222201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7000">
                <a:solidFill>
                  <a:srgbClr val="FFFFFF"/>
                </a:solidFill>
              </a:rPr>
              <a:t>SPA (Single Page Application)</a:t>
            </a:r>
            <a:endParaRPr b="1" sz="7000">
              <a:solidFill>
                <a:srgbClr val="FFFFFF"/>
              </a:solidFill>
            </a:endParaRPr>
          </a:p>
        </p:txBody>
      </p:sp>
      <p:pic>
        <p:nvPicPr>
          <p:cNvPr id="62" name="Google Shape;62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38400" y="1974850"/>
            <a:ext cx="19500851" cy="11521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9"/>
          <p:cNvPicPr preferRelativeResize="0"/>
          <p:nvPr/>
        </p:nvPicPr>
        <p:blipFill rotWithShape="1">
          <a:blip r:embed="rId3">
            <a:alphaModFix amt="51000"/>
          </a:blip>
          <a:srcRect b="0" l="0" r="0" t="0"/>
          <a:stretch/>
        </p:blipFill>
        <p:spPr>
          <a:xfrm>
            <a:off x="23300085" y="12758658"/>
            <a:ext cx="711200" cy="635000"/>
          </a:xfrm>
          <a:prstGeom prst="rect">
            <a:avLst/>
          </a:prstGeom>
          <a:solidFill>
            <a:srgbClr val="121212"/>
          </a:solidFill>
          <a:ln>
            <a:noFill/>
          </a:ln>
        </p:spPr>
      </p:pic>
      <p:sp>
        <p:nvSpPr>
          <p:cNvPr id="69" name="Google Shape;69;p9"/>
          <p:cNvSpPr txBox="1"/>
          <p:nvPr/>
        </p:nvSpPr>
        <p:spPr>
          <a:xfrm>
            <a:off x="1079999" y="720000"/>
            <a:ext cx="222201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7000">
                <a:solidFill>
                  <a:srgbClr val="FFFFFF"/>
                </a:solidFill>
              </a:rPr>
              <a:t>SPA (Single Page Application)</a:t>
            </a:r>
            <a:endParaRPr b="1" sz="7000">
              <a:solidFill>
                <a:srgbClr val="FFFFFF"/>
              </a:solidFill>
            </a:endParaRPr>
          </a:p>
        </p:txBody>
      </p:sp>
      <p:pic>
        <p:nvPicPr>
          <p:cNvPr id="70" name="Google Shape;70;p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52838" y="2462375"/>
            <a:ext cx="18071975" cy="10759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0"/>
          <p:cNvSpPr/>
          <p:nvPr/>
        </p:nvSpPr>
        <p:spPr>
          <a:xfrm>
            <a:off x="1080000" y="2880000"/>
            <a:ext cx="22055700" cy="91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397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0F0F0"/>
              </a:buClr>
              <a:buSzPts val="4900"/>
              <a:buChar char="●"/>
            </a:pPr>
            <a:r>
              <a:rPr b="1" lang="pt-BR" sz="4900">
                <a:solidFill>
                  <a:srgbClr val="F0F0F0"/>
                </a:solidFill>
              </a:rPr>
              <a:t>Vantagens</a:t>
            </a:r>
            <a:endParaRPr b="1" sz="4900">
              <a:solidFill>
                <a:srgbClr val="F0F0F0"/>
              </a:solidFill>
            </a:endParaRPr>
          </a:p>
          <a:p>
            <a:pPr indent="-53975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0F0F0"/>
              </a:buClr>
              <a:buSzPts val="4900"/>
              <a:buChar char="○"/>
            </a:pPr>
            <a:r>
              <a:rPr b="1" lang="pt-BR" sz="4900">
                <a:solidFill>
                  <a:schemeClr val="accent6"/>
                </a:solidFill>
              </a:rPr>
              <a:t>Performance e Velocidade</a:t>
            </a:r>
            <a:r>
              <a:rPr lang="pt-BR" sz="4900">
                <a:solidFill>
                  <a:schemeClr val="accent6"/>
                </a:solidFill>
              </a:rPr>
              <a:t>:</a:t>
            </a:r>
            <a:r>
              <a:rPr lang="pt-BR" sz="4900">
                <a:solidFill>
                  <a:srgbClr val="F0F0F0"/>
                </a:solidFill>
              </a:rPr>
              <a:t> Como o SPA evita recarregamentos constantes de página, a experiência do usuário é mais rápida e responsiva.</a:t>
            </a:r>
            <a:endParaRPr sz="4900">
              <a:solidFill>
                <a:srgbClr val="F0F0F0"/>
              </a:solidFill>
            </a:endParaRPr>
          </a:p>
          <a:p>
            <a:pPr indent="-53975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0F0F0"/>
              </a:buClr>
              <a:buSzPts val="4900"/>
              <a:buChar char="○"/>
            </a:pPr>
            <a:r>
              <a:rPr b="1" lang="pt-BR" sz="4900">
                <a:solidFill>
                  <a:schemeClr val="accent6"/>
                </a:solidFill>
              </a:rPr>
              <a:t>Melhor Experiência do Usuário</a:t>
            </a:r>
            <a:r>
              <a:rPr lang="pt-BR" sz="4900">
                <a:solidFill>
                  <a:srgbClr val="F0F0F0"/>
                </a:solidFill>
              </a:rPr>
              <a:t>: A navegação sem recarregamentos cria uma sensação de continuidade, ideal para aplicações que desejam uma experiência próxima de apps móveis.</a:t>
            </a:r>
            <a:endParaRPr sz="4900">
              <a:solidFill>
                <a:srgbClr val="F0F0F0"/>
              </a:solidFill>
            </a:endParaRPr>
          </a:p>
          <a:p>
            <a:pPr indent="-53975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0F0F0"/>
              </a:buClr>
              <a:buSzPts val="4900"/>
              <a:buChar char="○"/>
            </a:pPr>
            <a:r>
              <a:rPr b="1" lang="pt-BR" sz="4900">
                <a:solidFill>
                  <a:schemeClr val="accent6"/>
                </a:solidFill>
              </a:rPr>
              <a:t>Facilidade para Criar Aplicações Interativas</a:t>
            </a:r>
            <a:r>
              <a:rPr lang="pt-BR" sz="4900">
                <a:solidFill>
                  <a:srgbClr val="F0F0F0"/>
                </a:solidFill>
              </a:rPr>
              <a:t>: O SPA facilita a criação de interfaces ricas e dinâmicas, com atualizações em tempo real.</a:t>
            </a:r>
            <a:endParaRPr sz="4900">
              <a:solidFill>
                <a:srgbClr val="FFFFFF"/>
              </a:solidFill>
            </a:endParaRPr>
          </a:p>
        </p:txBody>
      </p:sp>
      <p:pic>
        <p:nvPicPr>
          <p:cNvPr id="77" name="Google Shape;77;p10"/>
          <p:cNvPicPr preferRelativeResize="0"/>
          <p:nvPr/>
        </p:nvPicPr>
        <p:blipFill rotWithShape="1">
          <a:blip r:embed="rId3">
            <a:alphaModFix amt="51000"/>
          </a:blip>
          <a:srcRect b="0" l="0" r="0" t="0"/>
          <a:stretch/>
        </p:blipFill>
        <p:spPr>
          <a:xfrm>
            <a:off x="23300085" y="12758658"/>
            <a:ext cx="711200" cy="635000"/>
          </a:xfrm>
          <a:prstGeom prst="rect">
            <a:avLst/>
          </a:prstGeom>
          <a:solidFill>
            <a:srgbClr val="121212"/>
          </a:solidFill>
          <a:ln>
            <a:noFill/>
          </a:ln>
        </p:spPr>
      </p:pic>
      <p:sp>
        <p:nvSpPr>
          <p:cNvPr id="78" name="Google Shape;78;p10"/>
          <p:cNvSpPr txBox="1"/>
          <p:nvPr/>
        </p:nvSpPr>
        <p:spPr>
          <a:xfrm>
            <a:off x="1079999" y="720000"/>
            <a:ext cx="222201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7000">
                <a:solidFill>
                  <a:srgbClr val="FFFFFF"/>
                </a:solidFill>
              </a:rPr>
              <a:t>SPA (Single Page Application)</a:t>
            </a:r>
            <a:endParaRPr b="1" sz="7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1"/>
          <p:cNvSpPr/>
          <p:nvPr/>
        </p:nvSpPr>
        <p:spPr>
          <a:xfrm>
            <a:off x="1080000" y="2880000"/>
            <a:ext cx="22055700" cy="91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397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0F0F0"/>
              </a:buClr>
              <a:buSzPts val="4900"/>
              <a:buChar char="●"/>
            </a:pPr>
            <a:r>
              <a:rPr b="1" lang="pt-BR" sz="4900">
                <a:solidFill>
                  <a:srgbClr val="F0F0F0"/>
                </a:solidFill>
              </a:rPr>
              <a:t>Desvantagens</a:t>
            </a:r>
            <a:endParaRPr b="1" sz="4900">
              <a:solidFill>
                <a:srgbClr val="F0F0F0"/>
              </a:solidFill>
            </a:endParaRPr>
          </a:p>
          <a:p>
            <a:pPr indent="-53975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0F0F0"/>
              </a:buClr>
              <a:buSzPts val="4900"/>
              <a:buChar char="○"/>
            </a:pPr>
            <a:r>
              <a:rPr b="1" lang="pt-BR" sz="4900">
                <a:solidFill>
                  <a:schemeClr val="accent6"/>
                </a:solidFill>
              </a:rPr>
              <a:t>Desafios em SEO:</a:t>
            </a:r>
            <a:r>
              <a:rPr lang="pt-BR" sz="4900">
                <a:solidFill>
                  <a:srgbClr val="F0F0F0"/>
                </a:solidFill>
              </a:rPr>
              <a:t> Por não recarregar páginas, o SPA pode dificultar a indexação de conteúdo pelos motores de busca, embora existam técnicas para minimizar esse impacto.</a:t>
            </a:r>
            <a:endParaRPr sz="4900">
              <a:solidFill>
                <a:srgbClr val="F0F0F0"/>
              </a:solidFill>
            </a:endParaRPr>
          </a:p>
          <a:p>
            <a:pPr indent="-53975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0F0F0"/>
              </a:buClr>
              <a:buSzPts val="4900"/>
              <a:buChar char="○"/>
            </a:pPr>
            <a:r>
              <a:rPr b="1" lang="pt-BR" sz="4900">
                <a:solidFill>
                  <a:schemeClr val="accent6"/>
                </a:solidFill>
              </a:rPr>
              <a:t>Tamanho da Carga Inicial</a:t>
            </a:r>
            <a:r>
              <a:rPr lang="pt-BR" sz="4900">
                <a:solidFill>
                  <a:srgbClr val="F0F0F0"/>
                </a:solidFill>
              </a:rPr>
              <a:t>: Como o SPA carrega muitos scripts logo no início, isso pode afetar o tempo de carregamento inicial da página.</a:t>
            </a:r>
            <a:endParaRPr sz="4900">
              <a:solidFill>
                <a:srgbClr val="F0F0F0"/>
              </a:solidFill>
            </a:endParaRPr>
          </a:p>
          <a:p>
            <a:pPr indent="-53975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0F0F0"/>
              </a:buClr>
              <a:buSzPts val="4900"/>
              <a:buChar char="○"/>
            </a:pPr>
            <a:r>
              <a:rPr b="1" lang="pt-BR" sz="4900">
                <a:solidFill>
                  <a:schemeClr val="accent6"/>
                </a:solidFill>
              </a:rPr>
              <a:t>Complexidade de Estado</a:t>
            </a:r>
            <a:r>
              <a:rPr b="1" lang="pt-BR" sz="4900">
                <a:solidFill>
                  <a:srgbClr val="F0F0F0"/>
                </a:solidFill>
              </a:rPr>
              <a:t>:</a:t>
            </a:r>
            <a:r>
              <a:rPr lang="pt-BR" sz="4900">
                <a:solidFill>
                  <a:srgbClr val="F0F0F0"/>
                </a:solidFill>
              </a:rPr>
              <a:t> Manter o estado da aplicação e garantir que o usuário sempre veja os dados corretos pode ser um desafio, exigindo um bom gerenciamento de estado.</a:t>
            </a:r>
            <a:endParaRPr sz="4900">
              <a:solidFill>
                <a:srgbClr val="F0F0F0"/>
              </a:solidFill>
            </a:endParaRPr>
          </a:p>
        </p:txBody>
      </p:sp>
      <p:pic>
        <p:nvPicPr>
          <p:cNvPr id="85" name="Google Shape;85;p11"/>
          <p:cNvPicPr preferRelativeResize="0"/>
          <p:nvPr/>
        </p:nvPicPr>
        <p:blipFill rotWithShape="1">
          <a:blip r:embed="rId3">
            <a:alphaModFix amt="51000"/>
          </a:blip>
          <a:srcRect b="0" l="0" r="0" t="0"/>
          <a:stretch/>
        </p:blipFill>
        <p:spPr>
          <a:xfrm>
            <a:off x="23300085" y="12758658"/>
            <a:ext cx="711200" cy="635000"/>
          </a:xfrm>
          <a:prstGeom prst="rect">
            <a:avLst/>
          </a:prstGeom>
          <a:solidFill>
            <a:srgbClr val="121212"/>
          </a:solidFill>
          <a:ln>
            <a:noFill/>
          </a:ln>
        </p:spPr>
      </p:pic>
      <p:sp>
        <p:nvSpPr>
          <p:cNvPr id="86" name="Google Shape;86;p11"/>
          <p:cNvSpPr txBox="1"/>
          <p:nvPr/>
        </p:nvSpPr>
        <p:spPr>
          <a:xfrm>
            <a:off x="1079999" y="720000"/>
            <a:ext cx="222201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7000">
                <a:solidFill>
                  <a:srgbClr val="FFFFFF"/>
                </a:solidFill>
              </a:rPr>
              <a:t>SPA (Single Page Application)</a:t>
            </a:r>
            <a:endParaRPr b="1" sz="7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2"/>
          <p:cNvPicPr preferRelativeResize="0"/>
          <p:nvPr/>
        </p:nvPicPr>
        <p:blipFill rotWithShape="1">
          <a:blip r:embed="rId3">
            <a:alphaModFix amt="51000"/>
          </a:blip>
          <a:srcRect b="0" l="0" r="0" t="0"/>
          <a:stretch/>
        </p:blipFill>
        <p:spPr>
          <a:xfrm>
            <a:off x="23300085" y="12758658"/>
            <a:ext cx="711200" cy="635000"/>
          </a:xfrm>
          <a:prstGeom prst="rect">
            <a:avLst/>
          </a:prstGeom>
          <a:solidFill>
            <a:srgbClr val="121212"/>
          </a:solidFill>
          <a:ln>
            <a:noFill/>
          </a:ln>
        </p:spPr>
      </p:pic>
      <p:sp>
        <p:nvSpPr>
          <p:cNvPr id="93" name="Google Shape;93;p12"/>
          <p:cNvSpPr txBox="1"/>
          <p:nvPr/>
        </p:nvSpPr>
        <p:spPr>
          <a:xfrm>
            <a:off x="1079999" y="720000"/>
            <a:ext cx="222201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7000">
                <a:solidFill>
                  <a:srgbClr val="FFFFFF"/>
                </a:solidFill>
              </a:rPr>
              <a:t>SPA (Single Page Application)</a:t>
            </a:r>
            <a:endParaRPr b="1" sz="7000">
              <a:solidFill>
                <a:srgbClr val="FFFFFF"/>
              </a:solidFill>
            </a:endParaRPr>
          </a:p>
        </p:txBody>
      </p:sp>
      <p:pic>
        <p:nvPicPr>
          <p:cNvPr id="94" name="Google Shape;94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17513" y="2193400"/>
            <a:ext cx="14142625" cy="11048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Benutzerdefiniert 227">
      <a:dk1>
        <a:srgbClr val="464646"/>
      </a:dk1>
      <a:lt1>
        <a:srgbClr val="F0F0F0"/>
      </a:lt1>
      <a:dk2>
        <a:srgbClr val="44546A"/>
      </a:dk2>
      <a:lt2>
        <a:srgbClr val="E7E6E6"/>
      </a:lt2>
      <a:accent1>
        <a:srgbClr val="00B0F0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