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huWhilwXhwVuygVwLXMtZh2BgH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2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31" name="Google Shape;31;p2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2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r-project.org/" TargetMode="External"/><Relationship Id="rId4" Type="http://schemas.openxmlformats.org/officeDocument/2006/relationships/hyperlink" Target="https://www.r-project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1" type="body"/>
          </p:nvPr>
        </p:nvSpPr>
        <p:spPr>
          <a:xfrm>
            <a:off x="567625" y="356550"/>
            <a:ext cx="81012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UNIVERSIDADE DA REGIÃO DE JOINVILLE - UNIVILLE </a:t>
            </a:r>
            <a:b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Bacharelado em Engenharia de Software (BES) </a:t>
            </a:r>
            <a:b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Estatística para computação </a:t>
            </a:r>
            <a:b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Professora Priscila Ferraz Franczak 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Alunos: David Bryan, Felipe Cristian, Robertha Rezende, Victor Araújo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270275" y="196525"/>
            <a:ext cx="405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/>
              <a:t>Resultados do anova</a:t>
            </a:r>
            <a:endParaRPr b="1"/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275" y="769225"/>
            <a:ext cx="593626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0"/>
          <p:cNvSpPr txBox="1"/>
          <p:nvPr/>
        </p:nvSpPr>
        <p:spPr>
          <a:xfrm>
            <a:off x="6253375" y="714375"/>
            <a:ext cx="28182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Os resultados da ANOVA mostram que o nível de escolaridade dos pais influencia significativamente as notas dos filhos em matemática, leitura e escrita.</a:t>
            </a:r>
            <a:endParaRPr b="0" i="0" sz="1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pt-BR" sz="1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Matemática</a:t>
            </a:r>
            <a:r>
              <a:rPr b="0" i="0" lang="pt-BR" sz="1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: Diferença significativa entre os grupos, mas menor impacto em comparação com outras áreas.</a:t>
            </a:r>
            <a:endParaRPr b="0" i="0" sz="1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pt-BR" sz="1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Leitura</a:t>
            </a:r>
            <a:r>
              <a:rPr b="0" i="0" lang="pt-BR" sz="1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: Impacto mais forte do nível de escolaridade, com diferenças bem marcadas.</a:t>
            </a:r>
            <a:endParaRPr b="0" i="0" sz="1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pt-BR" sz="1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Escrita</a:t>
            </a:r>
            <a:r>
              <a:rPr b="0" i="0" lang="pt-BR" sz="1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: A habilidade mais influenciada pela escolaridade dos pais, com o maior impacto observado.</a:t>
            </a:r>
            <a:endParaRPr b="0" i="0" sz="1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3843125" y="2984197"/>
            <a:ext cx="478455" cy="22375"/>
          </a:xfrm>
          <a:custGeom>
            <a:rect b="b" l="l" r="r" t="t"/>
            <a:pathLst>
              <a:path extrusionOk="0" h="895" w="28161">
                <a:moveTo>
                  <a:pt x="0" y="895"/>
                </a:moveTo>
                <a:cubicBezTo>
                  <a:pt x="9327" y="-202"/>
                  <a:pt x="18770" y="67"/>
                  <a:pt x="28161" y="67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"/>
          <p:cNvSpPr/>
          <p:nvPr/>
        </p:nvSpPr>
        <p:spPr>
          <a:xfrm>
            <a:off x="3735522" y="3955725"/>
            <a:ext cx="544674" cy="22374"/>
          </a:xfrm>
          <a:custGeom>
            <a:rect b="b" l="l" r="r" t="t"/>
            <a:pathLst>
              <a:path extrusionOk="0" h="1243" w="27747">
                <a:moveTo>
                  <a:pt x="0" y="0"/>
                </a:moveTo>
                <a:cubicBezTo>
                  <a:pt x="9258" y="0"/>
                  <a:pt x="18489" y="1243"/>
                  <a:pt x="27747" y="124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"/>
          <p:cNvSpPr/>
          <p:nvPr/>
        </p:nvSpPr>
        <p:spPr>
          <a:xfrm>
            <a:off x="3801725" y="2012675"/>
            <a:ext cx="478465" cy="22375"/>
          </a:xfrm>
          <a:custGeom>
            <a:rect b="b" l="l" r="r" t="t"/>
            <a:pathLst>
              <a:path extrusionOk="0" h="1207" w="36029">
                <a:moveTo>
                  <a:pt x="0" y="0"/>
                </a:moveTo>
                <a:cubicBezTo>
                  <a:pt x="11777" y="2355"/>
                  <a:pt x="24019" y="414"/>
                  <a:pt x="36029" y="41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type="title"/>
          </p:nvPr>
        </p:nvSpPr>
        <p:spPr>
          <a:xfrm>
            <a:off x="190750" y="339200"/>
            <a:ext cx="513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/>
              <a:t>Teste Tukey matemática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30" name="Google Shape;1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26" y="853576"/>
            <a:ext cx="7246700" cy="41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1"/>
          <p:cNvSpPr/>
          <p:nvPr/>
        </p:nvSpPr>
        <p:spPr>
          <a:xfrm>
            <a:off x="5881600" y="2816650"/>
            <a:ext cx="703029" cy="34400"/>
          </a:xfrm>
          <a:custGeom>
            <a:rect b="b" l="l" r="r" t="t"/>
            <a:pathLst>
              <a:path extrusionOk="0" h="1376" w="24796">
                <a:moveTo>
                  <a:pt x="0" y="1376"/>
                </a:moveTo>
                <a:cubicBezTo>
                  <a:pt x="7844" y="-1238"/>
                  <a:pt x="16528" y="771"/>
                  <a:pt x="24796" y="77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"/>
          <p:cNvSpPr/>
          <p:nvPr/>
        </p:nvSpPr>
        <p:spPr>
          <a:xfrm>
            <a:off x="5881600" y="3446250"/>
            <a:ext cx="703029" cy="34400"/>
          </a:xfrm>
          <a:custGeom>
            <a:rect b="b" l="l" r="r" t="t"/>
            <a:pathLst>
              <a:path extrusionOk="0" h="1376" w="24796">
                <a:moveTo>
                  <a:pt x="0" y="1376"/>
                </a:moveTo>
                <a:cubicBezTo>
                  <a:pt x="7844" y="-1238"/>
                  <a:pt x="16528" y="771"/>
                  <a:pt x="24796" y="77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"/>
          <p:cNvSpPr/>
          <p:nvPr/>
        </p:nvSpPr>
        <p:spPr>
          <a:xfrm>
            <a:off x="5881600" y="3296800"/>
            <a:ext cx="703029" cy="34400"/>
          </a:xfrm>
          <a:custGeom>
            <a:rect b="b" l="l" r="r" t="t"/>
            <a:pathLst>
              <a:path extrusionOk="0" h="1376" w="24796">
                <a:moveTo>
                  <a:pt x="0" y="1376"/>
                </a:moveTo>
                <a:cubicBezTo>
                  <a:pt x="7844" y="-1238"/>
                  <a:pt x="16528" y="771"/>
                  <a:pt x="24796" y="77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190775" y="354300"/>
            <a:ext cx="3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/>
              <a:t>Teste Tukey de leitura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674037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2"/>
          <p:cNvSpPr/>
          <p:nvPr/>
        </p:nvSpPr>
        <p:spPr>
          <a:xfrm>
            <a:off x="5358200" y="2974773"/>
            <a:ext cx="710575" cy="32400"/>
          </a:xfrm>
          <a:custGeom>
            <a:rect b="b" l="l" r="r" t="t"/>
            <a:pathLst>
              <a:path extrusionOk="0" h="1296" w="28423">
                <a:moveTo>
                  <a:pt x="0" y="1296"/>
                </a:moveTo>
                <a:cubicBezTo>
                  <a:pt x="9354" y="-261"/>
                  <a:pt x="18940" y="87"/>
                  <a:pt x="28423" y="87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"/>
          <p:cNvSpPr/>
          <p:nvPr/>
        </p:nvSpPr>
        <p:spPr>
          <a:xfrm>
            <a:off x="5358200" y="3982350"/>
            <a:ext cx="665225" cy="15125"/>
          </a:xfrm>
          <a:custGeom>
            <a:rect b="b" l="l" r="r" t="t"/>
            <a:pathLst>
              <a:path extrusionOk="0" h="605" w="26609">
                <a:moveTo>
                  <a:pt x="0" y="0"/>
                </a:moveTo>
                <a:cubicBezTo>
                  <a:pt x="8872" y="0"/>
                  <a:pt x="17737" y="605"/>
                  <a:pt x="26609" y="60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5388425" y="4126000"/>
            <a:ext cx="687925" cy="52900"/>
          </a:xfrm>
          <a:custGeom>
            <a:rect b="b" l="l" r="r" t="t"/>
            <a:pathLst>
              <a:path extrusionOk="0" h="2116" w="27517">
                <a:moveTo>
                  <a:pt x="0" y="2116"/>
                </a:moveTo>
                <a:cubicBezTo>
                  <a:pt x="9199" y="2116"/>
                  <a:pt x="18318" y="0"/>
                  <a:pt x="2751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205875" y="225800"/>
            <a:ext cx="333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/>
              <a:t>Teste Tukey escrita</a:t>
            </a:r>
            <a:endParaRPr b="1"/>
          </a:p>
        </p:txBody>
      </p:sp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691654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3"/>
          <p:cNvSpPr/>
          <p:nvPr/>
        </p:nvSpPr>
        <p:spPr>
          <a:xfrm>
            <a:off x="5380875" y="3037425"/>
            <a:ext cx="665225" cy="31750"/>
          </a:xfrm>
          <a:custGeom>
            <a:rect b="b" l="l" r="r" t="t"/>
            <a:pathLst>
              <a:path extrusionOk="0" h="1270" w="26609">
                <a:moveTo>
                  <a:pt x="0" y="604"/>
                </a:moveTo>
                <a:cubicBezTo>
                  <a:pt x="8699" y="2347"/>
                  <a:pt x="17737" y="0"/>
                  <a:pt x="26609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5358200" y="4050400"/>
            <a:ext cx="657675" cy="15100"/>
          </a:xfrm>
          <a:custGeom>
            <a:rect b="b" l="l" r="r" t="t"/>
            <a:pathLst>
              <a:path extrusionOk="0" h="604" w="26307">
                <a:moveTo>
                  <a:pt x="0" y="604"/>
                </a:moveTo>
                <a:cubicBezTo>
                  <a:pt x="8771" y="604"/>
                  <a:pt x="17536" y="0"/>
                  <a:pt x="2630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5335500" y="4186475"/>
            <a:ext cx="695500" cy="46125"/>
          </a:xfrm>
          <a:custGeom>
            <a:rect b="b" l="l" r="r" t="t"/>
            <a:pathLst>
              <a:path extrusionOk="0" h="1845" w="27820">
                <a:moveTo>
                  <a:pt x="0" y="0"/>
                </a:moveTo>
                <a:cubicBezTo>
                  <a:pt x="8616" y="3442"/>
                  <a:pt x="18542" y="907"/>
                  <a:pt x="27820" y="907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-855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 txBox="1"/>
          <p:nvPr>
            <p:ph idx="4294967295" type="title"/>
          </p:nvPr>
        </p:nvSpPr>
        <p:spPr>
          <a:xfrm>
            <a:off x="3401100" y="400050"/>
            <a:ext cx="23418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>
                <a:solidFill>
                  <a:schemeClr val="lt1"/>
                </a:solidFill>
              </a:rPr>
              <a:t>Conclusão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755400" y="1065525"/>
            <a:ext cx="7633200" cy="3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verage"/>
              <a:buChar char="●"/>
            </a:pPr>
            <a:r>
              <a:rPr b="0" i="0" lang="pt-BR" sz="21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Pais com </a:t>
            </a:r>
            <a:r>
              <a:rPr b="1" i="0" lang="pt-BR" sz="21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maior escolaridade</a:t>
            </a:r>
            <a:r>
              <a:rPr b="0" i="0" lang="pt-BR" sz="21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(mestrado ou bacharelado) têm filhos com desempenho </a:t>
            </a:r>
            <a:r>
              <a:rPr b="1" i="0" lang="pt-BR" sz="21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significativamente superior</a:t>
            </a:r>
            <a:r>
              <a:rPr b="0" i="0" lang="pt-BR" sz="21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em todas as áreas avaliadas.</a:t>
            </a:r>
            <a:endParaRPr b="0" i="0" sz="21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verage"/>
              <a:buChar char="●"/>
            </a:pPr>
            <a:r>
              <a:rPr b="0" i="0" lang="pt-BR" sz="21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 maior impacto foi apresentado em </a:t>
            </a:r>
            <a:r>
              <a:rPr b="1" i="0" lang="pt-BR" sz="21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escrita</a:t>
            </a:r>
            <a:r>
              <a:rPr b="0" i="0" lang="pt-BR" sz="21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, com </a:t>
            </a:r>
            <a:r>
              <a:rPr b="0" i="0" lang="pt-BR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diferenças mais expressivas.</a:t>
            </a:r>
            <a:endParaRPr b="0" i="0" sz="2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0" i="0" lang="pt-BR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Comparações entre níveis educacionais próximos (ex.:</a:t>
            </a:r>
            <a:r>
              <a:rPr b="0" i="0" lang="pt-BR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i="0" lang="pt-BR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Licenciatura vs. </a:t>
            </a:r>
            <a:r>
              <a:rPr b="1" lang="pt-BR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Tecnólogo</a:t>
            </a:r>
            <a:r>
              <a:rPr b="0" i="0" lang="pt-BR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não observaram diferenças. estatísticas, mas as maiores influências estão entre extremos (ex.: </a:t>
            </a:r>
            <a:r>
              <a:rPr b="1" i="0" lang="pt-BR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Ensino médio vs. Mestrado</a:t>
            </a:r>
            <a:r>
              <a:rPr b="0" i="0" lang="pt-BR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).</a:t>
            </a:r>
            <a:endParaRPr b="0" i="0" sz="2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i="0" lang="pt-BR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Influência Social (financeir</a:t>
            </a:r>
            <a:r>
              <a:rPr b="1" lang="pt-BR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</a:t>
            </a:r>
            <a:r>
              <a:rPr b="1" i="0" lang="pt-BR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b="1" i="0" sz="21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/>
        </p:nvSpPr>
        <p:spPr>
          <a:xfrm>
            <a:off x="317525" y="189200"/>
            <a:ext cx="20334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Referências</a:t>
            </a:r>
            <a:endParaRPr b="1" i="0" sz="25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320250" y="830800"/>
            <a:ext cx="8503500" cy="1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Montgomery, D. C. (2020). </a:t>
            </a:r>
            <a:r>
              <a:rPr b="0" i="1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Design and Analysis of Experiments</a:t>
            </a:r>
            <a:r>
              <a:rPr b="0" i="0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(10ª ed.). Wiley.</a:t>
            </a:r>
            <a:endParaRPr b="0" i="0" sz="1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Tukey, J. W. (1977). </a:t>
            </a:r>
            <a:r>
              <a:rPr b="0" i="1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Exploratory Data Analysis</a:t>
            </a:r>
            <a:r>
              <a:rPr b="0" i="0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 Addison-Wesley.</a:t>
            </a:r>
            <a:endParaRPr b="0" i="0" sz="1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Fisher, R. A. (1925). </a:t>
            </a:r>
            <a:r>
              <a:rPr b="0" i="1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Statistical Methods for Research Workers</a:t>
            </a:r>
            <a:r>
              <a:rPr b="0" i="0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 Oliver and Boyd.</a:t>
            </a:r>
            <a:endParaRPr b="0" i="0" sz="1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 Core Team. (2024). </a:t>
            </a:r>
            <a:r>
              <a:rPr b="0" i="1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R: A Language and Environment for Statistical Computing</a:t>
            </a:r>
            <a:r>
              <a:rPr b="0" i="0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 R Foundation for Statistical Computing. Disponível em:</a:t>
            </a:r>
            <a:r>
              <a:rPr b="0" i="0" lang="pt-BR" sz="1600" u="none" cap="none" strike="noStrike">
                <a:solidFill>
                  <a:schemeClr val="dk1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pt-BR" sz="1600" u="sng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https://www.r-project.org/</a:t>
            </a:r>
            <a:endParaRPr b="0" i="0" sz="1600" u="sng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Wickham, H., &amp; Grolemund, G. (2016). </a:t>
            </a:r>
            <a:r>
              <a:rPr b="0" i="1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 for Data Science: Import, Tidy, Transform, Visualize, and Model Data</a:t>
            </a:r>
            <a:r>
              <a:rPr b="0" i="0" lang="pt-BR" sz="16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 O'Reilly Media.</a:t>
            </a:r>
            <a:endParaRPr b="0" i="0" sz="1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205850" y="206900"/>
            <a:ext cx="39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/>
              <a:t>Plano de apresentação</a:t>
            </a:r>
            <a:endParaRPr b="1"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205850" y="851975"/>
            <a:ext cx="6715800" cy="4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Introdução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○"/>
            </a:pPr>
            <a:r>
              <a:rPr lang="pt-BR" sz="1100">
                <a:solidFill>
                  <a:schemeClr val="dk1"/>
                </a:solidFill>
              </a:rPr>
              <a:t>Apresentação do problema: Fatores que influenciam a performance estudantil.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○"/>
            </a:pPr>
            <a:r>
              <a:rPr lang="pt-BR" sz="1100">
                <a:solidFill>
                  <a:schemeClr val="dk1"/>
                </a:solidFill>
              </a:rPr>
              <a:t>Contexto do projeto.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data.frame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○"/>
            </a:pPr>
            <a:r>
              <a:rPr lang="pt-BR" sz="1100">
                <a:solidFill>
                  <a:schemeClr val="dk1"/>
                </a:solidFill>
              </a:rPr>
              <a:t>Construção de um data.frame com 1000 observações e 10 variáveis.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○"/>
            </a:pPr>
            <a:r>
              <a:rPr lang="pt-BR" sz="1100">
                <a:solidFill>
                  <a:schemeClr val="dk1"/>
                </a:solidFill>
              </a:rPr>
              <a:t>Análise estatística da relação entre o nível de escolaridade dos pais e o desempenho dos filhos.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Metodologia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○"/>
            </a:pPr>
            <a:r>
              <a:rPr lang="pt-BR" sz="1100">
                <a:solidFill>
                  <a:schemeClr val="dk1"/>
                </a:solidFill>
              </a:rPr>
              <a:t>Descrição das variáveis analisadas.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○"/>
            </a:pPr>
            <a:r>
              <a:rPr lang="pt-BR" sz="1100">
                <a:solidFill>
                  <a:schemeClr val="dk1"/>
                </a:solidFill>
              </a:rPr>
              <a:t>Visualização de dados: Boxplots.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○"/>
            </a:pPr>
            <a:r>
              <a:rPr lang="pt-BR" sz="1100">
                <a:solidFill>
                  <a:schemeClr val="dk1"/>
                </a:solidFill>
              </a:rPr>
              <a:t>Aplicação de testes estatísticos (ANOVA e Teste de Tukey).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Resultados e Discussões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○"/>
            </a:pPr>
            <a:r>
              <a:rPr lang="pt-BR" sz="1100">
                <a:solidFill>
                  <a:schemeClr val="dk1"/>
                </a:solidFill>
              </a:rPr>
              <a:t>Interpretação dos gráficos.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○"/>
            </a:pPr>
            <a:r>
              <a:rPr lang="pt-BR" sz="1100">
                <a:solidFill>
                  <a:schemeClr val="dk1"/>
                </a:solidFill>
              </a:rPr>
              <a:t>Impactos observados: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■"/>
            </a:pPr>
            <a:r>
              <a:rPr lang="pt-BR" sz="1100">
                <a:solidFill>
                  <a:schemeClr val="dk1"/>
                </a:solidFill>
              </a:rPr>
              <a:t>Matemática.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■"/>
            </a:pPr>
            <a:r>
              <a:rPr lang="pt-BR" sz="1100">
                <a:solidFill>
                  <a:schemeClr val="dk1"/>
                </a:solidFill>
              </a:rPr>
              <a:t>Leitura.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■"/>
            </a:pPr>
            <a:r>
              <a:rPr lang="pt-BR" sz="1100">
                <a:solidFill>
                  <a:schemeClr val="dk1"/>
                </a:solidFill>
              </a:rPr>
              <a:t>Escrita.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Conclusões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○"/>
            </a:pPr>
            <a:r>
              <a:rPr lang="pt-BR" sz="1100">
                <a:solidFill>
                  <a:schemeClr val="dk1"/>
                </a:solidFill>
              </a:rPr>
              <a:t>Resumo das principais descobertas.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verage"/>
              <a:buChar char="○"/>
            </a:pPr>
            <a:r>
              <a:rPr lang="pt-BR" sz="1100">
                <a:solidFill>
                  <a:schemeClr val="dk1"/>
                </a:solidFill>
              </a:rPr>
              <a:t>Relação entre níveis educacionais dos pais e desempenho dos filhos.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55200" y="336275"/>
            <a:ext cx="23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/>
              <a:t>Problema</a:t>
            </a:r>
            <a:br>
              <a:rPr b="1" lang="pt-BR"/>
            </a:br>
            <a:endParaRPr b="1"/>
          </a:p>
        </p:txBody>
      </p:sp>
      <p:sp>
        <p:nvSpPr>
          <p:cNvPr id="71" name="Google Shape;71;p3"/>
          <p:cNvSpPr txBox="1"/>
          <p:nvPr/>
        </p:nvSpPr>
        <p:spPr>
          <a:xfrm>
            <a:off x="298525" y="821975"/>
            <a:ext cx="83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Fatores que influenciam a performance estudantil</a:t>
            </a:r>
            <a:endParaRPr b="0" i="0" sz="1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298525" y="1222175"/>
            <a:ext cx="7813500" cy="3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Nível de Escolaridade dos Pais</a:t>
            </a:r>
            <a:endParaRPr b="1" i="0" sz="28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Os alunos cujos pais têm níveis mais altos de escolaridade (como </a:t>
            </a:r>
            <a:r>
              <a:rPr b="1" i="0" lang="pt-BR" sz="2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bacharelado</a:t>
            </a:r>
            <a:r>
              <a:rPr b="0" i="0" lang="pt-BR" sz="2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ou </a:t>
            </a:r>
            <a:r>
              <a:rPr b="1" i="0" lang="pt-BR" sz="2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mestrado</a:t>
            </a:r>
            <a:r>
              <a:rPr b="0" i="0" lang="pt-BR" sz="2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tendem a apresentar </a:t>
            </a:r>
            <a:r>
              <a:rPr b="1" i="0" lang="pt-BR" sz="2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médias de desempenho superiores</a:t>
            </a:r>
            <a:r>
              <a:rPr b="0" i="0" lang="pt-BR" sz="20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 Isso sugere que o nível educacional dos pais pode impactar positivamente o suporte acadêmico e a valorização da educação no ambiente familiar.</a:t>
            </a:r>
            <a:endParaRPr b="0" i="0" sz="20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91225" y="192850"/>
            <a:ext cx="46215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pt-BR" sz="4200"/>
              <a:t>data.frame do excel</a:t>
            </a:r>
            <a:endParaRPr sz="4200"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57650"/>
            <a:ext cx="8839197" cy="215553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152400" y="1046300"/>
            <a:ext cx="60834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data.frame com todas as informações contidas na tabela excel</a:t>
            </a:r>
            <a:endParaRPr b="0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 data.frame contém:</a:t>
            </a:r>
            <a:endParaRPr b="0" i="0" sz="17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i="0" lang="pt-BR" sz="17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1000 observações</a:t>
            </a:r>
            <a:r>
              <a:rPr b="0" i="0" lang="pt-BR" sz="17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(linhas).</a:t>
            </a:r>
            <a:endParaRPr b="0" i="0" sz="17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i="0" lang="pt-BR" sz="17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10 variáveis</a:t>
            </a:r>
            <a:r>
              <a:rPr b="0" i="0" lang="pt-BR" sz="17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​​(colunas).</a:t>
            </a:r>
            <a:endParaRPr b="0" i="0" sz="17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194650" y="268125"/>
            <a:ext cx="20133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/>
              <a:t>Summary</a:t>
            </a:r>
            <a:endParaRPr b="1"/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81525"/>
            <a:ext cx="6256149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"/>
          <p:cNvSpPr txBox="1"/>
          <p:nvPr/>
        </p:nvSpPr>
        <p:spPr>
          <a:xfrm>
            <a:off x="6566025" y="608200"/>
            <a:ext cx="2464200" cy="4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Resultado</a:t>
            </a:r>
            <a:r>
              <a:rPr b="0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: Mostra que a variável parental_level_of_educationé do tipo </a:t>
            </a:r>
            <a:r>
              <a:rPr b="1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caractere</a:t>
            </a:r>
            <a:r>
              <a:rPr b="0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 tem 1000 valores.</a:t>
            </a:r>
            <a:endParaRPr b="0" i="0" sz="1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b="1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Bachelor's degree</a:t>
            </a:r>
            <a:r>
              <a:rPr b="0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Bacharelado</a:t>
            </a:r>
            <a:endParaRPr b="0" i="0" sz="1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b="1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Some college</a:t>
            </a:r>
            <a:r>
              <a:rPr b="0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Faculdade Incompleta</a:t>
            </a:r>
            <a:endParaRPr b="0" i="0" sz="1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b="1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Master's degree</a:t>
            </a:r>
            <a:r>
              <a:rPr b="0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Mestrado</a:t>
            </a:r>
            <a:endParaRPr b="0" i="0" sz="1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b="1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Associate's degree</a:t>
            </a:r>
            <a:r>
              <a:rPr b="0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Tecnólogo</a:t>
            </a:r>
            <a:endParaRPr b="0" i="0" sz="1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b="1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 school</a:t>
            </a:r>
            <a:r>
              <a:rPr b="0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Ensino Médio</a:t>
            </a:r>
            <a:endParaRPr b="0" i="0" sz="1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b="1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Some high school</a:t>
            </a:r>
            <a:r>
              <a:rPr b="0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 Ensino Médio Incompleto</a:t>
            </a:r>
            <a:endParaRPr b="0" i="0" sz="1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"/>
              <a:buChar char="●"/>
            </a:pPr>
            <a:r>
              <a:rPr b="0" i="0" lang="pt-BR" sz="12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Isso indica que ela contém informações categóricas, como o nível de educação dos pais (ex.: “bacharelado”, “alguma faculdade”).</a:t>
            </a:r>
            <a:endParaRPr b="0" i="0" sz="12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202950" y="173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 sz="1800">
                <a:latin typeface="Average"/>
                <a:ea typeface="Average"/>
                <a:cs typeface="Average"/>
                <a:sym typeface="Average"/>
              </a:rPr>
              <a:t>Esse resultado mostra as médias das notas em matemática, leitura e escrita para diferentes níveis de escolaridade dos pais.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50" y="920000"/>
            <a:ext cx="8839199" cy="109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950" y="2191910"/>
            <a:ext cx="3071929" cy="282091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/>
        </p:nvSpPr>
        <p:spPr>
          <a:xfrm>
            <a:off x="3699400" y="2255300"/>
            <a:ext cx="5121900" cy="25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Há uma relação evidente entre o nível de escolaridade dos pais e o desempenho acadêmico dos filhos em todas as áreas avaliadas (matemática, leitura e escrita).</a:t>
            </a:r>
            <a:endParaRPr b="0" i="0" sz="15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Filhos de pais com níveis mais altos de escolaridade, como bacharelado e mestrado, apresentam desempenho significativamente superior. Em contrapartida, filhos de pais com níveis mais baixos de escolaridade, como ensino médio completo ou incompleto, tendem a obter resultados inferiores.</a:t>
            </a:r>
            <a:endParaRPr b="0" i="0" sz="15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idx="4294967295" type="title"/>
          </p:nvPr>
        </p:nvSpPr>
        <p:spPr>
          <a:xfrm>
            <a:off x="348675" y="242350"/>
            <a:ext cx="39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/>
              <a:t>Box plot das disciplinas</a:t>
            </a:r>
            <a:endParaRPr b="1"/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025" y="967425"/>
            <a:ext cx="7469940" cy="40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140400" y="168025"/>
            <a:ext cx="494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/>
              <a:t>Interpretação dos gráficos</a:t>
            </a:r>
            <a:endParaRPr b="1"/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00" y="854600"/>
            <a:ext cx="4252691" cy="39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3950" y="880925"/>
            <a:ext cx="4591649" cy="39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74750"/>
            <a:ext cx="4696743" cy="40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 txBox="1"/>
          <p:nvPr/>
        </p:nvSpPr>
        <p:spPr>
          <a:xfrm>
            <a:off x="5129000" y="1505350"/>
            <a:ext cx="3644400" cy="27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É provável que pais com maior escolaridade (como “Master” e “Bach.”) tenham filhos com desempenho mais elevado, enquanto os pais com menor escolaridade (“High Sch.” e “Some HS”) tendem a apresentar filhos com desempenho inferior.</a:t>
            </a:r>
            <a:endParaRPr b="0" i="0" sz="18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9"/>
          <p:cNvSpPr txBox="1"/>
          <p:nvPr>
            <p:ph type="title"/>
          </p:nvPr>
        </p:nvSpPr>
        <p:spPr>
          <a:xfrm>
            <a:off x="152400" y="250850"/>
            <a:ext cx="5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pt-BR"/>
              <a:t>Interpretação dos gráficos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