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13716000" cx="243776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 name="Google Shape;14;p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 name="Google Shape;15;p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02acbf5f3_0_12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2202acbf5f3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12" name="Google Shape;112;g2202acbf5f3_0_12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23" name="Google Shape;123;p3: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4: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35" name="Google Shape;135;p4: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02acbf5f3_0_14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202acbf5f3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44" name="Google Shape;144;g2202acbf5f3_0_14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02acbf5f3_0_15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202acbf5f3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3" name="Google Shape;153;g2202acbf5f3_0_15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02acbf5f3_0_17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202acbf5f3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65" name="Google Shape;165;g2202acbf5f3_0_17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02acbf5f3_0_18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202acbf5f3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74" name="Google Shape;174;g2202acbf5f3_0_18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02acbf5f3_0_19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202acbf5f3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86" name="Google Shape;186;g2202acbf5f3_0_19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02acbf5f3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02acbf5f3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202acbf5f3_0_201: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00"/>
              <a:buFont typeface="Calibri"/>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02acbf5f3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02acbf5f3_0_2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202acbf5f3_0_217: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2: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0" name="Google Shape;30;p2: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02acbf5f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02acbf5f3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202acbf5f3_1_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02acbf5f3_1_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202acbf5f3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19" name="Google Shape;219;g2202acbf5f3_1_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02acbf5f3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02acbf5f3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202acbf5f3_1_20: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02acbf5f3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02acbf5f3_1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202acbf5f3_1_2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02acbf5f3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02acbf5f3_1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202acbf5f3_1_39: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02acbf5f3_1_5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2202acbf5f3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56" name="Google Shape;256;g2202acbf5f3_1_5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02acbf5f3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02acbf5f3_1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202acbf5f3_1_64: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02acbf5f3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02acbf5f3_1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202acbf5f3_1_78:notes"/>
          <p:cNvSpPr txBox="1"/>
          <p:nvPr>
            <p:ph idx="12" type="sldNum"/>
          </p:nvPr>
        </p:nvSpPr>
        <p:spPr>
          <a:xfrm>
            <a:off x="3884612"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4: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87" name="Google Shape;287;p24: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5: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99" name="Google Shape;299;p25: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02acbf5f3_0_13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g2202acbf5f3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8" name="Google Shape;38;g2202acbf5f3_0_13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02acbf5f3_1_4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202acbf5f3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07" name="Google Shape;307;g2202acbf5f3_1_4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02acbf5f3_1_9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202acbf5f3_1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15" name="Google Shape;315;g2202acbf5f3_1_9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23" name="Google Shape;323;p2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202acbf5f3_0_6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2202acbf5f3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50" name="Google Shape;50;g2202acbf5f3_0_6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02acbf5f3_0_77: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2202acbf5f3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59" name="Google Shape;59;g2202acbf5f3_0_77: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02acbf5f3_0_8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2202acbf5f3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68" name="Google Shape;68;g2202acbf5f3_0_8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02acbf5f3_0_9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2202acbf5f3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79" name="Google Shape;79;g2202acbf5f3_0_9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02acbf5f3_0_10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202acbf5f3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90" name="Google Shape;90;g2202acbf5f3_0_10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02acbf5f3_0_11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202acbf5f3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01" name="Google Shape;101;g2202acbf5f3_0_11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cSld name="Standard">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8" name="Google Shape;18;p4"/>
          <p:cNvPicPr preferRelativeResize="0"/>
          <p:nvPr/>
        </p:nvPicPr>
        <p:blipFill rotWithShape="1">
          <a:blip r:embed="rId3">
            <a:alphaModFix/>
          </a:blip>
          <a:srcRect b="0" l="0" r="0" t="0"/>
          <a:stretch/>
        </p:blipFill>
        <p:spPr>
          <a:xfrm>
            <a:off x="19570926" y="5622272"/>
            <a:ext cx="3480254" cy="3110014"/>
          </a:xfrm>
          <a:prstGeom prst="rect">
            <a:avLst/>
          </a:prstGeom>
          <a:noFill/>
          <a:ln>
            <a:noFill/>
          </a:ln>
        </p:spPr>
      </p:pic>
      <p:grpSp>
        <p:nvGrpSpPr>
          <p:cNvPr id="19" name="Google Shape;19;p4"/>
          <p:cNvGrpSpPr/>
          <p:nvPr/>
        </p:nvGrpSpPr>
        <p:grpSpPr>
          <a:xfrm>
            <a:off x="1436182" y="5474311"/>
            <a:ext cx="16138140" cy="3719640"/>
            <a:chOff x="1326470" y="6209983"/>
            <a:chExt cx="16808274" cy="3719640"/>
          </a:xfrm>
        </p:grpSpPr>
        <p:sp>
          <p:nvSpPr>
            <p:cNvPr id="20" name="Google Shape;20;p4"/>
            <p:cNvSpPr txBox="1"/>
            <p:nvPr/>
          </p:nvSpPr>
          <p:spPr>
            <a:xfrm>
              <a:off x="1326470" y="6209983"/>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9600">
                  <a:solidFill>
                    <a:srgbClr val="FFFFFF"/>
                  </a:solidFill>
                </a:rPr>
                <a:t>Textos, Formatação e Imagens</a:t>
              </a:r>
              <a:endParaRPr b="1" i="0" sz="9600" u="none" cap="none" strike="noStrike">
                <a:solidFill>
                  <a:srgbClr val="FFFFFF"/>
                </a:solidFill>
                <a:latin typeface="Arial"/>
                <a:ea typeface="Arial"/>
                <a:cs typeface="Arial"/>
                <a:sym typeface="Arial"/>
              </a:endParaRPr>
            </a:p>
          </p:txBody>
        </p:sp>
        <p:sp>
          <p:nvSpPr>
            <p:cNvPr id="21" name="Google Shape;21;p4"/>
            <p:cNvSpPr/>
            <p:nvPr/>
          </p:nvSpPr>
          <p:spPr>
            <a:xfrm>
              <a:off x="1326470"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b="0" i="0" lang="pt-BR" sz="5400" u="none" cap="none" strike="noStrike">
                  <a:solidFill>
                    <a:srgbClr val="FFFFFF"/>
                  </a:solidFill>
                  <a:latin typeface="Arial"/>
                  <a:ea typeface="Arial"/>
                  <a:cs typeface="Arial"/>
                  <a:sym typeface="Arial"/>
                </a:rPr>
                <a:t>Desenvolvimento Web</a:t>
              </a:r>
              <a:endParaRPr/>
            </a:p>
          </p:txBody>
        </p:sp>
      </p:grpSp>
      <p:sp>
        <p:nvSpPr>
          <p:cNvPr id="22" name="Google Shape;22;p4"/>
          <p:cNvSpPr/>
          <p:nvPr/>
        </p:nvSpPr>
        <p:spPr>
          <a:xfrm>
            <a:off x="1326470" y="914878"/>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b="0" i="0" sz="3200" u="none" cap="none" strike="noStrike">
              <a:solidFill>
                <a:srgbClr val="FFFFFF"/>
              </a:solidFill>
              <a:latin typeface="Arial"/>
              <a:ea typeface="Arial"/>
              <a:cs typeface="Arial"/>
              <a:sym typeface="Arial"/>
            </a:endParaRPr>
          </a:p>
        </p:txBody>
      </p:sp>
      <p:grpSp>
        <p:nvGrpSpPr>
          <p:cNvPr id="23" name="Google Shape;23;p4"/>
          <p:cNvGrpSpPr/>
          <p:nvPr/>
        </p:nvGrpSpPr>
        <p:grpSpPr>
          <a:xfrm>
            <a:off x="17831204" y="0"/>
            <a:ext cx="359679" cy="13716000"/>
            <a:chOff x="0" y="0"/>
            <a:chExt cx="359679" cy="13716000"/>
          </a:xfrm>
        </p:grpSpPr>
        <p:sp>
          <p:nvSpPr>
            <p:cNvPr id="24" name="Google Shape;24;p4"/>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5" name="Google Shape;25;p4"/>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26" name="Google Shape;26;p4"/>
          <p:cNvSpPr/>
          <p:nvPr/>
        </p:nvSpPr>
        <p:spPr>
          <a:xfrm>
            <a:off x="1326470" y="12432937"/>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a:t>
            </a:r>
            <a:r>
              <a:rPr lang="pt-BR" sz="3200">
                <a:solidFill>
                  <a:srgbClr val="FFFFFF"/>
                </a:solidFill>
              </a:rPr>
              <a:t>Eduardo Gabriel</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p:nvPr/>
        </p:nvSpPr>
        <p:spPr>
          <a:xfrm>
            <a:off x="1102040" y="9282545"/>
            <a:ext cx="13799700" cy="155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3"/>
          <p:cNvSpPr txBox="1"/>
          <p:nvPr/>
        </p:nvSpPr>
        <p:spPr>
          <a:xfrm>
            <a:off x="1079999" y="4267267"/>
            <a:ext cx="129963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a:t>
            </a:r>
            <a:r>
              <a:rPr b="0" i="0" lang="pt-BR" sz="4400" u="none" cap="none" strike="noStrike">
                <a:solidFill>
                  <a:schemeClr val="dk1"/>
                </a:solidFill>
                <a:latin typeface="Arial"/>
                <a:ea typeface="Arial"/>
                <a:cs typeface="Arial"/>
                <a:sym typeface="Arial"/>
              </a:rPr>
              <a:t>&lt;!--</a:t>
            </a:r>
            <a:r>
              <a:rPr b="0" i="1" lang="pt-BR" sz="4400" u="none" cap="none" strike="noStrike">
                <a:solidFill>
                  <a:schemeClr val="dk1"/>
                </a:solidFill>
                <a:latin typeface="Arial"/>
                <a:ea typeface="Arial"/>
                <a:cs typeface="Arial"/>
                <a:sym typeface="Arial"/>
              </a:rPr>
              <a:t> isso é um comentário em HTML</a:t>
            </a:r>
            <a:r>
              <a:rPr b="0" i="0" lang="pt-BR" sz="4400" u="none" cap="none" strike="noStrike">
                <a:solidFill>
                  <a:schemeClr val="dk1"/>
                </a:solidFill>
                <a:latin typeface="Arial"/>
                <a:ea typeface="Arial"/>
                <a:cs typeface="Arial"/>
                <a:sym typeface="Arial"/>
              </a:rPr>
              <a:t>--&gt;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&lt;/html&gt;</a:t>
            </a:r>
            <a:endParaRPr/>
          </a:p>
        </p:txBody>
      </p:sp>
      <p:sp>
        <p:nvSpPr>
          <p:cNvPr id="116" name="Google Shape;116;p13"/>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endParaRPr b="0" i="0" sz="5000" u="none" cap="none" strike="noStrike">
              <a:solidFill>
                <a:srgbClr val="FFFFFF"/>
              </a:solidFill>
              <a:latin typeface="Arial"/>
              <a:ea typeface="Arial"/>
              <a:cs typeface="Arial"/>
              <a:sym typeface="Arial"/>
            </a:endParaRPr>
          </a:p>
        </p:txBody>
      </p:sp>
      <p:pic>
        <p:nvPicPr>
          <p:cNvPr id="117" name="Google Shape;117;p1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18" name="Google Shape;118;p1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119" name="Google Shape;119;p13"/>
          <p:cNvSpPr/>
          <p:nvPr/>
        </p:nvSpPr>
        <p:spPr>
          <a:xfrm>
            <a:off x="15727428" y="3440123"/>
            <a:ext cx="6439824" cy="7865208"/>
          </a:xfrm>
          <a:prstGeom prst="flowChartDocument">
            <a:avLst/>
          </a:prstGeom>
          <a:noFill/>
          <a:ln cap="flat" cmpd="sng" w="1270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rPr b="1" i="0" lang="pt-BR" sz="4000" u="none" cap="none" strike="noStrike">
                <a:solidFill>
                  <a:schemeClr val="lt1"/>
                </a:solidFill>
                <a:latin typeface="Arial"/>
                <a:ea typeface="Arial"/>
                <a:cs typeface="Arial"/>
                <a:sym typeface="Arial"/>
              </a:rPr>
              <a:t>&lt;!-- --&gt;</a:t>
            </a:r>
            <a:r>
              <a:rPr b="0" i="0" lang="pt-BR" sz="4000" u="none" cap="none" strike="noStrike">
                <a:solidFill>
                  <a:schemeClr val="lt1"/>
                </a:solidFill>
                <a:latin typeface="Arial"/>
                <a:ea typeface="Arial"/>
                <a:cs typeface="Arial"/>
                <a:sym typeface="Arial"/>
              </a:rPr>
              <a:t> Comentário dentro do 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4"/>
          <p:cNvGrpSpPr/>
          <p:nvPr/>
        </p:nvGrpSpPr>
        <p:grpSpPr>
          <a:xfrm>
            <a:off x="0" y="0"/>
            <a:ext cx="6133193" cy="13716000"/>
            <a:chOff x="18244457" y="0"/>
            <a:chExt cx="6133193" cy="13716000"/>
          </a:xfrm>
        </p:grpSpPr>
        <p:sp>
          <p:nvSpPr>
            <p:cNvPr id="126" name="Google Shape;126;p14"/>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27" name="Google Shape;127;p14"/>
            <p:cNvPicPr preferRelativeResize="0"/>
            <p:nvPr/>
          </p:nvPicPr>
          <p:blipFill rotWithShape="1">
            <a:blip r:embed="rId3">
              <a:alphaModFix/>
            </a:blip>
            <a:srcRect b="0" l="0" r="0" t="0"/>
            <a:stretch/>
          </p:blipFill>
          <p:spPr>
            <a:xfrm>
              <a:off x="19570926" y="5302993"/>
              <a:ext cx="3480254" cy="3110014"/>
            </a:xfrm>
            <a:prstGeom prst="rect">
              <a:avLst/>
            </a:prstGeom>
            <a:noFill/>
            <a:ln>
              <a:noFill/>
            </a:ln>
          </p:spPr>
        </p:pic>
      </p:grpSp>
      <p:sp>
        <p:nvSpPr>
          <p:cNvPr id="128" name="Google Shape;128;p14"/>
          <p:cNvSpPr txBox="1"/>
          <p:nvPr/>
        </p:nvSpPr>
        <p:spPr>
          <a:xfrm>
            <a:off x="7459662" y="5890704"/>
            <a:ext cx="16221739"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600">
                <a:solidFill>
                  <a:srgbClr val="FFFFFF"/>
                </a:solidFill>
              </a:rPr>
              <a:t>Parágrafos	 e Quebra de linha</a:t>
            </a:r>
            <a:endParaRPr b="1" i="0" sz="8600" u="none" cap="none" strike="noStrike">
              <a:solidFill>
                <a:srgbClr val="FFFFFF"/>
              </a:solidFill>
              <a:latin typeface="Arial"/>
              <a:ea typeface="Arial"/>
              <a:cs typeface="Arial"/>
              <a:sym typeface="Arial"/>
            </a:endParaRPr>
          </a:p>
        </p:txBody>
      </p:sp>
      <p:grpSp>
        <p:nvGrpSpPr>
          <p:cNvPr id="129" name="Google Shape;129;p14"/>
          <p:cNvGrpSpPr/>
          <p:nvPr/>
        </p:nvGrpSpPr>
        <p:grpSpPr>
          <a:xfrm>
            <a:off x="6133192" y="0"/>
            <a:ext cx="359679" cy="13716000"/>
            <a:chOff x="0" y="0"/>
            <a:chExt cx="359679" cy="13716000"/>
          </a:xfrm>
        </p:grpSpPr>
        <p:sp>
          <p:nvSpPr>
            <p:cNvPr id="130" name="Google Shape;130;p14"/>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31" name="Google Shape;131;p14"/>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38" name="Google Shape;138;p15"/>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Parágrafos</a:t>
            </a:r>
            <a:endParaRPr/>
          </a:p>
        </p:txBody>
      </p:sp>
      <p:pic>
        <p:nvPicPr>
          <p:cNvPr id="139" name="Google Shape;139;p15"/>
          <p:cNvPicPr preferRelativeResize="0"/>
          <p:nvPr/>
        </p:nvPicPr>
        <p:blipFill>
          <a:blip r:embed="rId4">
            <a:alphaModFix/>
          </a:blip>
          <a:stretch>
            <a:fillRect/>
          </a:stretch>
        </p:blipFill>
        <p:spPr>
          <a:xfrm>
            <a:off x="1284488" y="4791050"/>
            <a:ext cx="21808675" cy="6255700"/>
          </a:xfrm>
          <a:prstGeom prst="rect">
            <a:avLst/>
          </a:prstGeom>
          <a:noFill/>
          <a:ln>
            <a:noFill/>
          </a:ln>
        </p:spPr>
      </p:pic>
      <p:sp>
        <p:nvSpPr>
          <p:cNvPr id="140" name="Google Shape;140;p15"/>
          <p:cNvSpPr txBox="1"/>
          <p:nvPr/>
        </p:nvSpPr>
        <p:spPr>
          <a:xfrm>
            <a:off x="7862075" y="2746975"/>
            <a:ext cx="10912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9600">
                <a:solidFill>
                  <a:srgbClr val="F0F0F0"/>
                </a:solidFill>
              </a:rPr>
              <a:t>&lt;p&gt;texto&lt;/p&gt;</a:t>
            </a:r>
            <a:endParaRPr sz="9600">
              <a:solidFill>
                <a:srgbClr val="F0F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47" name="Google Shape;147;p1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Quebra de linha</a:t>
            </a:r>
            <a:endParaRPr/>
          </a:p>
        </p:txBody>
      </p:sp>
      <p:pic>
        <p:nvPicPr>
          <p:cNvPr id="148" name="Google Shape;148;p16"/>
          <p:cNvPicPr preferRelativeResize="0"/>
          <p:nvPr/>
        </p:nvPicPr>
        <p:blipFill>
          <a:blip r:embed="rId4">
            <a:alphaModFix/>
          </a:blip>
          <a:stretch>
            <a:fillRect/>
          </a:stretch>
        </p:blipFill>
        <p:spPr>
          <a:xfrm>
            <a:off x="490850" y="4781425"/>
            <a:ext cx="23395926" cy="7184300"/>
          </a:xfrm>
          <a:prstGeom prst="rect">
            <a:avLst/>
          </a:prstGeom>
          <a:noFill/>
          <a:ln>
            <a:noFill/>
          </a:ln>
        </p:spPr>
      </p:pic>
      <p:sp>
        <p:nvSpPr>
          <p:cNvPr id="149" name="Google Shape;149;p16"/>
          <p:cNvSpPr txBox="1"/>
          <p:nvPr/>
        </p:nvSpPr>
        <p:spPr>
          <a:xfrm>
            <a:off x="6733950" y="2674913"/>
            <a:ext cx="109122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9600">
                <a:solidFill>
                  <a:srgbClr val="F0F0F0"/>
                </a:solidFill>
              </a:rPr>
              <a:t>&lt;br&gt;</a:t>
            </a:r>
            <a:endParaRPr sz="9600">
              <a:solidFill>
                <a:srgbClr val="F0F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17"/>
          <p:cNvGrpSpPr/>
          <p:nvPr/>
        </p:nvGrpSpPr>
        <p:grpSpPr>
          <a:xfrm>
            <a:off x="0" y="0"/>
            <a:ext cx="6133200" cy="13716000"/>
            <a:chOff x="18244457" y="0"/>
            <a:chExt cx="6133200" cy="13716000"/>
          </a:xfrm>
        </p:grpSpPr>
        <p:sp>
          <p:nvSpPr>
            <p:cNvPr id="156" name="Google Shape;156;p17"/>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57" name="Google Shape;157;p17"/>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58" name="Google Shape;158;p17"/>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600">
                <a:solidFill>
                  <a:srgbClr val="FFFFFF"/>
                </a:solidFill>
              </a:rPr>
              <a:t>Estilo de </a:t>
            </a:r>
            <a:r>
              <a:rPr b="1" i="1" lang="pt-BR" sz="8600" u="sng">
                <a:solidFill>
                  <a:srgbClr val="FFFFFF"/>
                </a:solidFill>
              </a:rPr>
              <a:t>Texto</a:t>
            </a:r>
            <a:endParaRPr b="1" i="1" sz="8600" u="sng" cap="none" strike="noStrike">
              <a:solidFill>
                <a:srgbClr val="FFFFFF"/>
              </a:solidFill>
              <a:latin typeface="Arial"/>
              <a:ea typeface="Arial"/>
              <a:cs typeface="Arial"/>
              <a:sym typeface="Arial"/>
            </a:endParaRPr>
          </a:p>
        </p:txBody>
      </p:sp>
      <p:grpSp>
        <p:nvGrpSpPr>
          <p:cNvPr id="159" name="Google Shape;159;p17"/>
          <p:cNvGrpSpPr/>
          <p:nvPr/>
        </p:nvGrpSpPr>
        <p:grpSpPr>
          <a:xfrm>
            <a:off x="6133192" y="0"/>
            <a:ext cx="359700" cy="13716000"/>
            <a:chOff x="0" y="0"/>
            <a:chExt cx="359700" cy="13716000"/>
          </a:xfrm>
        </p:grpSpPr>
        <p:sp>
          <p:nvSpPr>
            <p:cNvPr id="160" name="Google Shape;160;p17"/>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61" name="Google Shape;161;p17"/>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8"/>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68" name="Google Shape;168;p18"/>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Quebra de linha</a:t>
            </a:r>
            <a:endParaRPr/>
          </a:p>
        </p:txBody>
      </p:sp>
      <p:sp>
        <p:nvSpPr>
          <p:cNvPr id="169" name="Google Shape;169;p18"/>
          <p:cNvSpPr txBox="1"/>
          <p:nvPr/>
        </p:nvSpPr>
        <p:spPr>
          <a:xfrm>
            <a:off x="1080000" y="2599113"/>
            <a:ext cx="10912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600">
              <a:solidFill>
                <a:srgbClr val="F0F0F0"/>
              </a:solidFill>
            </a:endParaRPr>
          </a:p>
          <a:p>
            <a:pPr indent="0" lvl="0" marL="0" rtl="0" algn="l">
              <a:spcBef>
                <a:spcPts val="0"/>
              </a:spcBef>
              <a:spcAft>
                <a:spcPts val="0"/>
              </a:spcAft>
              <a:buNone/>
            </a:pPr>
            <a:r>
              <a:rPr lang="pt-BR" sz="6600">
                <a:solidFill>
                  <a:srgbClr val="F0F0F0"/>
                </a:solidFill>
              </a:rPr>
              <a:t>Negrito: &lt;b&gt;, &lt;strong&gt;</a:t>
            </a:r>
            <a:endParaRPr sz="6600">
              <a:solidFill>
                <a:srgbClr val="F0F0F0"/>
              </a:solidFill>
            </a:endParaRPr>
          </a:p>
          <a:p>
            <a:pPr indent="0" lvl="0" marL="0" rtl="0" algn="l">
              <a:spcBef>
                <a:spcPts val="0"/>
              </a:spcBef>
              <a:spcAft>
                <a:spcPts val="0"/>
              </a:spcAft>
              <a:buNone/>
            </a:pPr>
            <a:r>
              <a:rPr lang="pt-BR" sz="6600">
                <a:solidFill>
                  <a:srgbClr val="F0F0F0"/>
                </a:solidFill>
              </a:rPr>
              <a:t>Itálico: &lt;i&gt;, &lt;em&gt;</a:t>
            </a:r>
            <a:endParaRPr sz="6600">
              <a:solidFill>
                <a:srgbClr val="F0F0F0"/>
              </a:solidFill>
            </a:endParaRPr>
          </a:p>
          <a:p>
            <a:pPr indent="0" lvl="0" marL="0" rtl="0" algn="l">
              <a:spcBef>
                <a:spcPts val="0"/>
              </a:spcBef>
              <a:spcAft>
                <a:spcPts val="0"/>
              </a:spcAft>
              <a:buNone/>
            </a:pPr>
            <a:r>
              <a:rPr lang="pt-BR" sz="6600">
                <a:solidFill>
                  <a:srgbClr val="F0F0F0"/>
                </a:solidFill>
              </a:rPr>
              <a:t>Sublinhado: &lt;u&gt;</a:t>
            </a:r>
            <a:endParaRPr sz="6600">
              <a:solidFill>
                <a:srgbClr val="F0F0F0"/>
              </a:solidFill>
            </a:endParaRPr>
          </a:p>
          <a:p>
            <a:pPr indent="0" lvl="0" marL="0" rtl="0" algn="l">
              <a:spcBef>
                <a:spcPts val="0"/>
              </a:spcBef>
              <a:spcAft>
                <a:spcPts val="0"/>
              </a:spcAft>
              <a:buNone/>
            </a:pPr>
            <a:r>
              <a:t/>
            </a:r>
            <a:endParaRPr sz="6600">
              <a:solidFill>
                <a:srgbClr val="F0F0F0"/>
              </a:solidFill>
            </a:endParaRPr>
          </a:p>
        </p:txBody>
      </p:sp>
      <p:pic>
        <p:nvPicPr>
          <p:cNvPr id="170" name="Google Shape;170;p18"/>
          <p:cNvPicPr preferRelativeResize="0"/>
          <p:nvPr/>
        </p:nvPicPr>
        <p:blipFill>
          <a:blip r:embed="rId4">
            <a:alphaModFix/>
          </a:blip>
          <a:stretch>
            <a:fillRect/>
          </a:stretch>
        </p:blipFill>
        <p:spPr>
          <a:xfrm>
            <a:off x="4520500" y="7125209"/>
            <a:ext cx="14957747" cy="526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19"/>
          <p:cNvGrpSpPr/>
          <p:nvPr/>
        </p:nvGrpSpPr>
        <p:grpSpPr>
          <a:xfrm>
            <a:off x="0" y="0"/>
            <a:ext cx="6133200" cy="13716000"/>
            <a:chOff x="18244457" y="0"/>
            <a:chExt cx="6133200" cy="13716000"/>
          </a:xfrm>
        </p:grpSpPr>
        <p:sp>
          <p:nvSpPr>
            <p:cNvPr id="177" name="Google Shape;177;p19"/>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78" name="Google Shape;178;p19"/>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79" name="Google Shape;179;p19"/>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600">
                <a:solidFill>
                  <a:srgbClr val="FFFFFF"/>
                </a:solidFill>
              </a:rPr>
              <a:t>Links</a:t>
            </a:r>
            <a:endParaRPr b="1" i="1" sz="8600" u="sng" cap="none" strike="noStrike">
              <a:solidFill>
                <a:srgbClr val="FFFFFF"/>
              </a:solidFill>
              <a:latin typeface="Arial"/>
              <a:ea typeface="Arial"/>
              <a:cs typeface="Arial"/>
              <a:sym typeface="Arial"/>
            </a:endParaRPr>
          </a:p>
        </p:txBody>
      </p:sp>
      <p:grpSp>
        <p:nvGrpSpPr>
          <p:cNvPr id="180" name="Google Shape;180;p19"/>
          <p:cNvGrpSpPr/>
          <p:nvPr/>
        </p:nvGrpSpPr>
        <p:grpSpPr>
          <a:xfrm>
            <a:off x="6133192" y="0"/>
            <a:ext cx="359700" cy="13716000"/>
            <a:chOff x="0" y="0"/>
            <a:chExt cx="359700" cy="13716000"/>
          </a:xfrm>
        </p:grpSpPr>
        <p:sp>
          <p:nvSpPr>
            <p:cNvPr id="181" name="Google Shape;181;p19"/>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82" name="Google Shape;182;p19"/>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89" name="Google Shape;189;p2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Links</a:t>
            </a:r>
            <a:endParaRPr/>
          </a:p>
        </p:txBody>
      </p:sp>
      <p:sp>
        <p:nvSpPr>
          <p:cNvPr id="190" name="Google Shape;190;p20"/>
          <p:cNvSpPr txBox="1"/>
          <p:nvPr/>
        </p:nvSpPr>
        <p:spPr>
          <a:xfrm>
            <a:off x="1080000" y="2277075"/>
            <a:ext cx="21653700" cy="1099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3900">
                <a:solidFill>
                  <a:srgbClr val="F0F0F0"/>
                </a:solidFill>
              </a:rPr>
              <a:t>A tag </a:t>
            </a:r>
            <a:r>
              <a:rPr b="1" lang="pt-BR" sz="3900">
                <a:solidFill>
                  <a:srgbClr val="F0F0F0"/>
                </a:solidFill>
              </a:rPr>
              <a:t>&lt;a&gt;</a:t>
            </a:r>
            <a:r>
              <a:rPr lang="pt-BR" sz="3900">
                <a:solidFill>
                  <a:srgbClr val="F0F0F0"/>
                </a:solidFill>
              </a:rPr>
              <a:t> em HTML é usada para criar links. Ela possui várias propriedades (atributos) que controlam o comportamento do link. Aqui estão os principais:</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href</a:t>
            </a:r>
            <a:r>
              <a:rPr lang="pt-BR" sz="3900">
                <a:solidFill>
                  <a:srgbClr val="F0F0F0"/>
                </a:solidFill>
              </a:rPr>
              <a:t>: Define o destino do link. Pode ser uma URL completa (ex: https://www.example.com), um caminho relativo (ex: /pasta/exemplo.html), ou uma âncora dentro da mesma página (ex: #ancora).</a:t>
            </a:r>
            <a:endParaRPr sz="3900">
              <a:solidFill>
                <a:srgbClr val="F0F0F0"/>
              </a:solidFill>
            </a:endParaRPr>
          </a:p>
          <a:p>
            <a:pPr indent="0" lvl="0" marL="457200" rtl="0" algn="just">
              <a:spcBef>
                <a:spcPts val="0"/>
              </a:spcBef>
              <a:spcAft>
                <a:spcPts val="0"/>
              </a:spcAft>
              <a:buNone/>
            </a:pPr>
            <a:r>
              <a:rPr lang="pt-BR" sz="3900">
                <a:solidFill>
                  <a:srgbClr val="F0F0F0"/>
                </a:solidFill>
              </a:rPr>
              <a:t>Exemplo: &lt;a href="https://www.example.com"&gt;Visite o site&lt;/a&gt;</a:t>
            </a:r>
            <a:endParaRPr sz="3900">
              <a:solidFill>
                <a:srgbClr val="F0F0F0"/>
              </a:solidFill>
            </a:endParaRPr>
          </a:p>
          <a:p>
            <a:pPr indent="0" lvl="0" marL="45720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target: </a:t>
            </a:r>
            <a:r>
              <a:rPr lang="pt-BR" sz="3900">
                <a:solidFill>
                  <a:srgbClr val="F0F0F0"/>
                </a:solidFill>
              </a:rPr>
              <a:t>Especifica onde o documento vinculado será aberto. Valores comuns:</a:t>
            </a:r>
            <a:endParaRPr sz="3900">
              <a:solidFill>
                <a:srgbClr val="F0F0F0"/>
              </a:solidFill>
            </a:endParaRPr>
          </a:p>
          <a:p>
            <a:pPr indent="0" lvl="0" marL="457200" rtl="0" algn="just">
              <a:spcBef>
                <a:spcPts val="0"/>
              </a:spcBef>
              <a:spcAft>
                <a:spcPts val="0"/>
              </a:spcAft>
              <a:buNone/>
            </a:pPr>
            <a:r>
              <a:rPr lang="pt-BR" sz="3900">
                <a:solidFill>
                  <a:srgbClr val="F0F0F0"/>
                </a:solidFill>
              </a:rPr>
              <a:t>_self: Abre o link na mesma janela/aba (padrão).</a:t>
            </a:r>
            <a:endParaRPr sz="3900">
              <a:solidFill>
                <a:srgbClr val="F0F0F0"/>
              </a:solidFill>
            </a:endParaRPr>
          </a:p>
          <a:p>
            <a:pPr indent="0" lvl="0" marL="457200" rtl="0" algn="just">
              <a:spcBef>
                <a:spcPts val="0"/>
              </a:spcBef>
              <a:spcAft>
                <a:spcPts val="0"/>
              </a:spcAft>
              <a:buNone/>
            </a:pPr>
            <a:r>
              <a:rPr lang="pt-BR" sz="3900">
                <a:solidFill>
                  <a:srgbClr val="F0F0F0"/>
                </a:solidFill>
              </a:rPr>
              <a:t>_blank: Abre o link em uma nova janela/aba.</a:t>
            </a:r>
            <a:endParaRPr sz="3900">
              <a:solidFill>
                <a:srgbClr val="F0F0F0"/>
              </a:solidFill>
            </a:endParaRPr>
          </a:p>
          <a:p>
            <a:pPr indent="0" lvl="0" marL="457200" rtl="0" algn="just">
              <a:spcBef>
                <a:spcPts val="0"/>
              </a:spcBef>
              <a:spcAft>
                <a:spcPts val="0"/>
              </a:spcAft>
              <a:buNone/>
            </a:pPr>
            <a:r>
              <a:rPr lang="pt-BR" sz="3900">
                <a:solidFill>
                  <a:srgbClr val="F0F0F0"/>
                </a:solidFill>
              </a:rPr>
              <a:t>_parent: Abre o link na janela/aba pai do frame.</a:t>
            </a:r>
            <a:endParaRPr sz="3900">
              <a:solidFill>
                <a:srgbClr val="F0F0F0"/>
              </a:solidFill>
            </a:endParaRPr>
          </a:p>
          <a:p>
            <a:pPr indent="0" lvl="0" marL="457200" rtl="0" algn="just">
              <a:spcBef>
                <a:spcPts val="0"/>
              </a:spcBef>
              <a:spcAft>
                <a:spcPts val="0"/>
              </a:spcAft>
              <a:buNone/>
            </a:pPr>
            <a:r>
              <a:rPr lang="pt-BR" sz="3900">
                <a:solidFill>
                  <a:srgbClr val="F0F0F0"/>
                </a:solidFill>
              </a:rPr>
              <a:t>_top: Abre o link na janela inteira, ignorando todos os frames.</a:t>
            </a:r>
            <a:endParaRPr sz="3900">
              <a:solidFill>
                <a:srgbClr val="F0F0F0"/>
              </a:solidFill>
            </a:endParaRPr>
          </a:p>
          <a:p>
            <a:pPr indent="457200" lvl="0" marL="0" rtl="0" algn="just">
              <a:spcBef>
                <a:spcPts val="0"/>
              </a:spcBef>
              <a:spcAft>
                <a:spcPts val="0"/>
              </a:spcAft>
              <a:buNone/>
            </a:pPr>
            <a:r>
              <a:rPr lang="pt-BR" sz="3900">
                <a:solidFill>
                  <a:srgbClr val="F0F0F0"/>
                </a:solidFill>
              </a:rPr>
              <a:t>Exemplo: &lt;a href="https://www.example.com" target="_blank"&gt;Abrir em nova aba&lt;/a&gt;</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download</a:t>
            </a:r>
            <a:r>
              <a:rPr lang="pt-BR" sz="3900">
                <a:solidFill>
                  <a:srgbClr val="F0F0F0"/>
                </a:solidFill>
              </a:rPr>
              <a:t>: Indica que o navegador deve baixar o recurso em vez de navegá-lo. Você pode especificar o nome do arquivo a ser salvo.</a:t>
            </a:r>
            <a:endParaRPr sz="3900">
              <a:solidFill>
                <a:srgbClr val="F0F0F0"/>
              </a:solidFill>
            </a:endParaRPr>
          </a:p>
          <a:p>
            <a:pPr indent="457200" lvl="0" marL="0" rtl="0" algn="just">
              <a:spcBef>
                <a:spcPts val="0"/>
              </a:spcBef>
              <a:spcAft>
                <a:spcPts val="0"/>
              </a:spcAft>
              <a:buNone/>
            </a:pPr>
            <a:r>
              <a:rPr lang="pt-BR" sz="3900">
                <a:solidFill>
                  <a:srgbClr val="F0F0F0"/>
                </a:solidFill>
              </a:rPr>
              <a:t>Exemplo: &lt;a href="/files/exemplo.pdf" download="arquivo.pdf"&gt;Baixar PDF&lt;/a&gt;</a:t>
            </a:r>
            <a:endParaRPr sz="3900">
              <a:solidFill>
                <a:srgbClr val="F0F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nvSpPr>
        <p:spPr>
          <a:xfrm>
            <a:off x="833575" y="3239550"/>
            <a:ext cx="22582200" cy="4386900"/>
          </a:xfrm>
          <a:prstGeom prst="rect">
            <a:avLst/>
          </a:prstGeom>
          <a:noFill/>
          <a:ln>
            <a:noFill/>
          </a:ln>
        </p:spPr>
        <p:txBody>
          <a:bodyPr anchorCtr="0" anchor="t" bIns="91425" lIns="91425" spcFirstLastPara="1" rIns="91425" wrap="square" tIns="91425">
            <a:spAutoFit/>
          </a:bodyPr>
          <a:lstStyle/>
          <a:p>
            <a:pPr indent="-476250" lvl="0" marL="457200" rtl="0" algn="just">
              <a:spcBef>
                <a:spcPts val="0"/>
              </a:spcBef>
              <a:spcAft>
                <a:spcPts val="0"/>
              </a:spcAft>
              <a:buClr>
                <a:srgbClr val="F0F0F0"/>
              </a:buClr>
              <a:buSzPts val="3900"/>
              <a:buChar char="●"/>
            </a:pPr>
            <a:r>
              <a:rPr b="1" lang="pt-BR" sz="3900">
                <a:solidFill>
                  <a:srgbClr val="F0F0F0"/>
                </a:solidFill>
              </a:rPr>
              <a:t>title</a:t>
            </a:r>
            <a:r>
              <a:rPr lang="pt-BR" sz="3900">
                <a:solidFill>
                  <a:srgbClr val="F0F0F0"/>
                </a:solidFill>
              </a:rPr>
              <a:t>: Fornece informações adicionais sobre o link, geralmente exibidas como um tooltip.</a:t>
            </a:r>
            <a:endParaRPr sz="3900">
              <a:solidFill>
                <a:srgbClr val="F0F0F0"/>
              </a:solidFill>
            </a:endParaRPr>
          </a:p>
          <a:p>
            <a:pPr indent="457200" lvl="0" marL="0" rtl="0" algn="just">
              <a:spcBef>
                <a:spcPts val="0"/>
              </a:spcBef>
              <a:spcAft>
                <a:spcPts val="0"/>
              </a:spcAft>
              <a:buNone/>
            </a:pPr>
            <a:r>
              <a:rPr lang="pt-BR" sz="3900">
                <a:solidFill>
                  <a:srgbClr val="F0F0F0"/>
                </a:solidFill>
              </a:rPr>
              <a:t>Exemplo: &lt;a href="https://www.example.com" title="Visite o Example"&gt;Visite o site&lt;/a&gt;</a:t>
            </a:r>
            <a:endParaRPr sz="3900">
              <a:solidFill>
                <a:srgbClr val="F0F0F0"/>
              </a:solidFill>
            </a:endParaRPr>
          </a:p>
          <a:p>
            <a:pPr indent="457200" lvl="0" marL="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name:</a:t>
            </a:r>
            <a:r>
              <a:rPr lang="pt-BR" sz="3900">
                <a:solidFill>
                  <a:srgbClr val="F0F0F0"/>
                </a:solidFill>
              </a:rPr>
              <a:t>Define um nome de âncora, permitindo que outros links apontem para ele usando href="#name".</a:t>
            </a:r>
            <a:endParaRPr sz="3900">
              <a:solidFill>
                <a:srgbClr val="F0F0F0"/>
              </a:solidFill>
            </a:endParaRPr>
          </a:p>
          <a:p>
            <a:pPr indent="457200" lvl="0" marL="0" rtl="0" algn="just">
              <a:spcBef>
                <a:spcPts val="0"/>
              </a:spcBef>
              <a:spcAft>
                <a:spcPts val="0"/>
              </a:spcAft>
              <a:buNone/>
            </a:pPr>
            <a:r>
              <a:rPr lang="pt-BR" sz="3900">
                <a:solidFill>
                  <a:srgbClr val="F0F0F0"/>
                </a:solidFill>
              </a:rPr>
              <a:t>Exemplo: &lt;a name="secao1"&gt;&lt;/a&gt;</a:t>
            </a:r>
            <a:endParaRPr sz="3900">
              <a:solidFill>
                <a:srgbClr val="F0F0F0"/>
              </a:solidFill>
            </a:endParaRPr>
          </a:p>
          <a:p>
            <a:pPr indent="0" lvl="0" marL="0" rtl="0" algn="just">
              <a:spcBef>
                <a:spcPts val="0"/>
              </a:spcBef>
              <a:spcAft>
                <a:spcPts val="0"/>
              </a:spcAft>
              <a:buNone/>
            </a:pPr>
            <a:r>
              <a:t/>
            </a:r>
            <a:endParaRPr sz="3900"/>
          </a:p>
        </p:txBody>
      </p:sp>
      <p:sp>
        <p:nvSpPr>
          <p:cNvPr id="197" name="Google Shape;197;p21"/>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p2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Links</a:t>
            </a:r>
            <a:endParaRPr/>
          </a:p>
        </p:txBody>
      </p:sp>
      <p:pic>
        <p:nvPicPr>
          <p:cNvPr id="199" name="Google Shape;199;p21"/>
          <p:cNvPicPr preferRelativeResize="0"/>
          <p:nvPr/>
        </p:nvPicPr>
        <p:blipFill>
          <a:blip r:embed="rId3">
            <a:alphaModFix/>
          </a:blip>
          <a:stretch>
            <a:fillRect/>
          </a:stretch>
        </p:blipFill>
        <p:spPr>
          <a:xfrm>
            <a:off x="4448925" y="7047000"/>
            <a:ext cx="11391750" cy="6248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 name="Google Shape;206;p22"/>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Links</a:t>
            </a:r>
            <a:endParaRPr/>
          </a:p>
        </p:txBody>
      </p:sp>
      <p:pic>
        <p:nvPicPr>
          <p:cNvPr id="207" name="Google Shape;207;p22"/>
          <p:cNvPicPr preferRelativeResize="0"/>
          <p:nvPr/>
        </p:nvPicPr>
        <p:blipFill>
          <a:blip r:embed="rId3">
            <a:alphaModFix/>
          </a:blip>
          <a:stretch>
            <a:fillRect/>
          </a:stretch>
        </p:blipFill>
        <p:spPr>
          <a:xfrm>
            <a:off x="1364150" y="4944575"/>
            <a:ext cx="21186926" cy="573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p:nvPr/>
        </p:nvSpPr>
        <p:spPr>
          <a:xfrm>
            <a:off x="1080000" y="2880000"/>
            <a:ext cx="20119292" cy="5730158"/>
          </a:xfrm>
          <a:prstGeom prst="rect">
            <a:avLst/>
          </a:prstGeom>
          <a:noFill/>
          <a:ln>
            <a:noFill/>
          </a:ln>
        </p:spPr>
        <p:txBody>
          <a:bodyPr anchorCtr="0" anchor="t" bIns="45700" lIns="91425" spcFirstLastPara="1" rIns="91425" wrap="square" tIns="45700">
            <a:noAutofit/>
          </a:bodyPr>
          <a:lstStyle/>
          <a:p>
            <a:pPr indent="-914400" lvl="0" marL="914400" marR="0" rtl="0" algn="just">
              <a:lnSpc>
                <a:spcPct val="150000"/>
              </a:lnSpc>
              <a:spcBef>
                <a:spcPts val="0"/>
              </a:spcBef>
              <a:spcAft>
                <a:spcPts val="0"/>
              </a:spcAft>
              <a:buClr>
                <a:srgbClr val="FFFFFF"/>
              </a:buClr>
              <a:buSzPts val="5000"/>
              <a:buFont typeface="Arial"/>
              <a:buAutoNum type="arabicPeriod"/>
            </a:pPr>
            <a:r>
              <a:rPr lang="pt-BR" sz="5000">
                <a:solidFill>
                  <a:srgbClr val="FFFFFF"/>
                </a:solidFill>
              </a:rPr>
              <a:t>Recapitulando</a:t>
            </a:r>
            <a:endParaRPr sz="5000">
              <a:solidFill>
                <a:srgbClr val="FFFFFF"/>
              </a:solidFill>
            </a:endParaRPr>
          </a:p>
          <a:p>
            <a:pPr indent="-914400" lvl="0" marL="914400" marR="0" rtl="0" algn="just">
              <a:lnSpc>
                <a:spcPct val="150000"/>
              </a:lnSpc>
              <a:spcBef>
                <a:spcPts val="0"/>
              </a:spcBef>
              <a:spcAft>
                <a:spcPts val="0"/>
              </a:spcAft>
              <a:buClr>
                <a:srgbClr val="FFFFFF"/>
              </a:buClr>
              <a:buSzPts val="5000"/>
              <a:buFont typeface="Arial"/>
              <a:buAutoNum type="arabicPeriod"/>
            </a:pPr>
            <a:r>
              <a:rPr lang="pt-BR" sz="5000">
                <a:solidFill>
                  <a:srgbClr val="FFFFFF"/>
                </a:solidFill>
              </a:rPr>
              <a:t>Parágrafos e quebras de linha</a:t>
            </a:r>
            <a:endParaRPr b="0" i="0" sz="5000" u="none" cap="none" strike="noStrike">
              <a:solidFill>
                <a:srgbClr val="FFFFFF"/>
              </a:solidFill>
              <a:latin typeface="Arial"/>
              <a:ea typeface="Arial"/>
              <a:cs typeface="Arial"/>
              <a:sym typeface="Arial"/>
            </a:endParaRPr>
          </a:p>
          <a:p>
            <a:pPr indent="-914400" lvl="0" marL="914400" marR="0" rtl="0" algn="just">
              <a:lnSpc>
                <a:spcPct val="150000"/>
              </a:lnSpc>
              <a:spcBef>
                <a:spcPts val="0"/>
              </a:spcBef>
              <a:spcAft>
                <a:spcPts val="0"/>
              </a:spcAft>
              <a:buClr>
                <a:srgbClr val="FFFFFF"/>
              </a:buClr>
              <a:buSzPts val="5000"/>
              <a:buFont typeface="Arial"/>
              <a:buAutoNum type="arabicPeriod"/>
            </a:pPr>
            <a:r>
              <a:rPr lang="pt-BR" sz="5000">
                <a:solidFill>
                  <a:srgbClr val="FFFFFF"/>
                </a:solidFill>
              </a:rPr>
              <a:t>Estilos de texto</a:t>
            </a:r>
            <a:endParaRPr/>
          </a:p>
          <a:p>
            <a:pPr indent="-914400" lvl="0" marL="914400" marR="0" rtl="0" algn="just">
              <a:lnSpc>
                <a:spcPct val="150000"/>
              </a:lnSpc>
              <a:spcBef>
                <a:spcPts val="0"/>
              </a:spcBef>
              <a:spcAft>
                <a:spcPts val="0"/>
              </a:spcAft>
              <a:buClr>
                <a:srgbClr val="FFFFFF"/>
              </a:buClr>
              <a:buSzPts val="5000"/>
              <a:buFont typeface="Arial"/>
              <a:buAutoNum type="arabicPeriod"/>
            </a:pPr>
            <a:r>
              <a:rPr lang="pt-BR" sz="5000">
                <a:solidFill>
                  <a:srgbClr val="FFFFFF"/>
                </a:solidFill>
              </a:rPr>
              <a:t>Links</a:t>
            </a:r>
            <a:endParaRPr sz="5000">
              <a:solidFill>
                <a:srgbClr val="FFFFFF"/>
              </a:solidFill>
            </a:endParaRPr>
          </a:p>
          <a:p>
            <a:pPr indent="-914400" lvl="0" marL="914400" marR="0" rtl="0" algn="just">
              <a:lnSpc>
                <a:spcPct val="150000"/>
              </a:lnSpc>
              <a:spcBef>
                <a:spcPts val="0"/>
              </a:spcBef>
              <a:spcAft>
                <a:spcPts val="0"/>
              </a:spcAft>
              <a:buClr>
                <a:srgbClr val="FFFFFF"/>
              </a:buClr>
              <a:buSzPts val="5000"/>
              <a:buAutoNum type="arabicPeriod"/>
            </a:pPr>
            <a:r>
              <a:rPr lang="pt-BR" sz="5000">
                <a:solidFill>
                  <a:srgbClr val="FFFFFF"/>
                </a:solidFill>
              </a:rPr>
              <a:t>Imagens</a:t>
            </a:r>
            <a:endParaRPr sz="5000">
              <a:solidFill>
                <a:srgbClr val="FFFFFF"/>
              </a:solidFill>
            </a:endParaRPr>
          </a:p>
          <a:p>
            <a:pPr indent="-914400" lvl="0" marL="914400" marR="0" rtl="0" algn="just">
              <a:lnSpc>
                <a:spcPct val="150000"/>
              </a:lnSpc>
              <a:spcBef>
                <a:spcPts val="0"/>
              </a:spcBef>
              <a:spcAft>
                <a:spcPts val="0"/>
              </a:spcAft>
              <a:buClr>
                <a:srgbClr val="FFFFFF"/>
              </a:buClr>
              <a:buSzPts val="5000"/>
              <a:buAutoNum type="arabicPeriod"/>
            </a:pPr>
            <a:r>
              <a:rPr lang="pt-BR" sz="5000">
                <a:solidFill>
                  <a:srgbClr val="FFFFFF"/>
                </a:solidFill>
              </a:rPr>
              <a:t>Iframes</a:t>
            </a:r>
            <a:endParaRPr sz="5000">
              <a:solidFill>
                <a:srgbClr val="FFFFFF"/>
              </a:solidFill>
            </a:endParaRPr>
          </a:p>
          <a:p>
            <a:pPr indent="-914400" lvl="0" marL="914400" marR="0" rtl="0" algn="just">
              <a:lnSpc>
                <a:spcPct val="150000"/>
              </a:lnSpc>
              <a:spcBef>
                <a:spcPts val="0"/>
              </a:spcBef>
              <a:spcAft>
                <a:spcPts val="0"/>
              </a:spcAft>
              <a:buClr>
                <a:srgbClr val="FFFFFF"/>
              </a:buClr>
              <a:buSzPts val="5000"/>
              <a:buFont typeface="Arial"/>
              <a:buAutoNum type="arabicPeriod"/>
            </a:pPr>
            <a:r>
              <a:rPr b="0" i="0" lang="pt-BR" sz="5000" u="none" cap="none" strike="noStrike">
                <a:solidFill>
                  <a:srgbClr val="FFFFFF"/>
                </a:solidFill>
                <a:latin typeface="Arial"/>
                <a:ea typeface="Arial"/>
                <a:cs typeface="Arial"/>
                <a:sym typeface="Arial"/>
              </a:rPr>
              <a:t>Exercício</a:t>
            </a:r>
            <a:endParaRPr/>
          </a:p>
        </p:txBody>
      </p:sp>
      <p:pic>
        <p:nvPicPr>
          <p:cNvPr id="33" name="Google Shape;33;p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4" name="Google Shape;34;p5"/>
          <p:cNvSpPr txBox="1"/>
          <p:nvPr/>
        </p:nvSpPr>
        <p:spPr>
          <a:xfrm>
            <a:off x="1079999" y="720000"/>
            <a:ext cx="22220085" cy="15219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Sumário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4" name="Google Shape;214;p2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Links</a:t>
            </a:r>
            <a:endParaRPr/>
          </a:p>
        </p:txBody>
      </p:sp>
      <p:sp>
        <p:nvSpPr>
          <p:cNvPr id="215" name="Google Shape;215;p23"/>
          <p:cNvSpPr txBox="1"/>
          <p:nvPr/>
        </p:nvSpPr>
        <p:spPr>
          <a:xfrm>
            <a:off x="833575" y="3239550"/>
            <a:ext cx="22582200" cy="49872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b="1" lang="pt-BR" sz="3900">
                <a:solidFill>
                  <a:srgbClr val="F0F0F0"/>
                </a:solidFill>
              </a:rPr>
              <a:t>Lembre-se! As </a:t>
            </a:r>
            <a:r>
              <a:rPr b="1" lang="pt-BR" sz="3900">
                <a:solidFill>
                  <a:srgbClr val="F1C232"/>
                </a:solidFill>
              </a:rPr>
              <a:t>propriedades</a:t>
            </a:r>
            <a:r>
              <a:rPr b="1" lang="pt-BR" sz="3900">
                <a:solidFill>
                  <a:srgbClr val="F0F0F0"/>
                </a:solidFill>
              </a:rPr>
              <a:t> são atributos que ficam dentro da tag &lt;a&gt;</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rPr lang="pt-BR" sz="3900">
                <a:solidFill>
                  <a:schemeClr val="lt1"/>
                </a:solidFill>
              </a:rPr>
              <a:t>&lt;a </a:t>
            </a:r>
            <a:r>
              <a:rPr lang="pt-BR" sz="3900">
                <a:solidFill>
                  <a:srgbClr val="F1C232"/>
                </a:solidFill>
              </a:rPr>
              <a:t>href</a:t>
            </a:r>
            <a:r>
              <a:rPr lang="pt-BR" sz="3900">
                <a:solidFill>
                  <a:schemeClr val="lt1"/>
                </a:solidFill>
              </a:rPr>
              <a:t>="https://www.example.com" </a:t>
            </a:r>
            <a:r>
              <a:rPr lang="pt-BR" sz="3900">
                <a:solidFill>
                  <a:srgbClr val="F1C232"/>
                </a:solidFill>
              </a:rPr>
              <a:t>target</a:t>
            </a:r>
            <a:r>
              <a:rPr lang="pt-BR" sz="3900">
                <a:solidFill>
                  <a:schemeClr val="lt1"/>
                </a:solidFill>
              </a:rPr>
              <a:t>="_blank"&gt;</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4"/>
          <p:cNvGrpSpPr/>
          <p:nvPr/>
        </p:nvGrpSpPr>
        <p:grpSpPr>
          <a:xfrm>
            <a:off x="0" y="0"/>
            <a:ext cx="6133200" cy="13716000"/>
            <a:chOff x="18244457" y="0"/>
            <a:chExt cx="6133200" cy="13716000"/>
          </a:xfrm>
        </p:grpSpPr>
        <p:sp>
          <p:nvSpPr>
            <p:cNvPr id="222" name="Google Shape;222;p24"/>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23" name="Google Shape;223;p24"/>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224" name="Google Shape;224;p24"/>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600">
                <a:solidFill>
                  <a:srgbClr val="FFFFFF"/>
                </a:solidFill>
              </a:rPr>
              <a:t>Imagens</a:t>
            </a:r>
            <a:endParaRPr b="1" i="1" sz="8600" u="sng" cap="none" strike="noStrike">
              <a:solidFill>
                <a:srgbClr val="FFFFFF"/>
              </a:solidFill>
              <a:latin typeface="Arial"/>
              <a:ea typeface="Arial"/>
              <a:cs typeface="Arial"/>
              <a:sym typeface="Arial"/>
            </a:endParaRPr>
          </a:p>
        </p:txBody>
      </p:sp>
      <p:grpSp>
        <p:nvGrpSpPr>
          <p:cNvPr id="225" name="Google Shape;225;p24"/>
          <p:cNvGrpSpPr/>
          <p:nvPr/>
        </p:nvGrpSpPr>
        <p:grpSpPr>
          <a:xfrm>
            <a:off x="6133192" y="0"/>
            <a:ext cx="359700" cy="13716000"/>
            <a:chOff x="0" y="0"/>
            <a:chExt cx="359700" cy="13716000"/>
          </a:xfrm>
        </p:grpSpPr>
        <p:sp>
          <p:nvSpPr>
            <p:cNvPr id="226" name="Google Shape;226;p24"/>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27" name="Google Shape;227;p24"/>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4" name="Google Shape;234;p25"/>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Imagens</a:t>
            </a:r>
            <a:endParaRPr/>
          </a:p>
        </p:txBody>
      </p:sp>
      <p:sp>
        <p:nvSpPr>
          <p:cNvPr id="235" name="Google Shape;235;p25"/>
          <p:cNvSpPr txBox="1"/>
          <p:nvPr/>
        </p:nvSpPr>
        <p:spPr>
          <a:xfrm>
            <a:off x="833575" y="3239550"/>
            <a:ext cx="22582200" cy="558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3900">
                <a:solidFill>
                  <a:srgbClr val="F0F0F0"/>
                </a:solidFill>
              </a:rPr>
              <a:t>A tag </a:t>
            </a:r>
            <a:r>
              <a:rPr b="1" lang="pt-BR" sz="3900">
                <a:solidFill>
                  <a:srgbClr val="F0F0F0"/>
                </a:solidFill>
              </a:rPr>
              <a:t>&lt;img&gt;</a:t>
            </a:r>
            <a:r>
              <a:rPr lang="pt-BR" sz="3900">
                <a:solidFill>
                  <a:srgbClr val="F0F0F0"/>
                </a:solidFill>
              </a:rPr>
              <a:t> em HTML é usada para incorporar imagens em uma página web. Ela requer o atributo src para especificar o caminho da imagem e alt para fornecer um texto alternativo caso a imagem não seja carregada.</a:t>
            </a:r>
            <a:endParaRPr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a:p>
            <a:pPr indent="457200" lvl="0" marL="0" rtl="0" algn="just">
              <a:spcBef>
                <a:spcPts val="0"/>
              </a:spcBef>
              <a:spcAft>
                <a:spcPts val="0"/>
              </a:spcAft>
              <a:buNone/>
            </a:pPr>
            <a:r>
              <a:t/>
            </a:r>
            <a:endParaRPr b="1" sz="3900">
              <a:solidFill>
                <a:srgbClr val="F0F0F0"/>
              </a:solidFill>
            </a:endParaRPr>
          </a:p>
        </p:txBody>
      </p:sp>
      <p:pic>
        <p:nvPicPr>
          <p:cNvPr id="236" name="Google Shape;236;p25"/>
          <p:cNvPicPr preferRelativeResize="0"/>
          <p:nvPr/>
        </p:nvPicPr>
        <p:blipFill>
          <a:blip r:embed="rId3">
            <a:alphaModFix/>
          </a:blip>
          <a:stretch>
            <a:fillRect/>
          </a:stretch>
        </p:blipFill>
        <p:spPr>
          <a:xfrm>
            <a:off x="6138388" y="5858025"/>
            <a:ext cx="11972574" cy="593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3" name="Google Shape;243;p2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Imagens</a:t>
            </a:r>
            <a:endParaRPr/>
          </a:p>
        </p:txBody>
      </p:sp>
      <p:sp>
        <p:nvSpPr>
          <p:cNvPr id="244" name="Google Shape;244;p26"/>
          <p:cNvSpPr txBox="1"/>
          <p:nvPr/>
        </p:nvSpPr>
        <p:spPr>
          <a:xfrm>
            <a:off x="833575" y="3239550"/>
            <a:ext cx="22582200" cy="8589000"/>
          </a:xfrm>
          <a:prstGeom prst="rect">
            <a:avLst/>
          </a:prstGeom>
          <a:noFill/>
          <a:ln>
            <a:noFill/>
          </a:ln>
        </p:spPr>
        <p:txBody>
          <a:bodyPr anchorCtr="0" anchor="t" bIns="91425" lIns="91425" spcFirstLastPara="1" rIns="91425" wrap="square" tIns="91425">
            <a:spAutoFit/>
          </a:bodyPr>
          <a:lstStyle/>
          <a:p>
            <a:pPr indent="-476250" lvl="0" marL="457200" rtl="0" algn="just">
              <a:spcBef>
                <a:spcPts val="0"/>
              </a:spcBef>
              <a:spcAft>
                <a:spcPts val="0"/>
              </a:spcAft>
              <a:buClr>
                <a:srgbClr val="F0F0F0"/>
              </a:buClr>
              <a:buSzPts val="3900"/>
              <a:buChar char="●"/>
            </a:pPr>
            <a:r>
              <a:rPr b="1" lang="pt-BR" sz="3900">
                <a:solidFill>
                  <a:srgbClr val="F0F0F0"/>
                </a:solidFill>
              </a:rPr>
              <a:t>Imagem simples:</a:t>
            </a:r>
            <a:endParaRPr b="1" sz="3900">
              <a:solidFill>
                <a:srgbClr val="F0F0F0"/>
              </a:solidFill>
            </a:endParaRPr>
          </a:p>
          <a:p>
            <a:pPr indent="0" lvl="0" marL="0" rtl="0" algn="just">
              <a:spcBef>
                <a:spcPts val="0"/>
              </a:spcBef>
              <a:spcAft>
                <a:spcPts val="0"/>
              </a:spcAft>
              <a:buNone/>
            </a:pPr>
            <a:r>
              <a:t/>
            </a:r>
            <a:endParaRPr sz="3900">
              <a:solidFill>
                <a:srgbClr val="F0F0F0"/>
              </a:solidFill>
            </a:endParaRPr>
          </a:p>
          <a:p>
            <a:pPr indent="457200" lvl="0" marL="0" rtl="0" algn="just">
              <a:spcBef>
                <a:spcPts val="0"/>
              </a:spcBef>
              <a:spcAft>
                <a:spcPts val="0"/>
              </a:spcAft>
              <a:buNone/>
            </a:pPr>
            <a:r>
              <a:rPr lang="pt-BR" sz="3900">
                <a:solidFill>
                  <a:srgbClr val="F0F0F0"/>
                </a:solidFill>
              </a:rPr>
              <a:t>&lt;img src="imagem.jpg" alt="Descrição da imagem"&gt;</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Imagem com ajuste de tamanho:</a:t>
            </a:r>
            <a:endParaRPr b="1" sz="3900">
              <a:solidFill>
                <a:srgbClr val="F0F0F0"/>
              </a:solidFill>
            </a:endParaRPr>
          </a:p>
          <a:p>
            <a:pPr indent="0" lvl="0" marL="0" rtl="0" algn="just">
              <a:spcBef>
                <a:spcPts val="0"/>
              </a:spcBef>
              <a:spcAft>
                <a:spcPts val="0"/>
              </a:spcAft>
              <a:buNone/>
            </a:pPr>
            <a:r>
              <a:t/>
            </a:r>
            <a:endParaRPr sz="3900">
              <a:solidFill>
                <a:srgbClr val="F0F0F0"/>
              </a:solidFill>
            </a:endParaRPr>
          </a:p>
          <a:p>
            <a:pPr indent="457200" lvl="0" marL="0" rtl="0" algn="just">
              <a:spcBef>
                <a:spcPts val="0"/>
              </a:spcBef>
              <a:spcAft>
                <a:spcPts val="0"/>
              </a:spcAft>
              <a:buNone/>
            </a:pPr>
            <a:r>
              <a:rPr lang="pt-BR" sz="3900">
                <a:solidFill>
                  <a:srgbClr val="F0F0F0"/>
                </a:solidFill>
              </a:rPr>
              <a:t>&lt;img src="imagem.jpg" alt="Descrição da imagem" width="300" height="200"&gt;</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476250" lvl="0" marL="457200" rtl="0" algn="just">
              <a:spcBef>
                <a:spcPts val="0"/>
              </a:spcBef>
              <a:spcAft>
                <a:spcPts val="0"/>
              </a:spcAft>
              <a:buClr>
                <a:srgbClr val="F0F0F0"/>
              </a:buClr>
              <a:buSzPts val="3900"/>
              <a:buChar char="●"/>
            </a:pPr>
            <a:r>
              <a:rPr b="1" lang="pt-BR" sz="3900">
                <a:solidFill>
                  <a:srgbClr val="F0F0F0"/>
                </a:solidFill>
              </a:rPr>
              <a:t>Imagem com borda e alinhamento:</a:t>
            </a:r>
            <a:endParaRPr b="1" sz="3900">
              <a:solidFill>
                <a:srgbClr val="F0F0F0"/>
              </a:solidFill>
            </a:endParaRPr>
          </a:p>
          <a:p>
            <a:pPr indent="0" lvl="0" marL="0" rtl="0" algn="just">
              <a:spcBef>
                <a:spcPts val="0"/>
              </a:spcBef>
              <a:spcAft>
                <a:spcPts val="0"/>
              </a:spcAft>
              <a:buNone/>
            </a:pPr>
            <a:r>
              <a:t/>
            </a:r>
            <a:endParaRPr sz="3900">
              <a:solidFill>
                <a:srgbClr val="F0F0F0"/>
              </a:solidFill>
            </a:endParaRPr>
          </a:p>
          <a:p>
            <a:pPr indent="457200" lvl="0" marL="0" rtl="0" algn="just">
              <a:spcBef>
                <a:spcPts val="0"/>
              </a:spcBef>
              <a:spcAft>
                <a:spcPts val="0"/>
              </a:spcAft>
              <a:buNone/>
            </a:pPr>
            <a:r>
              <a:rPr lang="pt-BR" sz="3900">
                <a:solidFill>
                  <a:srgbClr val="F0F0F0"/>
                </a:solidFill>
              </a:rPr>
              <a:t>&lt;img src="imagem.jpg" alt="Descrição da imagem" </a:t>
            </a:r>
            <a:r>
              <a:rPr lang="pt-BR" sz="3900">
                <a:solidFill>
                  <a:srgbClr val="F1C232"/>
                </a:solidFill>
              </a:rPr>
              <a:t>style</a:t>
            </a:r>
            <a:r>
              <a:rPr lang="pt-BR" sz="3900">
                <a:solidFill>
                  <a:srgbClr val="F0F0F0"/>
                </a:solidFill>
              </a:rPr>
              <a:t>="border: 2px solid black;" align="left"&gt;</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0" lvl="0" marL="0" rtl="0" algn="just">
              <a:spcBef>
                <a:spcPts val="0"/>
              </a:spcBef>
              <a:spcAft>
                <a:spcPts val="0"/>
              </a:spcAft>
              <a:buNone/>
            </a:pPr>
            <a:r>
              <a:t/>
            </a:r>
            <a:endParaRPr sz="3900">
              <a:solidFill>
                <a:srgbClr val="F0F0F0"/>
              </a:solidFill>
            </a:endParaRPr>
          </a:p>
          <a:p>
            <a:pPr indent="457200" lvl="0" marL="0" rtl="0" algn="just">
              <a:spcBef>
                <a:spcPts val="0"/>
              </a:spcBef>
              <a:spcAft>
                <a:spcPts val="0"/>
              </a:spcAft>
              <a:buNone/>
            </a:pPr>
            <a:r>
              <a:t/>
            </a:r>
            <a:endParaRPr b="1" sz="3900">
              <a:solidFill>
                <a:srgbClr val="F0F0F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1" name="Google Shape;251;p2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Imagens</a:t>
            </a:r>
            <a:endParaRPr/>
          </a:p>
        </p:txBody>
      </p:sp>
      <p:sp>
        <p:nvSpPr>
          <p:cNvPr id="252" name="Google Shape;252;p27"/>
          <p:cNvSpPr txBox="1"/>
          <p:nvPr/>
        </p:nvSpPr>
        <p:spPr>
          <a:xfrm>
            <a:off x="833575" y="3239550"/>
            <a:ext cx="22582200" cy="9189300"/>
          </a:xfrm>
          <a:prstGeom prst="rect">
            <a:avLst/>
          </a:prstGeom>
          <a:noFill/>
          <a:ln>
            <a:noFill/>
          </a:ln>
        </p:spPr>
        <p:txBody>
          <a:bodyPr anchorCtr="0" anchor="t" bIns="91425" lIns="91425" spcFirstLastPara="1" rIns="91425" wrap="square" tIns="91425">
            <a:spAutoFit/>
          </a:bodyPr>
          <a:lstStyle/>
          <a:p>
            <a:pPr indent="-476250" lvl="0" marL="457200" rtl="0" algn="just">
              <a:spcBef>
                <a:spcPts val="0"/>
              </a:spcBef>
              <a:spcAft>
                <a:spcPts val="0"/>
              </a:spcAft>
              <a:buClr>
                <a:schemeClr val="lt1"/>
              </a:buClr>
              <a:buSzPts val="3900"/>
              <a:buChar char="●"/>
            </a:pPr>
            <a:r>
              <a:rPr b="1" lang="pt-BR" sz="3900">
                <a:solidFill>
                  <a:schemeClr val="lt1"/>
                </a:solidFill>
              </a:rPr>
              <a:t>Imagem como link:</a:t>
            </a:r>
            <a:endParaRPr b="1" sz="3900">
              <a:solidFill>
                <a:schemeClr val="lt1"/>
              </a:solidFill>
            </a:endParaRPr>
          </a:p>
          <a:p>
            <a:pPr indent="0" lvl="0" marL="457200" rtl="0" algn="just">
              <a:spcBef>
                <a:spcPts val="0"/>
              </a:spcBef>
              <a:spcAft>
                <a:spcPts val="0"/>
              </a:spcAft>
              <a:buNone/>
            </a:pPr>
            <a:r>
              <a:rPr lang="pt-BR" sz="3900">
                <a:solidFill>
                  <a:schemeClr val="lt1"/>
                </a:solidFill>
              </a:rPr>
              <a:t>&lt;a href="https://www.exemplo.com"&gt;</a:t>
            </a:r>
            <a:endParaRPr sz="3900">
              <a:solidFill>
                <a:schemeClr val="lt1"/>
              </a:solidFill>
            </a:endParaRPr>
          </a:p>
          <a:p>
            <a:pPr indent="0" lvl="0" marL="457200" rtl="0" algn="just">
              <a:spcBef>
                <a:spcPts val="0"/>
              </a:spcBef>
              <a:spcAft>
                <a:spcPts val="0"/>
              </a:spcAft>
              <a:buNone/>
            </a:pPr>
            <a:r>
              <a:rPr lang="pt-BR" sz="3900">
                <a:solidFill>
                  <a:schemeClr val="lt1"/>
                </a:solidFill>
              </a:rPr>
              <a:t>    &lt;img src="imagem.jpg" alt="Descrição da imagem"&gt;</a:t>
            </a:r>
            <a:endParaRPr sz="3900">
              <a:solidFill>
                <a:schemeClr val="lt1"/>
              </a:solidFill>
            </a:endParaRPr>
          </a:p>
          <a:p>
            <a:pPr indent="0" lvl="0" marL="457200" rtl="0" algn="just">
              <a:spcBef>
                <a:spcPts val="0"/>
              </a:spcBef>
              <a:spcAft>
                <a:spcPts val="0"/>
              </a:spcAft>
              <a:buNone/>
            </a:pPr>
            <a:r>
              <a:rPr lang="pt-BR" sz="3900">
                <a:solidFill>
                  <a:schemeClr val="lt1"/>
                </a:solidFill>
              </a:rPr>
              <a:t>&lt;/a&gt;</a:t>
            </a:r>
            <a:endParaRPr sz="3900">
              <a:solidFill>
                <a:schemeClr val="lt1"/>
              </a:solidFill>
            </a:endParaRPr>
          </a:p>
          <a:p>
            <a:pPr indent="0" lvl="0" marL="0" rtl="0" algn="just">
              <a:spcBef>
                <a:spcPts val="0"/>
              </a:spcBef>
              <a:spcAft>
                <a:spcPts val="0"/>
              </a:spcAft>
              <a:buNone/>
            </a:pPr>
            <a:r>
              <a:t/>
            </a:r>
            <a:endParaRPr sz="3900">
              <a:solidFill>
                <a:schemeClr val="lt1"/>
              </a:solidFill>
            </a:endParaRPr>
          </a:p>
          <a:p>
            <a:pPr indent="-476250" lvl="0" marL="457200" rtl="0" algn="just">
              <a:spcBef>
                <a:spcPts val="0"/>
              </a:spcBef>
              <a:spcAft>
                <a:spcPts val="0"/>
              </a:spcAft>
              <a:buClr>
                <a:schemeClr val="lt1"/>
              </a:buClr>
              <a:buSzPts val="3900"/>
              <a:buChar char="●"/>
            </a:pPr>
            <a:r>
              <a:rPr b="1" lang="pt-BR" sz="3900">
                <a:solidFill>
                  <a:schemeClr val="lt1"/>
                </a:solidFill>
              </a:rPr>
              <a:t>Imagem com tooltip (dica ao passar o mouse):</a:t>
            </a:r>
            <a:endParaRPr b="1" sz="3900">
              <a:solidFill>
                <a:schemeClr val="lt1"/>
              </a:solidFill>
            </a:endParaRPr>
          </a:p>
          <a:p>
            <a:pPr indent="0" lvl="0" marL="0" rtl="0" algn="just">
              <a:spcBef>
                <a:spcPts val="0"/>
              </a:spcBef>
              <a:spcAft>
                <a:spcPts val="0"/>
              </a:spcAft>
              <a:buNone/>
            </a:pPr>
            <a:r>
              <a:t/>
            </a:r>
            <a:endParaRPr sz="3900">
              <a:solidFill>
                <a:schemeClr val="lt1"/>
              </a:solidFill>
            </a:endParaRPr>
          </a:p>
          <a:p>
            <a:pPr indent="457200" lvl="0" marL="0" rtl="0" algn="just">
              <a:spcBef>
                <a:spcPts val="0"/>
              </a:spcBef>
              <a:spcAft>
                <a:spcPts val="0"/>
              </a:spcAft>
              <a:buNone/>
            </a:pPr>
            <a:r>
              <a:rPr lang="pt-BR" sz="3900">
                <a:solidFill>
                  <a:schemeClr val="lt1"/>
                </a:solidFill>
              </a:rPr>
              <a:t>&lt;img src="imagem.jpg" alt="Descrição da imagem" title="Texto ao passar o mouse"&gt;</a:t>
            </a:r>
            <a:endParaRPr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sz="3900">
              <a:solidFill>
                <a:srgbClr val="F0F0F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8"/>
          <p:cNvGrpSpPr/>
          <p:nvPr/>
        </p:nvGrpSpPr>
        <p:grpSpPr>
          <a:xfrm>
            <a:off x="0" y="0"/>
            <a:ext cx="6133200" cy="13716000"/>
            <a:chOff x="18244457" y="0"/>
            <a:chExt cx="6133200" cy="13716000"/>
          </a:xfrm>
        </p:grpSpPr>
        <p:sp>
          <p:nvSpPr>
            <p:cNvPr id="259" name="Google Shape;259;p28"/>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60" name="Google Shape;260;p28"/>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261" name="Google Shape;261;p28"/>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8600">
                <a:solidFill>
                  <a:srgbClr val="FFFFFF"/>
                </a:solidFill>
              </a:rPr>
              <a:t>Iframe</a:t>
            </a:r>
            <a:endParaRPr b="1" i="1" sz="8600" u="sng" cap="none" strike="noStrike">
              <a:solidFill>
                <a:srgbClr val="FFFFFF"/>
              </a:solidFill>
              <a:latin typeface="Arial"/>
              <a:ea typeface="Arial"/>
              <a:cs typeface="Arial"/>
              <a:sym typeface="Arial"/>
            </a:endParaRPr>
          </a:p>
        </p:txBody>
      </p:sp>
      <p:grpSp>
        <p:nvGrpSpPr>
          <p:cNvPr id="262" name="Google Shape;262;p28"/>
          <p:cNvGrpSpPr/>
          <p:nvPr/>
        </p:nvGrpSpPr>
        <p:grpSpPr>
          <a:xfrm>
            <a:off x="6133192" y="0"/>
            <a:ext cx="359700" cy="13716000"/>
            <a:chOff x="0" y="0"/>
            <a:chExt cx="359700" cy="13716000"/>
          </a:xfrm>
        </p:grpSpPr>
        <p:sp>
          <p:nvSpPr>
            <p:cNvPr id="263" name="Google Shape;263;p28"/>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64" name="Google Shape;264;p28"/>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1" name="Google Shape;271;p2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Imagens</a:t>
            </a:r>
            <a:endParaRPr/>
          </a:p>
        </p:txBody>
      </p:sp>
      <p:sp>
        <p:nvSpPr>
          <p:cNvPr id="272" name="Google Shape;272;p29"/>
          <p:cNvSpPr txBox="1"/>
          <p:nvPr/>
        </p:nvSpPr>
        <p:spPr>
          <a:xfrm>
            <a:off x="898950" y="2531325"/>
            <a:ext cx="22582200" cy="858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3900">
                <a:solidFill>
                  <a:schemeClr val="lt1"/>
                </a:solidFill>
              </a:rPr>
              <a:t>Um </a:t>
            </a:r>
            <a:r>
              <a:rPr b="1" lang="pt-BR" sz="3900">
                <a:solidFill>
                  <a:schemeClr val="lt1"/>
                </a:solidFill>
              </a:rPr>
              <a:t>&lt;iframe&gt;</a:t>
            </a:r>
            <a:r>
              <a:rPr lang="pt-BR" sz="3900">
                <a:solidFill>
                  <a:schemeClr val="lt1"/>
                </a:solidFill>
              </a:rPr>
              <a:t> é uma tag HTML usada para incorporar outra página web dentro da página atual. Ele permite que você mostre conteúdo de outras fontes, como vídeos, mapas ou até mesmo outras páginas inteiras, dentro de um quadro (ou "frame") na sua página.</a:t>
            </a:r>
            <a:endParaRPr sz="3900">
              <a:solidFill>
                <a:schemeClr val="lt1"/>
              </a:solidFill>
            </a:endParaRPr>
          </a:p>
          <a:p>
            <a:pPr indent="0" lvl="0" marL="0" rtl="0" algn="just">
              <a:spcBef>
                <a:spcPts val="0"/>
              </a:spcBef>
              <a:spcAft>
                <a:spcPts val="0"/>
              </a:spcAft>
              <a:buNone/>
            </a:pPr>
            <a:r>
              <a:t/>
            </a:r>
            <a:endParaRPr sz="3900">
              <a:solidFill>
                <a:schemeClr val="lt1"/>
              </a:solidFill>
            </a:endParaRPr>
          </a:p>
          <a:p>
            <a:pPr indent="0" lvl="0" marL="0" rtl="0" algn="just">
              <a:spcBef>
                <a:spcPts val="0"/>
              </a:spcBef>
              <a:spcAft>
                <a:spcPts val="0"/>
              </a:spcAft>
              <a:buNone/>
            </a:pPr>
            <a:r>
              <a:rPr lang="pt-BR" sz="3900">
                <a:solidFill>
                  <a:schemeClr val="lt1"/>
                </a:solidFill>
              </a:rPr>
              <a:t>A segunda página deve estar no mesmo diretório da página principal, atente-se ao atributo src da tag </a:t>
            </a:r>
            <a:r>
              <a:rPr b="1" lang="pt-BR" sz="3900">
                <a:solidFill>
                  <a:schemeClr val="lt1"/>
                </a:solidFill>
              </a:rPr>
              <a:t>&lt;iframe&gt;</a:t>
            </a:r>
            <a:r>
              <a:rPr lang="pt-BR" sz="3900">
                <a:solidFill>
                  <a:schemeClr val="lt1"/>
                </a:solidFill>
              </a:rPr>
              <a:t>, ele deve conter exatamente o mesmo nome da página</a:t>
            </a:r>
            <a:endParaRPr sz="3900">
              <a:solidFill>
                <a:schemeClr val="lt1"/>
              </a:solidFill>
            </a:endParaRPr>
          </a:p>
          <a:p>
            <a:pPr indent="0" lvl="0" marL="0" rtl="0" algn="just">
              <a:spcBef>
                <a:spcPts val="0"/>
              </a:spcBef>
              <a:spcAft>
                <a:spcPts val="0"/>
              </a:spcAft>
              <a:buNone/>
            </a:pPr>
            <a:r>
              <a:t/>
            </a:r>
            <a:endParaRPr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sz="3900">
              <a:solidFill>
                <a:srgbClr val="F0F0F0"/>
              </a:solidFill>
            </a:endParaRPr>
          </a:p>
        </p:txBody>
      </p:sp>
      <p:pic>
        <p:nvPicPr>
          <p:cNvPr id="273" name="Google Shape;273;p29"/>
          <p:cNvPicPr preferRelativeResize="0"/>
          <p:nvPr/>
        </p:nvPicPr>
        <p:blipFill>
          <a:blip r:embed="rId3">
            <a:alphaModFix/>
          </a:blip>
          <a:stretch>
            <a:fillRect/>
          </a:stretch>
        </p:blipFill>
        <p:spPr>
          <a:xfrm>
            <a:off x="4590925" y="6817675"/>
            <a:ext cx="15617150" cy="6502650"/>
          </a:xfrm>
          <a:prstGeom prst="rect">
            <a:avLst/>
          </a:prstGeom>
          <a:noFill/>
          <a:ln>
            <a:noFill/>
          </a:ln>
        </p:spPr>
      </p:pic>
      <p:sp>
        <p:nvSpPr>
          <p:cNvPr id="274" name="Google Shape;274;p29"/>
          <p:cNvSpPr/>
          <p:nvPr/>
        </p:nvSpPr>
        <p:spPr>
          <a:xfrm>
            <a:off x="6586500" y="12088200"/>
            <a:ext cx="2384400" cy="541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2993275" y="4944575"/>
            <a:ext cx="10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1" name="Google Shape;281;p3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Imagens</a:t>
            </a:r>
            <a:endParaRPr/>
          </a:p>
        </p:txBody>
      </p:sp>
      <p:sp>
        <p:nvSpPr>
          <p:cNvPr id="282" name="Google Shape;282;p30"/>
          <p:cNvSpPr txBox="1"/>
          <p:nvPr/>
        </p:nvSpPr>
        <p:spPr>
          <a:xfrm>
            <a:off x="833575" y="3239550"/>
            <a:ext cx="22797600" cy="43869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t/>
            </a:r>
            <a:endParaRPr b="1" sz="3900">
              <a:solidFill>
                <a:schemeClr val="lt1"/>
              </a:solidFill>
            </a:endParaRPr>
          </a:p>
          <a:p>
            <a:pPr indent="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b="1" sz="3900">
              <a:solidFill>
                <a:schemeClr val="lt1"/>
              </a:solidFill>
            </a:endParaRPr>
          </a:p>
          <a:p>
            <a:pPr indent="457200" lvl="0" marL="0" rtl="0" algn="just">
              <a:spcBef>
                <a:spcPts val="0"/>
              </a:spcBef>
              <a:spcAft>
                <a:spcPts val="0"/>
              </a:spcAft>
              <a:buNone/>
            </a:pPr>
            <a:r>
              <a:t/>
            </a:r>
            <a:endParaRPr sz="3900">
              <a:solidFill>
                <a:srgbClr val="F0F0F0"/>
              </a:solidFill>
            </a:endParaRPr>
          </a:p>
        </p:txBody>
      </p:sp>
      <p:pic>
        <p:nvPicPr>
          <p:cNvPr id="283" name="Google Shape;283;p30"/>
          <p:cNvPicPr preferRelativeResize="0"/>
          <p:nvPr/>
        </p:nvPicPr>
        <p:blipFill>
          <a:blip r:embed="rId3">
            <a:alphaModFix/>
          </a:blip>
          <a:stretch>
            <a:fillRect/>
          </a:stretch>
        </p:blipFill>
        <p:spPr>
          <a:xfrm>
            <a:off x="5022863" y="3064075"/>
            <a:ext cx="14334375" cy="881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31"/>
          <p:cNvGrpSpPr/>
          <p:nvPr/>
        </p:nvGrpSpPr>
        <p:grpSpPr>
          <a:xfrm>
            <a:off x="0" y="0"/>
            <a:ext cx="6133193" cy="13716000"/>
            <a:chOff x="18244457" y="0"/>
            <a:chExt cx="6133193" cy="13716000"/>
          </a:xfrm>
        </p:grpSpPr>
        <p:sp>
          <p:nvSpPr>
            <p:cNvPr id="290" name="Google Shape;290;p31"/>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91" name="Google Shape;291;p31"/>
            <p:cNvPicPr preferRelativeResize="0"/>
            <p:nvPr/>
          </p:nvPicPr>
          <p:blipFill rotWithShape="1">
            <a:blip r:embed="rId3">
              <a:alphaModFix/>
            </a:blip>
            <a:srcRect b="0" l="0" r="0" t="0"/>
            <a:stretch/>
          </p:blipFill>
          <p:spPr>
            <a:xfrm>
              <a:off x="19570926" y="5302993"/>
              <a:ext cx="3480254" cy="3110014"/>
            </a:xfrm>
            <a:prstGeom prst="rect">
              <a:avLst/>
            </a:prstGeom>
            <a:noFill/>
            <a:ln>
              <a:noFill/>
            </a:ln>
          </p:spPr>
        </p:pic>
      </p:grpSp>
      <p:sp>
        <p:nvSpPr>
          <p:cNvPr id="292" name="Google Shape;292;p31"/>
          <p:cNvSpPr txBox="1"/>
          <p:nvPr/>
        </p:nvSpPr>
        <p:spPr>
          <a:xfrm>
            <a:off x="7459662" y="5890704"/>
            <a:ext cx="16221739"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0" lang="pt-BR" sz="9600" u="none" cap="none" strike="noStrike">
                <a:solidFill>
                  <a:srgbClr val="FFFFFF"/>
                </a:solidFill>
                <a:latin typeface="Arial"/>
                <a:ea typeface="Arial"/>
                <a:cs typeface="Arial"/>
                <a:sym typeface="Arial"/>
              </a:rPr>
              <a:t>Exercícios</a:t>
            </a:r>
            <a:endParaRPr b="1" i="0" sz="9600" u="none" cap="none" strike="noStrike">
              <a:solidFill>
                <a:srgbClr val="FFFFFF"/>
              </a:solidFill>
              <a:latin typeface="Arial"/>
              <a:ea typeface="Arial"/>
              <a:cs typeface="Arial"/>
              <a:sym typeface="Arial"/>
            </a:endParaRPr>
          </a:p>
        </p:txBody>
      </p:sp>
      <p:grpSp>
        <p:nvGrpSpPr>
          <p:cNvPr id="293" name="Google Shape;293;p31"/>
          <p:cNvGrpSpPr/>
          <p:nvPr/>
        </p:nvGrpSpPr>
        <p:grpSpPr>
          <a:xfrm>
            <a:off x="6133192" y="0"/>
            <a:ext cx="359679" cy="13716000"/>
            <a:chOff x="0" y="0"/>
            <a:chExt cx="359679" cy="13716000"/>
          </a:xfrm>
        </p:grpSpPr>
        <p:sp>
          <p:nvSpPr>
            <p:cNvPr id="294" name="Google Shape;294;p31"/>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95" name="Google Shape;295;p31"/>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p:nvPr/>
        </p:nvSpPr>
        <p:spPr>
          <a:xfrm>
            <a:off x="1080000" y="2880000"/>
            <a:ext cx="20119292" cy="919264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0" i="0" lang="pt-BR" sz="5000" u="none" cap="none" strike="noStrike">
                <a:solidFill>
                  <a:srgbClr val="FFFFFF"/>
                </a:solidFill>
                <a:latin typeface="Arial"/>
                <a:ea typeface="Arial"/>
                <a:cs typeface="Arial"/>
                <a:sym typeface="Arial"/>
              </a:rPr>
              <a:t>01. Crie uma página HTML que contenha </a:t>
            </a:r>
            <a:r>
              <a:rPr lang="pt-BR" sz="5000">
                <a:solidFill>
                  <a:srgbClr val="FFFFFF"/>
                </a:solidFill>
              </a:rPr>
              <a:t>quebra de linha e textos estilizados (&lt;b&gt; &lt;strong&gt; … etc)</a:t>
            </a:r>
            <a:endParaRPr/>
          </a:p>
          <a:p>
            <a:pPr indent="0" lvl="0" marL="0" marR="0" rtl="0" algn="just">
              <a:lnSpc>
                <a:spcPct val="150000"/>
              </a:lnSpc>
              <a:spcBef>
                <a:spcPts val="0"/>
              </a:spcBef>
              <a:spcAft>
                <a:spcPts val="0"/>
              </a:spcAft>
              <a:buClr>
                <a:srgbClr val="000000"/>
              </a:buClr>
              <a:buSzPts val="5000"/>
              <a:buFont typeface="Arial"/>
              <a:buNone/>
            </a:pPr>
            <a:r>
              <a:t/>
            </a:r>
            <a:endParaRPr b="0" i="0" sz="5000" u="none" cap="none" strike="noStrike">
              <a:solidFill>
                <a:srgbClr val="FFFFFF"/>
              </a:solidFill>
              <a:latin typeface="Arial"/>
              <a:ea typeface="Arial"/>
              <a:cs typeface="Arial"/>
              <a:sym typeface="Arial"/>
            </a:endParaRPr>
          </a:p>
          <a:p>
            <a:pPr indent="0" lvl="0" marL="0" marR="0" rtl="0" algn="just">
              <a:lnSpc>
                <a:spcPct val="150000"/>
              </a:lnSpc>
              <a:spcBef>
                <a:spcPts val="0"/>
              </a:spcBef>
              <a:spcAft>
                <a:spcPts val="0"/>
              </a:spcAft>
              <a:buClr>
                <a:srgbClr val="FFFFFF"/>
              </a:buClr>
              <a:buSzPts val="5000"/>
              <a:buFont typeface="Arial"/>
              <a:buNone/>
            </a:pPr>
            <a:r>
              <a:rPr b="0" i="0" lang="pt-BR" sz="5000" u="none" cap="none" strike="noStrike">
                <a:solidFill>
                  <a:srgbClr val="FFFFFF"/>
                </a:solidFill>
                <a:latin typeface="Arial"/>
                <a:ea typeface="Arial"/>
                <a:cs typeface="Arial"/>
                <a:sym typeface="Arial"/>
              </a:rPr>
              <a:t>02. Crie uma página HTML </a:t>
            </a:r>
            <a:r>
              <a:rPr lang="pt-BR" sz="5000">
                <a:solidFill>
                  <a:srgbClr val="FFFFFF"/>
                </a:solidFill>
              </a:rPr>
              <a:t>que contenha uma lista de links para seus 5 sites favoritos (Cada link deve abrir em uma nova aba)</a:t>
            </a:r>
            <a:endParaRPr/>
          </a:p>
          <a:p>
            <a:pPr indent="0" lvl="0" marL="0" marR="0" rtl="0" algn="just">
              <a:lnSpc>
                <a:spcPct val="150000"/>
              </a:lnSpc>
              <a:spcBef>
                <a:spcPts val="0"/>
              </a:spcBef>
              <a:spcAft>
                <a:spcPts val="0"/>
              </a:spcAft>
              <a:buClr>
                <a:srgbClr val="000000"/>
              </a:buClr>
              <a:buSzPts val="5000"/>
              <a:buFont typeface="Arial"/>
              <a:buNone/>
            </a:pPr>
            <a:r>
              <a:t/>
            </a:r>
            <a:endParaRPr b="0" i="0" sz="5000" u="none" cap="none" strike="noStrike">
              <a:solidFill>
                <a:srgbClr val="FFFFFF"/>
              </a:solidFill>
              <a:latin typeface="Arial"/>
              <a:ea typeface="Arial"/>
              <a:cs typeface="Arial"/>
              <a:sym typeface="Arial"/>
            </a:endParaRPr>
          </a:p>
          <a:p>
            <a:pPr indent="0" lvl="0" marL="0" marR="0" rtl="0" algn="just">
              <a:lnSpc>
                <a:spcPct val="150000"/>
              </a:lnSpc>
              <a:spcBef>
                <a:spcPts val="0"/>
              </a:spcBef>
              <a:spcAft>
                <a:spcPts val="0"/>
              </a:spcAft>
              <a:buClr>
                <a:srgbClr val="FFFFFF"/>
              </a:buClr>
              <a:buSzPts val="5000"/>
              <a:buFont typeface="Arial"/>
              <a:buNone/>
            </a:pPr>
            <a:r>
              <a:rPr b="0" i="0" lang="pt-BR" sz="5000" u="none" cap="none" strike="noStrike">
                <a:solidFill>
                  <a:srgbClr val="FFFFFF"/>
                </a:solidFill>
                <a:latin typeface="Arial"/>
                <a:ea typeface="Arial"/>
                <a:cs typeface="Arial"/>
                <a:sym typeface="Arial"/>
              </a:rPr>
              <a:t>03. Cr</a:t>
            </a:r>
            <a:r>
              <a:rPr lang="pt-BR" sz="5000">
                <a:solidFill>
                  <a:srgbClr val="FFFFFF"/>
                </a:solidFill>
              </a:rPr>
              <a:t>ie uma página HTML que liste várias imagens com links para a fonte onde cada imagem foi retirada</a:t>
            </a:r>
            <a:endParaRPr/>
          </a:p>
          <a:p>
            <a:pPr indent="0" lvl="0" marL="0" marR="0" rtl="0" algn="just">
              <a:lnSpc>
                <a:spcPct val="150000"/>
              </a:lnSpc>
              <a:spcBef>
                <a:spcPts val="0"/>
              </a:spcBef>
              <a:spcAft>
                <a:spcPts val="0"/>
              </a:spcAft>
              <a:buClr>
                <a:srgbClr val="000000"/>
              </a:buClr>
              <a:buSzPts val="5000"/>
              <a:buFont typeface="Arial"/>
              <a:buNone/>
            </a:pPr>
            <a:r>
              <a:t/>
            </a:r>
            <a:endParaRPr b="0" i="0" sz="5000" u="none" cap="none" strike="noStrike">
              <a:solidFill>
                <a:srgbClr val="FFFFFF"/>
              </a:solidFill>
              <a:latin typeface="Arial"/>
              <a:ea typeface="Arial"/>
              <a:cs typeface="Arial"/>
              <a:sym typeface="Arial"/>
            </a:endParaRPr>
          </a:p>
        </p:txBody>
      </p:sp>
      <p:pic>
        <p:nvPicPr>
          <p:cNvPr id="302" name="Google Shape;302;p32"/>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03" name="Google Shape;303;p32"/>
          <p:cNvSpPr txBox="1"/>
          <p:nvPr/>
        </p:nvSpPr>
        <p:spPr>
          <a:xfrm>
            <a:off x="1079999" y="720000"/>
            <a:ext cx="22220085" cy="15219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Exerc</a:t>
            </a:r>
            <a:r>
              <a:rPr b="1" i="0" lang="pt-BR" sz="7000" u="none" cap="none" strike="noStrike">
                <a:solidFill>
                  <a:srgbClr val="4BB2F9"/>
                </a:solidFill>
                <a:latin typeface="Arial"/>
                <a:ea typeface="Arial"/>
                <a:cs typeface="Arial"/>
                <a:sym typeface="Arial"/>
              </a:rPr>
              <a:t>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grpSp>
        <p:nvGrpSpPr>
          <p:cNvPr id="40" name="Google Shape;40;p6"/>
          <p:cNvGrpSpPr/>
          <p:nvPr/>
        </p:nvGrpSpPr>
        <p:grpSpPr>
          <a:xfrm>
            <a:off x="0" y="0"/>
            <a:ext cx="6133200" cy="13716000"/>
            <a:chOff x="18244457" y="0"/>
            <a:chExt cx="6133200" cy="13716000"/>
          </a:xfrm>
        </p:grpSpPr>
        <p:sp>
          <p:nvSpPr>
            <p:cNvPr id="41" name="Google Shape;41;p6"/>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42" name="Google Shape;42;p6"/>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43" name="Google Shape;43;p6"/>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9600">
                <a:solidFill>
                  <a:srgbClr val="FFFFFF"/>
                </a:solidFill>
              </a:rPr>
              <a:t>Recapitulando</a:t>
            </a:r>
            <a:r>
              <a:rPr b="1" lang="pt-BR" sz="9600">
                <a:solidFill>
                  <a:srgbClr val="FFFFFF"/>
                </a:solidFill>
              </a:rPr>
              <a:t>	</a:t>
            </a:r>
            <a:endParaRPr b="1" i="0" sz="9600" u="none" cap="none" strike="noStrike">
              <a:solidFill>
                <a:srgbClr val="FFFFFF"/>
              </a:solidFill>
              <a:latin typeface="Arial"/>
              <a:ea typeface="Arial"/>
              <a:cs typeface="Arial"/>
              <a:sym typeface="Arial"/>
            </a:endParaRPr>
          </a:p>
        </p:txBody>
      </p:sp>
      <p:grpSp>
        <p:nvGrpSpPr>
          <p:cNvPr id="44" name="Google Shape;44;p6"/>
          <p:cNvGrpSpPr/>
          <p:nvPr/>
        </p:nvGrpSpPr>
        <p:grpSpPr>
          <a:xfrm>
            <a:off x="6133192" y="0"/>
            <a:ext cx="359700" cy="13716000"/>
            <a:chOff x="0" y="0"/>
            <a:chExt cx="359700" cy="13716000"/>
          </a:xfrm>
        </p:grpSpPr>
        <p:sp>
          <p:nvSpPr>
            <p:cNvPr id="45" name="Google Shape;45;p6"/>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46" name="Google Shape;46;p6"/>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p:nvPr/>
        </p:nvSpPr>
        <p:spPr>
          <a:xfrm>
            <a:off x="1080000" y="2880000"/>
            <a:ext cx="20119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5000">
                <a:solidFill>
                  <a:srgbClr val="FFFFFF"/>
                </a:solidFill>
              </a:rPr>
              <a:t>04. Crie uma página HTML que com links para seções na mesma página, ex:</a:t>
            </a:r>
            <a:endParaRPr sz="5000">
              <a:solidFill>
                <a:srgbClr val="FFFFFF"/>
              </a:solidFill>
            </a:endParaRPr>
          </a:p>
          <a:p>
            <a:pPr indent="0" lvl="0" marL="0" rtl="0" algn="just">
              <a:lnSpc>
                <a:spcPct val="150000"/>
              </a:lnSpc>
              <a:spcBef>
                <a:spcPts val="0"/>
              </a:spcBef>
              <a:spcAft>
                <a:spcPts val="0"/>
              </a:spcAft>
              <a:buNone/>
            </a:pPr>
            <a:br>
              <a:rPr lang="pt-BR" sz="5000">
                <a:solidFill>
                  <a:srgbClr val="FFFFFF"/>
                </a:solidFill>
              </a:rPr>
            </a:br>
            <a:r>
              <a:rPr lang="pt-BR" sz="5000">
                <a:solidFill>
                  <a:srgbClr val="FFFFFF"/>
                </a:solidFill>
              </a:rPr>
              <a:t> &lt;a href="#inicio"&gt;Início&lt;/a&gt;</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 &lt;h1 id="inicio"&gt;Bem-vindo à Nossa Página&lt;/h1&gt;</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 &lt;p&gt;Esta é a seção de início. Aqui você pode colocar uma introdução ou qualquer outra informação relevante sobre sua página.&lt;/p&gt;</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    </a:t>
            </a:r>
            <a:endParaRPr sz="5000">
              <a:solidFill>
                <a:srgbClr val="FFFFFF"/>
              </a:solidFill>
            </a:endParaRPr>
          </a:p>
          <a:p>
            <a:pPr indent="0" lvl="0" marL="0" rtl="0" algn="just">
              <a:lnSpc>
                <a:spcPct val="150000"/>
              </a:lnSpc>
              <a:spcBef>
                <a:spcPts val="0"/>
              </a:spcBef>
              <a:spcAft>
                <a:spcPts val="0"/>
              </a:spcAft>
              <a:buClr>
                <a:srgbClr val="FFFFFF"/>
              </a:buClr>
              <a:buSzPts val="5000"/>
              <a:buFont typeface="Arial"/>
              <a:buNone/>
            </a:pPr>
            <a:r>
              <a:t/>
            </a:r>
            <a:endParaRPr sz="5000">
              <a:solidFill>
                <a:srgbClr val="FFFFFF"/>
              </a:solidFill>
            </a:endParaRPr>
          </a:p>
        </p:txBody>
      </p:sp>
      <p:pic>
        <p:nvPicPr>
          <p:cNvPr id="310" name="Google Shape;310;p3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11" name="Google Shape;311;p3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Exerc</a:t>
            </a:r>
            <a:r>
              <a:rPr b="1" i="0" lang="pt-BR" sz="7000" u="none" cap="none" strike="noStrike">
                <a:solidFill>
                  <a:srgbClr val="4BB2F9"/>
                </a:solidFill>
                <a:latin typeface="Arial"/>
                <a:ea typeface="Arial"/>
                <a:cs typeface="Arial"/>
                <a:sym typeface="Arial"/>
              </a:rPr>
              <a:t>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p:nvPr/>
        </p:nvSpPr>
        <p:spPr>
          <a:xfrm>
            <a:off x="1080000" y="2880000"/>
            <a:ext cx="20119200" cy="9192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pt-BR" sz="5000">
                <a:solidFill>
                  <a:srgbClr val="FFFFFF"/>
                </a:solidFill>
              </a:rPr>
              <a:t>05. Crie uma página HTML que tenha um iframe que apresente uma segunda página HTML criada por você.</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a:p>
            <a:pPr indent="0" lvl="0" marL="0" rtl="0" algn="just">
              <a:lnSpc>
                <a:spcPct val="150000"/>
              </a:lnSpc>
              <a:spcBef>
                <a:spcPts val="0"/>
              </a:spcBef>
              <a:spcAft>
                <a:spcPts val="0"/>
              </a:spcAft>
              <a:buNone/>
            </a:pPr>
            <a:r>
              <a:rPr lang="pt-BR" sz="5000">
                <a:solidFill>
                  <a:srgbClr val="FFFFFF"/>
                </a:solidFill>
              </a:rPr>
              <a:t>    </a:t>
            </a:r>
            <a:endParaRPr sz="5000">
              <a:solidFill>
                <a:srgbClr val="FFFFFF"/>
              </a:solidFill>
            </a:endParaRPr>
          </a:p>
          <a:p>
            <a:pPr indent="0" lvl="0" marL="0" rtl="0" algn="just">
              <a:lnSpc>
                <a:spcPct val="150000"/>
              </a:lnSpc>
              <a:spcBef>
                <a:spcPts val="0"/>
              </a:spcBef>
              <a:spcAft>
                <a:spcPts val="0"/>
              </a:spcAft>
              <a:buNone/>
            </a:pPr>
            <a:r>
              <a:t/>
            </a:r>
            <a:endParaRPr sz="5000">
              <a:solidFill>
                <a:srgbClr val="FFFFFF"/>
              </a:solidFill>
            </a:endParaRPr>
          </a:p>
        </p:txBody>
      </p:sp>
      <p:pic>
        <p:nvPicPr>
          <p:cNvPr id="318" name="Google Shape;318;p34"/>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19" name="Google Shape;319;p34"/>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Exerc</a:t>
            </a:r>
            <a:r>
              <a:rPr b="1" i="0" lang="pt-BR" sz="7000" u="none" cap="none" strike="noStrike">
                <a:solidFill>
                  <a:srgbClr val="4BB2F9"/>
                </a:solidFill>
                <a:latin typeface="Arial"/>
                <a:ea typeface="Arial"/>
                <a:cs typeface="Arial"/>
                <a:sym typeface="Arial"/>
              </a:rPr>
              <a:t>ícios</a:t>
            </a:r>
            <a:endParaRPr b="1" i="0" sz="7000" u="none" cap="none" strike="noStrike">
              <a:solidFill>
                <a:srgbClr val="4BB2F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p:nvPr/>
        </p:nvSpPr>
        <p:spPr>
          <a:xfrm>
            <a:off x="-1182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326" name="Google Shape;326;p35"/>
          <p:cNvPicPr preferRelativeResize="0"/>
          <p:nvPr/>
        </p:nvPicPr>
        <p:blipFill rotWithShape="1">
          <a:blip r:embed="rId3">
            <a:alphaModFix/>
          </a:blip>
          <a:srcRect b="0" l="0" r="0" t="0"/>
          <a:stretch/>
        </p:blipFill>
        <p:spPr>
          <a:xfrm>
            <a:off x="1314642" y="5302993"/>
            <a:ext cx="3480254" cy="3110014"/>
          </a:xfrm>
          <a:prstGeom prst="rect">
            <a:avLst/>
          </a:prstGeom>
          <a:noFill/>
          <a:ln>
            <a:noFill/>
          </a:ln>
        </p:spPr>
      </p:pic>
      <p:grpSp>
        <p:nvGrpSpPr>
          <p:cNvPr id="327" name="Google Shape;327;p35"/>
          <p:cNvGrpSpPr/>
          <p:nvPr/>
        </p:nvGrpSpPr>
        <p:grpSpPr>
          <a:xfrm>
            <a:off x="7447835" y="5543727"/>
            <a:ext cx="16808274" cy="3740951"/>
            <a:chOff x="5230872" y="6188672"/>
            <a:chExt cx="16808274" cy="3740951"/>
          </a:xfrm>
        </p:grpSpPr>
        <p:sp>
          <p:nvSpPr>
            <p:cNvPr id="328" name="Google Shape;328;p35"/>
            <p:cNvSpPr txBox="1"/>
            <p:nvPr/>
          </p:nvSpPr>
          <p:spPr>
            <a:xfrm>
              <a:off x="5230872" y="6188672"/>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0" lang="pt-BR" sz="9600" u="none" cap="none" strike="noStrike">
                  <a:solidFill>
                    <a:srgbClr val="FFFFFF"/>
                  </a:solidFill>
                  <a:latin typeface="Arial"/>
                  <a:ea typeface="Arial"/>
                  <a:cs typeface="Arial"/>
                  <a:sym typeface="Arial"/>
                </a:rPr>
                <a:t>Desenvolvimento Web</a:t>
              </a:r>
              <a:endParaRPr/>
            </a:p>
          </p:txBody>
        </p:sp>
        <p:sp>
          <p:nvSpPr>
            <p:cNvPr id="329" name="Google Shape;329;p35"/>
            <p:cNvSpPr/>
            <p:nvPr/>
          </p:nvSpPr>
          <p:spPr>
            <a:xfrm>
              <a:off x="5230872"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b="0" i="0" lang="pt-BR" sz="5400" u="none" cap="none" strike="noStrike">
                  <a:solidFill>
                    <a:srgbClr val="FFFFFF"/>
                  </a:solidFill>
                  <a:latin typeface="Arial"/>
                  <a:ea typeface="Arial"/>
                  <a:cs typeface="Arial"/>
                  <a:sym typeface="Arial"/>
                </a:rPr>
                <a:t>leandersonandre@univille.br</a:t>
              </a:r>
              <a:endParaRPr b="0" i="0" sz="5400" u="none" cap="none" strike="noStrike">
                <a:solidFill>
                  <a:srgbClr val="FFFFFF"/>
                </a:solidFill>
                <a:latin typeface="Arial"/>
                <a:ea typeface="Arial"/>
                <a:cs typeface="Arial"/>
                <a:sym typeface="Arial"/>
              </a:endParaRPr>
            </a:p>
          </p:txBody>
        </p:sp>
      </p:grpSp>
      <p:sp>
        <p:nvSpPr>
          <p:cNvPr id="330" name="Google Shape;330;p35"/>
          <p:cNvSpPr/>
          <p:nvPr/>
        </p:nvSpPr>
        <p:spPr>
          <a:xfrm>
            <a:off x="7447835" y="947535"/>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a:p>
        </p:txBody>
      </p:sp>
      <p:grpSp>
        <p:nvGrpSpPr>
          <p:cNvPr id="331" name="Google Shape;331;p35"/>
          <p:cNvGrpSpPr/>
          <p:nvPr/>
        </p:nvGrpSpPr>
        <p:grpSpPr>
          <a:xfrm>
            <a:off x="6121366" y="0"/>
            <a:ext cx="359679" cy="13716000"/>
            <a:chOff x="0" y="0"/>
            <a:chExt cx="359679" cy="13716000"/>
          </a:xfrm>
        </p:grpSpPr>
        <p:sp>
          <p:nvSpPr>
            <p:cNvPr id="332" name="Google Shape;332;p35"/>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333" name="Google Shape;333;p35"/>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334" name="Google Shape;334;p35"/>
          <p:cNvSpPr/>
          <p:nvPr/>
        </p:nvSpPr>
        <p:spPr>
          <a:xfrm>
            <a:off x="7447835" y="12508734"/>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MSc. Leanderson André</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p:nvPr/>
        </p:nvSpPr>
        <p:spPr>
          <a:xfrm>
            <a:off x="1079999" y="2880000"/>
            <a:ext cx="22220100" cy="5730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Tags HTML – </a:t>
            </a:r>
            <a:r>
              <a:rPr b="0" i="0" lang="pt-BR" sz="5000" u="none" cap="none" strike="noStrike">
                <a:solidFill>
                  <a:srgbClr val="FFFFFF"/>
                </a:solidFill>
                <a:latin typeface="Arial"/>
                <a:ea typeface="Arial"/>
                <a:cs typeface="Arial"/>
                <a:sym typeface="Arial"/>
              </a:rPr>
              <a:t>constituída por uma ou mais letras ou letra e númers que devem ser escritas entre os sinais &lt; e &gt;.</a:t>
            </a:r>
            <a:endParaRPr/>
          </a:p>
          <a:p>
            <a:pPr indent="0" lvl="0" marL="0" marR="0" rtl="0" algn="just">
              <a:lnSpc>
                <a:spcPct val="150000"/>
              </a:lnSpc>
              <a:spcBef>
                <a:spcPts val="0"/>
              </a:spcBef>
              <a:spcAft>
                <a:spcPts val="0"/>
              </a:spcAft>
              <a:buClr>
                <a:srgbClr val="000000"/>
              </a:buClr>
              <a:buSzPts val="5000"/>
              <a:buFont typeface="Arial"/>
              <a:buNone/>
            </a:pPr>
            <a:r>
              <a:t/>
            </a:r>
            <a:endParaRPr b="0" i="0" sz="5000" u="none" cap="none" strike="noStrike">
              <a:solidFill>
                <a:srgbClr val="FFFFFF"/>
              </a:solidFill>
              <a:latin typeface="Arial"/>
              <a:ea typeface="Arial"/>
              <a:cs typeface="Arial"/>
              <a:sym typeface="Arial"/>
            </a:endParaRPr>
          </a:p>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Tag de abertura –  </a:t>
            </a:r>
            <a:r>
              <a:rPr b="0" i="0" lang="pt-BR" sz="5000" u="none" cap="none" strike="noStrike">
                <a:solidFill>
                  <a:srgbClr val="FFFFFF"/>
                </a:solidFill>
                <a:latin typeface="Arial"/>
                <a:ea typeface="Arial"/>
                <a:cs typeface="Arial"/>
                <a:sym typeface="Arial"/>
              </a:rPr>
              <a:t>&lt;h1&gt;</a:t>
            </a:r>
            <a:endParaRPr/>
          </a:p>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Tag de fechamento -  </a:t>
            </a:r>
            <a:r>
              <a:rPr b="0" i="0" lang="pt-BR" sz="5000" u="none" cap="none" strike="noStrike">
                <a:solidFill>
                  <a:srgbClr val="FFFFFF"/>
                </a:solidFill>
                <a:latin typeface="Arial"/>
                <a:ea typeface="Arial"/>
                <a:cs typeface="Arial"/>
                <a:sym typeface="Arial"/>
              </a:rPr>
              <a:t>&lt;/h1&gt;</a:t>
            </a:r>
            <a:endParaRPr/>
          </a:p>
        </p:txBody>
      </p:sp>
      <p:pic>
        <p:nvPicPr>
          <p:cNvPr id="53" name="Google Shape;53;p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54" name="Google Shape;54;p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55" name="Google Shape;55;p7"/>
          <p:cNvSpPr txBox="1"/>
          <p:nvPr/>
        </p:nvSpPr>
        <p:spPr>
          <a:xfrm>
            <a:off x="5358533" y="10248632"/>
            <a:ext cx="146475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600"/>
              <a:buFont typeface="Arial"/>
              <a:buNone/>
            </a:pPr>
            <a:r>
              <a:rPr b="0" i="0" lang="pt-BR" sz="9600" u="none" cap="none" strike="noStrike">
                <a:solidFill>
                  <a:srgbClr val="FFFFFF"/>
                </a:solidFill>
                <a:latin typeface="Arial"/>
                <a:ea typeface="Arial"/>
                <a:cs typeface="Arial"/>
                <a:sym typeface="Arial"/>
              </a:rPr>
              <a:t>&lt;h1&gt; Página WEB &lt;/h1&gt;</a:t>
            </a:r>
            <a:endParaRPr b="0" i="0" sz="9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r>
              <a:rPr b="0" i="0" lang="pt-BR" sz="5000" u="none" cap="none" strike="noStrike">
                <a:solidFill>
                  <a:srgbClr val="FFFFFF"/>
                </a:solidFill>
                <a:latin typeface="Arial"/>
                <a:ea typeface="Arial"/>
                <a:cs typeface="Arial"/>
                <a:sym typeface="Arial"/>
              </a:rPr>
              <a:t> O arquivo deve conter a extensão .html</a:t>
            </a:r>
            <a:endParaRPr b="0" i="0" sz="5000" u="none" cap="none" strike="noStrike">
              <a:solidFill>
                <a:srgbClr val="FFFFFF"/>
              </a:solidFill>
              <a:latin typeface="Arial"/>
              <a:ea typeface="Arial"/>
              <a:cs typeface="Arial"/>
              <a:sym typeface="Arial"/>
            </a:endParaRPr>
          </a:p>
        </p:txBody>
      </p:sp>
      <p:pic>
        <p:nvPicPr>
          <p:cNvPr id="62" name="Google Shape;62;p8"/>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63" name="Google Shape;63;p8"/>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64" name="Google Shape;64;p8"/>
          <p:cNvSpPr txBox="1"/>
          <p:nvPr/>
        </p:nvSpPr>
        <p:spPr>
          <a:xfrm>
            <a:off x="1079999" y="4267267"/>
            <a:ext cx="146475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a:t>
            </a:r>
            <a:r>
              <a:rPr b="0" i="1" lang="pt-BR" sz="4400" u="none" cap="none" strike="noStrike">
                <a:solidFill>
                  <a:schemeClr val="lt1"/>
                </a:solidFill>
                <a:latin typeface="Arial"/>
                <a:ea typeface="Arial"/>
                <a:cs typeface="Arial"/>
                <a:sym typeface="Arial"/>
              </a:rPr>
              <a:t> isso é um comentário em HTML</a:t>
            </a:r>
            <a:r>
              <a:rPr b="0" i="0" lang="pt-BR" sz="4400" u="none" cap="none" strike="noStrike">
                <a:solidFill>
                  <a:schemeClr val="lt1"/>
                </a:solidFill>
                <a:latin typeface="Arial"/>
                <a:ea typeface="Arial"/>
                <a:cs typeface="Arial"/>
                <a:sym typeface="Arial"/>
              </a:rPr>
              <a:t>--&gt;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9"/>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endParaRPr b="0" i="0" sz="5000" u="none" cap="none" strike="noStrike">
              <a:solidFill>
                <a:srgbClr val="FFFFFF"/>
              </a:solidFill>
              <a:latin typeface="Arial"/>
              <a:ea typeface="Arial"/>
              <a:cs typeface="Arial"/>
              <a:sym typeface="Arial"/>
            </a:endParaRPr>
          </a:p>
        </p:txBody>
      </p:sp>
      <p:pic>
        <p:nvPicPr>
          <p:cNvPr id="71" name="Google Shape;71;p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72" name="Google Shape;72;p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73" name="Google Shape;73;p9"/>
          <p:cNvSpPr/>
          <p:nvPr/>
        </p:nvSpPr>
        <p:spPr>
          <a:xfrm>
            <a:off x="1079998" y="4267267"/>
            <a:ext cx="12663600" cy="80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4" name="Google Shape;74;p9"/>
          <p:cNvSpPr txBox="1"/>
          <p:nvPr/>
        </p:nvSpPr>
        <p:spPr>
          <a:xfrm>
            <a:off x="1079999" y="4267267"/>
            <a:ext cx="122481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a:t>
            </a:r>
            <a:r>
              <a:rPr b="0" i="1" lang="pt-BR" sz="4400" u="none" cap="none" strike="noStrike">
                <a:solidFill>
                  <a:schemeClr val="lt1"/>
                </a:solidFill>
                <a:latin typeface="Arial"/>
                <a:ea typeface="Arial"/>
                <a:cs typeface="Arial"/>
                <a:sym typeface="Arial"/>
              </a:rPr>
              <a:t> isso é um comentário em HTML</a:t>
            </a:r>
            <a:r>
              <a:rPr b="0" i="0" lang="pt-BR" sz="4400" u="none" cap="none" strike="noStrike">
                <a:solidFill>
                  <a:schemeClr val="lt1"/>
                </a:solidFill>
                <a:latin typeface="Arial"/>
                <a:ea typeface="Arial"/>
                <a:cs typeface="Arial"/>
                <a:sym typeface="Arial"/>
              </a:rPr>
              <a:t>--&gt;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&lt;/html&gt;</a:t>
            </a:r>
            <a:endParaRPr/>
          </a:p>
        </p:txBody>
      </p:sp>
      <p:sp>
        <p:nvSpPr>
          <p:cNvPr id="75" name="Google Shape;75;p9"/>
          <p:cNvSpPr/>
          <p:nvPr/>
        </p:nvSpPr>
        <p:spPr>
          <a:xfrm>
            <a:off x="15727428" y="3440123"/>
            <a:ext cx="6439824" cy="7865208"/>
          </a:xfrm>
          <a:prstGeom prst="flowChartDocument">
            <a:avLst/>
          </a:prstGeom>
          <a:noFill/>
          <a:ln cap="flat" cmpd="sng" w="1270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rPr b="0" i="0" lang="pt-BR" sz="4000" u="none" cap="none" strike="noStrike">
                <a:solidFill>
                  <a:schemeClr val="lt1"/>
                </a:solidFill>
                <a:latin typeface="Arial"/>
                <a:ea typeface="Arial"/>
                <a:cs typeface="Arial"/>
                <a:sym typeface="Arial"/>
              </a:rPr>
              <a:t>Define o tipo da marcação para HTML 5.</a:t>
            </a:r>
            <a:br>
              <a:rPr b="0" i="0" lang="pt-BR" sz="4000" u="none" cap="none" strike="noStrike">
                <a:solidFill>
                  <a:schemeClr val="lt1"/>
                </a:solidFill>
                <a:latin typeface="Arial"/>
                <a:ea typeface="Arial"/>
                <a:cs typeface="Arial"/>
                <a:sym typeface="Arial"/>
              </a:rPr>
            </a:br>
            <a:r>
              <a:rPr b="0" i="0" lang="pt-BR" sz="4000" u="none" cap="none" strike="noStrike">
                <a:solidFill>
                  <a:schemeClr val="lt1"/>
                </a:solidFill>
                <a:latin typeface="Arial"/>
                <a:ea typeface="Arial"/>
                <a:cs typeface="Arial"/>
                <a:sym typeface="Arial"/>
              </a:rPr>
              <a:t>DOCTYPE não é uma tag 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0"/>
          <p:cNvSpPr/>
          <p:nvPr/>
        </p:nvSpPr>
        <p:spPr>
          <a:xfrm>
            <a:off x="1079999" y="5011229"/>
            <a:ext cx="13799700" cy="747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2" name="Google Shape;82;p10"/>
          <p:cNvSpPr txBox="1"/>
          <p:nvPr/>
        </p:nvSpPr>
        <p:spPr>
          <a:xfrm>
            <a:off x="1079999" y="4267267"/>
            <a:ext cx="129963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dk1"/>
              </a:buClr>
              <a:buSzPts val="4400"/>
              <a:buFont typeface="Arial"/>
              <a:buNone/>
            </a:pPr>
            <a:br>
              <a:rPr b="0" i="0" lang="pt-BR" sz="4400" u="none" cap="none" strike="noStrike">
                <a:solidFill>
                  <a:schemeClr val="dk1"/>
                </a:solidFill>
                <a:latin typeface="Arial"/>
                <a:ea typeface="Arial"/>
                <a:cs typeface="Arial"/>
                <a:sym typeface="Arial"/>
              </a:rPr>
            </a:br>
            <a:r>
              <a:rPr b="0" i="0" lang="pt-BR" sz="4400" u="none" cap="none" strike="noStrike">
                <a:solidFill>
                  <a:schemeClr val="dk1"/>
                </a:solidFill>
                <a:latin typeface="Arial"/>
                <a:ea typeface="Arial"/>
                <a:cs typeface="Arial"/>
                <a:sym typeface="Arial"/>
              </a:rPr>
              <a:t>        &lt;!--</a:t>
            </a:r>
            <a:r>
              <a:rPr b="0" i="1" lang="pt-BR" sz="4400" u="none" cap="none" strike="noStrike">
                <a:solidFill>
                  <a:schemeClr val="dk1"/>
                </a:solidFill>
                <a:latin typeface="Arial"/>
                <a:ea typeface="Arial"/>
                <a:cs typeface="Arial"/>
                <a:sym typeface="Arial"/>
              </a:rPr>
              <a:t> isso é um comentário em HTML</a:t>
            </a:r>
            <a:r>
              <a:rPr b="0" i="0" lang="pt-BR" sz="4400" u="none" cap="none" strike="noStrike">
                <a:solidFill>
                  <a:schemeClr val="dk1"/>
                </a:solidFill>
                <a:latin typeface="Arial"/>
                <a:ea typeface="Arial"/>
                <a:cs typeface="Arial"/>
                <a:sym typeface="Arial"/>
              </a:rPr>
              <a:t>--&gt;</a:t>
            </a:r>
            <a:endParaRPr/>
          </a:p>
          <a:p>
            <a:pPr indent="0" lvl="0" marL="0" marR="0" rtl="0" algn="l">
              <a:lnSpc>
                <a:spcPct val="100000"/>
              </a:lnSpc>
              <a:spcBef>
                <a:spcPts val="0"/>
              </a:spcBef>
              <a:spcAft>
                <a:spcPts val="0"/>
              </a:spcAft>
              <a:buClr>
                <a:schemeClr val="dk1"/>
              </a:buClr>
              <a:buSzPts val="4400"/>
              <a:buFont typeface="Arial"/>
              <a:buNone/>
            </a:pPr>
            <a:br>
              <a:rPr b="0" i="0" lang="pt-BR" sz="4400" u="none" cap="none" strike="noStrike">
                <a:solidFill>
                  <a:schemeClr val="dk1"/>
                </a:solidFill>
                <a:latin typeface="Arial"/>
                <a:ea typeface="Arial"/>
                <a:cs typeface="Arial"/>
                <a:sym typeface="Arial"/>
              </a:rPr>
            </a:br>
            <a:r>
              <a:rPr b="0" i="0" lang="pt-BR" sz="4400" u="none" cap="none" strike="noStrike">
                <a:solidFill>
                  <a:schemeClr val="dk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&lt;/html&gt;</a:t>
            </a:r>
            <a:endParaRPr/>
          </a:p>
        </p:txBody>
      </p:sp>
      <p:sp>
        <p:nvSpPr>
          <p:cNvPr id="83" name="Google Shape;83;p10"/>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endParaRPr b="0" i="0" sz="5000" u="none" cap="none" strike="noStrike">
              <a:solidFill>
                <a:srgbClr val="FFFFFF"/>
              </a:solidFill>
              <a:latin typeface="Arial"/>
              <a:ea typeface="Arial"/>
              <a:cs typeface="Arial"/>
              <a:sym typeface="Arial"/>
            </a:endParaRPr>
          </a:p>
        </p:txBody>
      </p:sp>
      <p:pic>
        <p:nvPicPr>
          <p:cNvPr id="84" name="Google Shape;84;p1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85" name="Google Shape;85;p1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86" name="Google Shape;86;p10"/>
          <p:cNvSpPr/>
          <p:nvPr/>
        </p:nvSpPr>
        <p:spPr>
          <a:xfrm>
            <a:off x="15727428" y="3440123"/>
            <a:ext cx="6439824" cy="7865208"/>
          </a:xfrm>
          <a:prstGeom prst="flowChartDocument">
            <a:avLst/>
          </a:prstGeom>
          <a:noFill/>
          <a:ln cap="flat" cmpd="sng" w="1270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rPr b="1" i="0" lang="pt-BR" sz="4000" u="none" cap="none" strike="noStrike">
                <a:solidFill>
                  <a:schemeClr val="lt1"/>
                </a:solidFill>
                <a:latin typeface="Arial"/>
                <a:ea typeface="Arial"/>
                <a:cs typeface="Arial"/>
                <a:sym typeface="Arial"/>
              </a:rPr>
              <a:t>HTML</a:t>
            </a:r>
            <a:r>
              <a:rPr b="0" i="0" lang="pt-BR" sz="4000" u="none" cap="none" strike="noStrike">
                <a:solidFill>
                  <a:schemeClr val="lt1"/>
                </a:solidFill>
                <a:latin typeface="Arial"/>
                <a:ea typeface="Arial"/>
                <a:cs typeface="Arial"/>
                <a:sym typeface="Arial"/>
              </a:rPr>
              <a:t> é a tag raíz do documento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1"/>
          <p:cNvSpPr/>
          <p:nvPr/>
        </p:nvSpPr>
        <p:spPr>
          <a:xfrm>
            <a:off x="1079999" y="5597236"/>
            <a:ext cx="13799700" cy="2937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11"/>
          <p:cNvSpPr txBox="1"/>
          <p:nvPr/>
        </p:nvSpPr>
        <p:spPr>
          <a:xfrm>
            <a:off x="1079999" y="4267267"/>
            <a:ext cx="129963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a:t>
            </a:r>
            <a:r>
              <a:rPr b="0" i="0" lang="pt-BR" sz="4400" u="none" cap="none" strike="noStrike">
                <a:solidFill>
                  <a:schemeClr val="dk1"/>
                </a:solidFill>
                <a:latin typeface="Arial"/>
                <a:ea typeface="Arial"/>
                <a:cs typeface="Arial"/>
                <a:sym typeface="Arial"/>
              </a:rPr>
              <a:t>&lt;head&gt;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dk1"/>
              </a:buClr>
              <a:buSzPts val="4400"/>
              <a:buFont typeface="Arial"/>
              <a:buNone/>
            </a:pPr>
            <a:r>
              <a:rPr b="0" i="0" lang="pt-BR" sz="4400" u="none" cap="none" strike="noStrike">
                <a:solidFill>
                  <a:schemeClr val="dk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a:t>
            </a:r>
            <a:r>
              <a:rPr b="0" i="1" lang="pt-BR" sz="4400" u="none" cap="none" strike="noStrike">
                <a:solidFill>
                  <a:schemeClr val="lt1"/>
                </a:solidFill>
                <a:latin typeface="Arial"/>
                <a:ea typeface="Arial"/>
                <a:cs typeface="Arial"/>
                <a:sym typeface="Arial"/>
              </a:rPr>
              <a:t> isso é um comentário em HTML</a:t>
            </a:r>
            <a:r>
              <a:rPr b="0" i="0" lang="pt-BR" sz="4400" u="none" cap="none" strike="noStrike">
                <a:solidFill>
                  <a:schemeClr val="lt1"/>
                </a:solidFill>
                <a:latin typeface="Arial"/>
                <a:ea typeface="Arial"/>
                <a:cs typeface="Arial"/>
                <a:sym typeface="Arial"/>
              </a:rPr>
              <a:t>--&gt;</a:t>
            </a:r>
            <a:endParaRPr/>
          </a:p>
          <a:p>
            <a:pPr indent="0" lvl="0" marL="0" marR="0" rtl="0" algn="l">
              <a:lnSpc>
                <a:spcPct val="100000"/>
              </a:lnSpc>
              <a:spcBef>
                <a:spcPts val="0"/>
              </a:spcBef>
              <a:spcAft>
                <a:spcPts val="0"/>
              </a:spcAft>
              <a:buClr>
                <a:schemeClr val="lt1"/>
              </a:buClr>
              <a:buSzPts val="4400"/>
              <a:buFont typeface="Arial"/>
              <a:buNone/>
            </a:pPr>
            <a:br>
              <a:rPr b="0" i="0" lang="pt-BR" sz="4400" u="none" cap="none" strike="noStrike">
                <a:solidFill>
                  <a:schemeClr val="lt1"/>
                </a:solidFill>
                <a:latin typeface="Arial"/>
                <a:ea typeface="Arial"/>
                <a:cs typeface="Arial"/>
                <a:sym typeface="Arial"/>
              </a:rPr>
            </a:br>
            <a:r>
              <a:rPr b="0" i="0" lang="pt-BR" sz="4400" u="none" cap="none" strike="noStrike">
                <a:solidFill>
                  <a:schemeClr val="lt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&lt;/html&gt;</a:t>
            </a:r>
            <a:endParaRPr/>
          </a:p>
        </p:txBody>
      </p:sp>
      <p:sp>
        <p:nvSpPr>
          <p:cNvPr id="94" name="Google Shape;94;p11"/>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endParaRPr b="0" i="0" sz="5000" u="none" cap="none" strike="noStrike">
              <a:solidFill>
                <a:srgbClr val="FFFFFF"/>
              </a:solidFill>
              <a:latin typeface="Arial"/>
              <a:ea typeface="Arial"/>
              <a:cs typeface="Arial"/>
              <a:sym typeface="Arial"/>
            </a:endParaRPr>
          </a:p>
        </p:txBody>
      </p:sp>
      <p:pic>
        <p:nvPicPr>
          <p:cNvPr id="95" name="Google Shape;95;p1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96" name="Google Shape;96;p1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97" name="Google Shape;97;p11"/>
          <p:cNvSpPr/>
          <p:nvPr/>
        </p:nvSpPr>
        <p:spPr>
          <a:xfrm>
            <a:off x="15727428" y="3440123"/>
            <a:ext cx="6439824" cy="7865208"/>
          </a:xfrm>
          <a:prstGeom prst="flowChartDocument">
            <a:avLst/>
          </a:prstGeom>
          <a:noFill/>
          <a:ln cap="flat" cmpd="sng" w="1270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rPr b="1" i="0" lang="pt-BR" sz="4000" u="none" cap="none" strike="noStrike">
                <a:solidFill>
                  <a:schemeClr val="lt1"/>
                </a:solidFill>
                <a:latin typeface="Arial"/>
                <a:ea typeface="Arial"/>
                <a:cs typeface="Arial"/>
                <a:sym typeface="Arial"/>
              </a:rPr>
              <a:t>HEAD</a:t>
            </a:r>
            <a:r>
              <a:rPr b="0" i="0" lang="pt-BR" sz="4000" u="none" cap="none" strike="noStrike">
                <a:solidFill>
                  <a:schemeClr val="lt1"/>
                </a:solidFill>
                <a:latin typeface="Arial"/>
                <a:ea typeface="Arial"/>
                <a:cs typeface="Arial"/>
                <a:sym typeface="Arial"/>
              </a:rPr>
              <a:t> configura os comportamentos padrões da página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p:nvPr/>
        </p:nvSpPr>
        <p:spPr>
          <a:xfrm>
            <a:off x="1102040" y="8253908"/>
            <a:ext cx="13799700" cy="357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12"/>
          <p:cNvSpPr txBox="1"/>
          <p:nvPr/>
        </p:nvSpPr>
        <p:spPr>
          <a:xfrm>
            <a:off x="1079999" y="4267267"/>
            <a:ext cx="12996300" cy="821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&lt;!DOCTYPE html&gt;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 lang="pt-br“&gt;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&lt;title&gt;Documento HTML mínimo&lt;/title&gt;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&lt;meta charset="utf-8"&gt;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&lt;/head&gt;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    </a:t>
            </a:r>
            <a:r>
              <a:rPr b="0" i="0" lang="pt-BR" sz="4400" u="none" cap="none" strike="noStrike">
                <a:solidFill>
                  <a:schemeClr val="dk1"/>
                </a:solidFill>
                <a:latin typeface="Arial"/>
                <a:ea typeface="Arial"/>
                <a:cs typeface="Arial"/>
                <a:sym typeface="Arial"/>
              </a:rPr>
              <a:t>&lt;body&gt;</a:t>
            </a:r>
            <a:endParaRPr/>
          </a:p>
          <a:p>
            <a:pPr indent="0" lvl="0" marL="0" marR="0" rtl="0" algn="l">
              <a:lnSpc>
                <a:spcPct val="100000"/>
              </a:lnSpc>
              <a:spcBef>
                <a:spcPts val="0"/>
              </a:spcBef>
              <a:spcAft>
                <a:spcPts val="0"/>
              </a:spcAft>
              <a:buClr>
                <a:schemeClr val="dk1"/>
              </a:buClr>
              <a:buSzPts val="4400"/>
              <a:buFont typeface="Arial"/>
              <a:buNone/>
            </a:pPr>
            <a:br>
              <a:rPr b="0" i="0" lang="pt-BR" sz="4400" u="none" cap="none" strike="noStrike">
                <a:solidFill>
                  <a:schemeClr val="dk1"/>
                </a:solidFill>
                <a:latin typeface="Arial"/>
                <a:ea typeface="Arial"/>
                <a:cs typeface="Arial"/>
                <a:sym typeface="Arial"/>
              </a:rPr>
            </a:br>
            <a:r>
              <a:rPr b="0" i="0" lang="pt-BR" sz="4400" u="none" cap="none" strike="noStrike">
                <a:solidFill>
                  <a:schemeClr val="dk1"/>
                </a:solidFill>
                <a:latin typeface="Arial"/>
                <a:ea typeface="Arial"/>
                <a:cs typeface="Arial"/>
                <a:sym typeface="Arial"/>
              </a:rPr>
              <a:t>        &lt;!--</a:t>
            </a:r>
            <a:r>
              <a:rPr b="0" i="1" lang="pt-BR" sz="4400" u="none" cap="none" strike="noStrike">
                <a:solidFill>
                  <a:schemeClr val="dk1"/>
                </a:solidFill>
                <a:latin typeface="Arial"/>
                <a:ea typeface="Arial"/>
                <a:cs typeface="Arial"/>
                <a:sym typeface="Arial"/>
              </a:rPr>
              <a:t> isso é um comentário em HTML</a:t>
            </a:r>
            <a:r>
              <a:rPr b="0" i="0" lang="pt-BR" sz="4400" u="none" cap="none" strike="noStrike">
                <a:solidFill>
                  <a:schemeClr val="dk1"/>
                </a:solidFill>
                <a:latin typeface="Arial"/>
                <a:ea typeface="Arial"/>
                <a:cs typeface="Arial"/>
                <a:sym typeface="Arial"/>
              </a:rPr>
              <a:t>--&gt;</a:t>
            </a:r>
            <a:endParaRPr/>
          </a:p>
          <a:p>
            <a:pPr indent="0" lvl="0" marL="0" marR="0" rtl="0" algn="l">
              <a:lnSpc>
                <a:spcPct val="100000"/>
              </a:lnSpc>
              <a:spcBef>
                <a:spcPts val="0"/>
              </a:spcBef>
              <a:spcAft>
                <a:spcPts val="0"/>
              </a:spcAft>
              <a:buClr>
                <a:schemeClr val="dk1"/>
              </a:buClr>
              <a:buSzPts val="4400"/>
              <a:buFont typeface="Arial"/>
              <a:buNone/>
            </a:pPr>
            <a:br>
              <a:rPr b="0" i="0" lang="pt-BR" sz="4400" u="none" cap="none" strike="noStrike">
                <a:solidFill>
                  <a:schemeClr val="dk1"/>
                </a:solidFill>
                <a:latin typeface="Arial"/>
                <a:ea typeface="Arial"/>
                <a:cs typeface="Arial"/>
                <a:sym typeface="Arial"/>
              </a:rPr>
            </a:br>
            <a:r>
              <a:rPr b="0" i="0" lang="pt-BR" sz="4400" u="none" cap="none" strike="noStrike">
                <a:solidFill>
                  <a:schemeClr val="dk1"/>
                </a:solidFill>
                <a:latin typeface="Arial"/>
                <a:ea typeface="Arial"/>
                <a:cs typeface="Arial"/>
                <a:sym typeface="Arial"/>
              </a:rPr>
              <a:t>    &lt;/body&gt;</a:t>
            </a:r>
            <a:endParaRPr/>
          </a:p>
          <a:p>
            <a:pPr indent="0" lvl="0" marL="0" marR="0" rtl="0" algn="l">
              <a:lnSpc>
                <a:spcPct val="100000"/>
              </a:lnSpc>
              <a:spcBef>
                <a:spcPts val="0"/>
              </a:spcBef>
              <a:spcAft>
                <a:spcPts val="0"/>
              </a:spcAft>
              <a:buClr>
                <a:schemeClr val="lt1"/>
              </a:buClr>
              <a:buSzPts val="4400"/>
              <a:buFont typeface="Arial"/>
              <a:buNone/>
            </a:pPr>
            <a:r>
              <a:rPr b="0" i="0" lang="pt-BR" sz="4400" u="none" cap="none" strike="noStrike">
                <a:solidFill>
                  <a:schemeClr val="lt1"/>
                </a:solidFill>
                <a:latin typeface="Arial"/>
                <a:ea typeface="Arial"/>
                <a:cs typeface="Arial"/>
                <a:sym typeface="Arial"/>
              </a:rPr>
              <a:t>&lt;/html&gt;</a:t>
            </a:r>
            <a:endParaRPr/>
          </a:p>
        </p:txBody>
      </p:sp>
      <p:sp>
        <p:nvSpPr>
          <p:cNvPr id="105" name="Google Shape;105;p12"/>
          <p:cNvSpPr/>
          <p:nvPr/>
        </p:nvSpPr>
        <p:spPr>
          <a:xfrm>
            <a:off x="1079999" y="2880000"/>
            <a:ext cx="22220100" cy="1113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FFFFFF"/>
              </a:buClr>
              <a:buSzPts val="5000"/>
              <a:buFont typeface="Arial"/>
              <a:buNone/>
            </a:pPr>
            <a:r>
              <a:rPr b="1" i="0" lang="pt-BR" sz="5000" u="none" cap="none" strike="noStrike">
                <a:solidFill>
                  <a:srgbClr val="FFFFFF"/>
                </a:solidFill>
                <a:latin typeface="Arial"/>
                <a:ea typeface="Arial"/>
                <a:cs typeface="Arial"/>
                <a:sym typeface="Arial"/>
              </a:rPr>
              <a:t>HTML5 mínimo – </a:t>
            </a:r>
            <a:endParaRPr b="0" i="0" sz="5000" u="none" cap="none" strike="noStrike">
              <a:solidFill>
                <a:srgbClr val="FFFFFF"/>
              </a:solidFill>
              <a:latin typeface="Arial"/>
              <a:ea typeface="Arial"/>
              <a:cs typeface="Arial"/>
              <a:sym typeface="Arial"/>
            </a:endParaRPr>
          </a:p>
        </p:txBody>
      </p:sp>
      <p:pic>
        <p:nvPicPr>
          <p:cNvPr id="106" name="Google Shape;106;p12"/>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07" name="Google Shape;107;p12"/>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Marcação HTML</a:t>
            </a:r>
            <a:endParaRPr/>
          </a:p>
        </p:txBody>
      </p:sp>
      <p:sp>
        <p:nvSpPr>
          <p:cNvPr id="108" name="Google Shape;108;p12"/>
          <p:cNvSpPr/>
          <p:nvPr/>
        </p:nvSpPr>
        <p:spPr>
          <a:xfrm>
            <a:off x="15727428" y="3440123"/>
            <a:ext cx="6439824" cy="7865208"/>
          </a:xfrm>
          <a:prstGeom prst="flowChartDocument">
            <a:avLst/>
          </a:prstGeom>
          <a:noFill/>
          <a:ln cap="flat" cmpd="sng" w="127000">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000"/>
              <a:buFont typeface="Arial"/>
              <a:buNone/>
            </a:pPr>
            <a:r>
              <a:rPr b="1" i="0" lang="pt-BR" sz="4000" u="none" cap="none" strike="noStrike">
                <a:solidFill>
                  <a:schemeClr val="lt1"/>
                </a:solidFill>
                <a:latin typeface="Arial"/>
                <a:ea typeface="Arial"/>
                <a:cs typeface="Arial"/>
                <a:sym typeface="Arial"/>
              </a:rPr>
              <a:t>BODY</a:t>
            </a:r>
            <a:r>
              <a:rPr b="0" i="0" lang="pt-BR" sz="4000" u="none" cap="none" strike="noStrike">
                <a:solidFill>
                  <a:schemeClr val="lt1"/>
                </a:solidFill>
                <a:latin typeface="Arial"/>
                <a:ea typeface="Arial"/>
                <a:cs typeface="Arial"/>
                <a:sym typeface="Arial"/>
              </a:rPr>
              <a:t> configura o conteúdo do documento web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enutzerdefiniert 227">
      <a:dk1>
        <a:srgbClr val="464646"/>
      </a:dk1>
      <a:lt1>
        <a:srgbClr val="F0F0F0"/>
      </a:lt1>
      <a:dk2>
        <a:srgbClr val="44546A"/>
      </a:dk2>
      <a:lt2>
        <a:srgbClr val="E7E6E6"/>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