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</p:sldIdLst>
  <p:sldSz cy="13716000" cx="2437765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slide" Target="slides/slide40.xml"/><Relationship Id="rId21" Type="http://schemas.openxmlformats.org/officeDocument/2006/relationships/slide" Target="slides/slide17.xml"/><Relationship Id="rId43" Type="http://schemas.openxmlformats.org/officeDocument/2006/relationships/slide" Target="slides/slide39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:notes"/>
          <p:cNvSpPr/>
          <p:nvPr>
            <p:ph idx="2" type="sldImg"/>
          </p:nvPr>
        </p:nvSpPr>
        <p:spPr>
          <a:xfrm>
            <a:off x="687388" y="1143000"/>
            <a:ext cx="54832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" name="Google Shape;14;p1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:notes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202acbf5f3_0_125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2202acbf5f3_0_1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2202acbf5f3_0_125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:notes"/>
          <p:cNvSpPr/>
          <p:nvPr>
            <p:ph idx="2" type="sldImg"/>
          </p:nvPr>
        </p:nvSpPr>
        <p:spPr>
          <a:xfrm>
            <a:off x="687388" y="1143000"/>
            <a:ext cx="54832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24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4:notes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f2a519b741_0_18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2f2a519b741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2f2a519b741_0_18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f2a519b741_0_30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2f2a519b741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2f2a519b741_0_30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f2a519b741_0_40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2f2a519b741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2f2a519b741_0_40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f2a519b741_0_64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2f2a519b741_0_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2f2a519b741_0_64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f2a519b741_0_100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2f2a519b741_0_1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2f2a519b741_0_100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f2a519b741_0_49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2f2a519b741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g2f2a519b741_0_49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f2ddaeac65_0_0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2f2ddaeac6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g2f2ddaeac65_0_0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f2ddaeac65_0_10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2f2ddaeac65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2f2ddaeac65_0_10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:notes"/>
          <p:cNvSpPr/>
          <p:nvPr>
            <p:ph idx="2" type="sldImg"/>
          </p:nvPr>
        </p:nvSpPr>
        <p:spPr>
          <a:xfrm>
            <a:off x="687388" y="1143000"/>
            <a:ext cx="54832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" name="Google Shape;29;p2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2:notes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f2a519b741_0_141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2f2a519b741_0_1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2f2a519b741_0_141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f2ddaeac65_0_21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g2f2ddaeac65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g2f2ddaeac65_0_21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f2a519b741_0_112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g2f2a519b741_0_1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2f2a519b741_0_112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f2a519b741_0_124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g2f2a519b741_0_1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2f2a519b741_0_124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f2a519b741_0_3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g2f2a519b741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g2f2a519b741_0_3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f2a519b741_0_169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g2f2a519b741_0_1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2f2a519b741_0_169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f2a519b741_0_240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g2f2a519b741_0_2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g2f2a519b741_0_240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f2a519b741_0_181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g2f2a519b741_0_1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g2f2a519b741_0_181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f2a519b741_0_192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g2f2a519b741_0_1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g2f2a519b741_0_192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f2a519b741_0_204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g2f2a519b741_0_2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g2f2a519b741_0_204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2202acbf5f3_0_138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" name="Google Shape;37;g2202acbf5f3_0_1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g2202acbf5f3_0_138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f2a519b741_0_216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g2f2a519b741_0_2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g2f2a519b741_0_216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f2a519b741_0_228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g2f2a519b741_0_2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g2f2a519b741_0_228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f2a519b741_0_157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g2f2a519b741_0_1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g2f2a519b741_0_157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f2a519b741_0_260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g2f2a519b741_0_2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g2f2a519b741_0_260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f2a519b741_0_271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g2f2a519b741_0_2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g2f2a519b741_0_271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f2a519b741_0_284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g2f2a519b741_0_2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g2f2a519b741_0_284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f2a519b741_0_299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" name="Google Shape;379;g2f2a519b741_0_2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g2f2a519b741_0_299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f2a519b741_0_249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" name="Google Shape;389;g2f2a519b741_0_2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g2f2a519b741_0_249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5:notes"/>
          <p:cNvSpPr/>
          <p:nvPr>
            <p:ph idx="2" type="sldImg"/>
          </p:nvPr>
        </p:nvSpPr>
        <p:spPr>
          <a:xfrm>
            <a:off x="687388" y="1143000"/>
            <a:ext cx="54832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1" name="Google Shape;401;p25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25:notes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f2ddaeac65_0_39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0" name="Google Shape;410;g2f2ddaeac65_0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g2f2ddaeac65_0_39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2202acbf5f3_0_69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" name="Google Shape;49;g2202acbf5f3_0_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g2202acbf5f3_0_69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2f2ddaeac65_0_49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9" name="Google Shape;419;g2f2ddaeac65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&lt;!DOCTYPE 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&lt;title&gt;Page Title&lt;/title&gt;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&lt;table border="1"&gt;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&lt;thead&gt;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&lt;tr&gt;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&lt;th&gt;Produto&lt;/th&gt;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&lt;th&gt;Imagem&lt;/th&gt;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&lt;th&gt;Preço&lt;/th&gt;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&lt;th&gt;Qualidade&lt;/th&gt;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&lt;th&gt;Avaliação&lt;/th&gt;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&lt;th&gt;Mais Informações&lt;/th&gt;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&lt;/tr&gt;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&lt;/thead&gt;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&lt;tbody&gt;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&lt;tr&gt;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&lt;td&gt;Produto A&lt;/td&gt;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&lt;td&gt;&lt;img src="https://www.compumaq.com.br/loja/img/produtos/0022338.jpg" alt="Produto A" width="100"&gt;&lt;/td&gt;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&lt;td&gt;R$ 100&lt;/td&gt;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&lt;td&gt;Alta&lt;/td&gt;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&lt;td&gt;4.5&lt;/td&gt;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&lt;td&gt;&lt;a href="https://example.com/produto-a" target="_blank"&gt;Ver mais&lt;/a&gt;&lt;/td&gt;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&lt;/tr&gt;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&lt;tr&gt;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&lt;td&gt;Produto B&lt;/td&gt;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&lt;td&gt;&lt;img src="https://www.compumaq.com.br/loja/img/produtos/0022338.jpg" alt="Produto B" width="100"&gt;&lt;/td&gt;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&lt;td&gt;R$ 150&lt;/td&gt;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&lt;td&gt;Média&lt;/td&gt;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&lt;td&gt;3.8&lt;/td&gt;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&lt;td&gt;&lt;a href="https://example.com/produto-b" target="_blank"&gt;Ver mais&lt;/a&gt;&lt;/td&gt;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&lt;/tr&gt;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&lt;tr&gt;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&lt;td&gt;Produto C&lt;/td&gt;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&lt;td&gt;&lt;img src="https://www.compumaq.com.br/loja/img/produtos/0022338.jpg" alt="Produto C" width="100"&gt;&lt;/td&gt;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&lt;td&gt;R$ 120&lt;/td&gt;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&lt;td&gt;Alta&lt;/td&gt;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&lt;td&gt;4.2&lt;/td&gt;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&lt;td&gt;&lt;a href="https://example.com/produto-c" target="_blank"&gt;Ver mais&lt;/a&gt;&lt;/td&gt;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&lt;/tr&gt;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&lt;/tbody&gt;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&lt;/table&gt;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&lt;/html&gt;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20" name="Google Shape;420;g2f2ddaeac65_0_49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7:notes"/>
          <p:cNvSpPr/>
          <p:nvPr>
            <p:ph idx="2" type="sldImg"/>
          </p:nvPr>
        </p:nvSpPr>
        <p:spPr>
          <a:xfrm>
            <a:off x="687388" y="1143000"/>
            <a:ext cx="54832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8" name="Google Shape;428;p27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27:notes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02acbf5f3_0_77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g2202acbf5f3_0_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g2202acbf5f3_0_77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202acbf5f3_0_85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g2202acbf5f3_0_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g2202acbf5f3_0_85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202acbf5f3_0_95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g2202acbf5f3_0_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g2202acbf5f3_0_95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202acbf5f3_0_105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2202acbf5f3_0_1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g2202acbf5f3_0_105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02acbf5f3_0_115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2202acbf5f3_0_1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g2202acbf5f3_0_115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ndard">
  <p:cSld name="Standard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Empt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2121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16.png"/><Relationship Id="rId5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20.png"/><Relationship Id="rId5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png"/><Relationship Id="rId4" Type="http://schemas.openxmlformats.org/officeDocument/2006/relationships/image" Target="../media/image1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18244457" y="0"/>
            <a:ext cx="6133193" cy="1371600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70926" y="5622272"/>
            <a:ext cx="3480254" cy="31100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4"/>
          <p:cNvGrpSpPr/>
          <p:nvPr/>
        </p:nvGrpSpPr>
        <p:grpSpPr>
          <a:xfrm>
            <a:off x="1436182" y="5474311"/>
            <a:ext cx="16138140" cy="3719640"/>
            <a:chOff x="1326470" y="6209983"/>
            <a:chExt cx="16808274" cy="3719640"/>
          </a:xfrm>
        </p:grpSpPr>
        <p:sp>
          <p:nvSpPr>
            <p:cNvPr id="20" name="Google Shape;20;p4"/>
            <p:cNvSpPr txBox="1"/>
            <p:nvPr/>
          </p:nvSpPr>
          <p:spPr>
            <a:xfrm>
              <a:off x="1326470" y="6209983"/>
              <a:ext cx="16808274" cy="19345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rial"/>
                <a:buNone/>
              </a:pPr>
              <a:r>
                <a:rPr b="1" lang="pt-BR" sz="9600">
                  <a:solidFill>
                    <a:srgbClr val="FFFFFF"/>
                  </a:solidFill>
                </a:rPr>
                <a:t>Tabelas</a:t>
              </a:r>
              <a:endParaRPr b="1" i="0" sz="9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4"/>
            <p:cNvSpPr/>
            <p:nvPr/>
          </p:nvSpPr>
          <p:spPr>
            <a:xfrm>
              <a:off x="1326470" y="9006293"/>
              <a:ext cx="14677202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50"/>
                <a:buFont typeface="Arial"/>
                <a:buNone/>
              </a:pPr>
              <a:r>
                <a:rPr b="0" i="0" lang="pt-BR" sz="5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Desenvolvimento Web</a:t>
              </a:r>
              <a:endParaRPr/>
            </a:p>
          </p:txBody>
        </p:sp>
      </p:grpSp>
      <p:sp>
        <p:nvSpPr>
          <p:cNvPr id="22" name="Google Shape;22;p4"/>
          <p:cNvSpPr/>
          <p:nvPr/>
        </p:nvSpPr>
        <p:spPr>
          <a:xfrm>
            <a:off x="1326470" y="914878"/>
            <a:ext cx="1467720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Universidade da Região de Joinville - UNIVILLE</a:t>
            </a:r>
            <a:endParaRPr b="0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" name="Google Shape;23;p4"/>
          <p:cNvGrpSpPr/>
          <p:nvPr/>
        </p:nvGrpSpPr>
        <p:grpSpPr>
          <a:xfrm>
            <a:off x="17831204" y="0"/>
            <a:ext cx="359679" cy="13716000"/>
            <a:chOff x="0" y="0"/>
            <a:chExt cx="359679" cy="13716000"/>
          </a:xfrm>
        </p:grpSpPr>
        <p:sp>
          <p:nvSpPr>
            <p:cNvPr id="24" name="Google Shape;24;p4"/>
            <p:cNvSpPr/>
            <p:nvPr/>
          </p:nvSpPr>
          <p:spPr>
            <a:xfrm>
              <a:off x="180000" y="0"/>
              <a:ext cx="179679" cy="13716000"/>
            </a:xfrm>
            <a:prstGeom prst="rect">
              <a:avLst/>
            </a:prstGeom>
            <a:solidFill>
              <a:srgbClr val="4E9F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0" y="0"/>
              <a:ext cx="179678" cy="13716000"/>
            </a:xfrm>
            <a:prstGeom prst="rect">
              <a:avLst/>
            </a:prstGeom>
            <a:solidFill>
              <a:srgbClr val="1E51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" name="Google Shape;26;p4"/>
          <p:cNvSpPr/>
          <p:nvPr/>
        </p:nvSpPr>
        <p:spPr>
          <a:xfrm>
            <a:off x="1326470" y="12432937"/>
            <a:ext cx="1467720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Prof. </a:t>
            </a:r>
            <a:r>
              <a:rPr lang="pt-BR" sz="3200">
                <a:solidFill>
                  <a:srgbClr val="FFFFFF"/>
                </a:solidFill>
              </a:rPr>
              <a:t>Eduardo Gabriel</a:t>
            </a:r>
            <a:endParaRPr b="0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3"/>
          <p:cNvSpPr/>
          <p:nvPr/>
        </p:nvSpPr>
        <p:spPr>
          <a:xfrm>
            <a:off x="1102040" y="9282545"/>
            <a:ext cx="13799700" cy="155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3"/>
          <p:cNvSpPr txBox="1"/>
          <p:nvPr/>
        </p:nvSpPr>
        <p:spPr>
          <a:xfrm>
            <a:off x="1079999" y="4267267"/>
            <a:ext cx="12996300" cy="82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0" i="0" lang="pt-BR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0" i="0" lang="pt-BR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&lt;html lang="pt-br“&gt;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0" i="0" lang="pt-BR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&lt;head&gt;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0" i="0" lang="pt-BR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&lt;title&gt;Documento HTML mínimo&lt;/title&gt;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0" i="0" lang="pt-BR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&lt;meta charset="utf-8"&gt;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0" i="0" lang="pt-BR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&lt;/head&gt;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0" i="0" lang="pt-BR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&lt;body&gt;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br>
              <a:rPr b="0" i="0" lang="pt-BR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i="0" lang="pt-B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&lt;!--</a:t>
            </a:r>
            <a:r>
              <a:rPr b="0" i="1" lang="pt-B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isso é um comentário em HTML</a:t>
            </a:r>
            <a:r>
              <a:rPr b="0" i="0" lang="pt-B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br>
              <a:rPr b="0" i="0" lang="pt-BR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&lt;/body&gt;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0" i="0" lang="pt-BR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/>
          </a:p>
        </p:txBody>
      </p:sp>
      <p:sp>
        <p:nvSpPr>
          <p:cNvPr id="116" name="Google Shape;116;p13"/>
          <p:cNvSpPr/>
          <p:nvPr/>
        </p:nvSpPr>
        <p:spPr>
          <a:xfrm>
            <a:off x="1079999" y="2880000"/>
            <a:ext cx="22220100" cy="11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Arial"/>
              <a:buNone/>
            </a:pPr>
            <a:r>
              <a:rPr b="1" i="0" lang="pt-BR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HTML5 mínimo – </a:t>
            </a:r>
            <a:endParaRPr b="0" i="0" sz="5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13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  <a:ln>
            <a:noFill/>
          </a:ln>
        </p:spPr>
      </p:pic>
      <p:sp>
        <p:nvSpPr>
          <p:cNvPr id="118" name="Google Shape;118;p13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BB2F9"/>
              </a:buClr>
              <a:buSzPts val="7000"/>
              <a:buFont typeface="Arial"/>
              <a:buNone/>
            </a:pPr>
            <a:r>
              <a:rPr b="1" i="0" lang="pt-BR" sz="7000" u="none" cap="none" strike="noStrike">
                <a:solidFill>
                  <a:srgbClr val="4BB2F9"/>
                </a:solidFill>
                <a:latin typeface="Arial"/>
                <a:ea typeface="Arial"/>
                <a:cs typeface="Arial"/>
                <a:sym typeface="Arial"/>
              </a:rPr>
              <a:t>Marcação HTML</a:t>
            </a:r>
            <a:endParaRPr/>
          </a:p>
        </p:txBody>
      </p:sp>
      <p:sp>
        <p:nvSpPr>
          <p:cNvPr id="119" name="Google Shape;119;p13"/>
          <p:cNvSpPr/>
          <p:nvPr/>
        </p:nvSpPr>
        <p:spPr>
          <a:xfrm>
            <a:off x="15727428" y="3440123"/>
            <a:ext cx="6439824" cy="7865208"/>
          </a:xfrm>
          <a:prstGeom prst="flowChartDocument">
            <a:avLst/>
          </a:prstGeom>
          <a:noFill/>
          <a:ln cap="flat" cmpd="sng" w="1270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1" i="0" lang="pt-BR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&lt;!-- --&gt;</a:t>
            </a:r>
            <a:r>
              <a:rPr b="0" i="0" lang="pt-BR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Comentário dentro do HTML.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14"/>
          <p:cNvGrpSpPr/>
          <p:nvPr/>
        </p:nvGrpSpPr>
        <p:grpSpPr>
          <a:xfrm>
            <a:off x="0" y="0"/>
            <a:ext cx="6133193" cy="13716000"/>
            <a:chOff x="18244457" y="0"/>
            <a:chExt cx="6133193" cy="13716000"/>
          </a:xfrm>
        </p:grpSpPr>
        <p:sp>
          <p:nvSpPr>
            <p:cNvPr id="126" name="Google Shape;126;p14"/>
            <p:cNvSpPr/>
            <p:nvPr/>
          </p:nvSpPr>
          <p:spPr>
            <a:xfrm>
              <a:off x="18244457" y="0"/>
              <a:ext cx="6133193" cy="13716000"/>
            </a:xfrm>
            <a:prstGeom prst="rect">
              <a:avLst/>
            </a:prstGeom>
            <a:solidFill>
              <a:srgbClr val="2727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7" name="Google Shape;127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570926" y="5302993"/>
              <a:ext cx="3480254" cy="311001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8" name="Google Shape;128;p14"/>
          <p:cNvSpPr txBox="1"/>
          <p:nvPr/>
        </p:nvSpPr>
        <p:spPr>
          <a:xfrm>
            <a:off x="7459662" y="5890704"/>
            <a:ext cx="16221739" cy="19345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1" lang="pt-BR" sz="9600">
                <a:solidFill>
                  <a:srgbClr val="FFFFFF"/>
                </a:solidFill>
              </a:rPr>
              <a:t>Introdução a tabelas HTML</a:t>
            </a:r>
            <a:endParaRPr b="1" i="0" sz="9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9" name="Google Shape;129;p14"/>
          <p:cNvGrpSpPr/>
          <p:nvPr/>
        </p:nvGrpSpPr>
        <p:grpSpPr>
          <a:xfrm>
            <a:off x="6133192" y="0"/>
            <a:ext cx="359679" cy="13716000"/>
            <a:chOff x="0" y="0"/>
            <a:chExt cx="359679" cy="13716000"/>
          </a:xfrm>
        </p:grpSpPr>
        <p:sp>
          <p:nvSpPr>
            <p:cNvPr id="130" name="Google Shape;130;p14"/>
            <p:cNvSpPr/>
            <p:nvPr/>
          </p:nvSpPr>
          <p:spPr>
            <a:xfrm>
              <a:off x="180000" y="0"/>
              <a:ext cx="179679" cy="13716000"/>
            </a:xfrm>
            <a:prstGeom prst="rect">
              <a:avLst/>
            </a:prstGeom>
            <a:solidFill>
              <a:srgbClr val="4E9F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0" y="0"/>
              <a:ext cx="179678" cy="13716000"/>
            </a:xfrm>
            <a:prstGeom prst="rect">
              <a:avLst/>
            </a:prstGeom>
            <a:solidFill>
              <a:srgbClr val="1E51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/>
          <p:nvPr/>
        </p:nvSpPr>
        <p:spPr>
          <a:xfrm>
            <a:off x="1080000" y="4267275"/>
            <a:ext cx="21914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8" name="Google Shape;138;p15"/>
          <p:cNvSpPr/>
          <p:nvPr/>
        </p:nvSpPr>
        <p:spPr>
          <a:xfrm>
            <a:off x="1080000" y="2880000"/>
            <a:ext cx="22220100" cy="10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461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Arial"/>
              <a:buChar char="●"/>
            </a:pPr>
            <a:r>
              <a:rPr lang="pt-BR" sz="5000">
                <a:solidFill>
                  <a:srgbClr val="FFFFFF"/>
                </a:solidFill>
              </a:rPr>
              <a:t>Tabelas são estruturas usadas para organizar dados em linhas e colunas, formando uma grade. Cada célula da tabela pode conter texto, números, imagens, ou outros elementos HTML.</a:t>
            </a:r>
            <a:endParaRPr sz="5000">
              <a:solidFill>
                <a:srgbClr val="FFFFFF"/>
              </a:solidFill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FFFFFF"/>
              </a:solidFill>
            </a:endParaRPr>
          </a:p>
          <a:p>
            <a:pPr indent="-5461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Char char="●"/>
            </a:pPr>
            <a:r>
              <a:rPr lang="pt-BR" sz="5000">
                <a:solidFill>
                  <a:srgbClr val="FFFFFF"/>
                </a:solidFill>
              </a:rPr>
              <a:t>As tabelas são definidas usando a tag </a:t>
            </a:r>
            <a:r>
              <a:rPr b="1" lang="pt-BR" sz="5000">
                <a:solidFill>
                  <a:schemeClr val="dk1"/>
                </a:solidFill>
                <a:highlight>
                  <a:srgbClr val="FFFF00"/>
                </a:highlight>
              </a:rPr>
              <a:t>&lt;table&gt;</a:t>
            </a:r>
            <a:r>
              <a:rPr lang="pt-BR" sz="5000">
                <a:solidFill>
                  <a:srgbClr val="FFFFFF"/>
                </a:solidFill>
              </a:rPr>
              <a:t> em conjunto com outras tags como </a:t>
            </a:r>
            <a:r>
              <a:rPr b="1" lang="pt-BR" sz="5000">
                <a:solidFill>
                  <a:schemeClr val="dk1"/>
                </a:solidFill>
                <a:highlight>
                  <a:srgbClr val="FFFF00"/>
                </a:highlight>
              </a:rPr>
              <a:t>&lt;tr&gt;</a:t>
            </a:r>
            <a:r>
              <a:rPr lang="pt-BR" sz="5000">
                <a:solidFill>
                  <a:srgbClr val="FFFFFF"/>
                </a:solidFill>
              </a:rPr>
              <a:t> (linha), </a:t>
            </a:r>
            <a:r>
              <a:rPr b="1" lang="pt-BR" sz="5000">
                <a:solidFill>
                  <a:schemeClr val="dk1"/>
                </a:solidFill>
                <a:highlight>
                  <a:srgbClr val="FFFF00"/>
                </a:highlight>
              </a:rPr>
              <a:t>&lt;td&gt;</a:t>
            </a:r>
            <a:r>
              <a:rPr lang="pt-BR" sz="5000">
                <a:solidFill>
                  <a:srgbClr val="FFFFFF"/>
                </a:solidFill>
              </a:rPr>
              <a:t> (célula), e </a:t>
            </a:r>
            <a:r>
              <a:rPr b="1" lang="pt-BR" sz="5000">
                <a:solidFill>
                  <a:schemeClr val="dk1"/>
                </a:solidFill>
                <a:highlight>
                  <a:srgbClr val="FFFF00"/>
                </a:highlight>
              </a:rPr>
              <a:t>&lt;th&gt;</a:t>
            </a:r>
            <a:r>
              <a:rPr lang="pt-BR" sz="5000">
                <a:solidFill>
                  <a:srgbClr val="FFFFFF"/>
                </a:solidFill>
              </a:rPr>
              <a:t> (cabeçalho).</a:t>
            </a:r>
            <a:endParaRPr sz="5000">
              <a:solidFill>
                <a:srgbClr val="FFFFFF"/>
              </a:solidFill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FFFFFF"/>
              </a:solidFill>
            </a:endParaRPr>
          </a:p>
        </p:txBody>
      </p:sp>
      <p:pic>
        <p:nvPicPr>
          <p:cNvPr id="139" name="Google Shape;139;p15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  <a:ln>
            <a:noFill/>
          </a:ln>
        </p:spPr>
      </p:pic>
      <p:sp>
        <p:nvSpPr>
          <p:cNvPr id="140" name="Google Shape;140;p15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BB2F9"/>
              </a:buClr>
              <a:buSzPts val="7000"/>
              <a:buFont typeface="Arial"/>
              <a:buNone/>
            </a:pPr>
            <a:r>
              <a:rPr b="1" lang="pt-BR" sz="7000">
                <a:solidFill>
                  <a:srgbClr val="4BB2F9"/>
                </a:solidFill>
              </a:rPr>
              <a:t>Introdução</a:t>
            </a:r>
            <a:r>
              <a:rPr b="1" lang="pt-BR" sz="7000">
                <a:solidFill>
                  <a:srgbClr val="4BB2F9"/>
                </a:solidFill>
              </a:rPr>
              <a:t> a Tabelas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/>
        </p:nvSpPr>
        <p:spPr>
          <a:xfrm>
            <a:off x="1080000" y="4267275"/>
            <a:ext cx="21914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7" name="Google Shape;147;p16"/>
          <p:cNvSpPr/>
          <p:nvPr/>
        </p:nvSpPr>
        <p:spPr>
          <a:xfrm>
            <a:off x="1080000" y="2880000"/>
            <a:ext cx="22220100" cy="10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300">
                <a:solidFill>
                  <a:srgbClr val="FFFFFF"/>
                </a:solidFill>
              </a:rPr>
              <a:t>Propósito das Tabelas:</a:t>
            </a:r>
            <a:endParaRPr b="1" sz="4300">
              <a:solidFill>
                <a:srgbClr val="FFFFFF"/>
              </a:solidFill>
            </a:endParaRPr>
          </a:p>
          <a:p>
            <a:pPr indent="-5016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Char char="●"/>
            </a:pPr>
            <a:r>
              <a:rPr lang="pt-BR" sz="4300">
                <a:solidFill>
                  <a:srgbClr val="FFFFFF"/>
                </a:solidFill>
              </a:rPr>
              <a:t>Organização de Dados Tabulares: As tabelas são ideais para organizar informações que seguem um formato de grade, como horários, listas de produtos, estatísticas, entre outros.</a:t>
            </a:r>
            <a:endParaRPr sz="4300">
              <a:solidFill>
                <a:srgbClr val="FFFFFF"/>
              </a:solidFill>
            </a:endParaRPr>
          </a:p>
          <a:p>
            <a:pPr indent="-5016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Char char="●"/>
            </a:pPr>
            <a:r>
              <a:rPr lang="pt-BR" sz="4300">
                <a:solidFill>
                  <a:srgbClr val="FFFFFF"/>
                </a:solidFill>
              </a:rPr>
              <a:t>Comparação de Informações: As tabelas facilitam a comparação entre diferentes itens, permitindo que os usuários visualizem rapidamente as relações entre os dados.</a:t>
            </a:r>
            <a:endParaRPr sz="4300">
              <a:solidFill>
                <a:srgbClr val="FFFFFF"/>
              </a:solidFill>
            </a:endParaRPr>
          </a:p>
          <a:p>
            <a:pPr indent="-5016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Char char="●"/>
            </a:pPr>
            <a:r>
              <a:rPr lang="pt-BR" sz="4300">
                <a:solidFill>
                  <a:srgbClr val="FFFFFF"/>
                </a:solidFill>
              </a:rPr>
              <a:t>Legibilidade: Em situações onde os dados precisam ser exibidos de maneira clara e organizada, as tabelas proporcionam uma estrutura que melhora a legibilidade e a compreensão.</a:t>
            </a:r>
            <a:endParaRPr sz="4300">
              <a:solidFill>
                <a:srgbClr val="FFFFFF"/>
              </a:solidFill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rgbClr val="FFFFFF"/>
              </a:solidFill>
            </a:endParaRPr>
          </a:p>
        </p:txBody>
      </p:sp>
      <p:pic>
        <p:nvPicPr>
          <p:cNvPr id="148" name="Google Shape;148;p16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  <a:ln>
            <a:noFill/>
          </a:ln>
        </p:spPr>
      </p:pic>
      <p:sp>
        <p:nvSpPr>
          <p:cNvPr id="149" name="Google Shape;149;p16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BB2F9"/>
              </a:buClr>
              <a:buSzPts val="7000"/>
              <a:buFont typeface="Arial"/>
              <a:buNone/>
            </a:pPr>
            <a:r>
              <a:rPr b="1" lang="pt-BR" sz="7000">
                <a:solidFill>
                  <a:srgbClr val="4BB2F9"/>
                </a:solidFill>
              </a:rPr>
              <a:t>Introdução a Tabelas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/>
        </p:nvSpPr>
        <p:spPr>
          <a:xfrm>
            <a:off x="1080000" y="4267275"/>
            <a:ext cx="21914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6" name="Google Shape;156;p17"/>
          <p:cNvSpPr/>
          <p:nvPr/>
        </p:nvSpPr>
        <p:spPr>
          <a:xfrm>
            <a:off x="1080000" y="2880000"/>
            <a:ext cx="22220100" cy="10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300">
                <a:solidFill>
                  <a:srgbClr val="FFFFFF"/>
                </a:solidFill>
              </a:rPr>
              <a:t>Exemplos de Uso Comum:</a:t>
            </a:r>
            <a:endParaRPr b="1" sz="43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300">
              <a:solidFill>
                <a:srgbClr val="FFFFFF"/>
              </a:solidFill>
            </a:endParaRPr>
          </a:p>
          <a:p>
            <a:pPr indent="-5016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Char char="●"/>
            </a:pPr>
            <a:r>
              <a:rPr lang="pt-BR" sz="4300">
                <a:solidFill>
                  <a:srgbClr val="FFFFFF"/>
                </a:solidFill>
              </a:rPr>
              <a:t>Listas de Produtos com Preços: Exibir uma lista de produtos com seus respectivos preços e descrições.</a:t>
            </a:r>
            <a:endParaRPr sz="4300">
              <a:solidFill>
                <a:srgbClr val="FFFFFF"/>
              </a:solidFill>
            </a:endParaRPr>
          </a:p>
          <a:p>
            <a:pPr indent="-5016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Char char="●"/>
            </a:pPr>
            <a:r>
              <a:rPr lang="pt-BR" sz="4300">
                <a:solidFill>
                  <a:srgbClr val="FFFFFF"/>
                </a:solidFill>
              </a:rPr>
              <a:t>Horários de Aulas ou Eventos: Organizar informações sobre horários e locais de aulas ou eventos.</a:t>
            </a:r>
            <a:endParaRPr sz="4300">
              <a:solidFill>
                <a:srgbClr val="FFFFFF"/>
              </a:solidFill>
            </a:endParaRPr>
          </a:p>
          <a:p>
            <a:pPr indent="-5016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Char char="●"/>
            </a:pPr>
            <a:r>
              <a:rPr lang="pt-BR" sz="4300">
                <a:solidFill>
                  <a:srgbClr val="FFFFFF"/>
                </a:solidFill>
              </a:rPr>
              <a:t>Tabelas de Resultados ou Estatísticas: Mostrar dados numéricos como resultados de exames, estatísticas esportivas, etc.</a:t>
            </a:r>
            <a:endParaRPr sz="4300">
              <a:solidFill>
                <a:srgbClr val="FFFFFF"/>
              </a:solidFill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300">
              <a:solidFill>
                <a:srgbClr val="FFFFFF"/>
              </a:solidFill>
            </a:endParaRPr>
          </a:p>
        </p:txBody>
      </p:sp>
      <p:pic>
        <p:nvPicPr>
          <p:cNvPr id="157" name="Google Shape;157;p17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  <a:ln>
            <a:noFill/>
          </a:ln>
        </p:spPr>
      </p:pic>
      <p:sp>
        <p:nvSpPr>
          <p:cNvPr id="158" name="Google Shape;158;p17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BB2F9"/>
              </a:buClr>
              <a:buSzPts val="7000"/>
              <a:buFont typeface="Arial"/>
              <a:buNone/>
            </a:pPr>
            <a:r>
              <a:rPr b="1" lang="pt-BR" sz="7000">
                <a:solidFill>
                  <a:srgbClr val="4BB2F9"/>
                </a:solidFill>
              </a:rPr>
              <a:t>Introdução a Tabelas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/>
        </p:nvSpPr>
        <p:spPr>
          <a:xfrm>
            <a:off x="1080000" y="4267275"/>
            <a:ext cx="21914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/>
          <p:nvPr/>
        </p:nvSpPr>
        <p:spPr>
          <a:xfrm>
            <a:off x="1080000" y="2880000"/>
            <a:ext cx="22220100" cy="10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300">
                <a:solidFill>
                  <a:srgbClr val="FFFFFF"/>
                </a:solidFill>
              </a:rPr>
              <a:t>Quando </a:t>
            </a:r>
            <a:r>
              <a:rPr b="1" lang="pt-BR" sz="4300">
                <a:solidFill>
                  <a:srgbClr val="FFFFFF"/>
                </a:solidFill>
              </a:rPr>
              <a:t>não</a:t>
            </a:r>
            <a:r>
              <a:rPr b="1" lang="pt-BR" sz="4300">
                <a:solidFill>
                  <a:srgbClr val="FFFFFF"/>
                </a:solidFill>
              </a:rPr>
              <a:t> usar tabelas!</a:t>
            </a:r>
            <a:endParaRPr b="1" sz="43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300">
              <a:solidFill>
                <a:srgbClr val="FFFFFF"/>
              </a:solidFill>
            </a:endParaRPr>
          </a:p>
          <a:p>
            <a:pPr indent="-50165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Char char="●"/>
            </a:pPr>
            <a:r>
              <a:rPr lang="pt-BR" sz="4300">
                <a:solidFill>
                  <a:srgbClr val="FFFFFF"/>
                </a:solidFill>
              </a:rPr>
              <a:t>Para layout: Antigamente, as tabelas eram usadas para criar o layout de páginas web. Hoje em dia, isso é considerado uma prática obsoleta e ineficiente, sendo preferível usar CSS para layout.</a:t>
            </a:r>
            <a:endParaRPr sz="4300">
              <a:solidFill>
                <a:srgbClr val="FFFFFF"/>
              </a:solidFill>
            </a:endParaRPr>
          </a:p>
          <a:p>
            <a:pPr indent="-50165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Char char="●"/>
            </a:pPr>
            <a:r>
              <a:rPr lang="pt-BR" sz="4300">
                <a:solidFill>
                  <a:srgbClr val="FFFFFF"/>
                </a:solidFill>
              </a:rPr>
              <a:t>Dados não tabulados: Para listas simples ou informações que não precisam ser organizadas em uma grade, outros elementos como &lt;ul&gt; (listas não ordenadas) ou &lt;div&gt; podem ser mais apropriados.</a:t>
            </a:r>
            <a:endParaRPr sz="4300">
              <a:solidFill>
                <a:srgbClr val="FFFFFF"/>
              </a:solidFill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300">
              <a:solidFill>
                <a:srgbClr val="FFFFFF"/>
              </a:solidFill>
            </a:endParaRPr>
          </a:p>
        </p:txBody>
      </p:sp>
      <p:pic>
        <p:nvPicPr>
          <p:cNvPr id="166" name="Google Shape;166;p18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  <a:ln>
            <a:noFill/>
          </a:ln>
        </p:spPr>
      </p:pic>
      <p:sp>
        <p:nvSpPr>
          <p:cNvPr id="167" name="Google Shape;167;p18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BB2F9"/>
              </a:buClr>
              <a:buSzPts val="7000"/>
              <a:buFont typeface="Arial"/>
              <a:buNone/>
            </a:pPr>
            <a:r>
              <a:rPr b="1" lang="pt-BR" sz="7000">
                <a:solidFill>
                  <a:srgbClr val="4BB2F9"/>
                </a:solidFill>
              </a:rPr>
              <a:t>Introdução a Tabelas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19"/>
          <p:cNvGrpSpPr/>
          <p:nvPr/>
        </p:nvGrpSpPr>
        <p:grpSpPr>
          <a:xfrm>
            <a:off x="0" y="0"/>
            <a:ext cx="6133200" cy="13716000"/>
            <a:chOff x="18244457" y="0"/>
            <a:chExt cx="6133200" cy="13716000"/>
          </a:xfrm>
        </p:grpSpPr>
        <p:sp>
          <p:nvSpPr>
            <p:cNvPr id="174" name="Google Shape;174;p19"/>
            <p:cNvSpPr/>
            <p:nvPr/>
          </p:nvSpPr>
          <p:spPr>
            <a:xfrm>
              <a:off x="18244457" y="0"/>
              <a:ext cx="6133200" cy="13716000"/>
            </a:xfrm>
            <a:prstGeom prst="rect">
              <a:avLst/>
            </a:prstGeom>
            <a:solidFill>
              <a:srgbClr val="2727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75" name="Google Shape;175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570926" y="5302993"/>
              <a:ext cx="3480254" cy="31100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6" name="Google Shape;176;p19"/>
          <p:cNvSpPr txBox="1"/>
          <p:nvPr/>
        </p:nvSpPr>
        <p:spPr>
          <a:xfrm>
            <a:off x="7459662" y="5890704"/>
            <a:ext cx="16221600" cy="19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100">
                <a:solidFill>
                  <a:srgbClr val="FFFFFF"/>
                </a:solidFill>
              </a:rPr>
              <a:t>Estrutura Básica de uma Tabela</a:t>
            </a:r>
            <a:endParaRPr b="1" sz="8100">
              <a:solidFill>
                <a:srgbClr val="FFFFFF"/>
              </a:solidFill>
            </a:endParaRPr>
          </a:p>
        </p:txBody>
      </p:sp>
      <p:grpSp>
        <p:nvGrpSpPr>
          <p:cNvPr id="177" name="Google Shape;177;p19"/>
          <p:cNvGrpSpPr/>
          <p:nvPr/>
        </p:nvGrpSpPr>
        <p:grpSpPr>
          <a:xfrm>
            <a:off x="6133192" y="0"/>
            <a:ext cx="359700" cy="13716000"/>
            <a:chOff x="0" y="0"/>
            <a:chExt cx="359700" cy="13716000"/>
          </a:xfrm>
        </p:grpSpPr>
        <p:sp>
          <p:nvSpPr>
            <p:cNvPr id="178" name="Google Shape;178;p19"/>
            <p:cNvSpPr/>
            <p:nvPr/>
          </p:nvSpPr>
          <p:spPr>
            <a:xfrm>
              <a:off x="180000" y="0"/>
              <a:ext cx="179700" cy="13716000"/>
            </a:xfrm>
            <a:prstGeom prst="rect">
              <a:avLst/>
            </a:prstGeom>
            <a:solidFill>
              <a:srgbClr val="4E9F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9"/>
            <p:cNvSpPr/>
            <p:nvPr/>
          </p:nvSpPr>
          <p:spPr>
            <a:xfrm>
              <a:off x="0" y="0"/>
              <a:ext cx="179700" cy="13716000"/>
            </a:xfrm>
            <a:prstGeom prst="rect">
              <a:avLst/>
            </a:prstGeom>
            <a:solidFill>
              <a:srgbClr val="1E51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/>
        </p:nvSpPr>
        <p:spPr>
          <a:xfrm>
            <a:off x="1080000" y="4267275"/>
            <a:ext cx="21914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6" name="Google Shape;186;p20"/>
          <p:cNvSpPr/>
          <p:nvPr/>
        </p:nvSpPr>
        <p:spPr>
          <a:xfrm>
            <a:off x="1080000" y="2880000"/>
            <a:ext cx="22220100" cy="10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100">
                <a:solidFill>
                  <a:srgbClr val="FFFFFF"/>
                </a:solidFill>
              </a:rPr>
              <a:t>Tags Fundamentais de uma Tabela em HTML:</a:t>
            </a:r>
            <a:endParaRPr b="1" sz="41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solidFill>
                  <a:schemeClr val="dk1"/>
                </a:solidFill>
                <a:highlight>
                  <a:srgbClr val="FFFF00"/>
                </a:highlight>
              </a:rPr>
              <a:t>&lt;table&gt;</a:t>
            </a:r>
            <a:r>
              <a:rPr lang="pt-BR" sz="3300">
                <a:solidFill>
                  <a:srgbClr val="FFFFFF"/>
                </a:solidFill>
              </a:rPr>
              <a:t>: A tag &lt;table&gt; é usada para definir o início e o fim de uma tabela. Todo o conteúdo da tabela é colocado dentro dessa tag. É a tag principal que envolve toda a estrutura.</a:t>
            </a:r>
            <a:endParaRPr sz="33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solidFill>
                  <a:schemeClr val="dk1"/>
                </a:solidFill>
                <a:highlight>
                  <a:srgbClr val="FFFF00"/>
                </a:highlight>
              </a:rPr>
              <a:t>&lt;tr&gt;</a:t>
            </a:r>
            <a:r>
              <a:rPr lang="pt-BR" sz="3300">
                <a:solidFill>
                  <a:srgbClr val="FFFFFF"/>
                </a:solidFill>
              </a:rPr>
              <a:t> (Table Row): A tag &lt;tr&gt; define uma linha dentro da tabela. Cada linha pode conter uma ou mais células de dados ou cabeçalhos. Cada linha da tabela é representada por uma nova tag &lt;tr&gt;.</a:t>
            </a:r>
            <a:endParaRPr sz="33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solidFill>
                  <a:schemeClr val="dk1"/>
                </a:solidFill>
                <a:highlight>
                  <a:srgbClr val="FFFF00"/>
                </a:highlight>
              </a:rPr>
              <a:t>&lt;td&gt;</a:t>
            </a:r>
            <a:r>
              <a:rPr lang="pt-BR" sz="3300">
                <a:solidFill>
                  <a:srgbClr val="FFFFFF"/>
                </a:solidFill>
              </a:rPr>
              <a:t> (Table Data): A tag &lt;td&gt; é usada dentro de &lt;tr&gt; para definir uma célula de dados. Cada célula pode conter texto, números, imagens ou outros elementos HTML. É a unidade básica onde os dados da tabela são inseridos.</a:t>
            </a:r>
            <a:endParaRPr sz="33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solidFill>
                  <a:schemeClr val="dk1"/>
                </a:solidFill>
                <a:highlight>
                  <a:srgbClr val="FFFF00"/>
                </a:highlight>
              </a:rPr>
              <a:t>&lt;th&gt;</a:t>
            </a:r>
            <a:r>
              <a:rPr lang="pt-BR" sz="3300">
                <a:solidFill>
                  <a:srgbClr val="FFFFFF"/>
                </a:solidFill>
              </a:rPr>
              <a:t> (Table Header): A tag &lt;th&gt; define uma célula de cabeçalho. Células de cabeçalho são geralmente usadas para rotular colunas ou linhas, e o conteúdo dentro de &lt;th&gt; é geralmente exibido em negrito e centralizado por padrão.</a:t>
            </a:r>
            <a:endParaRPr sz="33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1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>
              <a:solidFill>
                <a:srgbClr val="FFFFFF"/>
              </a:solidFill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100">
              <a:solidFill>
                <a:srgbClr val="FFFFFF"/>
              </a:solidFill>
            </a:endParaRPr>
          </a:p>
        </p:txBody>
      </p:sp>
      <p:pic>
        <p:nvPicPr>
          <p:cNvPr id="187" name="Google Shape;187;p20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  <a:ln>
            <a:noFill/>
          </a:ln>
        </p:spPr>
      </p:pic>
      <p:sp>
        <p:nvSpPr>
          <p:cNvPr id="188" name="Google Shape;188;p20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BB2F9"/>
              </a:buClr>
              <a:buSzPts val="7000"/>
              <a:buFont typeface="Arial"/>
              <a:buNone/>
            </a:pPr>
            <a:r>
              <a:rPr b="1" lang="pt-BR" sz="7000">
                <a:solidFill>
                  <a:srgbClr val="4BB2F9"/>
                </a:solidFill>
              </a:rPr>
              <a:t>Estrutura Básica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/>
          <p:nvPr/>
        </p:nvSpPr>
        <p:spPr>
          <a:xfrm>
            <a:off x="1080000" y="4267275"/>
            <a:ext cx="21914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5" name="Google Shape;195;p21"/>
          <p:cNvSpPr/>
          <p:nvPr/>
        </p:nvSpPr>
        <p:spPr>
          <a:xfrm>
            <a:off x="1080000" y="2880000"/>
            <a:ext cx="22220100" cy="10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100">
                <a:solidFill>
                  <a:srgbClr val="FFFFFF"/>
                </a:solidFill>
              </a:rPr>
              <a:t>Tags utilizadas para boas práticas:</a:t>
            </a:r>
            <a:endParaRPr b="1" sz="41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solidFill>
                  <a:schemeClr val="dk1"/>
                </a:solidFill>
                <a:highlight>
                  <a:srgbClr val="FFFF00"/>
                </a:highlight>
              </a:rPr>
              <a:t>&lt;thead&gt;</a:t>
            </a:r>
            <a:r>
              <a:rPr lang="pt-BR" sz="3300">
                <a:solidFill>
                  <a:srgbClr val="FFFFFF"/>
                </a:solidFill>
              </a:rPr>
              <a:t>: </a:t>
            </a:r>
            <a:r>
              <a:rPr lang="pt-BR" sz="3300">
                <a:solidFill>
                  <a:srgbClr val="FFFFFF"/>
                </a:solidFill>
              </a:rPr>
              <a:t>O elemento &lt;thead&gt; é usado para agrupar o conteúdo do cabeçalho de uma tabela. Normalmente, ele contém uma ou mais linhas &lt;tr&gt; que possuem células de cabeçalho &lt;th&gt;. O conteúdo dentro do &lt;thead&gt; é geralmente o que aparece no topo da tabela e é repetido em cada página ao imprimir tabelas longas, dependendo do navegador.</a:t>
            </a:r>
            <a:endParaRPr sz="33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solidFill>
                  <a:schemeClr val="dk1"/>
                </a:solidFill>
                <a:highlight>
                  <a:srgbClr val="FFFF00"/>
                </a:highlight>
              </a:rPr>
              <a:t>&lt;tbody&gt;</a:t>
            </a:r>
            <a:r>
              <a:rPr lang="pt-BR" sz="3300">
                <a:solidFill>
                  <a:srgbClr val="FFFFFF"/>
                </a:solidFill>
              </a:rPr>
              <a:t>: </a:t>
            </a:r>
            <a:r>
              <a:rPr lang="pt-BR" sz="3300">
                <a:solidFill>
                  <a:srgbClr val="FFFFFF"/>
                </a:solidFill>
              </a:rPr>
              <a:t>O elemento &lt;tbody&gt; é utilizado para agrupar o conteúdo principal (corpo) da tabela. Assim como o &lt;thead&gt;, ele também pode conter múltiplas linhas &lt;tr&gt;, mas as células dentro do &lt;tbody&gt; geralmente são &lt;td&gt;, que representam os dados reais da tabela.</a:t>
            </a:r>
            <a:endParaRPr sz="33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1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>
              <a:solidFill>
                <a:srgbClr val="FFFFFF"/>
              </a:solidFill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100">
              <a:solidFill>
                <a:srgbClr val="FFFFFF"/>
              </a:solidFill>
            </a:endParaRPr>
          </a:p>
        </p:txBody>
      </p:sp>
      <p:pic>
        <p:nvPicPr>
          <p:cNvPr id="196" name="Google Shape;196;p21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  <a:ln>
            <a:noFill/>
          </a:ln>
        </p:spPr>
      </p:pic>
      <p:sp>
        <p:nvSpPr>
          <p:cNvPr id="197" name="Google Shape;197;p21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BB2F9"/>
              </a:buClr>
              <a:buSzPts val="7000"/>
              <a:buFont typeface="Arial"/>
              <a:buNone/>
            </a:pPr>
            <a:r>
              <a:rPr b="1" lang="pt-BR" sz="7000">
                <a:solidFill>
                  <a:srgbClr val="4BB2F9"/>
                </a:solidFill>
              </a:rPr>
              <a:t>Estrutura Básica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"/>
          <p:cNvSpPr txBox="1"/>
          <p:nvPr/>
        </p:nvSpPr>
        <p:spPr>
          <a:xfrm>
            <a:off x="1080000" y="4267275"/>
            <a:ext cx="21914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1080000" y="2880000"/>
            <a:ext cx="22220100" cy="10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100">
                <a:solidFill>
                  <a:srgbClr val="FFFFFF"/>
                </a:solidFill>
              </a:rPr>
              <a:t>Benefícios do Uso de &lt;thead&gt; e &lt;tbody&gt;</a:t>
            </a:r>
            <a:r>
              <a:rPr b="1" lang="pt-BR" sz="4100">
                <a:solidFill>
                  <a:srgbClr val="FFFFFF"/>
                </a:solidFill>
              </a:rPr>
              <a:t>:</a:t>
            </a:r>
            <a:endParaRPr b="1" sz="41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FFFFFF"/>
              </a:solidFill>
            </a:endParaRPr>
          </a:p>
          <a:p>
            <a:pPr indent="-4889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100"/>
              <a:buChar char="●"/>
            </a:pPr>
            <a:r>
              <a:rPr b="1" lang="pt-BR" sz="4100">
                <a:solidFill>
                  <a:srgbClr val="FFFFFF"/>
                </a:solidFill>
              </a:rPr>
              <a:t>Acessibilidade</a:t>
            </a:r>
            <a:r>
              <a:rPr lang="pt-BR" sz="4100">
                <a:solidFill>
                  <a:srgbClr val="FFFFFF"/>
                </a:solidFill>
              </a:rPr>
              <a:t>: Facilita a navegação para leitores de tela, que podem identificar rapidamente onde começa o cabeçalho e o corpo da tabela.</a:t>
            </a:r>
            <a:endParaRPr sz="41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>
              <a:solidFill>
                <a:srgbClr val="FFFFFF"/>
              </a:solidFill>
            </a:endParaRPr>
          </a:p>
          <a:p>
            <a:pPr indent="-4889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100"/>
              <a:buChar char="●"/>
            </a:pPr>
            <a:r>
              <a:rPr b="1" lang="pt-BR" sz="4100">
                <a:solidFill>
                  <a:srgbClr val="FFFFFF"/>
                </a:solidFill>
              </a:rPr>
              <a:t>Estilização</a:t>
            </a:r>
            <a:r>
              <a:rPr lang="pt-BR" sz="4100">
                <a:solidFill>
                  <a:srgbClr val="FFFFFF"/>
                </a:solidFill>
              </a:rPr>
              <a:t>: Facilita a aplicação de estilos CSS diferentes para o cabeçalho e o corpo da tabela.</a:t>
            </a:r>
            <a:endParaRPr sz="41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>
              <a:solidFill>
                <a:srgbClr val="FFFFFF"/>
              </a:solidFill>
            </a:endParaRPr>
          </a:p>
          <a:p>
            <a:pPr indent="-4889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100"/>
              <a:buChar char="●"/>
            </a:pPr>
            <a:r>
              <a:rPr b="1" lang="pt-BR" sz="4100">
                <a:solidFill>
                  <a:srgbClr val="FFFFFF"/>
                </a:solidFill>
              </a:rPr>
              <a:t>Impressão</a:t>
            </a:r>
            <a:r>
              <a:rPr lang="pt-BR" sz="4100">
                <a:solidFill>
                  <a:srgbClr val="FFFFFF"/>
                </a:solidFill>
              </a:rPr>
              <a:t>: Permite que o cabeçalho da tabela seja repetido em cada página ao imprimir tabelas longas.</a:t>
            </a:r>
            <a:endParaRPr sz="41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1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>
              <a:solidFill>
                <a:srgbClr val="FFFFFF"/>
              </a:solidFill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100">
              <a:solidFill>
                <a:srgbClr val="FFFFFF"/>
              </a:solidFill>
            </a:endParaRPr>
          </a:p>
        </p:txBody>
      </p:sp>
      <p:pic>
        <p:nvPicPr>
          <p:cNvPr id="205" name="Google Shape;205;p22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  <a:ln>
            <a:noFill/>
          </a:ln>
        </p:spPr>
      </p:pic>
      <p:sp>
        <p:nvSpPr>
          <p:cNvPr id="206" name="Google Shape;206;p22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BB2F9"/>
              </a:buClr>
              <a:buSzPts val="7000"/>
              <a:buFont typeface="Arial"/>
              <a:buNone/>
            </a:pPr>
            <a:r>
              <a:rPr b="1" lang="pt-BR" sz="7000">
                <a:solidFill>
                  <a:srgbClr val="4BB2F9"/>
                </a:solidFill>
              </a:rPr>
              <a:t>Estrutura Básica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1080000" y="2880000"/>
            <a:ext cx="20119200" cy="95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461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AutoNum type="arabicPeriod"/>
            </a:pPr>
            <a:r>
              <a:rPr lang="pt-BR" sz="5000">
                <a:solidFill>
                  <a:srgbClr val="FFFFFF"/>
                </a:solidFill>
              </a:rPr>
              <a:t>Introdução às Tabelas em HTML</a:t>
            </a:r>
            <a:endParaRPr sz="5000">
              <a:solidFill>
                <a:srgbClr val="FFFFFF"/>
              </a:solidFill>
            </a:endParaRPr>
          </a:p>
          <a:p>
            <a:pPr indent="-5461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AutoNum type="arabicPeriod"/>
            </a:pPr>
            <a:r>
              <a:rPr lang="pt-BR" sz="5000">
                <a:solidFill>
                  <a:srgbClr val="FFFFFF"/>
                </a:solidFill>
              </a:rPr>
              <a:t>Estrutura Básica de uma Tabela</a:t>
            </a:r>
            <a:endParaRPr sz="5000">
              <a:solidFill>
                <a:srgbClr val="FFFFFF"/>
              </a:solidFill>
            </a:endParaRPr>
          </a:p>
          <a:p>
            <a:pPr indent="-5461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AutoNum type="arabicPeriod"/>
            </a:pPr>
            <a:r>
              <a:rPr lang="pt-BR" sz="5000">
                <a:solidFill>
                  <a:srgbClr val="FFFFFF"/>
                </a:solidFill>
              </a:rPr>
              <a:t>Cabeçalho da Tabela</a:t>
            </a:r>
            <a:endParaRPr sz="5000">
              <a:solidFill>
                <a:srgbClr val="FFFFFF"/>
              </a:solidFill>
            </a:endParaRPr>
          </a:p>
          <a:p>
            <a:pPr indent="-5461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AutoNum type="arabicPeriod"/>
            </a:pPr>
            <a:r>
              <a:rPr lang="pt-BR" sz="5000">
                <a:solidFill>
                  <a:srgbClr val="FFFFFF"/>
                </a:solidFill>
              </a:rPr>
              <a:t>Atributos Comuns em Tabelas</a:t>
            </a:r>
            <a:endParaRPr sz="5000">
              <a:solidFill>
                <a:srgbClr val="FFFFFF"/>
              </a:solidFill>
            </a:endParaRPr>
          </a:p>
          <a:p>
            <a:pPr indent="-5461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AutoNum type="arabicPeriod"/>
            </a:pPr>
            <a:r>
              <a:rPr lang="pt-BR" sz="5000">
                <a:solidFill>
                  <a:srgbClr val="FFFFFF"/>
                </a:solidFill>
              </a:rPr>
              <a:t>Prática com o professor</a:t>
            </a:r>
            <a:endParaRPr sz="5000">
              <a:solidFill>
                <a:srgbClr val="FFFFFF"/>
              </a:solidFill>
            </a:endParaRPr>
          </a:p>
          <a:p>
            <a:pPr indent="-5461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AutoNum type="arabicPeriod"/>
            </a:pPr>
            <a:r>
              <a:rPr lang="pt-BR" sz="5000">
                <a:solidFill>
                  <a:srgbClr val="FFFFFF"/>
                </a:solidFill>
              </a:rPr>
              <a:t>Bonus Tabela com CSS</a:t>
            </a:r>
            <a:endParaRPr sz="5000">
              <a:solidFill>
                <a:srgbClr val="FFFFFF"/>
              </a:solidFill>
            </a:endParaRPr>
          </a:p>
          <a:p>
            <a:pPr indent="-5461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AutoNum type="arabicPeriod"/>
            </a:pPr>
            <a:r>
              <a:rPr lang="pt-BR" sz="5000">
                <a:solidFill>
                  <a:srgbClr val="FFFFFF"/>
                </a:solidFill>
              </a:rPr>
              <a:t>Exercícios</a:t>
            </a:r>
            <a:endParaRPr sz="5000">
              <a:solidFill>
                <a:srgbClr val="FFFFFF"/>
              </a:solidFill>
            </a:endParaRPr>
          </a:p>
        </p:txBody>
      </p:sp>
      <p:pic>
        <p:nvPicPr>
          <p:cNvPr id="33" name="Google Shape;33;p5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  <a:ln>
            <a:noFill/>
          </a:ln>
        </p:spPr>
      </p:pic>
      <p:sp>
        <p:nvSpPr>
          <p:cNvPr id="34" name="Google Shape;34;p5"/>
          <p:cNvSpPr txBox="1"/>
          <p:nvPr/>
        </p:nvSpPr>
        <p:spPr>
          <a:xfrm>
            <a:off x="1079999" y="720000"/>
            <a:ext cx="22220085" cy="15219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BB2F9"/>
              </a:buClr>
              <a:buSzPts val="7000"/>
              <a:buFont typeface="Arial"/>
              <a:buNone/>
            </a:pPr>
            <a:r>
              <a:rPr b="1" i="0" lang="pt-BR" sz="7000" u="none" cap="none" strike="noStrike">
                <a:solidFill>
                  <a:srgbClr val="4BB2F9"/>
                </a:solidFill>
                <a:latin typeface="Arial"/>
                <a:ea typeface="Arial"/>
                <a:cs typeface="Arial"/>
                <a:sym typeface="Arial"/>
              </a:rPr>
              <a:t>Sumário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/>
          <p:nvPr/>
        </p:nvSpPr>
        <p:spPr>
          <a:xfrm>
            <a:off x="1080000" y="4267275"/>
            <a:ext cx="21914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3" name="Google Shape;213;p23"/>
          <p:cNvSpPr/>
          <p:nvPr/>
        </p:nvSpPr>
        <p:spPr>
          <a:xfrm>
            <a:off x="1080000" y="2880000"/>
            <a:ext cx="22220100" cy="10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300">
                <a:solidFill>
                  <a:srgbClr val="FFFFFF"/>
                </a:solidFill>
              </a:rPr>
              <a:t>Exemplo de código</a:t>
            </a:r>
            <a:endParaRPr b="1" sz="43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3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rgbClr val="FFFFFF"/>
              </a:solidFill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300">
              <a:solidFill>
                <a:srgbClr val="FFFFFF"/>
              </a:solidFill>
            </a:endParaRPr>
          </a:p>
        </p:txBody>
      </p:sp>
      <p:pic>
        <p:nvPicPr>
          <p:cNvPr id="214" name="Google Shape;214;p23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  <a:ln>
            <a:noFill/>
          </a:ln>
        </p:spPr>
      </p:pic>
      <p:sp>
        <p:nvSpPr>
          <p:cNvPr id="215" name="Google Shape;215;p23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BB2F9"/>
              </a:buClr>
              <a:buSzPts val="7000"/>
              <a:buFont typeface="Arial"/>
              <a:buNone/>
            </a:pPr>
            <a:r>
              <a:rPr b="1" lang="pt-BR" sz="7000">
                <a:solidFill>
                  <a:srgbClr val="4BB2F9"/>
                </a:solidFill>
              </a:rPr>
              <a:t>Estrutura Básica</a:t>
            </a:r>
            <a:endParaRPr/>
          </a:p>
        </p:txBody>
      </p:sp>
      <p:pic>
        <p:nvPicPr>
          <p:cNvPr id="216" name="Google Shape;21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9788" y="4575075"/>
            <a:ext cx="10758075" cy="8311649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3"/>
          <p:cNvSpPr/>
          <p:nvPr/>
        </p:nvSpPr>
        <p:spPr>
          <a:xfrm>
            <a:off x="11529775" y="7938100"/>
            <a:ext cx="1613700" cy="6351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"/>
          <p:cNvSpPr txBox="1"/>
          <p:nvPr/>
        </p:nvSpPr>
        <p:spPr>
          <a:xfrm>
            <a:off x="1080000" y="4267275"/>
            <a:ext cx="21914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24" name="Google Shape;224;p24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  <a:ln>
            <a:noFill/>
          </a:ln>
        </p:spPr>
      </p:pic>
      <p:sp>
        <p:nvSpPr>
          <p:cNvPr id="225" name="Google Shape;225;p24"/>
          <p:cNvSpPr txBox="1"/>
          <p:nvPr/>
        </p:nvSpPr>
        <p:spPr>
          <a:xfrm>
            <a:off x="1079999" y="720000"/>
            <a:ext cx="222201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BB2F9"/>
              </a:buClr>
              <a:buSzPts val="7000"/>
              <a:buFont typeface="Arial"/>
              <a:buNone/>
            </a:pPr>
            <a:r>
              <a:rPr b="1" lang="pt-BR" sz="4800">
                <a:solidFill>
                  <a:srgbClr val="4BB2F9"/>
                </a:solidFill>
              </a:rPr>
              <a:t>Estrutura Básica</a:t>
            </a:r>
            <a:endParaRPr sz="100"/>
          </a:p>
        </p:txBody>
      </p:sp>
      <p:pic>
        <p:nvPicPr>
          <p:cNvPr id="226" name="Google Shape;22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4475" y="1551000"/>
            <a:ext cx="7030925" cy="1209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779325" y="4022938"/>
            <a:ext cx="6833650" cy="567012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4"/>
          <p:cNvSpPr/>
          <p:nvPr/>
        </p:nvSpPr>
        <p:spPr>
          <a:xfrm>
            <a:off x="10831613" y="6871000"/>
            <a:ext cx="3331500" cy="4035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oogle Shape;234;p25"/>
          <p:cNvGrpSpPr/>
          <p:nvPr/>
        </p:nvGrpSpPr>
        <p:grpSpPr>
          <a:xfrm>
            <a:off x="0" y="0"/>
            <a:ext cx="6133200" cy="13716000"/>
            <a:chOff x="18244457" y="0"/>
            <a:chExt cx="6133200" cy="13716000"/>
          </a:xfrm>
        </p:grpSpPr>
        <p:sp>
          <p:nvSpPr>
            <p:cNvPr id="235" name="Google Shape;235;p25"/>
            <p:cNvSpPr/>
            <p:nvPr/>
          </p:nvSpPr>
          <p:spPr>
            <a:xfrm>
              <a:off x="18244457" y="0"/>
              <a:ext cx="6133200" cy="13716000"/>
            </a:xfrm>
            <a:prstGeom prst="rect">
              <a:avLst/>
            </a:prstGeom>
            <a:solidFill>
              <a:srgbClr val="2727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36" name="Google Shape;236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570926" y="5302993"/>
              <a:ext cx="3480254" cy="31100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7" name="Google Shape;237;p25"/>
          <p:cNvSpPr txBox="1"/>
          <p:nvPr/>
        </p:nvSpPr>
        <p:spPr>
          <a:xfrm>
            <a:off x="7459662" y="5890704"/>
            <a:ext cx="16221600" cy="19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100">
                <a:solidFill>
                  <a:srgbClr val="FFFFFF"/>
                </a:solidFill>
              </a:rPr>
              <a:t>Cabeçalho da Tabela</a:t>
            </a:r>
            <a:endParaRPr b="1" sz="8100">
              <a:solidFill>
                <a:srgbClr val="FFFFFF"/>
              </a:solidFill>
            </a:endParaRPr>
          </a:p>
        </p:txBody>
      </p:sp>
      <p:grpSp>
        <p:nvGrpSpPr>
          <p:cNvPr id="238" name="Google Shape;238;p25"/>
          <p:cNvGrpSpPr/>
          <p:nvPr/>
        </p:nvGrpSpPr>
        <p:grpSpPr>
          <a:xfrm>
            <a:off x="6133192" y="0"/>
            <a:ext cx="359700" cy="13716000"/>
            <a:chOff x="0" y="0"/>
            <a:chExt cx="359700" cy="13716000"/>
          </a:xfrm>
        </p:grpSpPr>
        <p:sp>
          <p:nvSpPr>
            <p:cNvPr id="239" name="Google Shape;239;p25"/>
            <p:cNvSpPr/>
            <p:nvPr/>
          </p:nvSpPr>
          <p:spPr>
            <a:xfrm>
              <a:off x="180000" y="0"/>
              <a:ext cx="179700" cy="13716000"/>
            </a:xfrm>
            <a:prstGeom prst="rect">
              <a:avLst/>
            </a:prstGeom>
            <a:solidFill>
              <a:srgbClr val="4E9F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25"/>
            <p:cNvSpPr/>
            <p:nvPr/>
          </p:nvSpPr>
          <p:spPr>
            <a:xfrm>
              <a:off x="0" y="0"/>
              <a:ext cx="179700" cy="13716000"/>
            </a:xfrm>
            <a:prstGeom prst="rect">
              <a:avLst/>
            </a:prstGeom>
            <a:solidFill>
              <a:srgbClr val="1E51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6"/>
          <p:cNvSpPr txBox="1"/>
          <p:nvPr/>
        </p:nvSpPr>
        <p:spPr>
          <a:xfrm>
            <a:off x="1080000" y="4267275"/>
            <a:ext cx="21914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47" name="Google Shape;247;p26"/>
          <p:cNvSpPr/>
          <p:nvPr/>
        </p:nvSpPr>
        <p:spPr>
          <a:xfrm>
            <a:off x="1080000" y="2870625"/>
            <a:ext cx="22220100" cy="10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300">
                <a:solidFill>
                  <a:srgbClr val="FFFFFF"/>
                </a:solidFill>
              </a:rPr>
              <a:t>Exemplo de código:</a:t>
            </a:r>
            <a:endParaRPr b="1" sz="43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3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rgbClr val="FFFFFF"/>
              </a:solidFill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300">
              <a:solidFill>
                <a:srgbClr val="FFFFFF"/>
              </a:solidFill>
            </a:endParaRPr>
          </a:p>
        </p:txBody>
      </p:sp>
      <p:pic>
        <p:nvPicPr>
          <p:cNvPr id="248" name="Google Shape;248;p26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  <a:ln>
            <a:noFill/>
          </a:ln>
        </p:spPr>
      </p:pic>
      <p:sp>
        <p:nvSpPr>
          <p:cNvPr id="249" name="Google Shape;249;p26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0">
                <a:solidFill>
                  <a:srgbClr val="4BB2F9"/>
                </a:solidFill>
              </a:rPr>
              <a:t>Cabeçalho da Tabela</a:t>
            </a:r>
            <a:endParaRPr b="1" sz="7000">
              <a:solidFill>
                <a:srgbClr val="4BB2F9"/>
              </a:solidFill>
            </a:endParaRPr>
          </a:p>
        </p:txBody>
      </p:sp>
      <p:pic>
        <p:nvPicPr>
          <p:cNvPr id="250" name="Google Shape;25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0926" y="3994000"/>
            <a:ext cx="16895777" cy="8491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6" title="Attention | Free SV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3375" y="12700650"/>
            <a:ext cx="884125" cy="884126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6"/>
          <p:cNvSpPr txBox="1"/>
          <p:nvPr/>
        </p:nvSpPr>
        <p:spPr>
          <a:xfrm>
            <a:off x="1535575" y="12758650"/>
            <a:ext cx="182187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300">
                <a:solidFill>
                  <a:srgbClr val="FFFFFF"/>
                </a:solidFill>
              </a:rPr>
              <a:t>Repare no atributo border, ele cria bordas visíveis na tabela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27"/>
          <p:cNvGrpSpPr/>
          <p:nvPr/>
        </p:nvGrpSpPr>
        <p:grpSpPr>
          <a:xfrm>
            <a:off x="0" y="0"/>
            <a:ext cx="6133200" cy="13716000"/>
            <a:chOff x="18244457" y="0"/>
            <a:chExt cx="6133200" cy="13716000"/>
          </a:xfrm>
        </p:grpSpPr>
        <p:sp>
          <p:nvSpPr>
            <p:cNvPr id="259" name="Google Shape;259;p27"/>
            <p:cNvSpPr/>
            <p:nvPr/>
          </p:nvSpPr>
          <p:spPr>
            <a:xfrm>
              <a:off x="18244457" y="0"/>
              <a:ext cx="6133200" cy="13716000"/>
            </a:xfrm>
            <a:prstGeom prst="rect">
              <a:avLst/>
            </a:prstGeom>
            <a:solidFill>
              <a:srgbClr val="2727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60" name="Google Shape;260;p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570926" y="5302993"/>
              <a:ext cx="3480254" cy="31100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1" name="Google Shape;261;p27"/>
          <p:cNvSpPr txBox="1"/>
          <p:nvPr/>
        </p:nvSpPr>
        <p:spPr>
          <a:xfrm>
            <a:off x="7459662" y="5890704"/>
            <a:ext cx="16221600" cy="19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1" lang="pt-BR" sz="8600">
                <a:solidFill>
                  <a:srgbClr val="FFFFFF"/>
                </a:solidFill>
              </a:rPr>
              <a:t>Atributos Comuns em Tabelas</a:t>
            </a:r>
            <a:endParaRPr b="1" i="0" sz="8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2" name="Google Shape;262;p27"/>
          <p:cNvGrpSpPr/>
          <p:nvPr/>
        </p:nvGrpSpPr>
        <p:grpSpPr>
          <a:xfrm>
            <a:off x="6133192" y="0"/>
            <a:ext cx="359700" cy="13716000"/>
            <a:chOff x="0" y="0"/>
            <a:chExt cx="359700" cy="13716000"/>
          </a:xfrm>
        </p:grpSpPr>
        <p:sp>
          <p:nvSpPr>
            <p:cNvPr id="263" name="Google Shape;263;p27"/>
            <p:cNvSpPr/>
            <p:nvPr/>
          </p:nvSpPr>
          <p:spPr>
            <a:xfrm>
              <a:off x="180000" y="0"/>
              <a:ext cx="179700" cy="13716000"/>
            </a:xfrm>
            <a:prstGeom prst="rect">
              <a:avLst/>
            </a:prstGeom>
            <a:solidFill>
              <a:srgbClr val="4E9F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27"/>
            <p:cNvSpPr/>
            <p:nvPr/>
          </p:nvSpPr>
          <p:spPr>
            <a:xfrm>
              <a:off x="0" y="0"/>
              <a:ext cx="179700" cy="13716000"/>
            </a:xfrm>
            <a:prstGeom prst="rect">
              <a:avLst/>
            </a:prstGeom>
            <a:solidFill>
              <a:srgbClr val="1E51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8"/>
          <p:cNvSpPr txBox="1"/>
          <p:nvPr/>
        </p:nvSpPr>
        <p:spPr>
          <a:xfrm>
            <a:off x="1080000" y="4267275"/>
            <a:ext cx="21914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71" name="Google Shape;271;p28"/>
          <p:cNvSpPr/>
          <p:nvPr/>
        </p:nvSpPr>
        <p:spPr>
          <a:xfrm>
            <a:off x="1080000" y="2880000"/>
            <a:ext cx="22220100" cy="10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100">
                <a:solidFill>
                  <a:srgbClr val="FFFFFF"/>
                </a:solidFill>
              </a:rPr>
              <a:t>Introdução aos Atributos de Tabela:</a:t>
            </a:r>
            <a:endParaRPr sz="33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>
              <a:solidFill>
                <a:srgbClr val="FFFFFF"/>
              </a:solidFill>
            </a:endParaRPr>
          </a:p>
          <a:p>
            <a:pPr indent="-4762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Char char="●"/>
            </a:pPr>
            <a:r>
              <a:rPr lang="pt-BR" sz="3900">
                <a:solidFill>
                  <a:srgbClr val="FFFFFF"/>
                </a:solidFill>
              </a:rPr>
              <a:t>Atributos em tabelas HTML são usados para controlar a aparência e o comportamento das tabelas. Eles podem ser aplicados diretamente na tag &lt;table&gt; ou em elementos individuais como &lt;td&gt;, &lt;th&gt;, e &lt;tr&gt;.</a:t>
            </a:r>
            <a:endParaRPr sz="39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>
              <a:solidFill>
                <a:srgbClr val="FFFFFF"/>
              </a:solidFill>
            </a:endParaRPr>
          </a:p>
          <a:p>
            <a:pPr indent="-4762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Char char="●"/>
            </a:pPr>
            <a:r>
              <a:rPr lang="pt-BR" sz="3900">
                <a:solidFill>
                  <a:srgbClr val="FFFFFF"/>
                </a:solidFill>
              </a:rPr>
              <a:t>Os atributos mais comuns são: border, cellpadding, cellspacing, colspan, e rowspan, que ajudam a ajustar a apresentação da tabela e a organização dos dados.</a:t>
            </a:r>
            <a:endParaRPr b="1" sz="4700">
              <a:solidFill>
                <a:srgbClr val="FFFFFF"/>
              </a:solidFill>
            </a:endParaRPr>
          </a:p>
        </p:txBody>
      </p:sp>
      <p:pic>
        <p:nvPicPr>
          <p:cNvPr id="272" name="Google Shape;272;p28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  <a:ln>
            <a:noFill/>
          </a:ln>
        </p:spPr>
      </p:pic>
      <p:sp>
        <p:nvSpPr>
          <p:cNvPr id="273" name="Google Shape;273;p28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0">
                <a:solidFill>
                  <a:srgbClr val="4BB2F9"/>
                </a:solidFill>
              </a:rPr>
              <a:t>Atributos Comuns em Tabelas</a:t>
            </a:r>
            <a:endParaRPr b="1" sz="7000">
              <a:solidFill>
                <a:srgbClr val="4BB2F9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9"/>
          <p:cNvSpPr txBox="1"/>
          <p:nvPr/>
        </p:nvSpPr>
        <p:spPr>
          <a:xfrm>
            <a:off x="1080000" y="4267275"/>
            <a:ext cx="21914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80" name="Google Shape;280;p29"/>
          <p:cNvSpPr/>
          <p:nvPr/>
        </p:nvSpPr>
        <p:spPr>
          <a:xfrm>
            <a:off x="1080000" y="2880000"/>
            <a:ext cx="22220100" cy="10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100">
                <a:solidFill>
                  <a:srgbClr val="FFFFFF"/>
                </a:solidFill>
              </a:rPr>
              <a:t>Introdução aos Atributos de Tabela:</a:t>
            </a:r>
            <a:endParaRPr b="1" sz="41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100">
              <a:solidFill>
                <a:srgbClr val="FFFFFF"/>
              </a:solidFill>
            </a:endParaRPr>
          </a:p>
          <a:p>
            <a:pPr indent="-444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Char char="●"/>
            </a:pPr>
            <a:r>
              <a:rPr b="1" lang="pt-BR" sz="3400">
                <a:solidFill>
                  <a:srgbClr val="FFFFFF"/>
                </a:solidFill>
              </a:rPr>
              <a:t>border</a:t>
            </a:r>
            <a:r>
              <a:rPr lang="pt-BR" sz="3400">
                <a:solidFill>
                  <a:srgbClr val="FFFFFF"/>
                </a:solidFill>
              </a:rPr>
              <a:t>: É útil para delimitar visualmente cada célula, facilitando a leitura da tabela, especialmente em tabelas grandes ou com muitos dados. Pode ser customizado com CSS para criar bordas de diferentes estilos.</a:t>
            </a:r>
            <a:endParaRPr sz="3400">
              <a:solidFill>
                <a:srgbClr val="FFFFFF"/>
              </a:solidFill>
            </a:endParaRPr>
          </a:p>
          <a:p>
            <a:pPr indent="-444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Char char="●"/>
            </a:pPr>
            <a:r>
              <a:rPr b="1" lang="pt-BR" sz="3400">
                <a:solidFill>
                  <a:srgbClr val="FFFFFF"/>
                </a:solidFill>
              </a:rPr>
              <a:t>cellpadding</a:t>
            </a:r>
            <a:r>
              <a:rPr lang="pt-BR" sz="3400">
                <a:solidFill>
                  <a:srgbClr val="FFFFFF"/>
                </a:solidFill>
              </a:rPr>
              <a:t>: Aumenta o conforto visual ao criar espaço interno nas células, evitando que o texto ou outros conteúdos encostem nas bordas da célula. Isso pode melhorar a legibilidade.</a:t>
            </a:r>
            <a:endParaRPr sz="3400">
              <a:solidFill>
                <a:srgbClr val="FFFFFF"/>
              </a:solidFill>
            </a:endParaRPr>
          </a:p>
          <a:p>
            <a:pPr indent="-444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Char char="●"/>
            </a:pPr>
            <a:r>
              <a:rPr b="1" lang="pt-BR" sz="3400">
                <a:solidFill>
                  <a:srgbClr val="FFFFFF"/>
                </a:solidFill>
              </a:rPr>
              <a:t>cellspacing</a:t>
            </a:r>
            <a:r>
              <a:rPr lang="pt-BR" sz="3400">
                <a:solidFill>
                  <a:srgbClr val="FFFFFF"/>
                </a:solidFill>
              </a:rPr>
              <a:t>: Útil para criar tabelas onde as células precisam estar separadas visualmente, como em tabelas de comparação ou quando se deseja um efeito visual de "blocos" separados.</a:t>
            </a:r>
            <a:endParaRPr sz="3400">
              <a:solidFill>
                <a:srgbClr val="FFFFFF"/>
              </a:solidFill>
            </a:endParaRPr>
          </a:p>
          <a:p>
            <a:pPr indent="-444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Char char="●"/>
            </a:pPr>
            <a:r>
              <a:rPr b="1" lang="pt-BR" sz="3400">
                <a:solidFill>
                  <a:srgbClr val="FFFFFF"/>
                </a:solidFill>
              </a:rPr>
              <a:t>colspan</a:t>
            </a:r>
            <a:r>
              <a:rPr lang="pt-BR" sz="3400">
                <a:solidFill>
                  <a:srgbClr val="FFFFFF"/>
                </a:solidFill>
              </a:rPr>
              <a:t>: Essencial quando você deseja que um cabeçalho ou célula de dados cubra várias colunas, comum em tabelas que necessitam de subcategorias ou divisões.</a:t>
            </a:r>
            <a:endParaRPr sz="3400">
              <a:solidFill>
                <a:srgbClr val="FFFFFF"/>
              </a:solidFill>
            </a:endParaRPr>
          </a:p>
          <a:p>
            <a:pPr indent="-444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Char char="●"/>
            </a:pPr>
            <a:r>
              <a:rPr b="1" lang="pt-BR" sz="3400">
                <a:solidFill>
                  <a:srgbClr val="FFFFFF"/>
                </a:solidFill>
              </a:rPr>
              <a:t>rowspan</a:t>
            </a:r>
            <a:r>
              <a:rPr lang="pt-BR" sz="3400">
                <a:solidFill>
                  <a:srgbClr val="FFFFFF"/>
                </a:solidFill>
              </a:rPr>
              <a:t>: Utilizado quando uma célula deve abranger várias linhas, como em tabelas que agrupam categorias semelhantes ou quando há uma relação hierárquica entre os dados.</a:t>
            </a:r>
            <a:endParaRPr sz="3900">
              <a:solidFill>
                <a:srgbClr val="FFFFFF"/>
              </a:solidFill>
            </a:endParaRPr>
          </a:p>
        </p:txBody>
      </p:sp>
      <p:pic>
        <p:nvPicPr>
          <p:cNvPr id="281" name="Google Shape;281;p29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  <a:ln>
            <a:noFill/>
          </a:ln>
        </p:spPr>
      </p:pic>
      <p:sp>
        <p:nvSpPr>
          <p:cNvPr id="282" name="Google Shape;282;p29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0">
                <a:solidFill>
                  <a:srgbClr val="4BB2F9"/>
                </a:solidFill>
              </a:rPr>
              <a:t>Atributos Comuns em Tabelas</a:t>
            </a:r>
            <a:endParaRPr b="1" sz="7000">
              <a:solidFill>
                <a:srgbClr val="4BB2F9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0"/>
          <p:cNvSpPr txBox="1"/>
          <p:nvPr/>
        </p:nvSpPr>
        <p:spPr>
          <a:xfrm>
            <a:off x="1080000" y="4267275"/>
            <a:ext cx="21914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89" name="Google Shape;289;p30"/>
          <p:cNvSpPr/>
          <p:nvPr/>
        </p:nvSpPr>
        <p:spPr>
          <a:xfrm>
            <a:off x="1080000" y="2880000"/>
            <a:ext cx="22220100" cy="10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100">
                <a:solidFill>
                  <a:srgbClr val="FFFFFF"/>
                </a:solidFill>
              </a:rPr>
              <a:t>Atributo border:</a:t>
            </a:r>
            <a:endParaRPr sz="3900">
              <a:solidFill>
                <a:srgbClr val="FFFFFF"/>
              </a:solidFill>
            </a:endParaRPr>
          </a:p>
          <a:p>
            <a:pPr indent="-4762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Char char="●"/>
            </a:pPr>
            <a:r>
              <a:rPr lang="pt-BR" sz="3900">
                <a:solidFill>
                  <a:srgbClr val="FFFFFF"/>
                </a:solidFill>
              </a:rPr>
              <a:t>Controla a exibição de bordas ao redor da tabela e de suas células.</a:t>
            </a:r>
            <a:endParaRPr sz="3900">
              <a:solidFill>
                <a:srgbClr val="FFFFFF"/>
              </a:solidFill>
            </a:endParaRPr>
          </a:p>
          <a:p>
            <a:pPr indent="-4762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Char char="●"/>
            </a:pPr>
            <a:r>
              <a:rPr lang="pt-BR" sz="3900">
                <a:solidFill>
                  <a:srgbClr val="FFFFFF"/>
                </a:solidFill>
              </a:rPr>
              <a:t>Adicionando border="1" na tag &lt;table&gt; cria bordas ao redor de cada célula. O valor numérico define a espessura da borda.</a:t>
            </a:r>
            <a:endParaRPr sz="3900">
              <a:solidFill>
                <a:srgbClr val="FFFFFF"/>
              </a:solidFill>
            </a:endParaRPr>
          </a:p>
        </p:txBody>
      </p:sp>
      <p:pic>
        <p:nvPicPr>
          <p:cNvPr id="290" name="Google Shape;290;p30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  <a:ln>
            <a:noFill/>
          </a:ln>
        </p:spPr>
      </p:pic>
      <p:sp>
        <p:nvSpPr>
          <p:cNvPr id="291" name="Google Shape;291;p30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0">
                <a:solidFill>
                  <a:srgbClr val="4BB2F9"/>
                </a:solidFill>
              </a:rPr>
              <a:t>Atributos Comuns em Tabelas</a:t>
            </a:r>
            <a:endParaRPr b="1" sz="7000">
              <a:solidFill>
                <a:srgbClr val="4BB2F9"/>
              </a:solidFill>
            </a:endParaRPr>
          </a:p>
        </p:txBody>
      </p:sp>
      <p:pic>
        <p:nvPicPr>
          <p:cNvPr id="292" name="Google Shape;29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4675" y="7021525"/>
            <a:ext cx="11186800" cy="526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1"/>
          <p:cNvSpPr txBox="1"/>
          <p:nvPr/>
        </p:nvSpPr>
        <p:spPr>
          <a:xfrm>
            <a:off x="1080000" y="4267275"/>
            <a:ext cx="21914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99" name="Google Shape;299;p31"/>
          <p:cNvSpPr/>
          <p:nvPr/>
        </p:nvSpPr>
        <p:spPr>
          <a:xfrm>
            <a:off x="1080000" y="2880000"/>
            <a:ext cx="22220100" cy="10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100">
                <a:solidFill>
                  <a:srgbClr val="FFFFFF"/>
                </a:solidFill>
              </a:rPr>
              <a:t>Atributo cellpadding</a:t>
            </a:r>
            <a:r>
              <a:rPr b="1" lang="pt-BR" sz="4100">
                <a:solidFill>
                  <a:srgbClr val="FFFFFF"/>
                </a:solidFill>
              </a:rPr>
              <a:t>:</a:t>
            </a:r>
            <a:endParaRPr sz="3900">
              <a:solidFill>
                <a:srgbClr val="FFFFFF"/>
              </a:solidFill>
            </a:endParaRPr>
          </a:p>
          <a:p>
            <a:pPr indent="-4762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Char char="●"/>
            </a:pPr>
            <a:r>
              <a:rPr lang="pt-BR" sz="3900">
                <a:solidFill>
                  <a:srgbClr val="FFFFFF"/>
                </a:solidFill>
              </a:rPr>
              <a:t>Define o espaço interno (padding) entre o conteúdo da célula e as bordas da célula.</a:t>
            </a:r>
            <a:endParaRPr sz="3900">
              <a:solidFill>
                <a:srgbClr val="FFFFFF"/>
              </a:solidFill>
            </a:endParaRPr>
          </a:p>
          <a:p>
            <a:pPr indent="-4762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Char char="●"/>
            </a:pPr>
            <a:r>
              <a:rPr lang="pt-BR" sz="3900">
                <a:solidFill>
                  <a:srgbClr val="FFFFFF"/>
                </a:solidFill>
              </a:rPr>
              <a:t>Adicionando cellpadding="10" aumenta o espaço interno das células, tornando o conteúdo mais espaçado.</a:t>
            </a:r>
            <a:endParaRPr sz="3900">
              <a:solidFill>
                <a:srgbClr val="FFFFFF"/>
              </a:solidFill>
            </a:endParaRPr>
          </a:p>
        </p:txBody>
      </p:sp>
      <p:pic>
        <p:nvPicPr>
          <p:cNvPr id="300" name="Google Shape;300;p31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  <a:ln>
            <a:noFill/>
          </a:ln>
        </p:spPr>
      </p:pic>
      <p:sp>
        <p:nvSpPr>
          <p:cNvPr id="301" name="Google Shape;301;p31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0">
                <a:solidFill>
                  <a:srgbClr val="4BB2F9"/>
                </a:solidFill>
              </a:rPr>
              <a:t>Atributos Comuns em Tabelas</a:t>
            </a:r>
            <a:endParaRPr b="1" sz="7000">
              <a:solidFill>
                <a:srgbClr val="4BB2F9"/>
              </a:solidFill>
            </a:endParaRPr>
          </a:p>
        </p:txBody>
      </p:sp>
      <p:pic>
        <p:nvPicPr>
          <p:cNvPr id="302" name="Google Shape;30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9910" y="6773735"/>
            <a:ext cx="11593200" cy="543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2"/>
          <p:cNvSpPr txBox="1"/>
          <p:nvPr/>
        </p:nvSpPr>
        <p:spPr>
          <a:xfrm>
            <a:off x="1080000" y="4267275"/>
            <a:ext cx="21914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09" name="Google Shape;309;p32"/>
          <p:cNvSpPr/>
          <p:nvPr/>
        </p:nvSpPr>
        <p:spPr>
          <a:xfrm>
            <a:off x="1080000" y="2880000"/>
            <a:ext cx="22220100" cy="10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100">
                <a:solidFill>
                  <a:srgbClr val="FFFFFF"/>
                </a:solidFill>
              </a:rPr>
              <a:t>Atributo cellspacing</a:t>
            </a:r>
            <a:r>
              <a:rPr b="1" lang="pt-BR" sz="4100">
                <a:solidFill>
                  <a:srgbClr val="FFFFFF"/>
                </a:solidFill>
              </a:rPr>
              <a:t>:</a:t>
            </a:r>
            <a:endParaRPr sz="3900">
              <a:solidFill>
                <a:srgbClr val="FFFFFF"/>
              </a:solidFill>
            </a:endParaRPr>
          </a:p>
          <a:p>
            <a:pPr indent="-4762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Char char="●"/>
            </a:pPr>
            <a:r>
              <a:rPr lang="pt-BR" sz="3900">
                <a:solidFill>
                  <a:srgbClr val="FFFFFF"/>
                </a:solidFill>
              </a:rPr>
              <a:t>Define o espaço entre as células da tabela.</a:t>
            </a:r>
            <a:endParaRPr sz="3900">
              <a:solidFill>
                <a:srgbClr val="FFFFFF"/>
              </a:solidFill>
            </a:endParaRPr>
          </a:p>
          <a:p>
            <a:pPr indent="-4762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Char char="●"/>
            </a:pPr>
            <a:r>
              <a:rPr lang="pt-BR" sz="3900">
                <a:solidFill>
                  <a:srgbClr val="FFFFFF"/>
                </a:solidFill>
              </a:rPr>
              <a:t>Adicionando cellspacing="5" cria um espaço entre as células, separando-as visualmente.</a:t>
            </a:r>
            <a:endParaRPr sz="39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>
              <a:solidFill>
                <a:srgbClr val="FFFFFF"/>
              </a:solidFill>
            </a:endParaRPr>
          </a:p>
        </p:txBody>
      </p:sp>
      <p:pic>
        <p:nvPicPr>
          <p:cNvPr id="310" name="Google Shape;310;p32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  <a:ln>
            <a:noFill/>
          </a:ln>
        </p:spPr>
      </p:pic>
      <p:sp>
        <p:nvSpPr>
          <p:cNvPr id="311" name="Google Shape;311;p32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0">
                <a:solidFill>
                  <a:srgbClr val="4BB2F9"/>
                </a:solidFill>
              </a:rPr>
              <a:t>Atributos Comuns em Tabelas</a:t>
            </a:r>
            <a:endParaRPr b="1" sz="7000">
              <a:solidFill>
                <a:srgbClr val="4BB2F9"/>
              </a:solidFill>
            </a:endParaRPr>
          </a:p>
        </p:txBody>
      </p:sp>
      <p:pic>
        <p:nvPicPr>
          <p:cNvPr id="312" name="Google Shape;31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3310" y="7094360"/>
            <a:ext cx="13547799" cy="48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40;p6"/>
          <p:cNvGrpSpPr/>
          <p:nvPr/>
        </p:nvGrpSpPr>
        <p:grpSpPr>
          <a:xfrm>
            <a:off x="0" y="0"/>
            <a:ext cx="6133200" cy="13716000"/>
            <a:chOff x="18244457" y="0"/>
            <a:chExt cx="6133200" cy="13716000"/>
          </a:xfrm>
        </p:grpSpPr>
        <p:sp>
          <p:nvSpPr>
            <p:cNvPr id="41" name="Google Shape;41;p6"/>
            <p:cNvSpPr/>
            <p:nvPr/>
          </p:nvSpPr>
          <p:spPr>
            <a:xfrm>
              <a:off x="18244457" y="0"/>
              <a:ext cx="6133200" cy="13716000"/>
            </a:xfrm>
            <a:prstGeom prst="rect">
              <a:avLst/>
            </a:prstGeom>
            <a:solidFill>
              <a:srgbClr val="2727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2" name="Google Shape;42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570926" y="5302993"/>
              <a:ext cx="3480254" cy="31100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3" name="Google Shape;43;p6"/>
          <p:cNvSpPr txBox="1"/>
          <p:nvPr/>
        </p:nvSpPr>
        <p:spPr>
          <a:xfrm>
            <a:off x="7459662" y="5890704"/>
            <a:ext cx="16221600" cy="19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1" lang="pt-BR" sz="9600">
                <a:solidFill>
                  <a:srgbClr val="FFFFFF"/>
                </a:solidFill>
              </a:rPr>
              <a:t>Recapitulando</a:t>
            </a:r>
            <a:r>
              <a:rPr b="1" lang="pt-BR" sz="9600">
                <a:solidFill>
                  <a:srgbClr val="FFFFFF"/>
                </a:solidFill>
              </a:rPr>
              <a:t>	</a:t>
            </a:r>
            <a:endParaRPr b="1" i="0" sz="9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" name="Google Shape;44;p6"/>
          <p:cNvGrpSpPr/>
          <p:nvPr/>
        </p:nvGrpSpPr>
        <p:grpSpPr>
          <a:xfrm>
            <a:off x="6133192" y="0"/>
            <a:ext cx="359700" cy="13716000"/>
            <a:chOff x="0" y="0"/>
            <a:chExt cx="359700" cy="13716000"/>
          </a:xfrm>
        </p:grpSpPr>
        <p:sp>
          <p:nvSpPr>
            <p:cNvPr id="45" name="Google Shape;45;p6"/>
            <p:cNvSpPr/>
            <p:nvPr/>
          </p:nvSpPr>
          <p:spPr>
            <a:xfrm>
              <a:off x="180000" y="0"/>
              <a:ext cx="179700" cy="13716000"/>
            </a:xfrm>
            <a:prstGeom prst="rect">
              <a:avLst/>
            </a:prstGeom>
            <a:solidFill>
              <a:srgbClr val="4E9F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6"/>
            <p:cNvSpPr/>
            <p:nvPr/>
          </p:nvSpPr>
          <p:spPr>
            <a:xfrm>
              <a:off x="0" y="0"/>
              <a:ext cx="179700" cy="13716000"/>
            </a:xfrm>
            <a:prstGeom prst="rect">
              <a:avLst/>
            </a:prstGeom>
            <a:solidFill>
              <a:srgbClr val="1E51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3"/>
          <p:cNvSpPr txBox="1"/>
          <p:nvPr/>
        </p:nvSpPr>
        <p:spPr>
          <a:xfrm>
            <a:off x="1080000" y="4267275"/>
            <a:ext cx="21914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19" name="Google Shape;319;p33"/>
          <p:cNvSpPr/>
          <p:nvPr/>
        </p:nvSpPr>
        <p:spPr>
          <a:xfrm>
            <a:off x="1080000" y="2880000"/>
            <a:ext cx="22220100" cy="10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100">
                <a:solidFill>
                  <a:srgbClr val="FFFFFF"/>
                </a:solidFill>
              </a:rPr>
              <a:t>Atributo colspan</a:t>
            </a:r>
            <a:r>
              <a:rPr b="1" lang="pt-BR" sz="4100">
                <a:solidFill>
                  <a:srgbClr val="FFFFFF"/>
                </a:solidFill>
              </a:rPr>
              <a:t>:</a:t>
            </a:r>
            <a:endParaRPr sz="3900">
              <a:solidFill>
                <a:srgbClr val="FFFFFF"/>
              </a:solidFill>
            </a:endParaRPr>
          </a:p>
          <a:p>
            <a:pPr indent="-4762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Char char="●"/>
            </a:pPr>
            <a:r>
              <a:rPr lang="pt-BR" sz="3900">
                <a:solidFill>
                  <a:srgbClr val="FFFFFF"/>
                </a:solidFill>
              </a:rPr>
              <a:t>Permite que uma célula se estenda por várias colunas.</a:t>
            </a:r>
            <a:endParaRPr sz="3900">
              <a:solidFill>
                <a:srgbClr val="FFFFFF"/>
              </a:solidFill>
            </a:endParaRPr>
          </a:p>
          <a:p>
            <a:pPr indent="-4762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Char char="●"/>
            </a:pPr>
            <a:r>
              <a:rPr lang="pt-BR" sz="3900">
                <a:solidFill>
                  <a:srgbClr val="FFFFFF"/>
                </a:solidFill>
              </a:rPr>
              <a:t>Adicionando colspan="2" em uma &lt;th&gt; ou &lt;td&gt; faz com que essa célula se expanda sobre duas colunas.</a:t>
            </a:r>
            <a:endParaRPr sz="39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>
              <a:solidFill>
                <a:srgbClr val="FFFFFF"/>
              </a:solidFill>
            </a:endParaRPr>
          </a:p>
        </p:txBody>
      </p:sp>
      <p:pic>
        <p:nvPicPr>
          <p:cNvPr id="320" name="Google Shape;320;p33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  <a:ln>
            <a:noFill/>
          </a:ln>
        </p:spPr>
      </p:pic>
      <p:sp>
        <p:nvSpPr>
          <p:cNvPr id="321" name="Google Shape;321;p33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0">
                <a:solidFill>
                  <a:srgbClr val="4BB2F9"/>
                </a:solidFill>
              </a:rPr>
              <a:t>Atributos Comuns em Tabelas</a:t>
            </a:r>
            <a:endParaRPr b="1" sz="7000">
              <a:solidFill>
                <a:srgbClr val="4BB2F9"/>
              </a:solidFill>
            </a:endParaRPr>
          </a:p>
        </p:txBody>
      </p:sp>
      <p:pic>
        <p:nvPicPr>
          <p:cNvPr id="322" name="Google Shape;32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8700" y="6952650"/>
            <a:ext cx="16756999" cy="50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4"/>
          <p:cNvSpPr txBox="1"/>
          <p:nvPr/>
        </p:nvSpPr>
        <p:spPr>
          <a:xfrm>
            <a:off x="1080000" y="4267275"/>
            <a:ext cx="21914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29" name="Google Shape;329;p34"/>
          <p:cNvSpPr/>
          <p:nvPr/>
        </p:nvSpPr>
        <p:spPr>
          <a:xfrm>
            <a:off x="1080000" y="2880000"/>
            <a:ext cx="22220100" cy="10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100">
                <a:solidFill>
                  <a:srgbClr val="FFFFFF"/>
                </a:solidFill>
              </a:rPr>
              <a:t>Atributo rowspan</a:t>
            </a:r>
            <a:r>
              <a:rPr b="1" lang="pt-BR" sz="4100">
                <a:solidFill>
                  <a:srgbClr val="FFFFFF"/>
                </a:solidFill>
              </a:rPr>
              <a:t>:</a:t>
            </a:r>
            <a:endParaRPr sz="3900">
              <a:solidFill>
                <a:srgbClr val="FFFFFF"/>
              </a:solidFill>
            </a:endParaRPr>
          </a:p>
          <a:p>
            <a:pPr indent="-4762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Char char="●"/>
            </a:pPr>
            <a:r>
              <a:rPr lang="pt-BR" sz="3900">
                <a:solidFill>
                  <a:srgbClr val="FFFFFF"/>
                </a:solidFill>
              </a:rPr>
              <a:t>Permite que uma célula se estenda por várias linhas.</a:t>
            </a:r>
            <a:endParaRPr sz="3900">
              <a:solidFill>
                <a:srgbClr val="FFFFFF"/>
              </a:solidFill>
            </a:endParaRPr>
          </a:p>
          <a:p>
            <a:pPr indent="-4762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Char char="●"/>
            </a:pPr>
            <a:r>
              <a:rPr lang="pt-BR" sz="3900">
                <a:solidFill>
                  <a:srgbClr val="FFFFFF"/>
                </a:solidFill>
              </a:rPr>
              <a:t>Adicionando rowspan="2" em uma &lt;th&gt; ou &lt;td&gt; faz com que essa célula se expanda sobre duas linhas.</a:t>
            </a:r>
            <a:endParaRPr sz="39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>
              <a:solidFill>
                <a:srgbClr val="FFFFFF"/>
              </a:solidFill>
            </a:endParaRPr>
          </a:p>
        </p:txBody>
      </p:sp>
      <p:pic>
        <p:nvPicPr>
          <p:cNvPr id="330" name="Google Shape;330;p34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  <a:ln>
            <a:noFill/>
          </a:ln>
        </p:spPr>
      </p:pic>
      <p:sp>
        <p:nvSpPr>
          <p:cNvPr id="331" name="Google Shape;331;p34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0">
                <a:solidFill>
                  <a:srgbClr val="4BB2F9"/>
                </a:solidFill>
              </a:rPr>
              <a:t>Atributos Comuns em Tabelas</a:t>
            </a:r>
            <a:endParaRPr b="1" sz="7000">
              <a:solidFill>
                <a:srgbClr val="4BB2F9"/>
              </a:solidFill>
            </a:endParaRPr>
          </a:p>
        </p:txBody>
      </p:sp>
      <p:pic>
        <p:nvPicPr>
          <p:cNvPr id="332" name="Google Shape;33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5990" y="6709350"/>
            <a:ext cx="17628121" cy="594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" name="Google Shape;338;p35"/>
          <p:cNvGrpSpPr/>
          <p:nvPr/>
        </p:nvGrpSpPr>
        <p:grpSpPr>
          <a:xfrm>
            <a:off x="0" y="0"/>
            <a:ext cx="6133200" cy="13716000"/>
            <a:chOff x="18244457" y="0"/>
            <a:chExt cx="6133200" cy="13716000"/>
          </a:xfrm>
        </p:grpSpPr>
        <p:sp>
          <p:nvSpPr>
            <p:cNvPr id="339" name="Google Shape;339;p35"/>
            <p:cNvSpPr/>
            <p:nvPr/>
          </p:nvSpPr>
          <p:spPr>
            <a:xfrm>
              <a:off x="18244457" y="0"/>
              <a:ext cx="6133200" cy="13716000"/>
            </a:xfrm>
            <a:prstGeom prst="rect">
              <a:avLst/>
            </a:prstGeom>
            <a:solidFill>
              <a:srgbClr val="2727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40" name="Google Shape;340;p3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570926" y="5302993"/>
              <a:ext cx="3480254" cy="31100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1" name="Google Shape;341;p35"/>
          <p:cNvSpPr txBox="1"/>
          <p:nvPr/>
        </p:nvSpPr>
        <p:spPr>
          <a:xfrm>
            <a:off x="7459662" y="5890704"/>
            <a:ext cx="16221600" cy="19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1" lang="pt-BR" sz="9600">
                <a:solidFill>
                  <a:srgbClr val="FFFFFF"/>
                </a:solidFill>
              </a:rPr>
              <a:t>Prática com o Professor</a:t>
            </a:r>
            <a:endParaRPr b="1" i="0" sz="9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2" name="Google Shape;342;p35"/>
          <p:cNvGrpSpPr/>
          <p:nvPr/>
        </p:nvGrpSpPr>
        <p:grpSpPr>
          <a:xfrm>
            <a:off x="6133192" y="0"/>
            <a:ext cx="359700" cy="13716000"/>
            <a:chOff x="0" y="0"/>
            <a:chExt cx="359700" cy="13716000"/>
          </a:xfrm>
        </p:grpSpPr>
        <p:sp>
          <p:nvSpPr>
            <p:cNvPr id="343" name="Google Shape;343;p35"/>
            <p:cNvSpPr/>
            <p:nvPr/>
          </p:nvSpPr>
          <p:spPr>
            <a:xfrm>
              <a:off x="180000" y="0"/>
              <a:ext cx="179700" cy="13716000"/>
            </a:xfrm>
            <a:prstGeom prst="rect">
              <a:avLst/>
            </a:prstGeom>
            <a:solidFill>
              <a:srgbClr val="4E9F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35"/>
            <p:cNvSpPr/>
            <p:nvPr/>
          </p:nvSpPr>
          <p:spPr>
            <a:xfrm>
              <a:off x="0" y="0"/>
              <a:ext cx="179700" cy="13716000"/>
            </a:xfrm>
            <a:prstGeom prst="rect">
              <a:avLst/>
            </a:prstGeom>
            <a:solidFill>
              <a:srgbClr val="1E51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p36"/>
          <p:cNvGrpSpPr/>
          <p:nvPr/>
        </p:nvGrpSpPr>
        <p:grpSpPr>
          <a:xfrm>
            <a:off x="0" y="0"/>
            <a:ext cx="6133200" cy="13716000"/>
            <a:chOff x="18244457" y="0"/>
            <a:chExt cx="6133200" cy="13716000"/>
          </a:xfrm>
        </p:grpSpPr>
        <p:sp>
          <p:nvSpPr>
            <p:cNvPr id="351" name="Google Shape;351;p36"/>
            <p:cNvSpPr/>
            <p:nvPr/>
          </p:nvSpPr>
          <p:spPr>
            <a:xfrm>
              <a:off x="18244457" y="0"/>
              <a:ext cx="6133200" cy="13716000"/>
            </a:xfrm>
            <a:prstGeom prst="rect">
              <a:avLst/>
            </a:prstGeom>
            <a:solidFill>
              <a:srgbClr val="2727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52" name="Google Shape;352;p3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570926" y="5302993"/>
              <a:ext cx="3480254" cy="31100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3" name="Google Shape;353;p36"/>
          <p:cNvSpPr txBox="1"/>
          <p:nvPr/>
        </p:nvSpPr>
        <p:spPr>
          <a:xfrm>
            <a:off x="7459662" y="5890704"/>
            <a:ext cx="16221600" cy="19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1" lang="pt-BR" sz="9600">
                <a:solidFill>
                  <a:srgbClr val="FFFFFF"/>
                </a:solidFill>
              </a:rPr>
              <a:t>Bônus</a:t>
            </a:r>
            <a:endParaRPr b="1" i="0" sz="9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4" name="Google Shape;354;p36"/>
          <p:cNvGrpSpPr/>
          <p:nvPr/>
        </p:nvGrpSpPr>
        <p:grpSpPr>
          <a:xfrm>
            <a:off x="6133192" y="0"/>
            <a:ext cx="359700" cy="13716000"/>
            <a:chOff x="0" y="0"/>
            <a:chExt cx="359700" cy="13716000"/>
          </a:xfrm>
        </p:grpSpPr>
        <p:sp>
          <p:nvSpPr>
            <p:cNvPr id="355" name="Google Shape;355;p36"/>
            <p:cNvSpPr/>
            <p:nvPr/>
          </p:nvSpPr>
          <p:spPr>
            <a:xfrm>
              <a:off x="180000" y="0"/>
              <a:ext cx="179700" cy="13716000"/>
            </a:xfrm>
            <a:prstGeom prst="rect">
              <a:avLst/>
            </a:prstGeom>
            <a:solidFill>
              <a:srgbClr val="4E9F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36"/>
            <p:cNvSpPr/>
            <p:nvPr/>
          </p:nvSpPr>
          <p:spPr>
            <a:xfrm>
              <a:off x="0" y="0"/>
              <a:ext cx="179700" cy="13716000"/>
            </a:xfrm>
            <a:prstGeom prst="rect">
              <a:avLst/>
            </a:prstGeom>
            <a:solidFill>
              <a:srgbClr val="1E51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7"/>
          <p:cNvSpPr txBox="1"/>
          <p:nvPr/>
        </p:nvSpPr>
        <p:spPr>
          <a:xfrm>
            <a:off x="1080000" y="4267275"/>
            <a:ext cx="21914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63" name="Google Shape;363;p37"/>
          <p:cNvSpPr/>
          <p:nvPr/>
        </p:nvSpPr>
        <p:spPr>
          <a:xfrm>
            <a:off x="1080000" y="2880000"/>
            <a:ext cx="22220100" cy="10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>
              <a:solidFill>
                <a:srgbClr val="FFFFFF"/>
              </a:solidFill>
            </a:endParaRPr>
          </a:p>
        </p:txBody>
      </p:sp>
      <p:pic>
        <p:nvPicPr>
          <p:cNvPr id="364" name="Google Shape;364;p37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  <a:ln>
            <a:noFill/>
          </a:ln>
        </p:spPr>
      </p:pic>
      <p:sp>
        <p:nvSpPr>
          <p:cNvPr id="365" name="Google Shape;365;p37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0">
                <a:solidFill>
                  <a:srgbClr val="4BB2F9"/>
                </a:solidFill>
              </a:rPr>
              <a:t>Bônus</a:t>
            </a:r>
            <a:endParaRPr b="1" sz="7000">
              <a:solidFill>
                <a:srgbClr val="4BB2F9"/>
              </a:solidFill>
            </a:endParaRPr>
          </a:p>
        </p:txBody>
      </p:sp>
      <p:pic>
        <p:nvPicPr>
          <p:cNvPr id="366" name="Google Shape;36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2950" y="2032847"/>
            <a:ext cx="10668499" cy="10386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8"/>
          <p:cNvSpPr txBox="1"/>
          <p:nvPr/>
        </p:nvSpPr>
        <p:spPr>
          <a:xfrm>
            <a:off x="1080000" y="4267275"/>
            <a:ext cx="21914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73" name="Google Shape;373;p38"/>
          <p:cNvSpPr/>
          <p:nvPr/>
        </p:nvSpPr>
        <p:spPr>
          <a:xfrm>
            <a:off x="1080000" y="2880000"/>
            <a:ext cx="22220100" cy="10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100">
                <a:solidFill>
                  <a:srgbClr val="FFFFFF"/>
                </a:solidFill>
              </a:rPr>
              <a:t>Tabela + CSS:</a:t>
            </a:r>
            <a:endParaRPr sz="39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>
              <a:solidFill>
                <a:srgbClr val="FFFFFF"/>
              </a:solidFill>
            </a:endParaRPr>
          </a:p>
        </p:txBody>
      </p:sp>
      <p:pic>
        <p:nvPicPr>
          <p:cNvPr id="374" name="Google Shape;374;p38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  <a:ln>
            <a:noFill/>
          </a:ln>
        </p:spPr>
      </p:pic>
      <p:sp>
        <p:nvSpPr>
          <p:cNvPr id="375" name="Google Shape;375;p38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0">
                <a:solidFill>
                  <a:srgbClr val="4BB2F9"/>
                </a:solidFill>
              </a:rPr>
              <a:t>Bônus</a:t>
            </a:r>
            <a:endParaRPr b="1" sz="7000">
              <a:solidFill>
                <a:srgbClr val="4BB2F9"/>
              </a:solidFill>
            </a:endParaRPr>
          </a:p>
        </p:txBody>
      </p:sp>
      <p:pic>
        <p:nvPicPr>
          <p:cNvPr id="376" name="Google Shape;37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3966" y="4188304"/>
            <a:ext cx="20046476" cy="87078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9"/>
          <p:cNvSpPr txBox="1"/>
          <p:nvPr/>
        </p:nvSpPr>
        <p:spPr>
          <a:xfrm>
            <a:off x="1080000" y="4267275"/>
            <a:ext cx="21914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83" name="Google Shape;383;p39"/>
          <p:cNvSpPr/>
          <p:nvPr/>
        </p:nvSpPr>
        <p:spPr>
          <a:xfrm>
            <a:off x="1080000" y="2880000"/>
            <a:ext cx="22220100" cy="10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100">
                <a:solidFill>
                  <a:srgbClr val="FFFFFF"/>
                </a:solidFill>
              </a:rPr>
              <a:t>Tabela + CSS + Javascript:</a:t>
            </a:r>
            <a:endParaRPr sz="39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>
              <a:solidFill>
                <a:srgbClr val="FFFFFF"/>
              </a:solidFill>
            </a:endParaRPr>
          </a:p>
        </p:txBody>
      </p:sp>
      <p:pic>
        <p:nvPicPr>
          <p:cNvPr id="384" name="Google Shape;384;p39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  <a:ln>
            <a:noFill/>
          </a:ln>
        </p:spPr>
      </p:pic>
      <p:sp>
        <p:nvSpPr>
          <p:cNvPr id="385" name="Google Shape;385;p39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0">
                <a:solidFill>
                  <a:srgbClr val="4BB2F9"/>
                </a:solidFill>
              </a:rPr>
              <a:t>Bônus</a:t>
            </a:r>
            <a:endParaRPr b="1" sz="7000">
              <a:solidFill>
                <a:srgbClr val="4BB2F9"/>
              </a:solidFill>
            </a:endParaRPr>
          </a:p>
        </p:txBody>
      </p:sp>
      <p:pic>
        <p:nvPicPr>
          <p:cNvPr id="386" name="Google Shape;38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8075" y="3685475"/>
            <a:ext cx="8218250" cy="9496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2" name="Google Shape;392;p40"/>
          <p:cNvGrpSpPr/>
          <p:nvPr/>
        </p:nvGrpSpPr>
        <p:grpSpPr>
          <a:xfrm>
            <a:off x="0" y="0"/>
            <a:ext cx="6133200" cy="13716000"/>
            <a:chOff x="18244457" y="0"/>
            <a:chExt cx="6133200" cy="13716000"/>
          </a:xfrm>
        </p:grpSpPr>
        <p:sp>
          <p:nvSpPr>
            <p:cNvPr id="393" name="Google Shape;393;p40"/>
            <p:cNvSpPr/>
            <p:nvPr/>
          </p:nvSpPr>
          <p:spPr>
            <a:xfrm>
              <a:off x="18244457" y="0"/>
              <a:ext cx="6133200" cy="13716000"/>
            </a:xfrm>
            <a:prstGeom prst="rect">
              <a:avLst/>
            </a:prstGeom>
            <a:solidFill>
              <a:srgbClr val="2727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94" name="Google Shape;394;p4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570926" y="5302993"/>
              <a:ext cx="3480254" cy="31100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5" name="Google Shape;395;p40"/>
          <p:cNvSpPr txBox="1"/>
          <p:nvPr/>
        </p:nvSpPr>
        <p:spPr>
          <a:xfrm>
            <a:off x="7459662" y="5890704"/>
            <a:ext cx="16221600" cy="19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1" i="0" lang="pt-BR" sz="9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Exercícios</a:t>
            </a:r>
            <a:endParaRPr b="1" i="0" sz="9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6" name="Google Shape;396;p40"/>
          <p:cNvGrpSpPr/>
          <p:nvPr/>
        </p:nvGrpSpPr>
        <p:grpSpPr>
          <a:xfrm>
            <a:off x="6133192" y="0"/>
            <a:ext cx="359700" cy="13716000"/>
            <a:chOff x="0" y="0"/>
            <a:chExt cx="359700" cy="13716000"/>
          </a:xfrm>
        </p:grpSpPr>
        <p:sp>
          <p:nvSpPr>
            <p:cNvPr id="397" name="Google Shape;397;p40"/>
            <p:cNvSpPr/>
            <p:nvPr/>
          </p:nvSpPr>
          <p:spPr>
            <a:xfrm>
              <a:off x="180000" y="0"/>
              <a:ext cx="179700" cy="13716000"/>
            </a:xfrm>
            <a:prstGeom prst="rect">
              <a:avLst/>
            </a:prstGeom>
            <a:solidFill>
              <a:srgbClr val="4E9F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40"/>
            <p:cNvSpPr/>
            <p:nvPr/>
          </p:nvSpPr>
          <p:spPr>
            <a:xfrm>
              <a:off x="0" y="0"/>
              <a:ext cx="179700" cy="13716000"/>
            </a:xfrm>
            <a:prstGeom prst="rect">
              <a:avLst/>
            </a:prstGeom>
            <a:solidFill>
              <a:srgbClr val="1E51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1"/>
          <p:cNvSpPr/>
          <p:nvPr/>
        </p:nvSpPr>
        <p:spPr>
          <a:xfrm>
            <a:off x="1080000" y="2880000"/>
            <a:ext cx="20119292" cy="91926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Arial"/>
              <a:buNone/>
            </a:pPr>
            <a:r>
              <a:rPr b="1" i="0" lang="pt-BR" sz="4300" u="none" cap="none" strike="noStrike">
                <a:solidFill>
                  <a:srgbClr val="FFFFFF"/>
                </a:solidFill>
              </a:rPr>
              <a:t>01.</a:t>
            </a:r>
            <a:r>
              <a:rPr b="0" i="0" lang="pt-BR" sz="4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pt-BR" sz="4300">
                <a:solidFill>
                  <a:srgbClr val="FFFFFF"/>
                </a:solidFill>
              </a:rPr>
              <a:t>Tabela de Horários de Aulas</a:t>
            </a:r>
            <a:endParaRPr b="1" sz="43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300">
                <a:solidFill>
                  <a:srgbClr val="FFFFFF"/>
                </a:solidFill>
              </a:rPr>
              <a:t>Crie uma tabela que represente o horário de aulas de uma semana. A tabela deve ter os dias da semana nas colunas e as horas nas linhas.</a:t>
            </a:r>
            <a:endParaRPr sz="43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300">
                <a:solidFill>
                  <a:srgbClr val="FFFFFF"/>
                </a:solidFill>
              </a:rPr>
              <a:t>Desafio Extra: Use &lt;thead&gt; para o cabeçalho dos dias da semana e &lt;tbody&gt; para as horas.</a:t>
            </a:r>
            <a:endParaRPr sz="43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300">
                <a:solidFill>
                  <a:srgbClr val="FFFFFF"/>
                </a:solidFill>
              </a:rPr>
              <a:t>Exemplo de Conteúdo:</a:t>
            </a:r>
            <a:endParaRPr sz="43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rgbClr val="FFFFFF"/>
              </a:solidFill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Arial"/>
              <a:buNone/>
            </a:pPr>
            <a:r>
              <a:t/>
            </a:r>
            <a:endParaRPr sz="4300">
              <a:solidFill>
                <a:srgbClr val="FFFFFF"/>
              </a:solidFill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Arial"/>
              <a:buNone/>
            </a:pPr>
            <a:r>
              <a:t/>
            </a:r>
            <a:endParaRPr sz="700"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5" name="Google Shape;405;p41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  <a:ln>
            <a:noFill/>
          </a:ln>
        </p:spPr>
      </p:pic>
      <p:sp>
        <p:nvSpPr>
          <p:cNvPr id="406" name="Google Shape;406;p41"/>
          <p:cNvSpPr txBox="1"/>
          <p:nvPr/>
        </p:nvSpPr>
        <p:spPr>
          <a:xfrm>
            <a:off x="1079999" y="720000"/>
            <a:ext cx="22220085" cy="15219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BB2F9"/>
              </a:buClr>
              <a:buSzPts val="7000"/>
              <a:buFont typeface="Arial"/>
              <a:buNone/>
            </a:pPr>
            <a:r>
              <a:rPr b="1" i="0" lang="pt-BR" sz="7000" u="none" cap="none" strike="noStrike">
                <a:solidFill>
                  <a:srgbClr val="4BB2F9"/>
                </a:solidFill>
                <a:latin typeface="Arial"/>
                <a:ea typeface="Arial"/>
                <a:cs typeface="Arial"/>
                <a:sym typeface="Arial"/>
              </a:rPr>
              <a:t>Exerc</a:t>
            </a:r>
            <a:r>
              <a:rPr b="1" i="0" lang="pt-BR" sz="7000" u="none" cap="none" strike="noStrike">
                <a:solidFill>
                  <a:srgbClr val="4BB2F9"/>
                </a:solidFill>
                <a:latin typeface="Arial"/>
                <a:ea typeface="Arial"/>
                <a:cs typeface="Arial"/>
                <a:sym typeface="Arial"/>
              </a:rPr>
              <a:t>ícios</a:t>
            </a:r>
            <a:endParaRPr b="1" i="0" sz="7000" u="none" cap="none" strike="noStrike">
              <a:solidFill>
                <a:srgbClr val="4BB2F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7" name="Google Shape;40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9750" y="10247031"/>
            <a:ext cx="10543882" cy="225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2"/>
          <p:cNvSpPr/>
          <p:nvPr/>
        </p:nvSpPr>
        <p:spPr>
          <a:xfrm>
            <a:off x="1080000" y="2880000"/>
            <a:ext cx="20119200" cy="9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Arial"/>
              <a:buNone/>
            </a:pPr>
            <a:r>
              <a:rPr b="1" i="0" lang="pt-BR" sz="4300" u="none" cap="none" strike="noStrike">
                <a:solidFill>
                  <a:srgbClr val="FFFFFF"/>
                </a:solidFill>
              </a:rPr>
              <a:t>0</a:t>
            </a:r>
            <a:r>
              <a:rPr b="1" lang="pt-BR" sz="4300">
                <a:solidFill>
                  <a:srgbClr val="FFFFFF"/>
                </a:solidFill>
              </a:rPr>
              <a:t>2</a:t>
            </a:r>
            <a:r>
              <a:rPr b="1" i="0" lang="pt-BR" sz="4300" u="none" cap="none" strike="noStrike">
                <a:solidFill>
                  <a:srgbClr val="FFFFFF"/>
                </a:solidFill>
              </a:rPr>
              <a:t>.</a:t>
            </a:r>
            <a:r>
              <a:rPr b="0" i="0" lang="pt-BR" sz="4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pt-BR" sz="4300">
                <a:solidFill>
                  <a:srgbClr val="FFFFFF"/>
                </a:solidFill>
              </a:rPr>
              <a:t>Tabela de Campeonato</a:t>
            </a:r>
            <a:endParaRPr b="1" sz="43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300">
                <a:solidFill>
                  <a:srgbClr val="FFFFFF"/>
                </a:solidFill>
              </a:rPr>
              <a:t>Construa uma tabela que mostre a classificação de times/países em um campeonato esportivo, incluindo colunas para o nome do time, jogos jogados, vitórias, derrotas e pontos.</a:t>
            </a:r>
            <a:endParaRPr sz="43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300">
                <a:solidFill>
                  <a:srgbClr val="FFFFFF"/>
                </a:solidFill>
              </a:rPr>
              <a:t>Para cada país/time, é necessário criar um link direcionando para a página do wikipedia correspondente</a:t>
            </a:r>
            <a:endParaRPr sz="43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300">
                <a:solidFill>
                  <a:srgbClr val="FFFFFF"/>
                </a:solidFill>
              </a:rPr>
              <a:t>Exemplo</a:t>
            </a:r>
            <a:endParaRPr sz="43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rgbClr val="FFFFFF"/>
              </a:solidFill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Arial"/>
              <a:buNone/>
            </a:pPr>
            <a:r>
              <a:t/>
            </a:r>
            <a:endParaRPr sz="4300">
              <a:solidFill>
                <a:srgbClr val="FFFFFF"/>
              </a:solidFill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Arial"/>
              <a:buNone/>
            </a:pPr>
            <a:r>
              <a:t/>
            </a:r>
            <a:endParaRPr sz="700"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4" name="Google Shape;414;p42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  <a:ln>
            <a:noFill/>
          </a:ln>
        </p:spPr>
      </p:pic>
      <p:sp>
        <p:nvSpPr>
          <p:cNvPr id="415" name="Google Shape;415;p42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BB2F9"/>
              </a:buClr>
              <a:buSzPts val="7000"/>
              <a:buFont typeface="Arial"/>
              <a:buNone/>
            </a:pPr>
            <a:r>
              <a:rPr b="1" i="0" lang="pt-BR" sz="7000" u="none" cap="none" strike="noStrike">
                <a:solidFill>
                  <a:srgbClr val="4BB2F9"/>
                </a:solidFill>
                <a:latin typeface="Arial"/>
                <a:ea typeface="Arial"/>
                <a:cs typeface="Arial"/>
                <a:sym typeface="Arial"/>
              </a:rPr>
              <a:t>Exerc</a:t>
            </a:r>
            <a:r>
              <a:rPr b="1" i="0" lang="pt-BR" sz="7000" u="none" cap="none" strike="noStrike">
                <a:solidFill>
                  <a:srgbClr val="4BB2F9"/>
                </a:solidFill>
                <a:latin typeface="Arial"/>
                <a:ea typeface="Arial"/>
                <a:cs typeface="Arial"/>
                <a:sym typeface="Arial"/>
              </a:rPr>
              <a:t>ícios</a:t>
            </a:r>
            <a:endParaRPr b="1" i="0" sz="7000" u="none" cap="none" strike="noStrike">
              <a:solidFill>
                <a:srgbClr val="4BB2F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6" name="Google Shape;41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4100" y="9544275"/>
            <a:ext cx="9070302" cy="341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1079999" y="2880000"/>
            <a:ext cx="22220100" cy="57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Arial"/>
              <a:buNone/>
            </a:pPr>
            <a:r>
              <a:rPr b="1" i="0" lang="pt-BR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Tags HTML – </a:t>
            </a:r>
            <a:r>
              <a:rPr b="0" i="0" lang="pt-BR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constituída por uma ou mais letras ou letra e </a:t>
            </a:r>
            <a:r>
              <a:rPr lang="pt-BR" sz="5000">
                <a:solidFill>
                  <a:srgbClr val="FFFFFF"/>
                </a:solidFill>
              </a:rPr>
              <a:t>números</a:t>
            </a:r>
            <a:r>
              <a:rPr b="0" i="0" lang="pt-BR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que devem ser escritas entre os sinais &lt; e &gt;.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Arial"/>
              <a:buNone/>
            </a:pPr>
            <a:r>
              <a:rPr b="1" i="0" lang="pt-BR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Tag de abertura –  </a:t>
            </a:r>
            <a:r>
              <a:rPr b="0" i="0" lang="pt-BR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&lt;h1&gt;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Arial"/>
              <a:buNone/>
            </a:pPr>
            <a:r>
              <a:rPr b="1" i="0" lang="pt-BR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Tag de fechamento -  </a:t>
            </a:r>
            <a:r>
              <a:rPr b="0" i="0" lang="pt-BR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&lt;/h1&gt;</a:t>
            </a:r>
            <a:endParaRPr/>
          </a:p>
        </p:txBody>
      </p:sp>
      <p:pic>
        <p:nvPicPr>
          <p:cNvPr id="53" name="Google Shape;53;p7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  <a:ln>
            <a:noFill/>
          </a:ln>
        </p:spPr>
      </p:pic>
      <p:sp>
        <p:nvSpPr>
          <p:cNvPr id="54" name="Google Shape;54;p7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BB2F9"/>
              </a:buClr>
              <a:buSzPts val="7000"/>
              <a:buFont typeface="Arial"/>
              <a:buNone/>
            </a:pPr>
            <a:r>
              <a:rPr b="1" i="0" lang="pt-BR" sz="7000" u="none" cap="none" strike="noStrike">
                <a:solidFill>
                  <a:srgbClr val="4BB2F9"/>
                </a:solidFill>
                <a:latin typeface="Arial"/>
                <a:ea typeface="Arial"/>
                <a:cs typeface="Arial"/>
                <a:sym typeface="Arial"/>
              </a:rPr>
              <a:t>Marcação HTML</a:t>
            </a:r>
            <a:endParaRPr/>
          </a:p>
        </p:txBody>
      </p:sp>
      <p:sp>
        <p:nvSpPr>
          <p:cNvPr id="55" name="Google Shape;55;p7"/>
          <p:cNvSpPr txBox="1"/>
          <p:nvPr/>
        </p:nvSpPr>
        <p:spPr>
          <a:xfrm>
            <a:off x="5358533" y="10248632"/>
            <a:ext cx="146475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Arial"/>
              <a:buNone/>
            </a:pPr>
            <a:r>
              <a:rPr b="0" i="0" lang="pt-BR" sz="9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&lt;h1&gt; Página WEB &lt;/h1&gt;</a:t>
            </a:r>
            <a:endParaRPr b="0" i="0" sz="9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3"/>
          <p:cNvSpPr/>
          <p:nvPr/>
        </p:nvSpPr>
        <p:spPr>
          <a:xfrm>
            <a:off x="1080000" y="2880000"/>
            <a:ext cx="20119200" cy="9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Arial"/>
              <a:buNone/>
            </a:pPr>
            <a:r>
              <a:rPr b="1" i="0" lang="pt-BR" sz="4300" u="none" cap="none" strike="noStrike">
                <a:solidFill>
                  <a:srgbClr val="FFFFFF"/>
                </a:solidFill>
              </a:rPr>
              <a:t>0</a:t>
            </a:r>
            <a:r>
              <a:rPr b="1" lang="pt-BR" sz="4300">
                <a:solidFill>
                  <a:srgbClr val="FFFFFF"/>
                </a:solidFill>
              </a:rPr>
              <a:t>3</a:t>
            </a:r>
            <a:r>
              <a:rPr b="1" i="0" lang="pt-BR" sz="4300" u="none" cap="none" strike="noStrike">
                <a:solidFill>
                  <a:srgbClr val="FFFFFF"/>
                </a:solidFill>
              </a:rPr>
              <a:t>.</a:t>
            </a:r>
            <a:r>
              <a:rPr b="0" i="0" lang="pt-BR" sz="4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pt-BR" sz="4300">
                <a:solidFill>
                  <a:srgbClr val="FFFFFF"/>
                </a:solidFill>
              </a:rPr>
              <a:t>Tabela de Comparação de Produtos</a:t>
            </a:r>
            <a:endParaRPr b="1" sz="43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300">
                <a:solidFill>
                  <a:srgbClr val="FFFFFF"/>
                </a:solidFill>
              </a:rPr>
              <a:t>Crie uma tabela que compare diferentes produtos com base em critérios como preço, qualidade, e avaliação dos usuários.</a:t>
            </a:r>
            <a:endParaRPr sz="43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300">
                <a:solidFill>
                  <a:srgbClr val="FFFFFF"/>
                </a:solidFill>
              </a:rPr>
              <a:t>Utilize as tags &lt;a&gt; e &lt;img&gt; para complementar a tabela.</a:t>
            </a:r>
            <a:endParaRPr sz="43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300">
                <a:solidFill>
                  <a:srgbClr val="FFFFFF"/>
                </a:solidFill>
              </a:rPr>
              <a:t>Exemplo:</a:t>
            </a:r>
            <a:endParaRPr sz="43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rgbClr val="FFFFFF"/>
              </a:solidFill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Arial"/>
              <a:buNone/>
            </a:pPr>
            <a:r>
              <a:t/>
            </a:r>
            <a:endParaRPr sz="4300">
              <a:solidFill>
                <a:srgbClr val="FFFFFF"/>
              </a:solidFill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Arial"/>
              <a:buNone/>
            </a:pPr>
            <a:r>
              <a:t/>
            </a:r>
            <a:endParaRPr sz="700"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3" name="Google Shape;423;p43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  <a:ln>
            <a:noFill/>
          </a:ln>
        </p:spPr>
      </p:pic>
      <p:sp>
        <p:nvSpPr>
          <p:cNvPr id="424" name="Google Shape;424;p43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BB2F9"/>
              </a:buClr>
              <a:buSzPts val="7000"/>
              <a:buFont typeface="Arial"/>
              <a:buNone/>
            </a:pPr>
            <a:r>
              <a:rPr b="1" i="0" lang="pt-BR" sz="7000" u="none" cap="none" strike="noStrike">
                <a:solidFill>
                  <a:srgbClr val="4BB2F9"/>
                </a:solidFill>
                <a:latin typeface="Arial"/>
                <a:ea typeface="Arial"/>
                <a:cs typeface="Arial"/>
                <a:sym typeface="Arial"/>
              </a:rPr>
              <a:t>Exerc</a:t>
            </a:r>
            <a:r>
              <a:rPr b="1" i="0" lang="pt-BR" sz="7000" u="none" cap="none" strike="noStrike">
                <a:solidFill>
                  <a:srgbClr val="4BB2F9"/>
                </a:solidFill>
                <a:latin typeface="Arial"/>
                <a:ea typeface="Arial"/>
                <a:cs typeface="Arial"/>
                <a:sym typeface="Arial"/>
              </a:rPr>
              <a:t>ícios</a:t>
            </a:r>
            <a:endParaRPr b="1" i="0" sz="7000" u="none" cap="none" strike="noStrike">
              <a:solidFill>
                <a:srgbClr val="4BB2F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5" name="Google Shape;42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8288" y="7081250"/>
            <a:ext cx="9242624" cy="643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4"/>
          <p:cNvSpPr/>
          <p:nvPr/>
        </p:nvSpPr>
        <p:spPr>
          <a:xfrm>
            <a:off x="-11827" y="0"/>
            <a:ext cx="6133193" cy="1371600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2" name="Google Shape;432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4642" y="5302993"/>
            <a:ext cx="3480254" cy="31100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3" name="Google Shape;433;p44"/>
          <p:cNvGrpSpPr/>
          <p:nvPr/>
        </p:nvGrpSpPr>
        <p:grpSpPr>
          <a:xfrm>
            <a:off x="7447835" y="5543727"/>
            <a:ext cx="16808274" cy="3740951"/>
            <a:chOff x="5230872" y="6188672"/>
            <a:chExt cx="16808274" cy="3740951"/>
          </a:xfrm>
        </p:grpSpPr>
        <p:sp>
          <p:nvSpPr>
            <p:cNvPr id="434" name="Google Shape;434;p44"/>
            <p:cNvSpPr txBox="1"/>
            <p:nvPr/>
          </p:nvSpPr>
          <p:spPr>
            <a:xfrm>
              <a:off x="5230872" y="6188672"/>
              <a:ext cx="16808274" cy="19345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rial"/>
                <a:buNone/>
              </a:pPr>
              <a:r>
                <a:rPr b="1" i="0" lang="pt-BR" sz="96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Desenvolvimento Web</a:t>
              </a:r>
              <a:endParaRPr/>
            </a:p>
          </p:txBody>
        </p:sp>
        <p:sp>
          <p:nvSpPr>
            <p:cNvPr id="435" name="Google Shape;435;p44"/>
            <p:cNvSpPr/>
            <p:nvPr/>
          </p:nvSpPr>
          <p:spPr>
            <a:xfrm>
              <a:off x="5230872" y="9006293"/>
              <a:ext cx="14677202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50"/>
                <a:buFont typeface="Arial"/>
                <a:buNone/>
              </a:pPr>
              <a:r>
                <a:rPr lang="pt-BR" sz="5400">
                  <a:solidFill>
                    <a:srgbClr val="FFFFFF"/>
                  </a:solidFill>
                </a:rPr>
                <a:t>eduardogabriel24</a:t>
              </a:r>
              <a:r>
                <a:rPr b="0" i="0" lang="pt-BR" sz="5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@univille.br</a:t>
              </a:r>
              <a:endParaRPr b="0" i="0" sz="5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6" name="Google Shape;436;p44"/>
          <p:cNvSpPr/>
          <p:nvPr/>
        </p:nvSpPr>
        <p:spPr>
          <a:xfrm>
            <a:off x="7447835" y="947535"/>
            <a:ext cx="1467720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Universidade da Região de Joinville - UNIVILLE</a:t>
            </a:r>
            <a:endParaRPr/>
          </a:p>
        </p:txBody>
      </p:sp>
      <p:grpSp>
        <p:nvGrpSpPr>
          <p:cNvPr id="437" name="Google Shape;437;p44"/>
          <p:cNvGrpSpPr/>
          <p:nvPr/>
        </p:nvGrpSpPr>
        <p:grpSpPr>
          <a:xfrm>
            <a:off x="6121366" y="0"/>
            <a:ext cx="359679" cy="13716000"/>
            <a:chOff x="0" y="0"/>
            <a:chExt cx="359679" cy="13716000"/>
          </a:xfrm>
        </p:grpSpPr>
        <p:sp>
          <p:nvSpPr>
            <p:cNvPr id="438" name="Google Shape;438;p44"/>
            <p:cNvSpPr/>
            <p:nvPr/>
          </p:nvSpPr>
          <p:spPr>
            <a:xfrm>
              <a:off x="180000" y="0"/>
              <a:ext cx="179679" cy="13716000"/>
            </a:xfrm>
            <a:prstGeom prst="rect">
              <a:avLst/>
            </a:prstGeom>
            <a:solidFill>
              <a:srgbClr val="4E9F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44"/>
            <p:cNvSpPr/>
            <p:nvPr/>
          </p:nvSpPr>
          <p:spPr>
            <a:xfrm>
              <a:off x="0" y="0"/>
              <a:ext cx="179678" cy="13716000"/>
            </a:xfrm>
            <a:prstGeom prst="rect">
              <a:avLst/>
            </a:prstGeom>
            <a:solidFill>
              <a:srgbClr val="1E51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0" name="Google Shape;440;p44"/>
          <p:cNvSpPr/>
          <p:nvPr/>
        </p:nvSpPr>
        <p:spPr>
          <a:xfrm>
            <a:off x="7447835" y="12508734"/>
            <a:ext cx="1467720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Prof. MSc. Leanderson André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/>
          <p:nvPr/>
        </p:nvSpPr>
        <p:spPr>
          <a:xfrm>
            <a:off x="1079999" y="2880000"/>
            <a:ext cx="22220100" cy="11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Arial"/>
              <a:buNone/>
            </a:pPr>
            <a:r>
              <a:rPr b="1" i="0" lang="pt-BR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HTML5 mínimo – </a:t>
            </a:r>
            <a:r>
              <a:rPr b="0" i="0" lang="pt-BR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O arquivo deve conter a extensão .html</a:t>
            </a:r>
            <a:endParaRPr b="0" i="0" sz="5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Google Shape;62;p8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  <a:ln>
            <a:noFill/>
          </a:ln>
        </p:spPr>
      </p:pic>
      <p:sp>
        <p:nvSpPr>
          <p:cNvPr id="63" name="Google Shape;63;p8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BB2F9"/>
              </a:buClr>
              <a:buSzPts val="7000"/>
              <a:buFont typeface="Arial"/>
              <a:buNone/>
            </a:pPr>
            <a:r>
              <a:rPr b="1" i="0" lang="pt-BR" sz="7000" u="none" cap="none" strike="noStrike">
                <a:solidFill>
                  <a:srgbClr val="4BB2F9"/>
                </a:solidFill>
                <a:latin typeface="Arial"/>
                <a:ea typeface="Arial"/>
                <a:cs typeface="Arial"/>
                <a:sym typeface="Arial"/>
              </a:rPr>
              <a:t>Marcação HTML</a:t>
            </a:r>
            <a:endParaRPr/>
          </a:p>
        </p:txBody>
      </p:sp>
      <p:sp>
        <p:nvSpPr>
          <p:cNvPr id="64" name="Google Shape;64;p8"/>
          <p:cNvSpPr txBox="1"/>
          <p:nvPr/>
        </p:nvSpPr>
        <p:spPr>
          <a:xfrm>
            <a:off x="1079999" y="4267267"/>
            <a:ext cx="14647500" cy="82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0" i="0" lang="pt-BR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0" i="0" lang="pt-BR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&lt;html lang="pt-br“&gt;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0" i="0" lang="pt-BR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&lt;head&gt;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0" i="0" lang="pt-BR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&lt;title&gt;Documento HTML mínimo&lt;/title&gt;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0" i="0" lang="pt-BR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&lt;meta charset="utf-8"&gt;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0" i="0" lang="pt-BR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&lt;/head&gt;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0" i="0" lang="pt-BR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&lt;body&gt;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br>
              <a:rPr b="0" i="0" lang="pt-BR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&lt;!--</a:t>
            </a:r>
            <a:r>
              <a:rPr b="0" i="1" lang="pt-BR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isso é um comentário em HTML</a:t>
            </a:r>
            <a:r>
              <a:rPr b="0" i="0" lang="pt-BR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--&gt;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br>
              <a:rPr b="0" i="0" lang="pt-BR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&lt;/body&gt;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0" i="0" lang="pt-BR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/>
          <p:nvPr/>
        </p:nvSpPr>
        <p:spPr>
          <a:xfrm>
            <a:off x="1079999" y="2880000"/>
            <a:ext cx="22220100" cy="11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Arial"/>
              <a:buNone/>
            </a:pPr>
            <a:r>
              <a:rPr b="1" i="0" lang="pt-BR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HTML5 mínimo – </a:t>
            </a:r>
            <a:endParaRPr b="0" i="0" sz="5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9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  <a:ln>
            <a:noFill/>
          </a:ln>
        </p:spPr>
      </p:pic>
      <p:sp>
        <p:nvSpPr>
          <p:cNvPr id="72" name="Google Shape;72;p9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BB2F9"/>
              </a:buClr>
              <a:buSzPts val="7000"/>
              <a:buFont typeface="Arial"/>
              <a:buNone/>
            </a:pPr>
            <a:r>
              <a:rPr b="1" i="0" lang="pt-BR" sz="7000" u="none" cap="none" strike="noStrike">
                <a:solidFill>
                  <a:srgbClr val="4BB2F9"/>
                </a:solidFill>
                <a:latin typeface="Arial"/>
                <a:ea typeface="Arial"/>
                <a:cs typeface="Arial"/>
                <a:sym typeface="Arial"/>
              </a:rPr>
              <a:t>Marcação HTML</a:t>
            </a:r>
            <a:endParaRPr/>
          </a:p>
        </p:txBody>
      </p:sp>
      <p:sp>
        <p:nvSpPr>
          <p:cNvPr id="73" name="Google Shape;73;p9"/>
          <p:cNvSpPr/>
          <p:nvPr/>
        </p:nvSpPr>
        <p:spPr>
          <a:xfrm>
            <a:off x="1079998" y="4267267"/>
            <a:ext cx="12663600" cy="80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9"/>
          <p:cNvSpPr txBox="1"/>
          <p:nvPr/>
        </p:nvSpPr>
        <p:spPr>
          <a:xfrm>
            <a:off x="1079999" y="4267267"/>
            <a:ext cx="12248100" cy="82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0" i="0" lang="pt-BR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&lt;html lang="pt-br“&gt;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0" i="0" lang="pt-BR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&lt;head&gt;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0" i="0" lang="pt-BR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&lt;title&gt;Documento HTML mínimo&lt;/title&gt;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0" i="0" lang="pt-BR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&lt;meta charset="utf-8"&gt;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0" i="0" lang="pt-BR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&lt;/head&gt;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0" i="0" lang="pt-BR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&lt;body&gt;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br>
              <a:rPr b="0" i="0" lang="pt-BR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&lt;!--</a:t>
            </a:r>
            <a:r>
              <a:rPr b="0" i="1" lang="pt-BR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isso é um comentário em HTML</a:t>
            </a:r>
            <a:r>
              <a:rPr b="0" i="0" lang="pt-BR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--&gt;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br>
              <a:rPr b="0" i="0" lang="pt-BR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&lt;/body&gt;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0" i="0" lang="pt-BR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/>
          </a:p>
        </p:txBody>
      </p:sp>
      <p:sp>
        <p:nvSpPr>
          <p:cNvPr id="75" name="Google Shape;75;p9"/>
          <p:cNvSpPr/>
          <p:nvPr/>
        </p:nvSpPr>
        <p:spPr>
          <a:xfrm>
            <a:off x="15727428" y="3440123"/>
            <a:ext cx="6439824" cy="7865208"/>
          </a:xfrm>
          <a:prstGeom prst="flowChartDocument">
            <a:avLst/>
          </a:prstGeom>
          <a:noFill/>
          <a:ln cap="flat" cmpd="sng" w="1270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Define o tipo da marcação para HTML 5.</a:t>
            </a:r>
            <a:br>
              <a:rPr b="0" i="0" lang="pt-BR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DOCTYPE não é uma tag HTML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"/>
          <p:cNvSpPr/>
          <p:nvPr/>
        </p:nvSpPr>
        <p:spPr>
          <a:xfrm>
            <a:off x="1079999" y="5011229"/>
            <a:ext cx="13799700" cy="747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0"/>
          <p:cNvSpPr txBox="1"/>
          <p:nvPr/>
        </p:nvSpPr>
        <p:spPr>
          <a:xfrm>
            <a:off x="1079999" y="4267267"/>
            <a:ext cx="12996300" cy="82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0" i="0" lang="pt-BR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 lang="pt-br“&gt;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&lt;head&gt;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&lt;title&gt;Documento HTML mínimo&lt;/title&gt;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&lt;meta charset="utf-8"&gt;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&lt;/head&gt;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&lt;body&gt;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br>
              <a:rPr b="0" i="0" lang="pt-B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&lt;!--</a:t>
            </a:r>
            <a:r>
              <a:rPr b="0" i="1" lang="pt-B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isso é um comentário em HTML</a:t>
            </a:r>
            <a:r>
              <a:rPr b="0" i="0" lang="pt-B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br>
              <a:rPr b="0" i="0" lang="pt-B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&lt;/body&gt;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/>
          </a:p>
        </p:txBody>
      </p:sp>
      <p:sp>
        <p:nvSpPr>
          <p:cNvPr id="83" name="Google Shape;83;p10"/>
          <p:cNvSpPr/>
          <p:nvPr/>
        </p:nvSpPr>
        <p:spPr>
          <a:xfrm>
            <a:off x="1079999" y="2880000"/>
            <a:ext cx="22220100" cy="11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Arial"/>
              <a:buNone/>
            </a:pPr>
            <a:r>
              <a:rPr b="1" i="0" lang="pt-BR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HTML5 mínimo – </a:t>
            </a:r>
            <a:endParaRPr b="0" i="0" sz="5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p10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  <a:ln>
            <a:noFill/>
          </a:ln>
        </p:spPr>
      </p:pic>
      <p:sp>
        <p:nvSpPr>
          <p:cNvPr id="85" name="Google Shape;85;p10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BB2F9"/>
              </a:buClr>
              <a:buSzPts val="7000"/>
              <a:buFont typeface="Arial"/>
              <a:buNone/>
            </a:pPr>
            <a:r>
              <a:rPr b="1" i="0" lang="pt-BR" sz="7000" u="none" cap="none" strike="noStrike">
                <a:solidFill>
                  <a:srgbClr val="4BB2F9"/>
                </a:solidFill>
                <a:latin typeface="Arial"/>
                <a:ea typeface="Arial"/>
                <a:cs typeface="Arial"/>
                <a:sym typeface="Arial"/>
              </a:rPr>
              <a:t>Marcação HTML</a:t>
            </a:r>
            <a:endParaRPr/>
          </a:p>
        </p:txBody>
      </p:sp>
      <p:sp>
        <p:nvSpPr>
          <p:cNvPr id="86" name="Google Shape;86;p10"/>
          <p:cNvSpPr/>
          <p:nvPr/>
        </p:nvSpPr>
        <p:spPr>
          <a:xfrm>
            <a:off x="15727428" y="3440123"/>
            <a:ext cx="6439824" cy="7865208"/>
          </a:xfrm>
          <a:prstGeom prst="flowChartDocument">
            <a:avLst/>
          </a:prstGeom>
          <a:noFill/>
          <a:ln cap="flat" cmpd="sng" w="1270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1" i="0" lang="pt-BR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r>
              <a:rPr b="0" i="0" lang="pt-BR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é a tag raíz do documento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/>
          <p:nvPr/>
        </p:nvSpPr>
        <p:spPr>
          <a:xfrm>
            <a:off x="1079999" y="5597236"/>
            <a:ext cx="13799700" cy="293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1"/>
          <p:cNvSpPr txBox="1"/>
          <p:nvPr/>
        </p:nvSpPr>
        <p:spPr>
          <a:xfrm>
            <a:off x="1079999" y="4267267"/>
            <a:ext cx="12996300" cy="82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0" i="0" lang="pt-BR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0" i="0" lang="pt-BR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&lt;html lang="pt-br“&gt;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0" i="0" lang="pt-BR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pt-B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&lt;title&gt;Documento HTML mínimo&lt;/title&gt;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&lt;meta charset="utf-8"&gt;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&lt;/head&gt;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0" i="0" lang="pt-BR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&lt;body&gt;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br>
              <a:rPr b="0" i="0" lang="pt-BR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&lt;!--</a:t>
            </a:r>
            <a:r>
              <a:rPr b="0" i="1" lang="pt-BR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isso é um comentário em HTML</a:t>
            </a:r>
            <a:r>
              <a:rPr b="0" i="0" lang="pt-BR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--&gt;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br>
              <a:rPr b="0" i="0" lang="pt-BR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&lt;/body&gt;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0" i="0" lang="pt-BR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/>
          </a:p>
        </p:txBody>
      </p:sp>
      <p:sp>
        <p:nvSpPr>
          <p:cNvPr id="94" name="Google Shape;94;p11"/>
          <p:cNvSpPr/>
          <p:nvPr/>
        </p:nvSpPr>
        <p:spPr>
          <a:xfrm>
            <a:off x="1079999" y="2880000"/>
            <a:ext cx="22220100" cy="11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Arial"/>
              <a:buNone/>
            </a:pPr>
            <a:r>
              <a:rPr b="1" i="0" lang="pt-BR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HTML5 mínimo – </a:t>
            </a:r>
            <a:endParaRPr b="0" i="0" sz="5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11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  <a:ln>
            <a:noFill/>
          </a:ln>
        </p:spPr>
      </p:pic>
      <p:sp>
        <p:nvSpPr>
          <p:cNvPr id="96" name="Google Shape;96;p11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BB2F9"/>
              </a:buClr>
              <a:buSzPts val="7000"/>
              <a:buFont typeface="Arial"/>
              <a:buNone/>
            </a:pPr>
            <a:r>
              <a:rPr b="1" i="0" lang="pt-BR" sz="7000" u="none" cap="none" strike="noStrike">
                <a:solidFill>
                  <a:srgbClr val="4BB2F9"/>
                </a:solidFill>
                <a:latin typeface="Arial"/>
                <a:ea typeface="Arial"/>
                <a:cs typeface="Arial"/>
                <a:sym typeface="Arial"/>
              </a:rPr>
              <a:t>Marcação HTML</a:t>
            </a:r>
            <a:endParaRPr/>
          </a:p>
        </p:txBody>
      </p:sp>
      <p:sp>
        <p:nvSpPr>
          <p:cNvPr id="97" name="Google Shape;97;p11"/>
          <p:cNvSpPr/>
          <p:nvPr/>
        </p:nvSpPr>
        <p:spPr>
          <a:xfrm>
            <a:off x="15727428" y="3440123"/>
            <a:ext cx="6439824" cy="7865208"/>
          </a:xfrm>
          <a:prstGeom prst="flowChartDocument">
            <a:avLst/>
          </a:prstGeom>
          <a:noFill/>
          <a:ln cap="flat" cmpd="sng" w="1270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1" i="0" lang="pt-BR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HEAD</a:t>
            </a:r>
            <a:r>
              <a:rPr b="0" i="0" lang="pt-BR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configura os comportamentos padrões da página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2"/>
          <p:cNvSpPr/>
          <p:nvPr/>
        </p:nvSpPr>
        <p:spPr>
          <a:xfrm>
            <a:off x="1102040" y="8253908"/>
            <a:ext cx="13799700" cy="357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2"/>
          <p:cNvSpPr txBox="1"/>
          <p:nvPr/>
        </p:nvSpPr>
        <p:spPr>
          <a:xfrm>
            <a:off x="1079999" y="4267267"/>
            <a:ext cx="12996300" cy="82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0" i="0" lang="pt-BR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0" i="0" lang="pt-BR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&lt;html lang="pt-br“&gt;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0" i="0" lang="pt-BR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&lt;head&gt;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0" i="0" lang="pt-BR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&lt;title&gt;Documento HTML mínimo&lt;/title&gt;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0" i="0" lang="pt-BR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&lt;meta charset="utf-8"&gt;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0" i="0" lang="pt-BR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&lt;/head&gt;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0" i="0" lang="pt-BR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pt-B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br>
              <a:rPr b="0" i="0" lang="pt-B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&lt;!--</a:t>
            </a:r>
            <a:r>
              <a:rPr b="0" i="1" lang="pt-B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isso é um comentário em HTML</a:t>
            </a:r>
            <a:r>
              <a:rPr b="0" i="0" lang="pt-B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br>
              <a:rPr b="0" i="0" lang="pt-B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&lt;/body&gt;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0" i="0" lang="pt-BR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/>
          </a:p>
        </p:txBody>
      </p:sp>
      <p:sp>
        <p:nvSpPr>
          <p:cNvPr id="105" name="Google Shape;105;p12"/>
          <p:cNvSpPr/>
          <p:nvPr/>
        </p:nvSpPr>
        <p:spPr>
          <a:xfrm>
            <a:off x="1079999" y="2880000"/>
            <a:ext cx="22220100" cy="11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Arial"/>
              <a:buNone/>
            </a:pPr>
            <a:r>
              <a:rPr b="1" i="0" lang="pt-BR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HTML5 mínimo – </a:t>
            </a:r>
            <a:endParaRPr b="0" i="0" sz="5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2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  <a:ln>
            <a:noFill/>
          </a:ln>
        </p:spPr>
      </p:pic>
      <p:sp>
        <p:nvSpPr>
          <p:cNvPr id="107" name="Google Shape;107;p12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BB2F9"/>
              </a:buClr>
              <a:buSzPts val="7000"/>
              <a:buFont typeface="Arial"/>
              <a:buNone/>
            </a:pPr>
            <a:r>
              <a:rPr b="1" i="0" lang="pt-BR" sz="7000" u="none" cap="none" strike="noStrike">
                <a:solidFill>
                  <a:srgbClr val="4BB2F9"/>
                </a:solidFill>
                <a:latin typeface="Arial"/>
                <a:ea typeface="Arial"/>
                <a:cs typeface="Arial"/>
                <a:sym typeface="Arial"/>
              </a:rPr>
              <a:t>Marcação HTML</a:t>
            </a:r>
            <a:endParaRPr/>
          </a:p>
        </p:txBody>
      </p:sp>
      <p:sp>
        <p:nvSpPr>
          <p:cNvPr id="108" name="Google Shape;108;p12"/>
          <p:cNvSpPr/>
          <p:nvPr/>
        </p:nvSpPr>
        <p:spPr>
          <a:xfrm>
            <a:off x="15727428" y="3440123"/>
            <a:ext cx="6439824" cy="7865208"/>
          </a:xfrm>
          <a:prstGeom prst="flowChartDocument">
            <a:avLst/>
          </a:prstGeom>
          <a:noFill/>
          <a:ln cap="flat" cmpd="sng" w="1270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1" i="0" lang="pt-BR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BODY</a:t>
            </a:r>
            <a:r>
              <a:rPr b="0" i="0" lang="pt-BR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configura o conteúdo do documento web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Benutzerdefiniert 227">
      <a:dk1>
        <a:srgbClr val="464646"/>
      </a:dk1>
      <a:lt1>
        <a:srgbClr val="F0F0F0"/>
      </a:lt1>
      <a:dk2>
        <a:srgbClr val="44546A"/>
      </a:dk2>
      <a:lt2>
        <a:srgbClr val="E7E6E6"/>
      </a:lt2>
      <a:accent1>
        <a:srgbClr val="00B0F0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