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13716000" cx="243776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:notes"/>
          <p:cNvSpPr/>
          <p:nvPr>
            <p:ph idx="2" type="sldImg"/>
          </p:nvPr>
        </p:nvSpPr>
        <p:spPr>
          <a:xfrm>
            <a:off x="687388" y="1143000"/>
            <a:ext cx="5483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" name="Google Shape;14;p1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074748ca5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074748ca5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2074748ca5_0_52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074748ca5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074748ca5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2074748ca5_0_59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2a519b741_0_249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f2a519b741_0_2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2f2a519b741_0_249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434166c61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434166c61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2434166c61_0_11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434166c61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434166c61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2434166c61_0_21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434166c61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434166c61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2434166c61_0_3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434166c61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434166c61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2434166c61_0_4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434166c61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434166c61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2434166c61_0_76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434166c61_0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434166c61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2434166c61_0_99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434166c61_0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434166c61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2434166c61_0_108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/>
          <p:nvPr>
            <p:ph idx="2" type="sldImg"/>
          </p:nvPr>
        </p:nvSpPr>
        <p:spPr>
          <a:xfrm>
            <a:off x="687388" y="1143000"/>
            <a:ext cx="5483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p2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434166c61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434166c61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2434166c61_0_49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434166c61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2434166c61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2434166c61_0_59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434166c61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2434166c61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2434166c61_0_68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434166c61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2434166c61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2434166c61_0_86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074748ca5_0_76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22074748ca5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22074748ca5_0_76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434166c61_0_0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22434166c6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22434166c61_0_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:notes"/>
          <p:cNvSpPr/>
          <p:nvPr>
            <p:ph idx="2" type="sldImg"/>
          </p:nvPr>
        </p:nvSpPr>
        <p:spPr>
          <a:xfrm>
            <a:off x="687388" y="1143000"/>
            <a:ext cx="5483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5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5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434166c61_0_116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22434166c61_0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&lt;title&gt;Layout com DIVs e Bordas&lt;/title&gt;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/* Remove margens e define padding padrão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body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margin: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padding: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display: flex;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height: 100vh; /* Define a altura do corpo como a altura total da janela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/* Estiliza as divs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.box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flex: 1; /* Faz com que as divs se expandam para preencher o espaço disponível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border: 2px solid #000; /* Define a borda das divs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text-align: center; /* Centraliza o texto dentro das divs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/* Estilo específico para a primeira div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.box1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background-color: #ff9999; /* Cor de fundo rosa claro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/* Estilo específico para a segunda div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.box2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background-color: #99ff99; /* Cor de fundo verde claro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/* Estilo específico para a terceira div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.box3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background-color: #9999ff; /* Cor de fundo azul claro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&lt;!-- Primeira div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&lt;div class="box box1"&gt;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Div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&lt;/div&gt;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&lt;!-- Segunda div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&lt;div class="box box2"&gt;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Div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&lt;/div&gt;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&lt;!-- Terceira div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&lt;div class="box box3"&gt;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Div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&lt;/div&gt;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1" name="Google Shape;251;g22434166c61_0_116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:notes"/>
          <p:cNvSpPr/>
          <p:nvPr>
            <p:ph idx="2" type="sldImg"/>
          </p:nvPr>
        </p:nvSpPr>
        <p:spPr>
          <a:xfrm>
            <a:off x="687388" y="1143000"/>
            <a:ext cx="5483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27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7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:notes"/>
          <p:cNvSpPr/>
          <p:nvPr>
            <p:ph idx="2" type="sldImg"/>
          </p:nvPr>
        </p:nvSpPr>
        <p:spPr>
          <a:xfrm>
            <a:off x="687388" y="1143000"/>
            <a:ext cx="5483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24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4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f2a519b741_0_18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g2f2a519b741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g2f2a519b741_0_18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074748ca5_0_27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22074748ca5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22074748ca5_0_27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074748ca5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074748ca5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22074748ca5_0_4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074748ca5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074748ca5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22074748ca5_0_11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074748ca5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074748ca5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22074748ca5_0_37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074748ca5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074748ca5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2074748ca5_0_45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">
  <p:cSld name="Standard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Empt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121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18244457" y="0"/>
            <a:ext cx="6133193" cy="137160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70926" y="5622272"/>
            <a:ext cx="3480254" cy="31100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4"/>
          <p:cNvGrpSpPr/>
          <p:nvPr/>
        </p:nvGrpSpPr>
        <p:grpSpPr>
          <a:xfrm>
            <a:off x="1436182" y="5474311"/>
            <a:ext cx="16138140" cy="3719640"/>
            <a:chOff x="1326470" y="6209983"/>
            <a:chExt cx="16808274" cy="3719640"/>
          </a:xfrm>
        </p:grpSpPr>
        <p:sp>
          <p:nvSpPr>
            <p:cNvPr id="20" name="Google Shape;20;p4"/>
            <p:cNvSpPr txBox="1"/>
            <p:nvPr/>
          </p:nvSpPr>
          <p:spPr>
            <a:xfrm>
              <a:off x="1326470" y="6209983"/>
              <a:ext cx="16808274" cy="1934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1" lang="pt-BR" sz="9600">
                  <a:solidFill>
                    <a:srgbClr val="FFFFFF"/>
                  </a:solidFill>
                </a:rPr>
                <a:t>Div</a:t>
              </a:r>
              <a:endParaRPr b="1"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1326470" y="9006293"/>
              <a:ext cx="14677202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50"/>
                <a:buFont typeface="Arial"/>
                <a:buNone/>
              </a:pPr>
              <a:r>
                <a:rPr b="0" i="0" lang="pt-BR" sz="5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Desenvolvimento Web</a:t>
              </a:r>
              <a:endParaRPr/>
            </a:p>
          </p:txBody>
        </p:sp>
      </p:grpSp>
      <p:sp>
        <p:nvSpPr>
          <p:cNvPr id="22" name="Google Shape;22;p4"/>
          <p:cNvSpPr/>
          <p:nvPr/>
        </p:nvSpPr>
        <p:spPr>
          <a:xfrm>
            <a:off x="1326470" y="914878"/>
            <a:ext cx="146772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Universidade da Região de Joinville - UNIVILLE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23;p4"/>
          <p:cNvGrpSpPr/>
          <p:nvPr/>
        </p:nvGrpSpPr>
        <p:grpSpPr>
          <a:xfrm>
            <a:off x="17831204" y="0"/>
            <a:ext cx="359679" cy="13716000"/>
            <a:chOff x="0" y="0"/>
            <a:chExt cx="359679" cy="13716000"/>
          </a:xfrm>
        </p:grpSpPr>
        <p:sp>
          <p:nvSpPr>
            <p:cNvPr id="24" name="Google Shape;24;p4"/>
            <p:cNvSpPr/>
            <p:nvPr/>
          </p:nvSpPr>
          <p:spPr>
            <a:xfrm>
              <a:off x="180000" y="0"/>
              <a:ext cx="179679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0" y="0"/>
              <a:ext cx="179678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4"/>
          <p:cNvSpPr/>
          <p:nvPr/>
        </p:nvSpPr>
        <p:spPr>
          <a:xfrm>
            <a:off x="1326470" y="12432937"/>
            <a:ext cx="146772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Prof. </a:t>
            </a:r>
            <a:r>
              <a:rPr lang="pt-BR" sz="3200">
                <a:solidFill>
                  <a:srgbClr val="FFFFFF"/>
                </a:solidFill>
              </a:rPr>
              <a:t>Eduardo Gabriel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Introdução a div</a:t>
            </a:r>
            <a:endParaRPr/>
          </a:p>
        </p:txBody>
      </p:sp>
      <p:pic>
        <p:nvPicPr>
          <p:cNvPr id="100" name="Google Shape;10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000" y="1988375"/>
            <a:ext cx="9439399" cy="1137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3"/>
          <p:cNvSpPr txBox="1"/>
          <p:nvPr/>
        </p:nvSpPr>
        <p:spPr>
          <a:xfrm>
            <a:off x="12359175" y="2364375"/>
            <a:ext cx="77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11580000" y="4290575"/>
            <a:ext cx="9439500" cy="60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FFFFFF"/>
                </a:solidFill>
              </a:rPr>
              <a:t>O cabeçalho e o rodapé são estilizados com cores diferentes e o rodapé é fixo na parte inferior da página com position: fixed</a:t>
            </a:r>
            <a:endParaRPr sz="50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Introdução a div</a:t>
            </a:r>
            <a:endParaRPr/>
          </a:p>
        </p:txBody>
      </p:sp>
      <p:pic>
        <p:nvPicPr>
          <p:cNvPr id="109" name="Google Shape;10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588" y="2176425"/>
            <a:ext cx="22806927" cy="110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5"/>
          <p:cNvGrpSpPr/>
          <p:nvPr/>
        </p:nvGrpSpPr>
        <p:grpSpPr>
          <a:xfrm>
            <a:off x="0" y="0"/>
            <a:ext cx="6133200" cy="13716000"/>
            <a:chOff x="18244457" y="0"/>
            <a:chExt cx="6133200" cy="13716000"/>
          </a:xfrm>
        </p:grpSpPr>
        <p:sp>
          <p:nvSpPr>
            <p:cNvPr id="116" name="Google Shape;116;p15"/>
            <p:cNvSpPr/>
            <p:nvPr/>
          </p:nvSpPr>
          <p:spPr>
            <a:xfrm>
              <a:off x="18244457" y="0"/>
              <a:ext cx="6133200" cy="13716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7" name="Google Shape;117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570926" y="5302993"/>
              <a:ext cx="3480254" cy="31100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" name="Google Shape;118;p15"/>
          <p:cNvSpPr txBox="1"/>
          <p:nvPr/>
        </p:nvSpPr>
        <p:spPr>
          <a:xfrm>
            <a:off x="7459662" y="5890704"/>
            <a:ext cx="162216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lang="pt-BR" sz="9600">
                <a:solidFill>
                  <a:srgbClr val="FFFFFF"/>
                </a:solidFill>
              </a:rPr>
              <a:t>Posicionamento com CSS</a:t>
            </a:r>
            <a:endParaRPr b="1" i="0" sz="9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15"/>
          <p:cNvGrpSpPr/>
          <p:nvPr/>
        </p:nvGrpSpPr>
        <p:grpSpPr>
          <a:xfrm>
            <a:off x="6133192" y="0"/>
            <a:ext cx="359700" cy="13716000"/>
            <a:chOff x="0" y="0"/>
            <a:chExt cx="359700" cy="13716000"/>
          </a:xfrm>
        </p:grpSpPr>
        <p:sp>
          <p:nvSpPr>
            <p:cNvPr id="120" name="Google Shape;120;p15"/>
            <p:cNvSpPr/>
            <p:nvPr/>
          </p:nvSpPr>
          <p:spPr>
            <a:xfrm>
              <a:off x="180000" y="0"/>
              <a:ext cx="179700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0" y="0"/>
              <a:ext cx="179700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4BB2F9"/>
                </a:solidFill>
              </a:rPr>
              <a:t>Posicionamento com CSS</a:t>
            </a:r>
            <a:endParaRPr b="1" sz="7000">
              <a:solidFill>
                <a:srgbClr val="4BB2F9"/>
              </a:solidFill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12359175" y="2364375"/>
            <a:ext cx="77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1080000" y="2304300"/>
            <a:ext cx="19878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Char char="●"/>
            </a:pPr>
            <a:r>
              <a:rPr b="1" lang="pt-BR" sz="5000">
                <a:solidFill>
                  <a:srgbClr val="FFFFFF"/>
                </a:solidFill>
              </a:rPr>
              <a:t>Float</a:t>
            </a:r>
            <a:endParaRPr b="1" sz="50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</p:txBody>
      </p:sp>
      <p:pic>
        <p:nvPicPr>
          <p:cNvPr id="130" name="Google Shape;13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7213" y="2764581"/>
            <a:ext cx="15509873" cy="104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4BB2F9"/>
                </a:solidFill>
              </a:rPr>
              <a:t>Posicionamento com CSS</a:t>
            </a:r>
            <a:endParaRPr b="1" sz="7000">
              <a:solidFill>
                <a:srgbClr val="4BB2F9"/>
              </a:solidFill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12359175" y="2364375"/>
            <a:ext cx="77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1080000" y="2304300"/>
            <a:ext cx="19878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Char char="●"/>
            </a:pPr>
            <a:r>
              <a:rPr b="1" lang="pt-BR" sz="5000">
                <a:solidFill>
                  <a:srgbClr val="FFFFFF"/>
                </a:solidFill>
              </a:rPr>
              <a:t>Float</a:t>
            </a:r>
            <a:endParaRPr b="1" sz="50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775" y="4243750"/>
            <a:ext cx="22032099" cy="664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4BB2F9"/>
                </a:solidFill>
              </a:rPr>
              <a:t>Posicionamento com CSS</a:t>
            </a:r>
            <a:endParaRPr b="1" sz="7000">
              <a:solidFill>
                <a:srgbClr val="4BB2F9"/>
              </a:solidFill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12359175" y="2364375"/>
            <a:ext cx="77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1080000" y="2304300"/>
            <a:ext cx="19878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Char char="●"/>
            </a:pPr>
            <a:r>
              <a:rPr b="1" lang="pt-BR" sz="5000">
                <a:solidFill>
                  <a:srgbClr val="FFFFFF"/>
                </a:solidFill>
              </a:rPr>
              <a:t>Absoluto e Relativo</a:t>
            </a:r>
            <a:endParaRPr b="1" sz="50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</p:txBody>
      </p:sp>
      <p:pic>
        <p:nvPicPr>
          <p:cNvPr id="148" name="Google Shape;14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875" y="3239250"/>
            <a:ext cx="18259451" cy="1013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4BB2F9"/>
                </a:solidFill>
              </a:rPr>
              <a:t>Posicionamento com CSS</a:t>
            </a:r>
            <a:endParaRPr b="1" sz="7000">
              <a:solidFill>
                <a:srgbClr val="4BB2F9"/>
              </a:solidFill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12359175" y="2364375"/>
            <a:ext cx="77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1080000" y="2304300"/>
            <a:ext cx="19878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Char char="●"/>
            </a:pPr>
            <a:r>
              <a:rPr b="1" lang="pt-BR" sz="5000">
                <a:solidFill>
                  <a:srgbClr val="FFFFFF"/>
                </a:solidFill>
              </a:rPr>
              <a:t>Absoluto e Relativo</a:t>
            </a:r>
            <a:endParaRPr b="1" sz="50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9075" y="3239250"/>
            <a:ext cx="9148175" cy="938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4BB2F9"/>
                </a:solidFill>
              </a:rPr>
              <a:t>Posicionamento com CSS</a:t>
            </a:r>
            <a:endParaRPr b="1" sz="7000">
              <a:solidFill>
                <a:srgbClr val="4BB2F9"/>
              </a:solidFill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12359175" y="2364375"/>
            <a:ext cx="77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1080000" y="2304300"/>
            <a:ext cx="19878600" cy="75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●"/>
            </a:pPr>
            <a:r>
              <a:rPr b="1" lang="pt-BR" sz="6000">
                <a:solidFill>
                  <a:srgbClr val="FFFFFF"/>
                </a:solidFill>
              </a:rPr>
              <a:t>display</a:t>
            </a:r>
            <a:endParaRPr b="1" sz="6000">
              <a:solidFill>
                <a:srgbClr val="FFFFFF"/>
              </a:solidFill>
            </a:endParaRPr>
          </a:p>
          <a:p>
            <a:pPr indent="-60960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○"/>
            </a:pPr>
            <a:r>
              <a:rPr b="1" lang="pt-BR" sz="6000">
                <a:solidFill>
                  <a:srgbClr val="FFFFFF"/>
                </a:solidFill>
              </a:rPr>
              <a:t>flex: </a:t>
            </a:r>
            <a:r>
              <a:rPr lang="pt-BR" sz="6000">
                <a:solidFill>
                  <a:srgbClr val="FFFFFF"/>
                </a:solidFill>
              </a:rPr>
              <a:t>Define um contêiner flexível que permite usar Flexbox para alinhar e distribuir os itens.</a:t>
            </a:r>
            <a:endParaRPr sz="6000">
              <a:solidFill>
                <a:srgbClr val="FFFFFF"/>
              </a:solidFill>
            </a:endParaRPr>
          </a:p>
          <a:p>
            <a:pPr indent="-60960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○"/>
            </a:pPr>
            <a:r>
              <a:rPr b="1" lang="pt-BR" sz="6000">
                <a:solidFill>
                  <a:srgbClr val="FFFFFF"/>
                </a:solidFill>
              </a:rPr>
              <a:t>grid: </a:t>
            </a:r>
            <a:r>
              <a:rPr lang="pt-BR" sz="6000">
                <a:solidFill>
                  <a:srgbClr val="FFFFFF"/>
                </a:solidFill>
              </a:rPr>
              <a:t>Define um contêiner de grade que permite usar CSS Grid para criar layouts mais complexos.</a:t>
            </a:r>
            <a:endParaRPr b="1" sz="6000">
              <a:solidFill>
                <a:srgbClr val="FFFFFF"/>
              </a:solidFill>
            </a:endParaRPr>
          </a:p>
        </p:txBody>
      </p:sp>
      <p:pic>
        <p:nvPicPr>
          <p:cNvPr id="166" name="Google Shape;1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4725" y="10052050"/>
            <a:ext cx="7108200" cy="20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4BB2F9"/>
                </a:solidFill>
              </a:rPr>
              <a:t>Posicionamento com CSS</a:t>
            </a:r>
            <a:endParaRPr b="1" sz="7000">
              <a:solidFill>
                <a:srgbClr val="4BB2F9"/>
              </a:solidFill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12359175" y="2364375"/>
            <a:ext cx="77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1080000" y="2116400"/>
            <a:ext cx="19878600" cy="112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207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Char char="●"/>
            </a:pPr>
            <a:r>
              <a:rPr b="1" lang="pt-BR" sz="4600">
                <a:solidFill>
                  <a:srgbClr val="FFFFFF"/>
                </a:solidFill>
              </a:rPr>
              <a:t>Flex box atributos</a:t>
            </a:r>
            <a:endParaRPr b="1" sz="4600">
              <a:solidFill>
                <a:srgbClr val="FFFFFF"/>
              </a:solidFill>
            </a:endParaRPr>
          </a:p>
          <a:p>
            <a:pPr indent="-36830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pt-BR" sz="2200">
                <a:solidFill>
                  <a:srgbClr val="FFFFFF"/>
                </a:solidFill>
              </a:rPr>
              <a:t>justify-content: Alinha os itens ao longo do eixo principal (horizontal por padrão).</a:t>
            </a:r>
            <a:endParaRPr b="1" sz="2200">
              <a:solidFill>
                <a:srgbClr val="FFFFFF"/>
              </a:solidFill>
            </a:endParaRPr>
          </a:p>
          <a:p>
            <a:pPr indent="-36830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pt-BR" sz="2200">
                <a:solidFill>
                  <a:srgbClr val="FFFFFF"/>
                </a:solidFill>
              </a:rPr>
              <a:t>flex-start: Alinha os itens no início do contêiner.</a:t>
            </a:r>
            <a:endParaRPr b="1" sz="2200">
              <a:solidFill>
                <a:srgbClr val="FFFFFF"/>
              </a:solidFill>
            </a:endParaRPr>
          </a:p>
          <a:p>
            <a:pPr indent="-36830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pt-BR" sz="2200">
                <a:solidFill>
                  <a:srgbClr val="FFFFFF"/>
                </a:solidFill>
              </a:rPr>
              <a:t>center: Centraliza os itens no contêiner.</a:t>
            </a:r>
            <a:endParaRPr b="1" sz="2200">
              <a:solidFill>
                <a:srgbClr val="FFFFFF"/>
              </a:solidFill>
            </a:endParaRPr>
          </a:p>
          <a:p>
            <a:pPr indent="-36830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pt-BR" sz="2200">
                <a:solidFill>
                  <a:srgbClr val="FFFFFF"/>
                </a:solidFill>
              </a:rPr>
              <a:t>space-between: Distribui os itens com espaço igual entre eles.</a:t>
            </a:r>
            <a:endParaRPr b="1" sz="2200">
              <a:solidFill>
                <a:srgbClr val="FFFFFF"/>
              </a:solidFill>
            </a:endParaRPr>
          </a:p>
          <a:p>
            <a:pPr indent="-36830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pt-BR" sz="2200">
                <a:solidFill>
                  <a:srgbClr val="FFFFFF"/>
                </a:solidFill>
              </a:rPr>
              <a:t>space-around: Distribui os itens com espaço igual ao redor de cada item.</a:t>
            </a:r>
            <a:endParaRPr b="1" sz="2200">
              <a:solidFill>
                <a:srgbClr val="FFFFFF"/>
              </a:solidFill>
            </a:endParaRPr>
          </a:p>
          <a:p>
            <a:pPr indent="-36830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pt-BR" sz="2200">
                <a:solidFill>
                  <a:srgbClr val="FFFFFF"/>
                </a:solidFill>
              </a:rPr>
              <a:t>space-evenly: Distribui os itens com espaço igual entre eles e ao redor das bordas do contêiner.</a:t>
            </a:r>
            <a:endParaRPr b="1" sz="2200">
              <a:solidFill>
                <a:srgbClr val="FFFFFF"/>
              </a:solidFill>
            </a:endParaRPr>
          </a:p>
          <a:p>
            <a:pPr indent="-36830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pt-BR" sz="2200">
                <a:solidFill>
                  <a:srgbClr val="FFFFFF"/>
                </a:solidFill>
              </a:rPr>
              <a:t>align-items: Alinha os itens ao longo do eixo transversal (vertical por padrão).</a:t>
            </a:r>
            <a:endParaRPr b="1" sz="2200">
              <a:solidFill>
                <a:srgbClr val="FFFFFF"/>
              </a:solidFill>
            </a:endParaRPr>
          </a:p>
          <a:p>
            <a:pPr indent="-36830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pt-BR" sz="2200">
                <a:solidFill>
                  <a:srgbClr val="FFFFFF"/>
                </a:solidFill>
              </a:rPr>
              <a:t>flex-start: Alinha os itens no início do eixo transversal.</a:t>
            </a:r>
            <a:endParaRPr b="1" sz="2200">
              <a:solidFill>
                <a:srgbClr val="FFFFFF"/>
              </a:solidFill>
            </a:endParaRPr>
          </a:p>
          <a:p>
            <a:pPr indent="-36830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pt-BR" sz="2200">
                <a:solidFill>
                  <a:srgbClr val="FFFFFF"/>
                </a:solidFill>
              </a:rPr>
              <a:t>center: Centraliza os itens no eixo transversal.</a:t>
            </a:r>
            <a:endParaRPr b="1" sz="2200">
              <a:solidFill>
                <a:srgbClr val="FFFFFF"/>
              </a:solidFill>
            </a:endParaRPr>
          </a:p>
          <a:p>
            <a:pPr indent="-36830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pt-BR" sz="2200">
                <a:solidFill>
                  <a:srgbClr val="FFFFFF"/>
                </a:solidFill>
              </a:rPr>
              <a:t>flex-end: Alinha os itens no final do eixo transversal.</a:t>
            </a:r>
            <a:endParaRPr b="1" sz="2200">
              <a:solidFill>
                <a:srgbClr val="FFFFFF"/>
              </a:solidFill>
            </a:endParaRPr>
          </a:p>
          <a:p>
            <a:pPr indent="-36830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pt-BR" sz="2200">
                <a:solidFill>
                  <a:srgbClr val="FFFFFF"/>
                </a:solidFill>
              </a:rPr>
              <a:t>baseline: Alinha os itens ao longo da linha de base do texto.</a:t>
            </a:r>
            <a:endParaRPr b="1" sz="2200">
              <a:solidFill>
                <a:srgbClr val="FFFFFF"/>
              </a:solidFill>
            </a:endParaRPr>
          </a:p>
          <a:p>
            <a:pPr indent="-36830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pt-BR" sz="2200">
                <a:solidFill>
                  <a:srgbClr val="FFFFFF"/>
                </a:solidFill>
              </a:rPr>
              <a:t>stretch: Estica os itens para preencher o contêiner.</a:t>
            </a:r>
            <a:endParaRPr b="1" sz="2200">
              <a:solidFill>
                <a:srgbClr val="FFFFFF"/>
              </a:solidFill>
            </a:endParaRPr>
          </a:p>
          <a:p>
            <a:pPr indent="-36830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pt-BR" sz="2200">
                <a:solidFill>
                  <a:srgbClr val="FFFFFF"/>
                </a:solidFill>
              </a:rPr>
              <a:t>align-self: Permite que um item específico dentro de um contêiner flexível se alinhe de forma diferente do alinhamento padrão definido pelo align-items.</a:t>
            </a:r>
            <a:endParaRPr b="1" sz="2200">
              <a:solidFill>
                <a:srgbClr val="FFFFFF"/>
              </a:solidFill>
            </a:endParaRPr>
          </a:p>
          <a:p>
            <a:pPr indent="-36830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pt-BR" sz="2200">
                <a:solidFill>
                  <a:srgbClr val="FFFFFF"/>
                </a:solidFill>
              </a:rPr>
              <a:t>auto: Usa o valor de align-items do contêiner pai.</a:t>
            </a:r>
            <a:endParaRPr b="1" sz="2200">
              <a:solidFill>
                <a:srgbClr val="FFFFFF"/>
              </a:solidFill>
            </a:endParaRPr>
          </a:p>
          <a:p>
            <a:pPr indent="-36830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pt-BR" sz="2200">
                <a:solidFill>
                  <a:srgbClr val="FFFFFF"/>
                </a:solidFill>
              </a:rPr>
              <a:t>flex-start: Alinha o item no início do eixo transversal.</a:t>
            </a:r>
            <a:endParaRPr b="1" sz="2200">
              <a:solidFill>
                <a:srgbClr val="FFFFFF"/>
              </a:solidFill>
            </a:endParaRPr>
          </a:p>
          <a:p>
            <a:pPr indent="-36830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pt-BR" sz="2200">
                <a:solidFill>
                  <a:srgbClr val="FFFFFF"/>
                </a:solidFill>
              </a:rPr>
              <a:t>center: Centraliza o item no eixo transversal.</a:t>
            </a:r>
            <a:endParaRPr b="1" sz="2200">
              <a:solidFill>
                <a:srgbClr val="FFFFFF"/>
              </a:solidFill>
            </a:endParaRPr>
          </a:p>
          <a:p>
            <a:pPr indent="-36830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pt-BR" sz="2200">
                <a:solidFill>
                  <a:srgbClr val="FFFFFF"/>
                </a:solidFill>
              </a:rPr>
              <a:t>flex-end: Alinha o item no final do eixo transversal.</a:t>
            </a:r>
            <a:endParaRPr b="1" sz="2200">
              <a:solidFill>
                <a:srgbClr val="FFFFFF"/>
              </a:solidFill>
            </a:endParaRPr>
          </a:p>
          <a:p>
            <a:pPr indent="-36830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pt-BR" sz="2200">
                <a:solidFill>
                  <a:srgbClr val="FFFFFF"/>
                </a:solidFill>
              </a:rPr>
              <a:t>baseline: Alinha o item ao longo da linha de base do texto.</a:t>
            </a:r>
            <a:endParaRPr b="1" sz="2200">
              <a:solidFill>
                <a:srgbClr val="FFFFFF"/>
              </a:solidFill>
            </a:endParaRPr>
          </a:p>
          <a:p>
            <a:pPr indent="-36830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pt-BR" sz="2200">
                <a:solidFill>
                  <a:srgbClr val="FFFFFF"/>
                </a:solidFill>
              </a:rPr>
              <a:t>stretch: Estica o item para preencher o eixo transversal.</a:t>
            </a:r>
            <a:endParaRPr b="1"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4BB2F9"/>
                </a:solidFill>
              </a:rPr>
              <a:t>Posicionamento com CSS</a:t>
            </a:r>
            <a:endParaRPr b="1" sz="7000">
              <a:solidFill>
                <a:srgbClr val="4BB2F9"/>
              </a:solidFill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12359175" y="2364375"/>
            <a:ext cx="77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1080000" y="2116400"/>
            <a:ext cx="19878600" cy="112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207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Char char="●"/>
            </a:pPr>
            <a:r>
              <a:rPr b="1" lang="pt-BR" sz="4600">
                <a:solidFill>
                  <a:srgbClr val="FFFFFF"/>
                </a:solidFill>
              </a:rPr>
              <a:t>Grid</a:t>
            </a:r>
            <a:r>
              <a:rPr b="1" lang="pt-BR" sz="4600">
                <a:solidFill>
                  <a:srgbClr val="FFFFFF"/>
                </a:solidFill>
              </a:rPr>
              <a:t> atributos</a:t>
            </a:r>
            <a:endParaRPr b="1" sz="4600">
              <a:solidFill>
                <a:srgbClr val="FFFFFF"/>
              </a:solidFill>
            </a:endParaRPr>
          </a:p>
          <a:p>
            <a:pPr indent="-36830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pt-BR" sz="2200">
                <a:solidFill>
                  <a:srgbClr val="FFFFFF"/>
                </a:solidFill>
              </a:rPr>
              <a:t>grid-template-columns: Define a estrutura das colunas da grade.</a:t>
            </a:r>
            <a:endParaRPr b="1" sz="2200">
              <a:solidFill>
                <a:srgbClr val="FFFFFF"/>
              </a:solidFill>
            </a:endParaRPr>
          </a:p>
          <a:p>
            <a:pPr indent="-36830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pt-BR" sz="2200">
                <a:solidFill>
                  <a:srgbClr val="FFFFFF"/>
                </a:solidFill>
              </a:rPr>
              <a:t>1fr 1fr 1fr: Cria três colunas iguais.</a:t>
            </a:r>
            <a:endParaRPr b="1" sz="2200">
              <a:solidFill>
                <a:srgbClr val="FFFFFF"/>
              </a:solidFill>
            </a:endParaRPr>
          </a:p>
          <a:p>
            <a:pPr indent="-36830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pt-BR" sz="2200">
                <a:solidFill>
                  <a:srgbClr val="FFFFFF"/>
                </a:solidFill>
              </a:rPr>
              <a:t>200px 1fr 2fr: Cria uma coluna fixa de 200px, uma coluna flexível de 1fração e uma coluna flexível de 2 frações.</a:t>
            </a:r>
            <a:endParaRPr b="1" sz="2200">
              <a:solidFill>
                <a:srgbClr val="FFFFFF"/>
              </a:solidFill>
            </a:endParaRPr>
          </a:p>
          <a:p>
            <a:pPr indent="-36830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pt-BR" sz="2200">
                <a:solidFill>
                  <a:srgbClr val="FFFFFF"/>
                </a:solidFill>
              </a:rPr>
              <a:t>grid-template-rows: Define a estrutura das linhas da grade.</a:t>
            </a:r>
            <a:endParaRPr b="1" sz="2200">
              <a:solidFill>
                <a:srgbClr val="FFFFFF"/>
              </a:solidFill>
            </a:endParaRPr>
          </a:p>
          <a:p>
            <a:pPr indent="-36830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pt-BR" sz="2200">
                <a:solidFill>
                  <a:srgbClr val="FFFFFF"/>
                </a:solidFill>
              </a:rPr>
              <a:t>auto: Ajusta a altura da linha ao conteúdo.</a:t>
            </a:r>
            <a:endParaRPr b="1" sz="2200">
              <a:solidFill>
                <a:srgbClr val="FFFFFF"/>
              </a:solidFill>
            </a:endParaRPr>
          </a:p>
          <a:p>
            <a:pPr indent="-36830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pt-BR" sz="2200">
                <a:solidFill>
                  <a:srgbClr val="FFFFFF"/>
                </a:solidFill>
              </a:rPr>
              <a:t>100px 200px: Define duas linhas com alturas de 100px e 200px, respectivamente.</a:t>
            </a:r>
            <a:endParaRPr b="1" sz="2200">
              <a:solidFill>
                <a:srgbClr val="FFFFFF"/>
              </a:solidFill>
            </a:endParaRPr>
          </a:p>
          <a:p>
            <a:pPr indent="-36830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pt-BR" sz="2200">
                <a:solidFill>
                  <a:srgbClr val="FFFFFF"/>
                </a:solidFill>
              </a:rPr>
              <a:t>justify-items: Alinha os itens dentro de cada célula da grade ao longo do eixo inline (horizontal por padrão).</a:t>
            </a:r>
            <a:endParaRPr b="1" sz="2200">
              <a:solidFill>
                <a:srgbClr val="FFFFFF"/>
              </a:solidFill>
            </a:endParaRPr>
          </a:p>
          <a:p>
            <a:pPr indent="-36830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pt-BR" sz="2200">
                <a:solidFill>
                  <a:srgbClr val="FFFFFF"/>
                </a:solidFill>
              </a:rPr>
              <a:t>start: Alinha os itens no início da célula.</a:t>
            </a:r>
            <a:endParaRPr b="1" sz="2200">
              <a:solidFill>
                <a:srgbClr val="FFFFFF"/>
              </a:solidFill>
            </a:endParaRPr>
          </a:p>
          <a:p>
            <a:pPr indent="-36830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pt-BR" sz="2200">
                <a:solidFill>
                  <a:srgbClr val="FFFFFF"/>
                </a:solidFill>
              </a:rPr>
              <a:t>center: Centraliza os itens na célula.</a:t>
            </a:r>
            <a:endParaRPr b="1" sz="2200">
              <a:solidFill>
                <a:srgbClr val="FFFFFF"/>
              </a:solidFill>
            </a:endParaRPr>
          </a:p>
          <a:p>
            <a:pPr indent="-36830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pt-BR" sz="2200">
                <a:solidFill>
                  <a:srgbClr val="FFFFFF"/>
                </a:solidFill>
              </a:rPr>
              <a:t>end: Alinha os itens no final da célula.</a:t>
            </a:r>
            <a:endParaRPr b="1" sz="2200">
              <a:solidFill>
                <a:srgbClr val="FFFFFF"/>
              </a:solidFill>
            </a:endParaRPr>
          </a:p>
          <a:p>
            <a:pPr indent="-36830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pt-BR" sz="2200">
                <a:solidFill>
                  <a:srgbClr val="FFFFFF"/>
                </a:solidFill>
              </a:rPr>
              <a:t>stretch: Estica os itens para preencher a célula.</a:t>
            </a:r>
            <a:endParaRPr b="1" sz="2200">
              <a:solidFill>
                <a:srgbClr val="FFFFFF"/>
              </a:solidFill>
            </a:endParaRPr>
          </a:p>
          <a:p>
            <a:pPr indent="-36830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pt-BR" sz="2200">
                <a:solidFill>
                  <a:srgbClr val="FFFFFF"/>
                </a:solidFill>
              </a:rPr>
              <a:t>align-items: Alinha os itens dentro de cada célula da grade ao longo do eixo block (vertical por padrão).</a:t>
            </a:r>
            <a:endParaRPr b="1" sz="2200">
              <a:solidFill>
                <a:srgbClr val="FFFFFF"/>
              </a:solidFill>
            </a:endParaRPr>
          </a:p>
          <a:p>
            <a:pPr indent="-36830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pt-BR" sz="2200">
                <a:solidFill>
                  <a:srgbClr val="FFFFFF"/>
                </a:solidFill>
              </a:rPr>
              <a:t>start: Alinha os itens no início da célula.</a:t>
            </a:r>
            <a:endParaRPr b="1" sz="2200">
              <a:solidFill>
                <a:srgbClr val="FFFFFF"/>
              </a:solidFill>
            </a:endParaRPr>
          </a:p>
          <a:p>
            <a:pPr indent="-36830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pt-BR" sz="2200">
                <a:solidFill>
                  <a:srgbClr val="FFFFFF"/>
                </a:solidFill>
              </a:rPr>
              <a:t>center: Centraliza os itens na célula.</a:t>
            </a:r>
            <a:endParaRPr b="1" sz="2200">
              <a:solidFill>
                <a:srgbClr val="FFFFFF"/>
              </a:solidFill>
            </a:endParaRPr>
          </a:p>
          <a:p>
            <a:pPr indent="-36830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pt-BR" sz="2200">
                <a:solidFill>
                  <a:srgbClr val="FFFFFF"/>
                </a:solidFill>
              </a:rPr>
              <a:t>end: Alinha os itens no final da célula.</a:t>
            </a:r>
            <a:endParaRPr b="1" sz="2200">
              <a:solidFill>
                <a:srgbClr val="FFFFFF"/>
              </a:solidFill>
            </a:endParaRPr>
          </a:p>
          <a:p>
            <a:pPr indent="-36830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pt-BR" sz="2200">
                <a:solidFill>
                  <a:srgbClr val="FFFFFF"/>
                </a:solidFill>
              </a:rPr>
              <a:t>stretch: Estica os itens para preencher a célula.</a:t>
            </a:r>
            <a:endParaRPr b="1"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1080000" y="2880000"/>
            <a:ext cx="20119200" cy="9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AutoNum type="arabicPeriod"/>
            </a:pPr>
            <a:r>
              <a:rPr lang="pt-BR" sz="5000">
                <a:solidFill>
                  <a:srgbClr val="FFFFFF"/>
                </a:solidFill>
              </a:rPr>
              <a:t>Introdução às tag &lt;div&gt;</a:t>
            </a:r>
            <a:endParaRPr sz="5000">
              <a:solidFill>
                <a:srgbClr val="FFFFFF"/>
              </a:solidFill>
            </a:endParaRPr>
          </a:p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AutoNum type="arabicPeriod"/>
            </a:pPr>
            <a:r>
              <a:rPr lang="pt-BR" sz="5000">
                <a:solidFill>
                  <a:srgbClr val="FFFFFF"/>
                </a:solidFill>
              </a:rPr>
              <a:t>Estrutura</a:t>
            </a:r>
            <a:endParaRPr sz="5000">
              <a:solidFill>
                <a:srgbClr val="FFFFFF"/>
              </a:solidFill>
            </a:endParaRPr>
          </a:p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AutoNum type="arabicPeriod"/>
            </a:pPr>
            <a:r>
              <a:rPr lang="pt-BR" sz="5000">
                <a:solidFill>
                  <a:srgbClr val="FFFFFF"/>
                </a:solidFill>
              </a:rPr>
              <a:t>Posicionamentos com CSS</a:t>
            </a:r>
            <a:endParaRPr sz="5000">
              <a:solidFill>
                <a:srgbClr val="FFFFFF"/>
              </a:solidFill>
            </a:endParaRPr>
          </a:p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AutoNum type="arabicPeriod"/>
            </a:pPr>
            <a:r>
              <a:rPr lang="pt-BR" sz="5000">
                <a:solidFill>
                  <a:srgbClr val="FFFFFF"/>
                </a:solidFill>
              </a:rPr>
              <a:t>Exercícios</a:t>
            </a:r>
            <a:endParaRPr sz="5000">
              <a:solidFill>
                <a:srgbClr val="FFFFFF"/>
              </a:solidFill>
            </a:endParaRPr>
          </a:p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34" name="Google Shape;34;p5"/>
          <p:cNvSpPr txBox="1"/>
          <p:nvPr/>
        </p:nvSpPr>
        <p:spPr>
          <a:xfrm>
            <a:off x="1079999" y="720000"/>
            <a:ext cx="22220085" cy="1521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Sumário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4BB2F9"/>
                </a:solidFill>
              </a:rPr>
              <a:t>Posicionamento com CSS</a:t>
            </a:r>
            <a:endParaRPr b="1" sz="7000">
              <a:solidFill>
                <a:srgbClr val="4BB2F9"/>
              </a:solidFill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12359175" y="2364375"/>
            <a:ext cx="77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3"/>
          <p:cNvSpPr/>
          <p:nvPr/>
        </p:nvSpPr>
        <p:spPr>
          <a:xfrm>
            <a:off x="1080000" y="2304300"/>
            <a:ext cx="19878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Char char="●"/>
            </a:pPr>
            <a:r>
              <a:rPr b="1" lang="pt-BR" sz="5000">
                <a:solidFill>
                  <a:srgbClr val="FFFFFF"/>
                </a:solidFill>
              </a:rPr>
              <a:t>Layout com Flexbox</a:t>
            </a:r>
            <a:endParaRPr b="1" sz="50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4925" y="3384850"/>
            <a:ext cx="15308299" cy="100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4BB2F9"/>
                </a:solidFill>
              </a:rPr>
              <a:t>Posicionamento com CSS</a:t>
            </a:r>
            <a:endParaRPr b="1" sz="7000">
              <a:solidFill>
                <a:srgbClr val="4BB2F9"/>
              </a:solidFill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12359175" y="2364375"/>
            <a:ext cx="77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/>
          <p:nvPr/>
        </p:nvSpPr>
        <p:spPr>
          <a:xfrm>
            <a:off x="1080000" y="2304300"/>
            <a:ext cx="19878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Char char="●"/>
            </a:pPr>
            <a:r>
              <a:rPr b="1" lang="pt-BR" sz="5000">
                <a:solidFill>
                  <a:srgbClr val="FFFFFF"/>
                </a:solidFill>
              </a:rPr>
              <a:t>Layout com Flexbox</a:t>
            </a:r>
            <a:endParaRPr b="1" sz="50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963" y="3955700"/>
            <a:ext cx="15648176" cy="833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4BB2F9"/>
                </a:solidFill>
              </a:rPr>
              <a:t>Posicionamento com CSS</a:t>
            </a:r>
            <a:endParaRPr b="1" sz="7000">
              <a:solidFill>
                <a:srgbClr val="4BB2F9"/>
              </a:solidFill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12359175" y="2364375"/>
            <a:ext cx="77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1080000" y="2304300"/>
            <a:ext cx="19878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Char char="●"/>
            </a:pPr>
            <a:r>
              <a:rPr b="1" lang="pt-BR" sz="5000">
                <a:solidFill>
                  <a:srgbClr val="FFFFFF"/>
                </a:solidFill>
              </a:rPr>
              <a:t>Layout com Grid</a:t>
            </a:r>
            <a:endParaRPr b="1" sz="50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8488" y="3239250"/>
            <a:ext cx="7121625" cy="997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4BB2F9"/>
                </a:solidFill>
              </a:rPr>
              <a:t>Posicionamento com CSS</a:t>
            </a:r>
            <a:endParaRPr b="1" sz="7000">
              <a:solidFill>
                <a:srgbClr val="4BB2F9"/>
              </a:solidFill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12359175" y="2364375"/>
            <a:ext cx="77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1080000" y="2304300"/>
            <a:ext cx="19878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Char char="●"/>
            </a:pPr>
            <a:r>
              <a:rPr b="1" lang="pt-BR" sz="5000">
                <a:solidFill>
                  <a:srgbClr val="FFFFFF"/>
                </a:solidFill>
              </a:rPr>
              <a:t>Layout com Grid</a:t>
            </a:r>
            <a:endParaRPr b="1" sz="50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63" y="4552425"/>
            <a:ext cx="22474974" cy="53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1724200" y="6400350"/>
            <a:ext cx="201192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pt-BR" sz="4300">
                <a:solidFill>
                  <a:srgbClr val="FFFFFF"/>
                </a:solidFill>
              </a:rPr>
              <a:t>Hands on com o professor! =D</a:t>
            </a:r>
            <a:endParaRPr b="1" i="0" sz="4300" u="none" cap="none" strike="noStrike">
              <a:solidFill>
                <a:srgbClr val="FFFFFF"/>
              </a:solidFill>
            </a:endParaRPr>
          </a:p>
        </p:txBody>
      </p:sp>
      <p:pic>
        <p:nvPicPr>
          <p:cNvPr id="225" name="Google Shape;225;p27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226" name="Google Shape;226;p27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t/>
            </a:r>
            <a:endParaRPr b="1" i="0" sz="7000" u="none" cap="none" strike="noStrike">
              <a:solidFill>
                <a:srgbClr val="4BB2F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28"/>
          <p:cNvGrpSpPr/>
          <p:nvPr/>
        </p:nvGrpSpPr>
        <p:grpSpPr>
          <a:xfrm>
            <a:off x="0" y="0"/>
            <a:ext cx="6133200" cy="13716000"/>
            <a:chOff x="18244457" y="0"/>
            <a:chExt cx="6133200" cy="13716000"/>
          </a:xfrm>
        </p:grpSpPr>
        <p:sp>
          <p:nvSpPr>
            <p:cNvPr id="233" name="Google Shape;233;p28"/>
            <p:cNvSpPr/>
            <p:nvPr/>
          </p:nvSpPr>
          <p:spPr>
            <a:xfrm>
              <a:off x="18244457" y="0"/>
              <a:ext cx="6133200" cy="13716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4" name="Google Shape;234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570926" y="5302993"/>
              <a:ext cx="3480254" cy="31100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5" name="Google Shape;235;p28"/>
          <p:cNvSpPr txBox="1"/>
          <p:nvPr/>
        </p:nvSpPr>
        <p:spPr>
          <a:xfrm>
            <a:off x="7459662" y="5890704"/>
            <a:ext cx="162216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pt-BR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Exercícios</a:t>
            </a:r>
            <a:endParaRPr b="1" i="0" sz="9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6" name="Google Shape;236;p28"/>
          <p:cNvGrpSpPr/>
          <p:nvPr/>
        </p:nvGrpSpPr>
        <p:grpSpPr>
          <a:xfrm>
            <a:off x="6133192" y="0"/>
            <a:ext cx="359700" cy="13716000"/>
            <a:chOff x="0" y="0"/>
            <a:chExt cx="359700" cy="13716000"/>
          </a:xfrm>
        </p:grpSpPr>
        <p:sp>
          <p:nvSpPr>
            <p:cNvPr id="237" name="Google Shape;237;p28"/>
            <p:cNvSpPr/>
            <p:nvPr/>
          </p:nvSpPr>
          <p:spPr>
            <a:xfrm>
              <a:off x="180000" y="0"/>
              <a:ext cx="179700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0" y="0"/>
              <a:ext cx="179700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/>
          <p:nvPr/>
        </p:nvSpPr>
        <p:spPr>
          <a:xfrm>
            <a:off x="1080000" y="2880000"/>
            <a:ext cx="20119292" cy="9192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b="1" i="0" lang="pt-BR" sz="4300" u="none" cap="none" strike="noStrike">
                <a:solidFill>
                  <a:srgbClr val="FFFFFF"/>
                </a:solidFill>
              </a:rPr>
              <a:t>01.</a:t>
            </a:r>
            <a:r>
              <a:rPr b="0" i="0" lang="pt-BR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pt-BR" sz="4300">
                <a:solidFill>
                  <a:srgbClr val="FFFFFF"/>
                </a:solidFill>
              </a:rPr>
              <a:t>Caixa Simples com Bordas</a:t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rgbClr val="FFFFFF"/>
                </a:solidFill>
              </a:rPr>
              <a:t>Crie uma página com três caixas, cada uma com um título e um parágrafo. Cada caixa deve ter uma borda colorida, um espaçamento interno (padding) e uma cor de fundo diferente.</a:t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-501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Char char="●"/>
            </a:pPr>
            <a:r>
              <a:rPr lang="pt-BR" sz="4300">
                <a:solidFill>
                  <a:srgbClr val="FFFFFF"/>
                </a:solidFill>
              </a:rPr>
              <a:t>Crie três &lt;div&gt;.</a:t>
            </a:r>
            <a:endParaRPr sz="4300">
              <a:solidFill>
                <a:srgbClr val="FFFFFF"/>
              </a:solidFill>
            </a:endParaRPr>
          </a:p>
          <a:p>
            <a:pPr indent="-501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Char char="●"/>
            </a:pPr>
            <a:r>
              <a:rPr lang="pt-BR" sz="4300">
                <a:solidFill>
                  <a:srgbClr val="FFFFFF"/>
                </a:solidFill>
              </a:rPr>
              <a:t>Adicione títulos e parágrafos dentro de cada &lt;div&gt;.</a:t>
            </a:r>
            <a:endParaRPr sz="4300">
              <a:solidFill>
                <a:srgbClr val="FFFFFF"/>
              </a:solidFill>
            </a:endParaRPr>
          </a:p>
          <a:p>
            <a:pPr indent="-501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Char char="●"/>
            </a:pPr>
            <a:r>
              <a:rPr lang="pt-BR" sz="4300">
                <a:solidFill>
                  <a:srgbClr val="FFFFFF"/>
                </a:solidFill>
              </a:rPr>
              <a:t>Aplique bordas de cores diferentes para cada &lt;div&gt;.</a:t>
            </a:r>
            <a:endParaRPr sz="4300">
              <a:solidFill>
                <a:srgbClr val="FFFFFF"/>
              </a:solidFill>
            </a:endParaRPr>
          </a:p>
          <a:p>
            <a:pPr indent="-501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Char char="●"/>
            </a:pPr>
            <a:r>
              <a:rPr lang="pt-BR" sz="4300">
                <a:solidFill>
                  <a:srgbClr val="FFFFFF"/>
                </a:solidFill>
              </a:rPr>
              <a:t>Adicione uma cor de fundo e espaçamento interno.</a:t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t/>
            </a:r>
            <a:endParaRPr sz="7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29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246" name="Google Shape;246;p29"/>
          <p:cNvSpPr txBox="1"/>
          <p:nvPr/>
        </p:nvSpPr>
        <p:spPr>
          <a:xfrm>
            <a:off x="1079999" y="720000"/>
            <a:ext cx="22220085" cy="1521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Exerc</a:t>
            </a: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ícios</a:t>
            </a:r>
            <a:endParaRPr b="1" i="0" sz="7000" u="none" cap="none" strike="noStrike">
              <a:solidFill>
                <a:srgbClr val="4BB2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94275" y="7801450"/>
            <a:ext cx="830580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/>
          <p:nvPr/>
        </p:nvSpPr>
        <p:spPr>
          <a:xfrm>
            <a:off x="1080000" y="2880000"/>
            <a:ext cx="201192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b="1" i="0" lang="pt-BR" sz="4300" u="none" cap="none" strike="noStrike">
                <a:solidFill>
                  <a:srgbClr val="FFFFFF"/>
                </a:solidFill>
              </a:rPr>
              <a:t>01.</a:t>
            </a:r>
            <a:r>
              <a:rPr b="0" i="0" lang="pt-BR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r>
              <a:rPr b="1" lang="pt-BR" sz="4300">
                <a:solidFill>
                  <a:srgbClr val="FFFFFF"/>
                </a:solidFill>
              </a:rPr>
              <a:t>riar um Layout de divs com Bordas</a:t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rgbClr val="FFFFFF"/>
                </a:solidFill>
              </a:rPr>
              <a:t>Criar uma página HTML com três divs que ocupam toda a tela. Cada div deve ter uma borda visível e um espaçamento interno. Usar CSS para garantir que as divs se ajustem ao tamanho da tela.</a:t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t/>
            </a:r>
            <a:endParaRPr sz="7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30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255" name="Google Shape;255;p30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Exerc</a:t>
            </a: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ícios</a:t>
            </a:r>
            <a:endParaRPr b="1" i="0" sz="7000" u="none" cap="none" strike="noStrike">
              <a:solidFill>
                <a:srgbClr val="4BB2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6688" y="7075250"/>
            <a:ext cx="14166725" cy="608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/>
          <p:nvPr/>
        </p:nvSpPr>
        <p:spPr>
          <a:xfrm>
            <a:off x="-11827" y="0"/>
            <a:ext cx="6133193" cy="137160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642" y="5302993"/>
            <a:ext cx="3480254" cy="31100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" name="Google Shape;264;p31"/>
          <p:cNvGrpSpPr/>
          <p:nvPr/>
        </p:nvGrpSpPr>
        <p:grpSpPr>
          <a:xfrm>
            <a:off x="7447835" y="5543727"/>
            <a:ext cx="16808274" cy="3740951"/>
            <a:chOff x="5230872" y="6188672"/>
            <a:chExt cx="16808274" cy="3740951"/>
          </a:xfrm>
        </p:grpSpPr>
        <p:sp>
          <p:nvSpPr>
            <p:cNvPr id="265" name="Google Shape;265;p31"/>
            <p:cNvSpPr txBox="1"/>
            <p:nvPr/>
          </p:nvSpPr>
          <p:spPr>
            <a:xfrm>
              <a:off x="5230872" y="6188672"/>
              <a:ext cx="16808274" cy="1934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1" i="0" lang="pt-BR" sz="9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Desenvolvimento Web</a:t>
              </a: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5230872" y="9006293"/>
              <a:ext cx="14677202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50"/>
                <a:buFont typeface="Arial"/>
                <a:buNone/>
              </a:pPr>
              <a:r>
                <a:rPr lang="pt-BR" sz="5400">
                  <a:solidFill>
                    <a:srgbClr val="FFFFFF"/>
                  </a:solidFill>
                </a:rPr>
                <a:t>eduardogabriel24</a:t>
              </a:r>
              <a:r>
                <a:rPr b="0" i="0" lang="pt-BR" sz="5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@univille.br</a:t>
              </a:r>
              <a:endParaRPr b="0" i="0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" name="Google Shape;267;p31"/>
          <p:cNvSpPr/>
          <p:nvPr/>
        </p:nvSpPr>
        <p:spPr>
          <a:xfrm>
            <a:off x="7447835" y="947535"/>
            <a:ext cx="146772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Universidade da Região de Joinville - UNIVILLE</a:t>
            </a:r>
            <a:endParaRPr/>
          </a:p>
        </p:txBody>
      </p:sp>
      <p:grpSp>
        <p:nvGrpSpPr>
          <p:cNvPr id="268" name="Google Shape;268;p31"/>
          <p:cNvGrpSpPr/>
          <p:nvPr/>
        </p:nvGrpSpPr>
        <p:grpSpPr>
          <a:xfrm>
            <a:off x="6121366" y="0"/>
            <a:ext cx="359679" cy="13716000"/>
            <a:chOff x="0" y="0"/>
            <a:chExt cx="359679" cy="13716000"/>
          </a:xfrm>
        </p:grpSpPr>
        <p:sp>
          <p:nvSpPr>
            <p:cNvPr id="269" name="Google Shape;269;p31"/>
            <p:cNvSpPr/>
            <p:nvPr/>
          </p:nvSpPr>
          <p:spPr>
            <a:xfrm>
              <a:off x="180000" y="0"/>
              <a:ext cx="179679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0" y="0"/>
              <a:ext cx="179678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1" name="Google Shape;271;p31"/>
          <p:cNvSpPr/>
          <p:nvPr/>
        </p:nvSpPr>
        <p:spPr>
          <a:xfrm>
            <a:off x="7447835" y="12508734"/>
            <a:ext cx="146772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Prof. </a:t>
            </a:r>
            <a:r>
              <a:rPr lang="pt-BR" sz="3200">
                <a:solidFill>
                  <a:srgbClr val="FFFFFF"/>
                </a:solidFill>
              </a:rPr>
              <a:t>Eduardo Gabriel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6"/>
          <p:cNvGrpSpPr/>
          <p:nvPr/>
        </p:nvGrpSpPr>
        <p:grpSpPr>
          <a:xfrm>
            <a:off x="0" y="0"/>
            <a:ext cx="6133193" cy="13716000"/>
            <a:chOff x="18244457" y="0"/>
            <a:chExt cx="6133193" cy="13716000"/>
          </a:xfrm>
        </p:grpSpPr>
        <p:sp>
          <p:nvSpPr>
            <p:cNvPr id="41" name="Google Shape;41;p6"/>
            <p:cNvSpPr/>
            <p:nvPr/>
          </p:nvSpPr>
          <p:spPr>
            <a:xfrm>
              <a:off x="18244457" y="0"/>
              <a:ext cx="6133193" cy="13716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" name="Google Shape;42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570926" y="5302993"/>
              <a:ext cx="3480254" cy="311001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" name="Google Shape;43;p6"/>
          <p:cNvSpPr txBox="1"/>
          <p:nvPr/>
        </p:nvSpPr>
        <p:spPr>
          <a:xfrm>
            <a:off x="7459662" y="5890704"/>
            <a:ext cx="16221739" cy="1934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lang="pt-BR" sz="9600">
                <a:solidFill>
                  <a:srgbClr val="FFFFFF"/>
                </a:solidFill>
              </a:rPr>
              <a:t>Introdução</a:t>
            </a:r>
            <a:endParaRPr b="1" i="0" sz="9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6"/>
          <p:cNvGrpSpPr/>
          <p:nvPr/>
        </p:nvGrpSpPr>
        <p:grpSpPr>
          <a:xfrm>
            <a:off x="6133192" y="0"/>
            <a:ext cx="359679" cy="13716000"/>
            <a:chOff x="0" y="0"/>
            <a:chExt cx="359679" cy="13716000"/>
          </a:xfrm>
        </p:grpSpPr>
        <p:sp>
          <p:nvSpPr>
            <p:cNvPr id="45" name="Google Shape;45;p6"/>
            <p:cNvSpPr/>
            <p:nvPr/>
          </p:nvSpPr>
          <p:spPr>
            <a:xfrm>
              <a:off x="180000" y="0"/>
              <a:ext cx="179679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0" y="0"/>
              <a:ext cx="179678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/>
        </p:nvSpPr>
        <p:spPr>
          <a:xfrm>
            <a:off x="1080000" y="4267275"/>
            <a:ext cx="21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1080000" y="2880000"/>
            <a:ext cx="22220100" cy="10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FFFFFF"/>
                </a:solidFill>
              </a:rPr>
              <a:t>No HTML, a tag</a:t>
            </a:r>
            <a:r>
              <a:rPr b="1" lang="pt-BR" sz="5000">
                <a:solidFill>
                  <a:schemeClr val="dk1"/>
                </a:solidFill>
                <a:highlight>
                  <a:srgbClr val="FFFF00"/>
                </a:highlight>
              </a:rPr>
              <a:t> &lt;div&gt;</a:t>
            </a:r>
            <a:r>
              <a:rPr lang="pt-BR" sz="5000">
                <a:solidFill>
                  <a:srgbClr val="FFFFFF"/>
                </a:solidFill>
              </a:rPr>
              <a:t> é um contêiner genérico usado para agrupar outros elementos. A palavra "div" vem de </a:t>
            </a:r>
            <a:r>
              <a:rPr b="1" lang="pt-BR" sz="5000">
                <a:solidFill>
                  <a:srgbClr val="FFFFFF"/>
                </a:solidFill>
              </a:rPr>
              <a:t>"division"</a:t>
            </a:r>
            <a:r>
              <a:rPr lang="pt-BR" sz="5000">
                <a:solidFill>
                  <a:srgbClr val="FFFFFF"/>
                </a:solidFill>
              </a:rPr>
              <a:t> (divisão, em inglês), pois ela ajuda a dividir o conteúdo de uma página em seções.</a:t>
            </a:r>
            <a:endParaRPr sz="50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</p:txBody>
      </p:sp>
      <p:pic>
        <p:nvPicPr>
          <p:cNvPr id="54" name="Google Shape;54;p7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55" name="Google Shape;55;p7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Introdução</a:t>
            </a:r>
            <a:r>
              <a:rPr b="1" lang="pt-BR" sz="7000">
                <a:solidFill>
                  <a:srgbClr val="4BB2F9"/>
                </a:solidFill>
              </a:rPr>
              <a:t> a div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/>
        </p:nvSpPr>
        <p:spPr>
          <a:xfrm>
            <a:off x="1080000" y="4267275"/>
            <a:ext cx="21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1080000" y="2880000"/>
            <a:ext cx="22220100" cy="10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Char char="●"/>
            </a:pPr>
            <a:r>
              <a:rPr lang="pt-BR" sz="5000">
                <a:solidFill>
                  <a:srgbClr val="FFFFFF"/>
                </a:solidFill>
              </a:rPr>
              <a:t>Uso básico: Imagine que você está organizando uma gaveta cheia de objetos. Você pode usar caixas para separar diferentes tipos de itens (canetas, papéis, clipes). A tag </a:t>
            </a:r>
            <a:r>
              <a:rPr b="1" lang="pt-BR" sz="5000">
                <a:solidFill>
                  <a:srgbClr val="121212"/>
                </a:solidFill>
                <a:highlight>
                  <a:srgbClr val="FFFF00"/>
                </a:highlight>
              </a:rPr>
              <a:t>&lt;div&gt;</a:t>
            </a:r>
            <a:r>
              <a:rPr lang="pt-BR" sz="5000">
                <a:solidFill>
                  <a:srgbClr val="FFFFFF"/>
                </a:solidFill>
              </a:rPr>
              <a:t> funciona de forma semelhante em uma página web: ela cria "caixas invisíveis" que agrupam elementos de conteúdo, como texto, imagens ou links.</a:t>
            </a:r>
            <a:endParaRPr sz="50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Char char="●"/>
            </a:pPr>
            <a:r>
              <a:rPr lang="pt-BR" sz="5000">
                <a:solidFill>
                  <a:srgbClr val="FFFFFF"/>
                </a:solidFill>
              </a:rPr>
              <a:t>Estilo e layout: A &lt;div&gt; por si só não altera visualmente o conteúdo, mas com CSS, você pode aplicar estilos e organizar o layout da página.</a:t>
            </a:r>
            <a:endParaRPr sz="50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</p:txBody>
      </p:sp>
      <p:pic>
        <p:nvPicPr>
          <p:cNvPr id="63" name="Google Shape;63;p8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64" name="Google Shape;64;p8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Introdução a div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400" y="2473850"/>
            <a:ext cx="13906850" cy="101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Introdução a div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Introdução a div</a:t>
            </a:r>
            <a:endParaRPr/>
          </a:p>
        </p:txBody>
      </p:sp>
      <p:pic>
        <p:nvPicPr>
          <p:cNvPr id="78" name="Google Shape;7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75" y="3584472"/>
            <a:ext cx="8942325" cy="654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55175" y="5442200"/>
            <a:ext cx="14007526" cy="283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Introdução a div</a:t>
            </a:r>
            <a:endParaRPr/>
          </a:p>
        </p:txBody>
      </p:sp>
      <p:pic>
        <p:nvPicPr>
          <p:cNvPr id="86" name="Google Shape;8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88" y="3375050"/>
            <a:ext cx="22995125" cy="85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Introdução a div</a:t>
            </a:r>
            <a:endParaRPr/>
          </a:p>
        </p:txBody>
      </p:sp>
      <p:pic>
        <p:nvPicPr>
          <p:cNvPr id="93" name="Google Shape;9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75" y="2740600"/>
            <a:ext cx="23533174" cy="468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enutzerdefiniert 227">
      <a:dk1>
        <a:srgbClr val="464646"/>
      </a:dk1>
      <a:lt1>
        <a:srgbClr val="F0F0F0"/>
      </a:lt1>
      <a:dk2>
        <a:srgbClr val="44546A"/>
      </a:dk2>
      <a:lt2>
        <a:srgbClr val="E7E6E6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