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13716000" cx="243776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 name="Shape 12"/>
        <p:cNvGrpSpPr/>
        <p:nvPr/>
      </p:nvGrpSpPr>
      <p:grpSpPr>
        <a:xfrm>
          <a:off x="0" y="0"/>
          <a:ext cx="0" cy="0"/>
          <a:chOff x="0" y="0"/>
          <a:chExt cx="0" cy="0"/>
        </a:xfrm>
      </p:grpSpPr>
      <p:sp>
        <p:nvSpPr>
          <p:cNvPr id="13" name="Google Shape;13;p1: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 name="Google Shape;14;p1: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5" name="Google Shape;15;p1: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448c46fee_0_7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22448c46fee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11" name="Google Shape;111;g22448c46fee_0_73: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448c46fee_0_82: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22448c46fee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20" name="Google Shape;120;g22448c46fee_0_82: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448c46fee_0_94: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2448c46fee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32" name="Google Shape;132;g22448c46fee_0_94: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448c46fee_0_106: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2448c46fee_0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41" name="Google Shape;141;g22448c46fee_0_106: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448c46fee_0_11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2448c46fee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50" name="Google Shape;150;g22448c46fee_0_11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434166c61_0_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2434166c6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59" name="Google Shape;159;g22434166c61_0_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448c46fee_0_12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2448c46fee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71" name="Google Shape;171;g22448c46fee_0_12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448c46fee_0_134: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22448c46fee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81" name="Google Shape;181;g22448c46fee_0_134: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448c46fee_0_14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2448c46fee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90" name="Google Shape;190;g22448c46fee_0_14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448c46fee_0_155: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2448c46fee_0_1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200" name="Google Shape;200;g22448c46fee_0_155: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 name="Google Shape;29;p2: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30" name="Google Shape;30;p2: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7: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27: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209" name="Google Shape;209;p27: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4: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4: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38" name="Google Shape;38;p24: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f2a519b741_0_18: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g2f2a519b741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50" name="Google Shape;50;g2f2a519b741_0_18: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448c46fee_0_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g22448c46fee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59" name="Google Shape;59;g22448c46fee_0_9: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448c46fee_0_21: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g22448c46fee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71" name="Google Shape;71;g22448c46fee_0_21: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448c46fee_0_34: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g22448c46fee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80" name="Google Shape;80;g22448c46fee_0_34: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448c46fee_0_48: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22448c46fee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90" name="Google Shape;90;g22448c46fee_0_48: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448c46fee_0_6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22448c46fee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102" name="Google Shape;102;g22448c46fee_0_60: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lang="pt-BR"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p:cSld name="Standard">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Empty">
    <p:spTree>
      <p:nvGrpSpPr>
        <p:cNvPr id="1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hyperlink" Target="https://github.com/signup?ref_cta=Sign+up&amp;ref_loc=header+logged+out&amp;ref_page=%2F&amp;source=header-hom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hyperlink" Target="https://desktop.github.com/download" TargetMode="External"/><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p:nvPr/>
        </p:nvSpPr>
        <p:spPr>
          <a:xfrm>
            <a:off x="18244457" y="0"/>
            <a:ext cx="6133193"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8" name="Google Shape;18;p4"/>
          <p:cNvPicPr preferRelativeResize="0"/>
          <p:nvPr/>
        </p:nvPicPr>
        <p:blipFill rotWithShape="1">
          <a:blip r:embed="rId3">
            <a:alphaModFix/>
          </a:blip>
          <a:srcRect b="0" l="0" r="0" t="0"/>
          <a:stretch/>
        </p:blipFill>
        <p:spPr>
          <a:xfrm>
            <a:off x="19570926" y="5622272"/>
            <a:ext cx="3480254" cy="3110014"/>
          </a:xfrm>
          <a:prstGeom prst="rect">
            <a:avLst/>
          </a:prstGeom>
          <a:noFill/>
          <a:ln>
            <a:noFill/>
          </a:ln>
        </p:spPr>
      </p:pic>
      <p:grpSp>
        <p:nvGrpSpPr>
          <p:cNvPr id="19" name="Google Shape;19;p4"/>
          <p:cNvGrpSpPr/>
          <p:nvPr/>
        </p:nvGrpSpPr>
        <p:grpSpPr>
          <a:xfrm>
            <a:off x="1436182" y="5474311"/>
            <a:ext cx="16138140" cy="3719640"/>
            <a:chOff x="1326470" y="6209983"/>
            <a:chExt cx="16808274" cy="3719640"/>
          </a:xfrm>
        </p:grpSpPr>
        <p:sp>
          <p:nvSpPr>
            <p:cNvPr id="20" name="Google Shape;20;p4"/>
            <p:cNvSpPr txBox="1"/>
            <p:nvPr/>
          </p:nvSpPr>
          <p:spPr>
            <a:xfrm>
              <a:off x="1326470" y="6209983"/>
              <a:ext cx="16808274" cy="19345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lang="pt-BR" sz="9600">
                  <a:solidFill>
                    <a:srgbClr val="FFFFFF"/>
                  </a:solidFill>
                </a:rPr>
                <a:t>GIT</a:t>
              </a:r>
              <a:endParaRPr b="1" i="0" sz="9600" u="none" cap="none" strike="noStrike">
                <a:solidFill>
                  <a:srgbClr val="FFFFFF"/>
                </a:solidFill>
                <a:latin typeface="Arial"/>
                <a:ea typeface="Arial"/>
                <a:cs typeface="Arial"/>
                <a:sym typeface="Arial"/>
              </a:endParaRPr>
            </a:p>
          </p:txBody>
        </p:sp>
        <p:sp>
          <p:nvSpPr>
            <p:cNvPr id="21" name="Google Shape;21;p4"/>
            <p:cNvSpPr/>
            <p:nvPr/>
          </p:nvSpPr>
          <p:spPr>
            <a:xfrm>
              <a:off x="1326470" y="9006293"/>
              <a:ext cx="14677202"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350"/>
                <a:buFont typeface="Arial"/>
                <a:buNone/>
              </a:pPr>
              <a:r>
                <a:rPr b="0" i="0" lang="pt-BR" sz="5400" u="none" cap="none" strike="noStrike">
                  <a:solidFill>
                    <a:srgbClr val="FFFFFF"/>
                  </a:solidFill>
                  <a:latin typeface="Arial"/>
                  <a:ea typeface="Arial"/>
                  <a:cs typeface="Arial"/>
                  <a:sym typeface="Arial"/>
                </a:rPr>
                <a:t>Desenvolvimento Web</a:t>
              </a:r>
              <a:endParaRPr/>
            </a:p>
          </p:txBody>
        </p:sp>
      </p:grpSp>
      <p:sp>
        <p:nvSpPr>
          <p:cNvPr id="22" name="Google Shape;22;p4"/>
          <p:cNvSpPr/>
          <p:nvPr/>
        </p:nvSpPr>
        <p:spPr>
          <a:xfrm>
            <a:off x="1326470" y="914878"/>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Universidade da Região de Joinville - UNIVILLE</a:t>
            </a:r>
            <a:endParaRPr b="0" i="0" sz="3200" u="none" cap="none" strike="noStrike">
              <a:solidFill>
                <a:srgbClr val="FFFFFF"/>
              </a:solidFill>
              <a:latin typeface="Arial"/>
              <a:ea typeface="Arial"/>
              <a:cs typeface="Arial"/>
              <a:sym typeface="Arial"/>
            </a:endParaRPr>
          </a:p>
        </p:txBody>
      </p:sp>
      <p:grpSp>
        <p:nvGrpSpPr>
          <p:cNvPr id="23" name="Google Shape;23;p4"/>
          <p:cNvGrpSpPr/>
          <p:nvPr/>
        </p:nvGrpSpPr>
        <p:grpSpPr>
          <a:xfrm>
            <a:off x="17831204" y="0"/>
            <a:ext cx="359679" cy="13716000"/>
            <a:chOff x="0" y="0"/>
            <a:chExt cx="359679" cy="13716000"/>
          </a:xfrm>
        </p:grpSpPr>
        <p:sp>
          <p:nvSpPr>
            <p:cNvPr id="24" name="Google Shape;24;p4"/>
            <p:cNvSpPr/>
            <p:nvPr/>
          </p:nvSpPr>
          <p:spPr>
            <a:xfrm>
              <a:off x="180000" y="0"/>
              <a:ext cx="179679"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25" name="Google Shape;25;p4"/>
            <p:cNvSpPr/>
            <p:nvPr/>
          </p:nvSpPr>
          <p:spPr>
            <a:xfrm>
              <a:off x="0" y="0"/>
              <a:ext cx="179678"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
        <p:nvSpPr>
          <p:cNvPr id="26" name="Google Shape;26;p4"/>
          <p:cNvSpPr/>
          <p:nvPr/>
        </p:nvSpPr>
        <p:spPr>
          <a:xfrm>
            <a:off x="1326470" y="12432937"/>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Prof. </a:t>
            </a:r>
            <a:r>
              <a:rPr lang="pt-BR" sz="3200">
                <a:solidFill>
                  <a:srgbClr val="FFFFFF"/>
                </a:solidFill>
              </a:rPr>
              <a:t>Eduardo Gabriel</a:t>
            </a:r>
            <a:endParaRPr b="0" i="0" sz="32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3"/>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pic>
        <p:nvPicPr>
          <p:cNvPr id="114" name="Google Shape;114;p13"/>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15" name="Google Shape;115;p13"/>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 Objetivos do Git</a:t>
            </a:r>
            <a:endParaRPr b="1" sz="7000">
              <a:solidFill>
                <a:srgbClr val="4BB2F9"/>
              </a:solidFill>
            </a:endParaRPr>
          </a:p>
        </p:txBody>
      </p:sp>
      <p:pic>
        <p:nvPicPr>
          <p:cNvPr id="116" name="Google Shape;116;p13"/>
          <p:cNvPicPr preferRelativeResize="0"/>
          <p:nvPr/>
        </p:nvPicPr>
        <p:blipFill>
          <a:blip r:embed="rId4">
            <a:alphaModFix/>
          </a:blip>
          <a:stretch>
            <a:fillRect/>
          </a:stretch>
        </p:blipFill>
        <p:spPr>
          <a:xfrm>
            <a:off x="2234100" y="2239275"/>
            <a:ext cx="19911904" cy="10397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4"/>
          <p:cNvGrpSpPr/>
          <p:nvPr/>
        </p:nvGrpSpPr>
        <p:grpSpPr>
          <a:xfrm>
            <a:off x="0" y="0"/>
            <a:ext cx="6133200" cy="13716000"/>
            <a:chOff x="18244457" y="0"/>
            <a:chExt cx="6133200" cy="13716000"/>
          </a:xfrm>
        </p:grpSpPr>
        <p:sp>
          <p:nvSpPr>
            <p:cNvPr id="123" name="Google Shape;123;p14"/>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24" name="Google Shape;124;p14"/>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125" name="Google Shape;125;p14"/>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Como Funciona o Git?</a:t>
            </a:r>
            <a:endParaRPr b="1" sz="9600">
              <a:solidFill>
                <a:srgbClr val="FFFFFF"/>
              </a:solidFill>
            </a:endParaRPr>
          </a:p>
        </p:txBody>
      </p:sp>
      <p:grpSp>
        <p:nvGrpSpPr>
          <p:cNvPr id="126" name="Google Shape;126;p14"/>
          <p:cNvGrpSpPr/>
          <p:nvPr/>
        </p:nvGrpSpPr>
        <p:grpSpPr>
          <a:xfrm>
            <a:off x="6133192" y="0"/>
            <a:ext cx="359700" cy="13716000"/>
            <a:chOff x="0" y="0"/>
            <a:chExt cx="359700" cy="13716000"/>
          </a:xfrm>
        </p:grpSpPr>
        <p:sp>
          <p:nvSpPr>
            <p:cNvPr id="127" name="Google Shape;127;p14"/>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128" name="Google Shape;128;p14"/>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5"/>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pic>
        <p:nvPicPr>
          <p:cNvPr id="135" name="Google Shape;135;p15"/>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36" name="Google Shape;136;p15"/>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Como Funciona o Git?</a:t>
            </a:r>
            <a:endParaRPr b="1" sz="7000">
              <a:solidFill>
                <a:srgbClr val="4BB2F9"/>
              </a:solidFill>
            </a:endParaRPr>
          </a:p>
        </p:txBody>
      </p:sp>
      <p:sp>
        <p:nvSpPr>
          <p:cNvPr id="137" name="Google Shape;137;p15"/>
          <p:cNvSpPr/>
          <p:nvPr/>
        </p:nvSpPr>
        <p:spPr>
          <a:xfrm>
            <a:off x="1080000" y="2880000"/>
            <a:ext cx="22220100" cy="100161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t/>
            </a:r>
            <a:endParaRPr b="1" sz="4100">
              <a:solidFill>
                <a:srgbClr val="FFFFFF"/>
              </a:solidFill>
            </a:endParaRPr>
          </a:p>
          <a:p>
            <a:pPr indent="0" lvl="0" marL="457200" marR="0" rtl="0" algn="just">
              <a:lnSpc>
                <a:spcPct val="150000"/>
              </a:lnSpc>
              <a:spcBef>
                <a:spcPts val="0"/>
              </a:spcBef>
              <a:spcAft>
                <a:spcPts val="0"/>
              </a:spcAft>
              <a:buNone/>
            </a:pPr>
            <a:r>
              <a:t/>
            </a:r>
            <a:endParaRPr b="1" sz="4100">
              <a:solidFill>
                <a:srgbClr val="FFFFFF"/>
              </a:solidFill>
            </a:endParaRPr>
          </a:p>
          <a:p>
            <a:pPr indent="0" lvl="0" marL="457200" marR="0" rtl="0" algn="just">
              <a:lnSpc>
                <a:spcPct val="150000"/>
              </a:lnSpc>
              <a:spcBef>
                <a:spcPts val="0"/>
              </a:spcBef>
              <a:spcAft>
                <a:spcPts val="0"/>
              </a:spcAft>
              <a:buNone/>
            </a:pPr>
            <a:r>
              <a:rPr b="1" lang="pt-BR" sz="4500">
                <a:solidFill>
                  <a:srgbClr val="FFFFFF"/>
                </a:solidFill>
              </a:rPr>
              <a:t>Sistema distribuído vs. sistemas centralizados</a:t>
            </a:r>
            <a:r>
              <a:rPr lang="pt-BR" sz="4500">
                <a:solidFill>
                  <a:srgbClr val="FFFFFF"/>
                </a:solidFill>
              </a:rPr>
              <a:t>: Em um sistema centralizado, como SVN, todo o histórico do projeto é armazenado em um único servidor, e os desenvolvedores fazem check-out e check-in de arquivos a partir desse servidor. No Git, cada desenvolvedor tem uma cópia completa do projeto, o que oferece mais flexibilidade e não depende de um servidor central o tempo todo.</a:t>
            </a:r>
            <a:endParaRPr sz="45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pic>
        <p:nvPicPr>
          <p:cNvPr id="144" name="Google Shape;144;p16"/>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45" name="Google Shape;145;p16"/>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Como Funciona o Git?</a:t>
            </a:r>
            <a:endParaRPr b="1" sz="7000">
              <a:solidFill>
                <a:srgbClr val="4BB2F9"/>
              </a:solidFill>
            </a:endParaRPr>
          </a:p>
        </p:txBody>
      </p:sp>
      <p:pic>
        <p:nvPicPr>
          <p:cNvPr id="146" name="Google Shape;146;p16"/>
          <p:cNvPicPr preferRelativeResize="0"/>
          <p:nvPr/>
        </p:nvPicPr>
        <p:blipFill>
          <a:blip r:embed="rId4">
            <a:alphaModFix/>
          </a:blip>
          <a:stretch>
            <a:fillRect/>
          </a:stretch>
        </p:blipFill>
        <p:spPr>
          <a:xfrm>
            <a:off x="6741300" y="2214850"/>
            <a:ext cx="10895049" cy="10938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pic>
        <p:nvPicPr>
          <p:cNvPr id="153" name="Google Shape;153;p17"/>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54" name="Google Shape;154;p17"/>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Como Funciona o Git?</a:t>
            </a:r>
            <a:endParaRPr b="1" sz="7000">
              <a:solidFill>
                <a:srgbClr val="4BB2F9"/>
              </a:solidFill>
            </a:endParaRPr>
          </a:p>
        </p:txBody>
      </p:sp>
      <p:sp>
        <p:nvSpPr>
          <p:cNvPr id="155" name="Google Shape;155;p17"/>
          <p:cNvSpPr/>
          <p:nvPr/>
        </p:nvSpPr>
        <p:spPr>
          <a:xfrm>
            <a:off x="1080000" y="2880000"/>
            <a:ext cx="22220100" cy="100161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pt-BR" sz="4400">
                <a:solidFill>
                  <a:srgbClr val="FFFFFF"/>
                </a:solidFill>
              </a:rPr>
              <a:t>Processos básicos:</a:t>
            </a:r>
            <a:r>
              <a:rPr lang="pt-BR" sz="4400">
                <a:solidFill>
                  <a:srgbClr val="FFFFFF"/>
                </a:solidFill>
              </a:rPr>
              <a:t> commit, branch, merge, push, pull:</a:t>
            </a:r>
            <a:endParaRPr sz="4400">
              <a:solidFill>
                <a:srgbClr val="FFFFFF"/>
              </a:solidFill>
            </a:endParaRPr>
          </a:p>
          <a:p>
            <a:pPr indent="0" lvl="0" marL="0" rtl="0" algn="just">
              <a:lnSpc>
                <a:spcPct val="150000"/>
              </a:lnSpc>
              <a:spcBef>
                <a:spcPts val="0"/>
              </a:spcBef>
              <a:spcAft>
                <a:spcPts val="0"/>
              </a:spcAft>
              <a:buNone/>
            </a:pPr>
            <a:r>
              <a:t/>
            </a:r>
            <a:endParaRPr sz="4100">
              <a:solidFill>
                <a:srgbClr val="FFFFFF"/>
              </a:solidFill>
            </a:endParaRPr>
          </a:p>
          <a:p>
            <a:pPr indent="-488950" lvl="0" marL="457200" rtl="0" algn="just">
              <a:lnSpc>
                <a:spcPct val="150000"/>
              </a:lnSpc>
              <a:spcBef>
                <a:spcPts val="0"/>
              </a:spcBef>
              <a:spcAft>
                <a:spcPts val="0"/>
              </a:spcAft>
              <a:buClr>
                <a:srgbClr val="FFFFFF"/>
              </a:buClr>
              <a:buSzPts val="4100"/>
              <a:buChar char="●"/>
            </a:pPr>
            <a:r>
              <a:rPr lang="pt-BR" sz="4100">
                <a:solidFill>
                  <a:srgbClr val="FFFFFF"/>
                </a:solidFill>
              </a:rPr>
              <a:t>Commit: Um commit é uma "foto" das alterações feitas no projeto em um momento específico.</a:t>
            </a:r>
            <a:endParaRPr sz="4100">
              <a:solidFill>
                <a:srgbClr val="FFFFFF"/>
              </a:solidFill>
            </a:endParaRPr>
          </a:p>
          <a:p>
            <a:pPr indent="-488950" lvl="0" marL="457200" rtl="0" algn="just">
              <a:lnSpc>
                <a:spcPct val="150000"/>
              </a:lnSpc>
              <a:spcBef>
                <a:spcPts val="0"/>
              </a:spcBef>
              <a:spcAft>
                <a:spcPts val="0"/>
              </a:spcAft>
              <a:buClr>
                <a:srgbClr val="FFFFFF"/>
              </a:buClr>
              <a:buSzPts val="4100"/>
              <a:buChar char="●"/>
            </a:pPr>
            <a:r>
              <a:rPr lang="pt-BR" sz="4100">
                <a:solidFill>
                  <a:srgbClr val="FFFFFF"/>
                </a:solidFill>
              </a:rPr>
              <a:t>Branch: Um branch é uma versão paralela do projeto, permitindo que você desenvolva novos recursos sem afetar o código principal.</a:t>
            </a:r>
            <a:endParaRPr sz="4100">
              <a:solidFill>
                <a:srgbClr val="FFFFFF"/>
              </a:solidFill>
            </a:endParaRPr>
          </a:p>
          <a:p>
            <a:pPr indent="-488950" lvl="0" marL="457200" rtl="0" algn="just">
              <a:lnSpc>
                <a:spcPct val="150000"/>
              </a:lnSpc>
              <a:spcBef>
                <a:spcPts val="0"/>
              </a:spcBef>
              <a:spcAft>
                <a:spcPts val="0"/>
              </a:spcAft>
              <a:buClr>
                <a:srgbClr val="FFFFFF"/>
              </a:buClr>
              <a:buSzPts val="4100"/>
              <a:buChar char="●"/>
            </a:pPr>
            <a:r>
              <a:rPr lang="pt-BR" sz="4100">
                <a:solidFill>
                  <a:srgbClr val="FFFFFF"/>
                </a:solidFill>
              </a:rPr>
              <a:t>Merge: Quando o trabalho em um branch está completo, ele pode ser mesclado (merge) de volta ao branch principal.</a:t>
            </a:r>
            <a:endParaRPr sz="4100">
              <a:solidFill>
                <a:srgbClr val="FFFFFF"/>
              </a:solidFill>
            </a:endParaRPr>
          </a:p>
          <a:p>
            <a:pPr indent="-488950" lvl="0" marL="457200" rtl="0" algn="just">
              <a:lnSpc>
                <a:spcPct val="150000"/>
              </a:lnSpc>
              <a:spcBef>
                <a:spcPts val="0"/>
              </a:spcBef>
              <a:spcAft>
                <a:spcPts val="0"/>
              </a:spcAft>
              <a:buClr>
                <a:srgbClr val="FFFFFF"/>
              </a:buClr>
              <a:buSzPts val="4100"/>
              <a:buChar char="●"/>
            </a:pPr>
            <a:r>
              <a:rPr lang="pt-BR" sz="4100">
                <a:solidFill>
                  <a:srgbClr val="FFFFFF"/>
                </a:solidFill>
              </a:rPr>
              <a:t>Push e Pull: Push é o ato de enviar suas alterações para o repositório remoto, e Pull é o ato de baixar as alterações de outros desenvolvedores.</a:t>
            </a:r>
            <a:endParaRPr sz="4100">
              <a:solidFill>
                <a:srgbClr val="FFFFFF"/>
              </a:solidFill>
            </a:endParaRPr>
          </a:p>
          <a:p>
            <a:pPr indent="0" lvl="0" marL="457200" marR="0" rtl="0" algn="just">
              <a:lnSpc>
                <a:spcPct val="150000"/>
              </a:lnSpc>
              <a:spcBef>
                <a:spcPts val="0"/>
              </a:spcBef>
              <a:spcAft>
                <a:spcPts val="0"/>
              </a:spcAft>
              <a:buNone/>
            </a:pPr>
            <a:r>
              <a:t/>
            </a:r>
            <a:endParaRPr sz="41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pSp>
        <p:nvGrpSpPr>
          <p:cNvPr id="161" name="Google Shape;161;p18"/>
          <p:cNvGrpSpPr/>
          <p:nvPr/>
        </p:nvGrpSpPr>
        <p:grpSpPr>
          <a:xfrm>
            <a:off x="0" y="0"/>
            <a:ext cx="6133200" cy="13716000"/>
            <a:chOff x="18244457" y="0"/>
            <a:chExt cx="6133200" cy="13716000"/>
          </a:xfrm>
        </p:grpSpPr>
        <p:sp>
          <p:nvSpPr>
            <p:cNvPr id="162" name="Google Shape;162;p18"/>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163" name="Google Shape;163;p18"/>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164" name="Google Shape;164;p18"/>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lang="pt-BR" sz="9600">
                <a:solidFill>
                  <a:srgbClr val="FFFFFF"/>
                </a:solidFill>
              </a:rPr>
              <a:t>GitHub</a:t>
            </a:r>
            <a:endParaRPr b="1" i="0" sz="9600" u="none" cap="none" strike="noStrike">
              <a:solidFill>
                <a:srgbClr val="FFFFFF"/>
              </a:solidFill>
              <a:latin typeface="Arial"/>
              <a:ea typeface="Arial"/>
              <a:cs typeface="Arial"/>
              <a:sym typeface="Arial"/>
            </a:endParaRPr>
          </a:p>
        </p:txBody>
      </p:sp>
      <p:grpSp>
        <p:nvGrpSpPr>
          <p:cNvPr id="165" name="Google Shape;165;p18"/>
          <p:cNvGrpSpPr/>
          <p:nvPr/>
        </p:nvGrpSpPr>
        <p:grpSpPr>
          <a:xfrm>
            <a:off x="6133192" y="0"/>
            <a:ext cx="359700" cy="13716000"/>
            <a:chOff x="0" y="0"/>
            <a:chExt cx="359700" cy="13716000"/>
          </a:xfrm>
        </p:grpSpPr>
        <p:sp>
          <p:nvSpPr>
            <p:cNvPr id="166" name="Google Shape;166;p18"/>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167" name="Google Shape;167;p18"/>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pic>
        <p:nvPicPr>
          <p:cNvPr id="174" name="Google Shape;174;p19"/>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75" name="Google Shape;175;p19"/>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GitHub</a:t>
            </a:r>
            <a:endParaRPr b="1" sz="7000">
              <a:solidFill>
                <a:srgbClr val="4BB2F9"/>
              </a:solidFill>
            </a:endParaRPr>
          </a:p>
        </p:txBody>
      </p:sp>
      <p:sp>
        <p:nvSpPr>
          <p:cNvPr id="176" name="Google Shape;176;p19"/>
          <p:cNvSpPr/>
          <p:nvPr/>
        </p:nvSpPr>
        <p:spPr>
          <a:xfrm>
            <a:off x="1080000" y="2880000"/>
            <a:ext cx="22220100" cy="100161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t/>
            </a:r>
            <a:endParaRPr b="1" sz="4100">
              <a:solidFill>
                <a:srgbClr val="FFFFFF"/>
              </a:solidFill>
            </a:endParaRPr>
          </a:p>
          <a:p>
            <a:pPr indent="0" lvl="0" marL="457200" marR="0" rtl="0" algn="just">
              <a:lnSpc>
                <a:spcPct val="150000"/>
              </a:lnSpc>
              <a:spcBef>
                <a:spcPts val="0"/>
              </a:spcBef>
              <a:spcAft>
                <a:spcPts val="0"/>
              </a:spcAft>
              <a:buNone/>
            </a:pPr>
            <a:r>
              <a:t/>
            </a:r>
            <a:endParaRPr b="1" sz="4100">
              <a:solidFill>
                <a:srgbClr val="FFFFFF"/>
              </a:solidFill>
            </a:endParaRPr>
          </a:p>
          <a:p>
            <a:pPr indent="0" lvl="0" marL="457200" marR="0" rtl="0" algn="just">
              <a:lnSpc>
                <a:spcPct val="150000"/>
              </a:lnSpc>
              <a:spcBef>
                <a:spcPts val="0"/>
              </a:spcBef>
              <a:spcAft>
                <a:spcPts val="0"/>
              </a:spcAft>
              <a:buNone/>
            </a:pPr>
            <a:r>
              <a:t/>
            </a:r>
            <a:endParaRPr sz="4500">
              <a:solidFill>
                <a:srgbClr val="FFFFFF"/>
              </a:solidFill>
            </a:endParaRPr>
          </a:p>
        </p:txBody>
      </p:sp>
      <p:pic>
        <p:nvPicPr>
          <p:cNvPr id="177" name="Google Shape;177;p19"/>
          <p:cNvPicPr preferRelativeResize="0"/>
          <p:nvPr/>
        </p:nvPicPr>
        <p:blipFill>
          <a:blip r:embed="rId4">
            <a:alphaModFix/>
          </a:blip>
          <a:stretch>
            <a:fillRect/>
          </a:stretch>
        </p:blipFill>
        <p:spPr>
          <a:xfrm>
            <a:off x="3894950" y="3782591"/>
            <a:ext cx="16587750" cy="8210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pic>
        <p:nvPicPr>
          <p:cNvPr id="184" name="Google Shape;184;p20"/>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85" name="Google Shape;185;p20"/>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GitHub</a:t>
            </a:r>
            <a:endParaRPr b="1" sz="7000">
              <a:solidFill>
                <a:srgbClr val="4BB2F9"/>
              </a:solidFill>
            </a:endParaRPr>
          </a:p>
        </p:txBody>
      </p:sp>
      <p:sp>
        <p:nvSpPr>
          <p:cNvPr id="186" name="Google Shape;186;p20"/>
          <p:cNvSpPr/>
          <p:nvPr/>
        </p:nvSpPr>
        <p:spPr>
          <a:xfrm>
            <a:off x="1080000" y="2880000"/>
            <a:ext cx="22220100" cy="10016100"/>
          </a:xfrm>
          <a:prstGeom prst="rect">
            <a:avLst/>
          </a:prstGeom>
          <a:noFill/>
          <a:ln>
            <a:noFill/>
          </a:ln>
        </p:spPr>
        <p:txBody>
          <a:bodyPr anchorCtr="0" anchor="t" bIns="45700" lIns="91425" spcFirstLastPara="1" rIns="91425" wrap="square" tIns="45700">
            <a:noAutofit/>
          </a:bodyPr>
          <a:lstStyle/>
          <a:p>
            <a:pPr indent="0" lvl="0" marL="457200" marR="0" rtl="0" algn="l">
              <a:lnSpc>
                <a:spcPct val="150000"/>
              </a:lnSpc>
              <a:spcBef>
                <a:spcPts val="0"/>
              </a:spcBef>
              <a:spcAft>
                <a:spcPts val="0"/>
              </a:spcAft>
              <a:buNone/>
            </a:pPr>
            <a:r>
              <a:rPr b="1" lang="pt-BR" sz="4100">
                <a:solidFill>
                  <a:srgbClr val="FFFFFF"/>
                </a:solidFill>
              </a:rPr>
              <a:t>Criar uma nova conta: </a:t>
            </a:r>
            <a:r>
              <a:rPr lang="pt-BR" sz="4100" u="sng">
                <a:solidFill>
                  <a:schemeClr val="hlink"/>
                </a:solidFill>
                <a:hlinkClick r:id="rId4"/>
              </a:rPr>
              <a:t>https://github.com/signup?ref_cta=Sign+up&amp;ref_loc=header+logged+out&amp;ref_page=%2F&amp;source=header-home</a:t>
            </a:r>
            <a:endParaRPr sz="4100">
              <a:solidFill>
                <a:srgbClr val="FFFFFF"/>
              </a:solidFill>
            </a:endParaRPr>
          </a:p>
          <a:p>
            <a:pPr indent="0" lvl="0" marL="457200" marR="0" rtl="0" algn="just">
              <a:lnSpc>
                <a:spcPct val="150000"/>
              </a:lnSpc>
              <a:spcBef>
                <a:spcPts val="0"/>
              </a:spcBef>
              <a:spcAft>
                <a:spcPts val="0"/>
              </a:spcAft>
              <a:buNone/>
            </a:pPr>
            <a:r>
              <a:t/>
            </a:r>
            <a:endParaRPr sz="4100">
              <a:solidFill>
                <a:srgbClr val="FFFFFF"/>
              </a:solidFill>
            </a:endParaRPr>
          </a:p>
          <a:p>
            <a:pPr indent="0" lvl="0" marL="457200" marR="0" rtl="0" algn="just">
              <a:lnSpc>
                <a:spcPct val="150000"/>
              </a:lnSpc>
              <a:spcBef>
                <a:spcPts val="0"/>
              </a:spcBef>
              <a:spcAft>
                <a:spcPts val="0"/>
              </a:spcAft>
              <a:buNone/>
            </a:pPr>
            <a:r>
              <a:t/>
            </a:r>
            <a:endParaRPr sz="4100">
              <a:solidFill>
                <a:srgbClr val="FFFFFF"/>
              </a:solidFill>
            </a:endParaRPr>
          </a:p>
          <a:p>
            <a:pPr indent="0" lvl="0" marL="457200" marR="0" rtl="0" algn="just">
              <a:lnSpc>
                <a:spcPct val="150000"/>
              </a:lnSpc>
              <a:spcBef>
                <a:spcPts val="0"/>
              </a:spcBef>
              <a:spcAft>
                <a:spcPts val="0"/>
              </a:spcAft>
              <a:buNone/>
            </a:pPr>
            <a:r>
              <a:t/>
            </a:r>
            <a:endParaRPr sz="4100">
              <a:solidFill>
                <a:srgbClr val="FFFFFF"/>
              </a:solidFill>
            </a:endParaRPr>
          </a:p>
          <a:p>
            <a:pPr indent="0" lvl="0" marL="457200" marR="0" rtl="0" algn="just">
              <a:lnSpc>
                <a:spcPct val="150000"/>
              </a:lnSpc>
              <a:spcBef>
                <a:spcPts val="0"/>
              </a:spcBef>
              <a:spcAft>
                <a:spcPts val="0"/>
              </a:spcAft>
              <a:buNone/>
            </a:pPr>
            <a:r>
              <a:t/>
            </a:r>
            <a:endParaRPr sz="4100">
              <a:solidFill>
                <a:srgbClr val="FFFFFF"/>
              </a:solidFill>
            </a:endParaRPr>
          </a:p>
          <a:p>
            <a:pPr indent="0" lvl="0" marL="457200" marR="0" rtl="0" algn="just">
              <a:lnSpc>
                <a:spcPct val="150000"/>
              </a:lnSpc>
              <a:spcBef>
                <a:spcPts val="0"/>
              </a:spcBef>
              <a:spcAft>
                <a:spcPts val="0"/>
              </a:spcAft>
              <a:buNone/>
            </a:pPr>
            <a:r>
              <a:t/>
            </a:r>
            <a:endParaRPr sz="41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pic>
        <p:nvPicPr>
          <p:cNvPr id="193" name="Google Shape;193;p21"/>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94" name="Google Shape;194;p21"/>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GitHub</a:t>
            </a:r>
            <a:endParaRPr b="1" sz="7000">
              <a:solidFill>
                <a:srgbClr val="4BB2F9"/>
              </a:solidFill>
            </a:endParaRPr>
          </a:p>
        </p:txBody>
      </p:sp>
      <p:sp>
        <p:nvSpPr>
          <p:cNvPr id="195" name="Google Shape;195;p21"/>
          <p:cNvSpPr/>
          <p:nvPr/>
        </p:nvSpPr>
        <p:spPr>
          <a:xfrm>
            <a:off x="1080000" y="2880000"/>
            <a:ext cx="22220100" cy="100161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None/>
            </a:pPr>
            <a:r>
              <a:rPr b="1" lang="pt-BR" sz="4100">
                <a:solidFill>
                  <a:srgbClr val="FFFFFF"/>
                </a:solidFill>
              </a:rPr>
              <a:t>Download: </a:t>
            </a:r>
            <a:r>
              <a:rPr lang="pt-BR" sz="4100" u="sng">
                <a:solidFill>
                  <a:schemeClr val="hlink"/>
                </a:solidFill>
                <a:hlinkClick r:id="rId4"/>
              </a:rPr>
              <a:t>https://desktop.github.com/download</a:t>
            </a:r>
            <a:endParaRPr sz="4100">
              <a:solidFill>
                <a:srgbClr val="FFFFFF"/>
              </a:solidFill>
            </a:endParaRPr>
          </a:p>
          <a:p>
            <a:pPr indent="0" lvl="0" marL="457200" marR="0" rtl="0" algn="just">
              <a:lnSpc>
                <a:spcPct val="150000"/>
              </a:lnSpc>
              <a:spcBef>
                <a:spcPts val="0"/>
              </a:spcBef>
              <a:spcAft>
                <a:spcPts val="0"/>
              </a:spcAft>
              <a:buNone/>
            </a:pPr>
            <a:r>
              <a:t/>
            </a:r>
            <a:endParaRPr sz="4100">
              <a:solidFill>
                <a:srgbClr val="FFFFFF"/>
              </a:solidFill>
            </a:endParaRPr>
          </a:p>
          <a:p>
            <a:pPr indent="0" lvl="0" marL="457200" marR="0" rtl="0" algn="just">
              <a:lnSpc>
                <a:spcPct val="150000"/>
              </a:lnSpc>
              <a:spcBef>
                <a:spcPts val="0"/>
              </a:spcBef>
              <a:spcAft>
                <a:spcPts val="0"/>
              </a:spcAft>
              <a:buNone/>
            </a:pPr>
            <a:r>
              <a:t/>
            </a:r>
            <a:endParaRPr sz="4100">
              <a:solidFill>
                <a:srgbClr val="FFFFFF"/>
              </a:solidFill>
            </a:endParaRPr>
          </a:p>
          <a:p>
            <a:pPr indent="0" lvl="0" marL="457200" marR="0" rtl="0" algn="just">
              <a:lnSpc>
                <a:spcPct val="150000"/>
              </a:lnSpc>
              <a:spcBef>
                <a:spcPts val="0"/>
              </a:spcBef>
              <a:spcAft>
                <a:spcPts val="0"/>
              </a:spcAft>
              <a:buNone/>
            </a:pPr>
            <a:r>
              <a:t/>
            </a:r>
            <a:endParaRPr sz="4100">
              <a:solidFill>
                <a:srgbClr val="FFFFFF"/>
              </a:solidFill>
            </a:endParaRPr>
          </a:p>
        </p:txBody>
      </p:sp>
      <p:pic>
        <p:nvPicPr>
          <p:cNvPr id="196" name="Google Shape;196;p21"/>
          <p:cNvPicPr preferRelativeResize="0"/>
          <p:nvPr/>
        </p:nvPicPr>
        <p:blipFill>
          <a:blip r:embed="rId5">
            <a:alphaModFix/>
          </a:blip>
          <a:stretch>
            <a:fillRect/>
          </a:stretch>
        </p:blipFill>
        <p:spPr>
          <a:xfrm>
            <a:off x="4658125" y="3769575"/>
            <a:ext cx="13465374" cy="912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pic>
        <p:nvPicPr>
          <p:cNvPr id="203" name="Google Shape;203;p22"/>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204" name="Google Shape;204;p22"/>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GitHub</a:t>
            </a:r>
            <a:endParaRPr b="1" sz="7000">
              <a:solidFill>
                <a:srgbClr val="4BB2F9"/>
              </a:solidFill>
            </a:endParaRPr>
          </a:p>
        </p:txBody>
      </p:sp>
      <p:sp>
        <p:nvSpPr>
          <p:cNvPr id="205" name="Google Shape;205;p22"/>
          <p:cNvSpPr/>
          <p:nvPr/>
        </p:nvSpPr>
        <p:spPr>
          <a:xfrm>
            <a:off x="1080000" y="2880000"/>
            <a:ext cx="22220100" cy="1001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9600">
              <a:solidFill>
                <a:srgbClr val="FFFFFF"/>
              </a:solidFill>
            </a:endParaRPr>
          </a:p>
          <a:p>
            <a:pPr indent="0" lvl="0" marL="0" rtl="0" algn="l">
              <a:spcBef>
                <a:spcPts val="0"/>
              </a:spcBef>
              <a:spcAft>
                <a:spcPts val="0"/>
              </a:spcAft>
              <a:buNone/>
            </a:pPr>
            <a:r>
              <a:t/>
            </a:r>
            <a:endParaRPr b="1" sz="9600">
              <a:solidFill>
                <a:srgbClr val="FFFFFF"/>
              </a:solidFill>
            </a:endParaRPr>
          </a:p>
          <a:p>
            <a:pPr indent="0" lvl="0" marL="0" rtl="0" algn="l">
              <a:spcBef>
                <a:spcPts val="0"/>
              </a:spcBef>
              <a:spcAft>
                <a:spcPts val="0"/>
              </a:spcAft>
              <a:buNone/>
            </a:pPr>
            <a:r>
              <a:t/>
            </a:r>
            <a:endParaRPr b="1" sz="9600">
              <a:solidFill>
                <a:srgbClr val="FFFFFF"/>
              </a:solidFill>
            </a:endParaRPr>
          </a:p>
          <a:p>
            <a:pPr indent="0" lvl="0" marL="0" rtl="0" algn="ctr">
              <a:spcBef>
                <a:spcPts val="0"/>
              </a:spcBef>
              <a:spcAft>
                <a:spcPts val="0"/>
              </a:spcAft>
              <a:buClr>
                <a:srgbClr val="FFFFFF"/>
              </a:buClr>
              <a:buSzPts val="2400"/>
              <a:buFont typeface="Arial"/>
              <a:buNone/>
            </a:pPr>
            <a:r>
              <a:rPr b="1" lang="pt-BR" sz="9600">
                <a:solidFill>
                  <a:srgbClr val="FFFFFF"/>
                </a:solidFill>
              </a:rPr>
              <a:t>HANDS 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5"/>
          <p:cNvSpPr/>
          <p:nvPr/>
        </p:nvSpPr>
        <p:spPr>
          <a:xfrm>
            <a:off x="1080000" y="2880000"/>
            <a:ext cx="20119200" cy="9586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5000">
              <a:solidFill>
                <a:srgbClr val="FFFFFF"/>
              </a:solidFill>
            </a:endParaRPr>
          </a:p>
          <a:p>
            <a:pPr indent="-546100" lvl="0" marL="457200" rtl="0" algn="just">
              <a:lnSpc>
                <a:spcPct val="150000"/>
              </a:lnSpc>
              <a:spcBef>
                <a:spcPts val="0"/>
              </a:spcBef>
              <a:spcAft>
                <a:spcPts val="0"/>
              </a:spcAft>
              <a:buClr>
                <a:srgbClr val="FFFFFF"/>
              </a:buClr>
              <a:buSzPts val="5000"/>
              <a:buAutoNum type="arabicPeriod"/>
            </a:pPr>
            <a:r>
              <a:rPr lang="pt-BR" sz="5000">
                <a:solidFill>
                  <a:srgbClr val="FFFFFF"/>
                </a:solidFill>
              </a:rPr>
              <a:t>O que é Git?</a:t>
            </a:r>
            <a:endParaRPr sz="5000">
              <a:solidFill>
                <a:srgbClr val="FFFFFF"/>
              </a:solidFill>
            </a:endParaRPr>
          </a:p>
          <a:p>
            <a:pPr indent="-546100" lvl="0" marL="457200" rtl="0" algn="just">
              <a:lnSpc>
                <a:spcPct val="150000"/>
              </a:lnSpc>
              <a:spcBef>
                <a:spcPts val="0"/>
              </a:spcBef>
              <a:spcAft>
                <a:spcPts val="0"/>
              </a:spcAft>
              <a:buClr>
                <a:srgbClr val="FFFFFF"/>
              </a:buClr>
              <a:buSzPts val="5000"/>
              <a:buAutoNum type="arabicPeriod"/>
            </a:pPr>
            <a:r>
              <a:rPr lang="pt-BR" sz="5000">
                <a:solidFill>
                  <a:srgbClr val="FFFFFF"/>
                </a:solidFill>
              </a:rPr>
              <a:t>História do Git</a:t>
            </a:r>
            <a:endParaRPr sz="5000">
              <a:solidFill>
                <a:srgbClr val="FFFFFF"/>
              </a:solidFill>
            </a:endParaRPr>
          </a:p>
          <a:p>
            <a:pPr indent="-546100" lvl="0" marL="457200" rtl="0" algn="just">
              <a:lnSpc>
                <a:spcPct val="150000"/>
              </a:lnSpc>
              <a:spcBef>
                <a:spcPts val="0"/>
              </a:spcBef>
              <a:spcAft>
                <a:spcPts val="0"/>
              </a:spcAft>
              <a:buClr>
                <a:srgbClr val="FFFFFF"/>
              </a:buClr>
              <a:buSzPts val="5000"/>
              <a:buAutoNum type="arabicPeriod"/>
            </a:pPr>
            <a:r>
              <a:rPr lang="pt-BR" sz="5000">
                <a:solidFill>
                  <a:srgbClr val="FFFFFF"/>
                </a:solidFill>
              </a:rPr>
              <a:t>Objetivos do Git</a:t>
            </a:r>
            <a:endParaRPr sz="5000">
              <a:solidFill>
                <a:srgbClr val="FFFFFF"/>
              </a:solidFill>
            </a:endParaRPr>
          </a:p>
          <a:p>
            <a:pPr indent="-546100" lvl="0" marL="457200" rtl="0" algn="just">
              <a:lnSpc>
                <a:spcPct val="150000"/>
              </a:lnSpc>
              <a:spcBef>
                <a:spcPts val="0"/>
              </a:spcBef>
              <a:spcAft>
                <a:spcPts val="0"/>
              </a:spcAft>
              <a:buClr>
                <a:srgbClr val="FFFFFF"/>
              </a:buClr>
              <a:buSzPts val="5000"/>
              <a:buAutoNum type="arabicPeriod"/>
            </a:pPr>
            <a:r>
              <a:rPr lang="pt-BR" sz="5000">
                <a:solidFill>
                  <a:srgbClr val="FFFFFF"/>
                </a:solidFill>
              </a:rPr>
              <a:t>Como Funciona o Git?</a:t>
            </a:r>
            <a:endParaRPr sz="5000">
              <a:solidFill>
                <a:srgbClr val="FFFFFF"/>
              </a:solidFill>
            </a:endParaRPr>
          </a:p>
          <a:p>
            <a:pPr indent="-546100" lvl="0" marL="457200" rtl="0" algn="just">
              <a:lnSpc>
                <a:spcPct val="150000"/>
              </a:lnSpc>
              <a:spcBef>
                <a:spcPts val="0"/>
              </a:spcBef>
              <a:spcAft>
                <a:spcPts val="0"/>
              </a:spcAft>
              <a:buClr>
                <a:srgbClr val="FFFFFF"/>
              </a:buClr>
              <a:buSzPts val="5000"/>
              <a:buAutoNum type="arabicPeriod"/>
            </a:pPr>
            <a:r>
              <a:rPr lang="pt-BR" sz="5000">
                <a:solidFill>
                  <a:srgbClr val="FFFFFF"/>
                </a:solidFill>
              </a:rPr>
              <a:t>GitHub</a:t>
            </a:r>
            <a:endParaRPr sz="5000">
              <a:solidFill>
                <a:srgbClr val="FFFFFF"/>
              </a:solidFill>
            </a:endParaRPr>
          </a:p>
        </p:txBody>
      </p:sp>
      <p:pic>
        <p:nvPicPr>
          <p:cNvPr id="33" name="Google Shape;33;p5"/>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34" name="Google Shape;34;p5"/>
          <p:cNvSpPr txBox="1"/>
          <p:nvPr/>
        </p:nvSpPr>
        <p:spPr>
          <a:xfrm>
            <a:off x="1079999" y="720000"/>
            <a:ext cx="22220085" cy="152195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i="0" lang="pt-BR" sz="7000" u="none" cap="none" strike="noStrike">
                <a:solidFill>
                  <a:srgbClr val="4BB2F9"/>
                </a:solidFill>
                <a:latin typeface="Arial"/>
                <a:ea typeface="Arial"/>
                <a:cs typeface="Arial"/>
                <a:sym typeface="Arial"/>
              </a:rPr>
              <a:t>Sumário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p:nvPr/>
        </p:nvSpPr>
        <p:spPr>
          <a:xfrm>
            <a:off x="-11827" y="0"/>
            <a:ext cx="6133193"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212" name="Google Shape;212;p23"/>
          <p:cNvPicPr preferRelativeResize="0"/>
          <p:nvPr/>
        </p:nvPicPr>
        <p:blipFill rotWithShape="1">
          <a:blip r:embed="rId3">
            <a:alphaModFix/>
          </a:blip>
          <a:srcRect b="0" l="0" r="0" t="0"/>
          <a:stretch/>
        </p:blipFill>
        <p:spPr>
          <a:xfrm>
            <a:off x="1314642" y="5302993"/>
            <a:ext cx="3480254" cy="3110014"/>
          </a:xfrm>
          <a:prstGeom prst="rect">
            <a:avLst/>
          </a:prstGeom>
          <a:noFill/>
          <a:ln>
            <a:noFill/>
          </a:ln>
        </p:spPr>
      </p:pic>
      <p:grpSp>
        <p:nvGrpSpPr>
          <p:cNvPr id="213" name="Google Shape;213;p23"/>
          <p:cNvGrpSpPr/>
          <p:nvPr/>
        </p:nvGrpSpPr>
        <p:grpSpPr>
          <a:xfrm>
            <a:off x="7447835" y="5543727"/>
            <a:ext cx="16808274" cy="3740951"/>
            <a:chOff x="5230872" y="6188672"/>
            <a:chExt cx="16808274" cy="3740951"/>
          </a:xfrm>
        </p:grpSpPr>
        <p:sp>
          <p:nvSpPr>
            <p:cNvPr id="214" name="Google Shape;214;p23"/>
            <p:cNvSpPr txBox="1"/>
            <p:nvPr/>
          </p:nvSpPr>
          <p:spPr>
            <a:xfrm>
              <a:off x="5230872" y="6188672"/>
              <a:ext cx="16808274" cy="19345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i="0" lang="pt-BR" sz="9600" u="none" cap="none" strike="noStrike">
                  <a:solidFill>
                    <a:srgbClr val="FFFFFF"/>
                  </a:solidFill>
                  <a:latin typeface="Arial"/>
                  <a:ea typeface="Arial"/>
                  <a:cs typeface="Arial"/>
                  <a:sym typeface="Arial"/>
                </a:rPr>
                <a:t>Desenvolvimento Web</a:t>
              </a:r>
              <a:endParaRPr/>
            </a:p>
          </p:txBody>
        </p:sp>
        <p:sp>
          <p:nvSpPr>
            <p:cNvPr id="215" name="Google Shape;215;p23"/>
            <p:cNvSpPr/>
            <p:nvPr/>
          </p:nvSpPr>
          <p:spPr>
            <a:xfrm>
              <a:off x="5230872" y="9006293"/>
              <a:ext cx="14677202"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350"/>
                <a:buFont typeface="Arial"/>
                <a:buNone/>
              </a:pPr>
              <a:r>
                <a:rPr lang="pt-BR" sz="5400">
                  <a:solidFill>
                    <a:srgbClr val="FFFFFF"/>
                  </a:solidFill>
                </a:rPr>
                <a:t>eduardogabriel24</a:t>
              </a:r>
              <a:r>
                <a:rPr b="0" i="0" lang="pt-BR" sz="5400" u="none" cap="none" strike="noStrike">
                  <a:solidFill>
                    <a:srgbClr val="FFFFFF"/>
                  </a:solidFill>
                  <a:latin typeface="Arial"/>
                  <a:ea typeface="Arial"/>
                  <a:cs typeface="Arial"/>
                  <a:sym typeface="Arial"/>
                </a:rPr>
                <a:t>@univille.br</a:t>
              </a:r>
              <a:endParaRPr b="0" i="0" sz="5400" u="none" cap="none" strike="noStrike">
                <a:solidFill>
                  <a:srgbClr val="FFFFFF"/>
                </a:solidFill>
                <a:latin typeface="Arial"/>
                <a:ea typeface="Arial"/>
                <a:cs typeface="Arial"/>
                <a:sym typeface="Arial"/>
              </a:endParaRPr>
            </a:p>
          </p:txBody>
        </p:sp>
      </p:grpSp>
      <p:sp>
        <p:nvSpPr>
          <p:cNvPr id="216" name="Google Shape;216;p23"/>
          <p:cNvSpPr/>
          <p:nvPr/>
        </p:nvSpPr>
        <p:spPr>
          <a:xfrm>
            <a:off x="7447835" y="947535"/>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Universidade da Região de Joinville - UNIVILLE</a:t>
            </a:r>
            <a:endParaRPr/>
          </a:p>
        </p:txBody>
      </p:sp>
      <p:grpSp>
        <p:nvGrpSpPr>
          <p:cNvPr id="217" name="Google Shape;217;p23"/>
          <p:cNvGrpSpPr/>
          <p:nvPr/>
        </p:nvGrpSpPr>
        <p:grpSpPr>
          <a:xfrm>
            <a:off x="6121366" y="0"/>
            <a:ext cx="359679" cy="13716000"/>
            <a:chOff x="0" y="0"/>
            <a:chExt cx="359679" cy="13716000"/>
          </a:xfrm>
        </p:grpSpPr>
        <p:sp>
          <p:nvSpPr>
            <p:cNvPr id="218" name="Google Shape;218;p23"/>
            <p:cNvSpPr/>
            <p:nvPr/>
          </p:nvSpPr>
          <p:spPr>
            <a:xfrm>
              <a:off x="180000" y="0"/>
              <a:ext cx="179679"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219" name="Google Shape;219;p23"/>
            <p:cNvSpPr/>
            <p:nvPr/>
          </p:nvSpPr>
          <p:spPr>
            <a:xfrm>
              <a:off x="0" y="0"/>
              <a:ext cx="179678"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
        <p:nvSpPr>
          <p:cNvPr id="220" name="Google Shape;220;p23"/>
          <p:cNvSpPr/>
          <p:nvPr/>
        </p:nvSpPr>
        <p:spPr>
          <a:xfrm>
            <a:off x="7447835" y="12508734"/>
            <a:ext cx="14677202"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3200"/>
              <a:buFont typeface="Arial"/>
              <a:buNone/>
            </a:pPr>
            <a:r>
              <a:rPr b="0" i="0" lang="pt-BR" sz="3200" u="none" cap="none" strike="noStrike">
                <a:solidFill>
                  <a:srgbClr val="FFFFFF"/>
                </a:solidFill>
                <a:latin typeface="Arial"/>
                <a:ea typeface="Arial"/>
                <a:cs typeface="Arial"/>
                <a:sym typeface="Arial"/>
              </a:rPr>
              <a:t>Prof. </a:t>
            </a:r>
            <a:r>
              <a:rPr lang="pt-BR" sz="3200">
                <a:solidFill>
                  <a:srgbClr val="FFFFFF"/>
                </a:solidFill>
              </a:rPr>
              <a:t>Eduardo Gabriel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grpSp>
        <p:nvGrpSpPr>
          <p:cNvPr id="40" name="Google Shape;40;p6"/>
          <p:cNvGrpSpPr/>
          <p:nvPr/>
        </p:nvGrpSpPr>
        <p:grpSpPr>
          <a:xfrm>
            <a:off x="0" y="0"/>
            <a:ext cx="6133193" cy="13716000"/>
            <a:chOff x="18244457" y="0"/>
            <a:chExt cx="6133193" cy="13716000"/>
          </a:xfrm>
        </p:grpSpPr>
        <p:sp>
          <p:nvSpPr>
            <p:cNvPr id="41" name="Google Shape;41;p6"/>
            <p:cNvSpPr/>
            <p:nvPr/>
          </p:nvSpPr>
          <p:spPr>
            <a:xfrm>
              <a:off x="18244457" y="0"/>
              <a:ext cx="6133193"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42" name="Google Shape;42;p6"/>
            <p:cNvPicPr preferRelativeResize="0"/>
            <p:nvPr/>
          </p:nvPicPr>
          <p:blipFill rotWithShape="1">
            <a:blip r:embed="rId3">
              <a:alphaModFix/>
            </a:blip>
            <a:srcRect b="0" l="0" r="0" t="0"/>
            <a:stretch/>
          </p:blipFill>
          <p:spPr>
            <a:xfrm>
              <a:off x="19570926" y="5302993"/>
              <a:ext cx="3480254" cy="3110014"/>
            </a:xfrm>
            <a:prstGeom prst="rect">
              <a:avLst/>
            </a:prstGeom>
            <a:noFill/>
            <a:ln>
              <a:noFill/>
            </a:ln>
          </p:spPr>
        </p:pic>
      </p:grpSp>
      <p:sp>
        <p:nvSpPr>
          <p:cNvPr id="43" name="Google Shape;43;p6"/>
          <p:cNvSpPr txBox="1"/>
          <p:nvPr/>
        </p:nvSpPr>
        <p:spPr>
          <a:xfrm>
            <a:off x="7459662" y="5890704"/>
            <a:ext cx="16221739" cy="193459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1" lang="pt-BR" sz="9600">
                <a:solidFill>
                  <a:srgbClr val="FFFFFF"/>
                </a:solidFill>
              </a:rPr>
              <a:t>O que é Git?</a:t>
            </a:r>
            <a:endParaRPr b="1" i="0" sz="9600" u="none" cap="none" strike="noStrike">
              <a:solidFill>
                <a:srgbClr val="FFFFFF"/>
              </a:solidFill>
              <a:latin typeface="Arial"/>
              <a:ea typeface="Arial"/>
              <a:cs typeface="Arial"/>
              <a:sym typeface="Arial"/>
            </a:endParaRPr>
          </a:p>
        </p:txBody>
      </p:sp>
      <p:grpSp>
        <p:nvGrpSpPr>
          <p:cNvPr id="44" name="Google Shape;44;p6"/>
          <p:cNvGrpSpPr/>
          <p:nvPr/>
        </p:nvGrpSpPr>
        <p:grpSpPr>
          <a:xfrm>
            <a:off x="6133192" y="0"/>
            <a:ext cx="359679" cy="13716000"/>
            <a:chOff x="0" y="0"/>
            <a:chExt cx="359679" cy="13716000"/>
          </a:xfrm>
        </p:grpSpPr>
        <p:sp>
          <p:nvSpPr>
            <p:cNvPr id="45" name="Google Shape;45;p6"/>
            <p:cNvSpPr/>
            <p:nvPr/>
          </p:nvSpPr>
          <p:spPr>
            <a:xfrm>
              <a:off x="180000" y="0"/>
              <a:ext cx="179679"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46" name="Google Shape;46;p6"/>
            <p:cNvSpPr/>
            <p:nvPr/>
          </p:nvSpPr>
          <p:spPr>
            <a:xfrm>
              <a:off x="0" y="0"/>
              <a:ext cx="179678"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7"/>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sp>
        <p:nvSpPr>
          <p:cNvPr id="53" name="Google Shape;53;p7"/>
          <p:cNvSpPr/>
          <p:nvPr/>
        </p:nvSpPr>
        <p:spPr>
          <a:xfrm>
            <a:off x="1080000" y="2880000"/>
            <a:ext cx="22220100" cy="10016100"/>
          </a:xfrm>
          <a:prstGeom prst="rect">
            <a:avLst/>
          </a:prstGeom>
          <a:noFill/>
          <a:ln>
            <a:noFill/>
          </a:ln>
        </p:spPr>
        <p:txBody>
          <a:bodyPr anchorCtr="0" anchor="t" bIns="45700" lIns="91425" spcFirstLastPara="1" rIns="91425" wrap="square" tIns="45700">
            <a:noAutofit/>
          </a:bodyPr>
          <a:lstStyle/>
          <a:p>
            <a:pPr indent="-482600" lvl="0" marL="457200" rtl="0" algn="just">
              <a:lnSpc>
                <a:spcPct val="150000"/>
              </a:lnSpc>
              <a:spcBef>
                <a:spcPts val="0"/>
              </a:spcBef>
              <a:spcAft>
                <a:spcPts val="0"/>
              </a:spcAft>
              <a:buClr>
                <a:srgbClr val="FFFFFF"/>
              </a:buClr>
              <a:buSzPts val="4000"/>
              <a:buChar char="●"/>
            </a:pPr>
            <a:r>
              <a:rPr b="1" lang="pt-BR" sz="4000">
                <a:solidFill>
                  <a:srgbClr val="FFFFFF"/>
                </a:solidFill>
              </a:rPr>
              <a:t>Sistema de controle de versão distribuído:</a:t>
            </a:r>
            <a:r>
              <a:rPr lang="pt-BR" sz="4000">
                <a:solidFill>
                  <a:srgbClr val="FFFFFF"/>
                </a:solidFill>
              </a:rPr>
              <a:t> O Git é uma ferramenta que permite que equipes de desenvolvimento acompanhem as alterações no código ao longo do tempo. Diferente de sistemas centralizados (como o SVN), o Git armazena cópias completas do projeto em cada computador, o que aumenta a segurança e a flexibilidade.</a:t>
            </a:r>
            <a:endParaRPr sz="4000">
              <a:solidFill>
                <a:srgbClr val="FFFFFF"/>
              </a:solidFill>
            </a:endParaRPr>
          </a:p>
          <a:p>
            <a:pPr indent="-482600" lvl="0" marL="457200" rtl="0" algn="just">
              <a:lnSpc>
                <a:spcPct val="150000"/>
              </a:lnSpc>
              <a:spcBef>
                <a:spcPts val="0"/>
              </a:spcBef>
              <a:spcAft>
                <a:spcPts val="0"/>
              </a:spcAft>
              <a:buClr>
                <a:srgbClr val="FFFFFF"/>
              </a:buClr>
              <a:buSzPts val="4000"/>
              <a:buChar char="●"/>
            </a:pPr>
            <a:r>
              <a:rPr b="1" lang="pt-BR" sz="4000">
                <a:solidFill>
                  <a:srgbClr val="FFFFFF"/>
                </a:solidFill>
              </a:rPr>
              <a:t>Permite colaboração eficiente entre desenvolvedores</a:t>
            </a:r>
            <a:r>
              <a:rPr lang="pt-BR" sz="4000">
                <a:solidFill>
                  <a:srgbClr val="FFFFFF"/>
                </a:solidFill>
              </a:rPr>
              <a:t>: Git facilita o trabalho em equipe, permitindo que várias pessoas trabalhem no mesmo projeto sem se preocuparem com conflitos de código ou perda de progresso. Cada colaborador pode ter sua própria cópia do projeto e enviar suas alterações conforme necessário.</a:t>
            </a:r>
            <a:endParaRPr sz="4000">
              <a:solidFill>
                <a:srgbClr val="FFFFFF"/>
              </a:solidFill>
            </a:endParaRPr>
          </a:p>
          <a:p>
            <a:pPr indent="-482600" lvl="0" marL="457200" rtl="0" algn="just">
              <a:lnSpc>
                <a:spcPct val="150000"/>
              </a:lnSpc>
              <a:spcBef>
                <a:spcPts val="0"/>
              </a:spcBef>
              <a:spcAft>
                <a:spcPts val="0"/>
              </a:spcAft>
              <a:buClr>
                <a:srgbClr val="FFFFFF"/>
              </a:buClr>
              <a:buSzPts val="4000"/>
              <a:buChar char="●"/>
            </a:pPr>
            <a:r>
              <a:rPr b="1" lang="pt-BR" sz="4000">
                <a:solidFill>
                  <a:srgbClr val="FFFFFF"/>
                </a:solidFill>
              </a:rPr>
              <a:t>Gerenciamento de histórico de alterações e versões:</a:t>
            </a:r>
            <a:r>
              <a:rPr lang="pt-BR" sz="4000">
                <a:solidFill>
                  <a:srgbClr val="FFFFFF"/>
                </a:solidFill>
              </a:rPr>
              <a:t> Git armazena todas as mudanças feitas no projeto, permitindo que os desenvolvedores revisem o histórico de alterações, comparem diferentes versões do código e até voltem a um estado anterior se necessário.</a:t>
            </a:r>
            <a:endParaRPr sz="4000">
              <a:solidFill>
                <a:srgbClr val="FFFFFF"/>
              </a:solidFill>
            </a:endParaRPr>
          </a:p>
          <a:p>
            <a:pPr indent="0" lvl="0" marL="0" marR="0" rtl="0" algn="just">
              <a:lnSpc>
                <a:spcPct val="150000"/>
              </a:lnSpc>
              <a:spcBef>
                <a:spcPts val="0"/>
              </a:spcBef>
              <a:spcAft>
                <a:spcPts val="0"/>
              </a:spcAft>
              <a:buNone/>
            </a:pPr>
            <a:r>
              <a:t/>
            </a:r>
            <a:endParaRPr sz="4000">
              <a:solidFill>
                <a:srgbClr val="FFFFFF"/>
              </a:solidFill>
            </a:endParaRPr>
          </a:p>
          <a:p>
            <a:pPr indent="0" lvl="0" marL="0" marR="0" rtl="0" algn="just">
              <a:lnSpc>
                <a:spcPct val="150000"/>
              </a:lnSpc>
              <a:spcBef>
                <a:spcPts val="0"/>
              </a:spcBef>
              <a:spcAft>
                <a:spcPts val="0"/>
              </a:spcAft>
              <a:buNone/>
            </a:pPr>
            <a:r>
              <a:t/>
            </a:r>
            <a:endParaRPr sz="4000">
              <a:solidFill>
                <a:srgbClr val="FFFFFF"/>
              </a:solidFill>
            </a:endParaRPr>
          </a:p>
          <a:p>
            <a:pPr indent="0" lvl="0" marL="457200" marR="0" rtl="0" algn="just">
              <a:lnSpc>
                <a:spcPct val="150000"/>
              </a:lnSpc>
              <a:spcBef>
                <a:spcPts val="0"/>
              </a:spcBef>
              <a:spcAft>
                <a:spcPts val="0"/>
              </a:spcAft>
              <a:buNone/>
            </a:pPr>
            <a:r>
              <a:t/>
            </a:r>
            <a:endParaRPr sz="4000">
              <a:solidFill>
                <a:srgbClr val="FFFFFF"/>
              </a:solidFill>
            </a:endParaRPr>
          </a:p>
          <a:p>
            <a:pPr indent="0" lvl="0" marL="457200" marR="0" rtl="0" algn="just">
              <a:lnSpc>
                <a:spcPct val="150000"/>
              </a:lnSpc>
              <a:spcBef>
                <a:spcPts val="0"/>
              </a:spcBef>
              <a:spcAft>
                <a:spcPts val="0"/>
              </a:spcAft>
              <a:buNone/>
            </a:pPr>
            <a:r>
              <a:t/>
            </a:r>
            <a:endParaRPr sz="4000">
              <a:solidFill>
                <a:srgbClr val="FFFFFF"/>
              </a:solidFill>
            </a:endParaRPr>
          </a:p>
        </p:txBody>
      </p:sp>
      <p:pic>
        <p:nvPicPr>
          <p:cNvPr id="54" name="Google Shape;54;p7"/>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55" name="Google Shape;55;p7"/>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4BB2F9"/>
              </a:buClr>
              <a:buSzPts val="7000"/>
              <a:buFont typeface="Arial"/>
              <a:buNone/>
            </a:pPr>
            <a:r>
              <a:rPr b="1" lang="pt-BR" sz="7000">
                <a:solidFill>
                  <a:srgbClr val="4BB2F9"/>
                </a:solidFill>
              </a:rPr>
              <a:t>O que é Git?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pSp>
        <p:nvGrpSpPr>
          <p:cNvPr id="61" name="Google Shape;61;p8"/>
          <p:cNvGrpSpPr/>
          <p:nvPr/>
        </p:nvGrpSpPr>
        <p:grpSpPr>
          <a:xfrm>
            <a:off x="0" y="0"/>
            <a:ext cx="6133200" cy="13716000"/>
            <a:chOff x="18244457" y="0"/>
            <a:chExt cx="6133200" cy="13716000"/>
          </a:xfrm>
        </p:grpSpPr>
        <p:sp>
          <p:nvSpPr>
            <p:cNvPr id="62" name="Google Shape;62;p8"/>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63" name="Google Shape;63;p8"/>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64" name="Google Shape;64;p8"/>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História do Git</a:t>
            </a:r>
            <a:endParaRPr b="1" sz="9600">
              <a:solidFill>
                <a:srgbClr val="FFFFFF"/>
              </a:solidFill>
            </a:endParaRPr>
          </a:p>
        </p:txBody>
      </p:sp>
      <p:grpSp>
        <p:nvGrpSpPr>
          <p:cNvPr id="65" name="Google Shape;65;p8"/>
          <p:cNvGrpSpPr/>
          <p:nvPr/>
        </p:nvGrpSpPr>
        <p:grpSpPr>
          <a:xfrm>
            <a:off x="6133192" y="0"/>
            <a:ext cx="359700" cy="13716000"/>
            <a:chOff x="0" y="0"/>
            <a:chExt cx="359700" cy="13716000"/>
          </a:xfrm>
        </p:grpSpPr>
        <p:sp>
          <p:nvSpPr>
            <p:cNvPr id="66" name="Google Shape;66;p8"/>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67" name="Google Shape;67;p8"/>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9"/>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sp>
        <p:nvSpPr>
          <p:cNvPr id="74" name="Google Shape;74;p9"/>
          <p:cNvSpPr/>
          <p:nvPr/>
        </p:nvSpPr>
        <p:spPr>
          <a:xfrm>
            <a:off x="1080000" y="2880000"/>
            <a:ext cx="22220100" cy="10016100"/>
          </a:xfrm>
          <a:prstGeom prst="rect">
            <a:avLst/>
          </a:prstGeom>
          <a:noFill/>
          <a:ln>
            <a:noFill/>
          </a:ln>
        </p:spPr>
        <p:txBody>
          <a:bodyPr anchorCtr="0" anchor="t" bIns="45700" lIns="91425" spcFirstLastPara="1" rIns="91425" wrap="square" tIns="45700">
            <a:noAutofit/>
          </a:bodyPr>
          <a:lstStyle/>
          <a:p>
            <a:pPr indent="-488950" lvl="0" marL="457200" rtl="0" algn="just">
              <a:lnSpc>
                <a:spcPct val="150000"/>
              </a:lnSpc>
              <a:spcBef>
                <a:spcPts val="0"/>
              </a:spcBef>
              <a:spcAft>
                <a:spcPts val="0"/>
              </a:spcAft>
              <a:buClr>
                <a:srgbClr val="FFFFFF"/>
              </a:buClr>
              <a:buSzPts val="4100"/>
              <a:buChar char="●"/>
            </a:pPr>
            <a:r>
              <a:rPr b="1" lang="pt-BR" sz="4100">
                <a:solidFill>
                  <a:srgbClr val="FFFFFF"/>
                </a:solidFill>
              </a:rPr>
              <a:t>Criado em 2005 por Linus Torvalds</a:t>
            </a:r>
            <a:r>
              <a:rPr lang="pt-BR" sz="4100">
                <a:solidFill>
                  <a:srgbClr val="FFFFFF"/>
                </a:solidFill>
              </a:rPr>
              <a:t>: O Git foi criado por Linus Torvalds, o mesmo criador do Linux, como uma resposta à necessidade de uma ferramenta de controle de versão melhor e mais eficiente para gerenciar o código do kernel do Linux.</a:t>
            </a:r>
            <a:endParaRPr sz="4100">
              <a:solidFill>
                <a:srgbClr val="FFFFFF"/>
              </a:solidFill>
            </a:endParaRPr>
          </a:p>
          <a:p>
            <a:pPr indent="-488950" lvl="0" marL="457200" rtl="0" algn="just">
              <a:lnSpc>
                <a:spcPct val="150000"/>
              </a:lnSpc>
              <a:spcBef>
                <a:spcPts val="0"/>
              </a:spcBef>
              <a:spcAft>
                <a:spcPts val="0"/>
              </a:spcAft>
              <a:buClr>
                <a:srgbClr val="FFFFFF"/>
              </a:buClr>
              <a:buSzPts val="4100"/>
              <a:buChar char="●"/>
            </a:pPr>
            <a:r>
              <a:rPr b="1" lang="pt-BR" sz="4100">
                <a:solidFill>
                  <a:srgbClr val="FFFFFF"/>
                </a:solidFill>
              </a:rPr>
              <a:t>Motivação</a:t>
            </a:r>
            <a:r>
              <a:rPr lang="pt-BR" sz="4100">
                <a:solidFill>
                  <a:srgbClr val="FFFFFF"/>
                </a:solidFill>
              </a:rPr>
              <a:t>: Substituição do BitKeeper: Antes do Git, o kernel do Linux era gerenciado com um sistema chamado BitKeeper, que era proprietário. Quando o BitKeeper deixou de ser gratuito, Linus decidiu criar uma alternativa de código aberto que fosse poderosa e distribuída.</a:t>
            </a:r>
            <a:endParaRPr sz="4100">
              <a:solidFill>
                <a:srgbClr val="FFFFFF"/>
              </a:solidFill>
            </a:endParaRPr>
          </a:p>
          <a:p>
            <a:pPr indent="-488950" lvl="0" marL="457200" rtl="0" algn="just">
              <a:lnSpc>
                <a:spcPct val="150000"/>
              </a:lnSpc>
              <a:spcBef>
                <a:spcPts val="0"/>
              </a:spcBef>
              <a:spcAft>
                <a:spcPts val="0"/>
              </a:spcAft>
              <a:buClr>
                <a:srgbClr val="FFFFFF"/>
              </a:buClr>
              <a:buSzPts val="4100"/>
              <a:buChar char="●"/>
            </a:pPr>
            <a:r>
              <a:rPr b="1" lang="pt-BR" sz="4100">
                <a:solidFill>
                  <a:srgbClr val="FFFFFF"/>
                </a:solidFill>
              </a:rPr>
              <a:t>Usado no desenvolvimento do Kernel do Linux</a:t>
            </a:r>
            <a:r>
              <a:rPr lang="pt-BR" sz="4100">
                <a:solidFill>
                  <a:srgbClr val="FFFFFF"/>
                </a:solidFill>
              </a:rPr>
              <a:t>: Git foi desenvolvido inicialmente para atender às necessidades do desenvolvimento do kernel do Linux, mas sua eficiência o tornou a ferramenta preferida para muitos outros projetos de software ao redor do mundo.</a:t>
            </a:r>
            <a:endParaRPr sz="4100">
              <a:solidFill>
                <a:srgbClr val="FFFFFF"/>
              </a:solidFill>
            </a:endParaRPr>
          </a:p>
          <a:p>
            <a:pPr indent="0" lvl="0" marL="457200" marR="0" rtl="0" algn="just">
              <a:lnSpc>
                <a:spcPct val="150000"/>
              </a:lnSpc>
              <a:spcBef>
                <a:spcPts val="0"/>
              </a:spcBef>
              <a:spcAft>
                <a:spcPts val="0"/>
              </a:spcAft>
              <a:buNone/>
            </a:pPr>
            <a:r>
              <a:t/>
            </a:r>
            <a:endParaRPr sz="4100">
              <a:solidFill>
                <a:srgbClr val="FFFFFF"/>
              </a:solidFill>
            </a:endParaRPr>
          </a:p>
        </p:txBody>
      </p:sp>
      <p:pic>
        <p:nvPicPr>
          <p:cNvPr id="75" name="Google Shape;75;p9"/>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76" name="Google Shape;76;p9"/>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História do Git</a:t>
            </a:r>
            <a:endParaRPr b="1" sz="7000">
              <a:solidFill>
                <a:srgbClr val="4BB2F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pic>
        <p:nvPicPr>
          <p:cNvPr id="83" name="Google Shape;83;p10"/>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84" name="Google Shape;84;p10"/>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História do Git</a:t>
            </a:r>
            <a:endParaRPr b="1" sz="7000">
              <a:solidFill>
                <a:srgbClr val="4BB2F9"/>
              </a:solidFill>
            </a:endParaRPr>
          </a:p>
        </p:txBody>
      </p:sp>
      <p:pic>
        <p:nvPicPr>
          <p:cNvPr id="85" name="Google Shape;85;p10"/>
          <p:cNvPicPr preferRelativeResize="0"/>
          <p:nvPr/>
        </p:nvPicPr>
        <p:blipFill>
          <a:blip r:embed="rId4">
            <a:alphaModFix/>
          </a:blip>
          <a:stretch>
            <a:fillRect/>
          </a:stretch>
        </p:blipFill>
        <p:spPr>
          <a:xfrm>
            <a:off x="5368438" y="3110512"/>
            <a:ext cx="13337526" cy="7494975"/>
          </a:xfrm>
          <a:prstGeom prst="rect">
            <a:avLst/>
          </a:prstGeom>
          <a:noFill/>
          <a:ln>
            <a:noFill/>
          </a:ln>
        </p:spPr>
      </p:pic>
      <p:sp>
        <p:nvSpPr>
          <p:cNvPr id="86" name="Google Shape;86;p10"/>
          <p:cNvSpPr txBox="1"/>
          <p:nvPr/>
        </p:nvSpPr>
        <p:spPr>
          <a:xfrm>
            <a:off x="5368450" y="10911100"/>
            <a:ext cx="968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a:solidFill>
                  <a:srgbClr val="FFFFFF"/>
                </a:solidFill>
              </a:rPr>
              <a:t>Linus Torvalds</a:t>
            </a:r>
            <a:endParaRPr b="1">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p11"/>
          <p:cNvGrpSpPr/>
          <p:nvPr/>
        </p:nvGrpSpPr>
        <p:grpSpPr>
          <a:xfrm>
            <a:off x="0" y="0"/>
            <a:ext cx="6133200" cy="13716000"/>
            <a:chOff x="18244457" y="0"/>
            <a:chExt cx="6133200" cy="13716000"/>
          </a:xfrm>
        </p:grpSpPr>
        <p:sp>
          <p:nvSpPr>
            <p:cNvPr id="93" name="Google Shape;93;p11"/>
            <p:cNvSpPr/>
            <p:nvPr/>
          </p:nvSpPr>
          <p:spPr>
            <a:xfrm>
              <a:off x="18244457" y="0"/>
              <a:ext cx="6133200" cy="13716000"/>
            </a:xfrm>
            <a:prstGeom prst="rect">
              <a:avLst/>
            </a:prstGeom>
            <a:solidFill>
              <a:srgbClr val="2727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pic>
          <p:nvPicPr>
            <p:cNvPr id="94" name="Google Shape;94;p11"/>
            <p:cNvPicPr preferRelativeResize="0"/>
            <p:nvPr/>
          </p:nvPicPr>
          <p:blipFill rotWithShape="1">
            <a:blip r:embed="rId3">
              <a:alphaModFix/>
            </a:blip>
            <a:srcRect b="0" l="0" r="0" t="0"/>
            <a:stretch/>
          </p:blipFill>
          <p:spPr>
            <a:xfrm>
              <a:off x="19570926" y="5302993"/>
              <a:ext cx="3480254" cy="3110013"/>
            </a:xfrm>
            <a:prstGeom prst="rect">
              <a:avLst/>
            </a:prstGeom>
            <a:noFill/>
            <a:ln>
              <a:noFill/>
            </a:ln>
          </p:spPr>
        </p:pic>
      </p:grpSp>
      <p:sp>
        <p:nvSpPr>
          <p:cNvPr id="95" name="Google Shape;95;p11"/>
          <p:cNvSpPr txBox="1"/>
          <p:nvPr/>
        </p:nvSpPr>
        <p:spPr>
          <a:xfrm>
            <a:off x="7459662" y="5890704"/>
            <a:ext cx="16221600" cy="193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pt-BR" sz="9600">
                <a:solidFill>
                  <a:srgbClr val="FFFFFF"/>
                </a:solidFill>
              </a:rPr>
              <a:t>Objetivos do Git</a:t>
            </a:r>
            <a:endParaRPr b="1" sz="9600">
              <a:solidFill>
                <a:srgbClr val="FFFFFF"/>
              </a:solidFill>
            </a:endParaRPr>
          </a:p>
        </p:txBody>
      </p:sp>
      <p:grpSp>
        <p:nvGrpSpPr>
          <p:cNvPr id="96" name="Google Shape;96;p11"/>
          <p:cNvGrpSpPr/>
          <p:nvPr/>
        </p:nvGrpSpPr>
        <p:grpSpPr>
          <a:xfrm>
            <a:off x="6133192" y="0"/>
            <a:ext cx="359700" cy="13716000"/>
            <a:chOff x="0" y="0"/>
            <a:chExt cx="359700" cy="13716000"/>
          </a:xfrm>
        </p:grpSpPr>
        <p:sp>
          <p:nvSpPr>
            <p:cNvPr id="97" name="Google Shape;97;p11"/>
            <p:cNvSpPr/>
            <p:nvPr/>
          </p:nvSpPr>
          <p:spPr>
            <a:xfrm>
              <a:off x="180000" y="0"/>
              <a:ext cx="179700" cy="13716000"/>
            </a:xfrm>
            <a:prstGeom prst="rect">
              <a:avLst/>
            </a:prstGeom>
            <a:solidFill>
              <a:srgbClr val="4E9F3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sp>
          <p:nvSpPr>
            <p:cNvPr id="98" name="Google Shape;98;p11"/>
            <p:cNvSpPr/>
            <p:nvPr/>
          </p:nvSpPr>
          <p:spPr>
            <a:xfrm>
              <a:off x="0" y="0"/>
              <a:ext cx="179700" cy="13716000"/>
            </a:xfrm>
            <a:prstGeom prst="rect">
              <a:avLst/>
            </a:prstGeom>
            <a:solidFill>
              <a:srgbClr val="1E51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0F0F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2"/>
          <p:cNvSpPr txBox="1"/>
          <p:nvPr/>
        </p:nvSpPr>
        <p:spPr>
          <a:xfrm>
            <a:off x="1080000" y="4267275"/>
            <a:ext cx="219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400"/>
              <a:buFont typeface="Arial"/>
              <a:buNone/>
            </a:pPr>
            <a:r>
              <a:t/>
            </a:r>
            <a:endParaRPr/>
          </a:p>
        </p:txBody>
      </p:sp>
      <p:pic>
        <p:nvPicPr>
          <p:cNvPr id="105" name="Google Shape;105;p12"/>
          <p:cNvPicPr preferRelativeResize="0"/>
          <p:nvPr/>
        </p:nvPicPr>
        <p:blipFill rotWithShape="1">
          <a:blip r:embed="rId3">
            <a:alphaModFix amt="51000"/>
          </a:blip>
          <a:srcRect b="0" l="0" r="0" t="0"/>
          <a:stretch/>
        </p:blipFill>
        <p:spPr>
          <a:xfrm>
            <a:off x="23300085" y="12758658"/>
            <a:ext cx="711200" cy="635000"/>
          </a:xfrm>
          <a:prstGeom prst="rect">
            <a:avLst/>
          </a:prstGeom>
          <a:solidFill>
            <a:srgbClr val="121212"/>
          </a:solidFill>
          <a:ln>
            <a:noFill/>
          </a:ln>
        </p:spPr>
      </p:pic>
      <p:sp>
        <p:nvSpPr>
          <p:cNvPr id="106" name="Google Shape;106;p12"/>
          <p:cNvSpPr txBox="1"/>
          <p:nvPr/>
        </p:nvSpPr>
        <p:spPr>
          <a:xfrm>
            <a:off x="1079999" y="720000"/>
            <a:ext cx="22220100" cy="1169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0"/>
              </a:spcBef>
              <a:spcAft>
                <a:spcPts val="0"/>
              </a:spcAft>
              <a:buNone/>
            </a:pPr>
            <a:r>
              <a:rPr b="1" lang="pt-BR" sz="7000">
                <a:solidFill>
                  <a:srgbClr val="4BB2F9"/>
                </a:solidFill>
              </a:rPr>
              <a:t> Objetivos do Git</a:t>
            </a:r>
            <a:endParaRPr b="1" sz="7000">
              <a:solidFill>
                <a:srgbClr val="4BB2F9"/>
              </a:solidFill>
            </a:endParaRPr>
          </a:p>
        </p:txBody>
      </p:sp>
      <p:sp>
        <p:nvSpPr>
          <p:cNvPr id="107" name="Google Shape;107;p12"/>
          <p:cNvSpPr/>
          <p:nvPr/>
        </p:nvSpPr>
        <p:spPr>
          <a:xfrm>
            <a:off x="1080000" y="2880000"/>
            <a:ext cx="22220100" cy="10016100"/>
          </a:xfrm>
          <a:prstGeom prst="rect">
            <a:avLst/>
          </a:prstGeom>
          <a:noFill/>
          <a:ln>
            <a:noFill/>
          </a:ln>
        </p:spPr>
        <p:txBody>
          <a:bodyPr anchorCtr="0" anchor="t" bIns="45700" lIns="91425" spcFirstLastPara="1" rIns="91425" wrap="square" tIns="45700">
            <a:noAutofit/>
          </a:bodyPr>
          <a:lstStyle/>
          <a:p>
            <a:pPr indent="-488950" lvl="0" marL="457200" rtl="0" algn="just">
              <a:lnSpc>
                <a:spcPct val="150000"/>
              </a:lnSpc>
              <a:spcBef>
                <a:spcPts val="0"/>
              </a:spcBef>
              <a:spcAft>
                <a:spcPts val="0"/>
              </a:spcAft>
              <a:buClr>
                <a:srgbClr val="FFFFFF"/>
              </a:buClr>
              <a:buSzPts val="4100"/>
              <a:buChar char="●"/>
            </a:pPr>
            <a:r>
              <a:rPr b="1" lang="pt-BR" sz="4100">
                <a:solidFill>
                  <a:srgbClr val="FFFFFF"/>
                </a:solidFill>
              </a:rPr>
              <a:t>Controle eficiente e seguro de versões</a:t>
            </a:r>
            <a:r>
              <a:rPr lang="pt-BR" sz="4100">
                <a:solidFill>
                  <a:srgbClr val="FFFFFF"/>
                </a:solidFill>
              </a:rPr>
              <a:t>: Git foi projetado para ser rápido e eficiente, mesmo em grandes projetos. Ele também garante a integridade dos dados, usando checksums (somas de verificação) para garantir que as alterações no código sejam rastreadas de maneira segura.</a:t>
            </a:r>
            <a:endParaRPr sz="4100">
              <a:solidFill>
                <a:srgbClr val="FFFFFF"/>
              </a:solidFill>
            </a:endParaRPr>
          </a:p>
          <a:p>
            <a:pPr indent="-488950" lvl="0" marL="457200" rtl="0" algn="just">
              <a:lnSpc>
                <a:spcPct val="150000"/>
              </a:lnSpc>
              <a:spcBef>
                <a:spcPts val="0"/>
              </a:spcBef>
              <a:spcAft>
                <a:spcPts val="0"/>
              </a:spcAft>
              <a:buClr>
                <a:srgbClr val="FFFFFF"/>
              </a:buClr>
              <a:buSzPts val="4100"/>
              <a:buChar char="●"/>
            </a:pPr>
            <a:r>
              <a:rPr b="1" lang="pt-BR" sz="4100">
                <a:solidFill>
                  <a:srgbClr val="FFFFFF"/>
                </a:solidFill>
              </a:rPr>
              <a:t>Facilidade de colaboração e ramificações (branches)</a:t>
            </a:r>
            <a:r>
              <a:rPr lang="pt-BR" sz="4100">
                <a:solidFill>
                  <a:srgbClr val="FFFFFF"/>
                </a:solidFill>
              </a:rPr>
              <a:t>: Git torna fácil para os desenvolvedores criarem ramificações (branches) separadas do código para testar novos recursos ou corrigir bugs, sem afetar o código principal. Essas ramificações podem ser mescladas de volta ao código principal quando as mudanças estiverem prontas.</a:t>
            </a:r>
            <a:endParaRPr sz="4100">
              <a:solidFill>
                <a:srgbClr val="FFFFFF"/>
              </a:solidFill>
            </a:endParaRPr>
          </a:p>
          <a:p>
            <a:pPr indent="-488950" lvl="0" marL="457200" rtl="0" algn="just">
              <a:lnSpc>
                <a:spcPct val="150000"/>
              </a:lnSpc>
              <a:spcBef>
                <a:spcPts val="0"/>
              </a:spcBef>
              <a:spcAft>
                <a:spcPts val="0"/>
              </a:spcAft>
              <a:buClr>
                <a:srgbClr val="FFFFFF"/>
              </a:buClr>
              <a:buSzPts val="4100"/>
              <a:buChar char="●"/>
            </a:pPr>
            <a:r>
              <a:rPr b="1" lang="pt-BR" sz="4100">
                <a:solidFill>
                  <a:srgbClr val="FFFFFF"/>
                </a:solidFill>
              </a:rPr>
              <a:t>Histórico completo e rastreabilidade de mudanças:</a:t>
            </a:r>
            <a:r>
              <a:rPr lang="pt-BR" sz="4100">
                <a:solidFill>
                  <a:srgbClr val="FFFFFF"/>
                </a:solidFill>
              </a:rPr>
              <a:t> Com Git, todas as mudanças são registradas, e é possível ver quem fez o que, quando e por quê. Isso é especialmente útil para revisão de código, auditorias e investigação de bugs.</a:t>
            </a:r>
            <a:endParaRPr sz="4100">
              <a:solidFill>
                <a:srgbClr val="FFFFFF"/>
              </a:solidFill>
            </a:endParaRPr>
          </a:p>
          <a:p>
            <a:pPr indent="0" lvl="0" marL="457200" marR="0" rtl="0" algn="just">
              <a:lnSpc>
                <a:spcPct val="150000"/>
              </a:lnSpc>
              <a:spcBef>
                <a:spcPts val="0"/>
              </a:spcBef>
              <a:spcAft>
                <a:spcPts val="0"/>
              </a:spcAft>
              <a:buNone/>
            </a:pPr>
            <a:r>
              <a:t/>
            </a:r>
            <a:endParaRPr sz="41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enutzerdefiniert 227">
      <a:dk1>
        <a:srgbClr val="464646"/>
      </a:dk1>
      <a:lt1>
        <a:srgbClr val="F0F0F0"/>
      </a:lt1>
      <a:dk2>
        <a:srgbClr val="44546A"/>
      </a:dk2>
      <a:lt2>
        <a:srgbClr val="E7E6E6"/>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