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13716000" cx="243776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f3c495650_0_6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ff3c495650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ff3c495650_0_6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f3c495650_0_7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ff3c495650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g2ff3c495650_0_7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f3c495650_0_9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ff3c495650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g2ff3c495650_0_9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f3c495650_0_10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ff3c495650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ff3c495650_0_10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f3c495650_0_11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ff3c495650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Google Shape;145;g2ff3c495650_0_11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f3c495650_0_12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ff3c495650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ff3c495650_0_12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f3c495650_0_13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ff3c495650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6" name="Google Shape;166;g2ff3c495650_0_13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f3c495650_0_14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ff3c495650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g2ff3c495650_0_14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ff3c495650_0_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2ff3c49565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g2ff3c495650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478640883_0_1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22478640883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" name="Google Shape;50;g22478640883_0_1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f3c495650_0_16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2ff3c49565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8" name="Google Shape;58;g2ff3c495650_0_1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f3c495650_0_24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ff3c495650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2ff3c495650_0_2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f3c495650_0_3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ff3c495650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8" name="Google Shape;78;g2ff3c495650_0_3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f3c495650_0_43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ff3c495650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g2ff3c495650_0_4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f3c495650_0_5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ff3c495650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g2ff3c495650_0_5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">
  <p:cSld name="Standar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824445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0926" y="5622272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1436182" y="5474311"/>
            <a:ext cx="16138140" cy="3719640"/>
            <a:chOff x="1326470" y="6209983"/>
            <a:chExt cx="16808274" cy="3719640"/>
          </a:xfrm>
        </p:grpSpPr>
        <p:sp>
          <p:nvSpPr>
            <p:cNvPr id="20" name="Google Shape;20;p4"/>
            <p:cNvSpPr txBox="1"/>
            <p:nvPr/>
          </p:nvSpPr>
          <p:spPr>
            <a:xfrm>
              <a:off x="1326470" y="6209983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lang="pt-BR" sz="8800">
                  <a:solidFill>
                    <a:srgbClr val="FFFFFF"/>
                  </a:solidFill>
                </a:rPr>
                <a:t>Frameworks CSS (Bootstrap)</a:t>
              </a:r>
              <a:endParaRPr b="1" i="0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326470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</p:grpSp>
      <p:sp>
        <p:nvSpPr>
          <p:cNvPr id="22" name="Google Shape;22;p4"/>
          <p:cNvSpPr/>
          <p:nvPr/>
        </p:nvSpPr>
        <p:spPr>
          <a:xfrm>
            <a:off x="1326470" y="914878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4"/>
          <p:cNvGrpSpPr/>
          <p:nvPr/>
        </p:nvGrpSpPr>
        <p:grpSpPr>
          <a:xfrm>
            <a:off x="17831204" y="0"/>
            <a:ext cx="359679" cy="13716000"/>
            <a:chOff x="0" y="0"/>
            <a:chExt cx="359679" cy="13716000"/>
          </a:xfrm>
        </p:grpSpPr>
        <p:sp>
          <p:nvSpPr>
            <p:cNvPr id="24" name="Google Shape;24;p4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4"/>
          <p:cNvSpPr/>
          <p:nvPr/>
        </p:nvSpPr>
        <p:spPr>
          <a:xfrm>
            <a:off x="1326470" y="12432937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3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106" name="Google Shape;106;p13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13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FFFFFF"/>
                </a:solidFill>
              </a:rPr>
              <a:t>Instalação</a:t>
            </a:r>
            <a:endParaRPr b="1" sz="9600">
              <a:solidFill>
                <a:srgbClr val="FFFFFF"/>
              </a:solidFill>
            </a:endParaRPr>
          </a:p>
        </p:txBody>
      </p:sp>
      <p:grpSp>
        <p:nvGrpSpPr>
          <p:cNvPr id="109" name="Google Shape;109;p13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110" name="Google Shape;110;p13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Quick Start</a:t>
            </a:r>
            <a:endParaRPr sz="4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-482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AutoNum type="arabicPeriod"/>
            </a:pPr>
            <a:r>
              <a:rPr lang="pt-BR" sz="4000">
                <a:solidFill>
                  <a:srgbClr val="FFFFFF"/>
                </a:solidFill>
              </a:rPr>
              <a:t>Criar um novo index.html arquivo na raiz do projeto. Inclua o &lt;meta name="viewport"&gt; tag também para comportamento responsivo adequado em dispositivos móveis.</a:t>
            </a:r>
            <a:endParaRPr sz="4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19" name="Google Shape;119;p14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Instalação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625" y="6598875"/>
            <a:ext cx="17086850" cy="67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</a:rPr>
              <a:t>2. Incluir bootstrap CSS e JS. Coloque o &lt;link&gt; tag no &lt;head&gt; para o CSS, e o &lt;script&gt; tag para o pacote JavaScript antes do fechamento &lt;/body&gt;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</a:rPr>
              <a:t>https://getbootstrap.com/docs/5.3/getting-started/download/</a:t>
            </a:r>
            <a:endParaRPr sz="4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28" name="Google Shape;128;p15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Instalação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550" y="4900800"/>
            <a:ext cx="19680326" cy="802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136" name="Google Shape;136;p16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6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FFFFFF"/>
                </a:solidFill>
              </a:rPr>
              <a:t>Documentação</a:t>
            </a:r>
            <a:endParaRPr b="1" sz="9600">
              <a:solidFill>
                <a:srgbClr val="FFFFFF"/>
              </a:solidFill>
            </a:endParaRPr>
          </a:p>
        </p:txBody>
      </p:sp>
      <p:grpSp>
        <p:nvGrpSpPr>
          <p:cNvPr id="139" name="Google Shape;139;p16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140" name="Google Shape;140;p16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</a:rPr>
              <a:t>Há uma vasta documentação de como usar os componentes de layouts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</a:rPr>
              <a:t>https://getbootstrap.com/docs/5.3/getting-started/introduction/</a:t>
            </a:r>
            <a:endParaRPr sz="4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Instalação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046" y="3773925"/>
            <a:ext cx="11591977" cy="79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8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157" name="Google Shape;157;p18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8" name="Google Shape;158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18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FFFFFF"/>
                </a:solidFill>
              </a:rPr>
              <a:t>Exercícios</a:t>
            </a:r>
            <a:endParaRPr b="1" sz="9600">
              <a:solidFill>
                <a:srgbClr val="FFFFFF"/>
              </a:solidFill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161" name="Google Shape;161;p18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>
            <a:off x="1080000" y="2880000"/>
            <a:ext cx="102633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Exercício 1: Crie um Layout Responsivo com Bootstrap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Objetivo</a:t>
            </a:r>
            <a:r>
              <a:rPr lang="pt-BR" sz="3600">
                <a:solidFill>
                  <a:srgbClr val="FFFFFF"/>
                </a:solidFill>
              </a:rPr>
              <a:t>: Criar uma página simples que se ajuste a diferentes tamanhos de tela usando o sistema de grid do Bootstrap.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Instruções</a:t>
            </a:r>
            <a:r>
              <a:rPr lang="pt-BR" sz="3600">
                <a:solidFill>
                  <a:srgbClr val="FFFFFF"/>
                </a:solidFill>
              </a:rPr>
              <a:t>: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Crie uma página HTML básica.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Utilize o sistema de grid do Bootstrap para dividir a página em três colunas.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As colunas devem se reorganizar em apenas uma coluna em dispositivos menores (tela de smartphone).</a:t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Exercícios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6200" y="2533888"/>
            <a:ext cx="10483900" cy="988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/>
          <p:nvPr/>
        </p:nvSpPr>
        <p:spPr>
          <a:xfrm>
            <a:off x="1080000" y="2880000"/>
            <a:ext cx="102633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Exercício 2: Crie um Formulário Estilizado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Objetivo: Criar um formulário simples utilizando classes do Bootstrap para estilização.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Instruções</a:t>
            </a:r>
            <a:r>
              <a:rPr lang="pt-BR" sz="3600">
                <a:solidFill>
                  <a:srgbClr val="FFFFFF"/>
                </a:solidFill>
              </a:rPr>
              <a:t>: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Crie um formulário de contato com campos de nome, email, e uma área de texto para mensagem.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Utilize as classes do Bootstrap para estilizar os campos e o botão de envio.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Exercícios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88425" y="2809950"/>
            <a:ext cx="11822849" cy="9332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-1182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642" y="5302993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21"/>
          <p:cNvGrpSpPr/>
          <p:nvPr/>
        </p:nvGrpSpPr>
        <p:grpSpPr>
          <a:xfrm>
            <a:off x="7447835" y="5543727"/>
            <a:ext cx="16808274" cy="3740951"/>
            <a:chOff x="5230872" y="6188672"/>
            <a:chExt cx="16808274" cy="3740951"/>
          </a:xfrm>
        </p:grpSpPr>
        <p:sp>
          <p:nvSpPr>
            <p:cNvPr id="189" name="Google Shape;189;p21"/>
            <p:cNvSpPr txBox="1"/>
            <p:nvPr/>
          </p:nvSpPr>
          <p:spPr>
            <a:xfrm>
              <a:off x="5230872" y="6188672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pt-BR" sz="9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5230872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lang="pt-BR" sz="5400">
                  <a:solidFill>
                    <a:srgbClr val="FFFFFF"/>
                  </a:solidFill>
                </a:rPr>
                <a:t>eduardogabriel24</a:t>
              </a: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@univille.br</a:t>
              </a:r>
              <a:endParaRPr b="0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21"/>
          <p:cNvSpPr/>
          <p:nvPr/>
        </p:nvSpPr>
        <p:spPr>
          <a:xfrm>
            <a:off x="7447835" y="947535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/>
          </a:p>
        </p:txBody>
      </p:sp>
      <p:grpSp>
        <p:nvGrpSpPr>
          <p:cNvPr id="192" name="Google Shape;192;p21"/>
          <p:cNvGrpSpPr/>
          <p:nvPr/>
        </p:nvGrpSpPr>
        <p:grpSpPr>
          <a:xfrm>
            <a:off x="6121366" y="0"/>
            <a:ext cx="359679" cy="13716000"/>
            <a:chOff x="0" y="0"/>
            <a:chExt cx="359679" cy="13716000"/>
          </a:xfrm>
        </p:grpSpPr>
        <p:sp>
          <p:nvSpPr>
            <p:cNvPr id="193" name="Google Shape;193;p21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21"/>
          <p:cNvSpPr/>
          <p:nvPr/>
        </p:nvSpPr>
        <p:spPr>
          <a:xfrm>
            <a:off x="7447835" y="12508734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1080000" y="2880000"/>
            <a:ext cx="20119200" cy="9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O que é um Framework?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Bootstrap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Instalação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Documentação</a:t>
            </a:r>
            <a:endParaRPr sz="5000">
              <a:solidFill>
                <a:srgbClr val="FFFFFF"/>
              </a:solidFill>
            </a:endParaRPr>
          </a:p>
          <a:p>
            <a:pPr indent="-546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AutoNum type="arabicPeriod"/>
            </a:pPr>
            <a:r>
              <a:rPr lang="pt-BR" sz="5000">
                <a:solidFill>
                  <a:srgbClr val="FFFFFF"/>
                </a:solidFill>
              </a:rPr>
              <a:t>Exercícios</a:t>
            </a:r>
            <a:endParaRPr sz="5000">
              <a:solidFill>
                <a:srgbClr val="FFFFFF"/>
              </a:solidFill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1079999" y="720000"/>
            <a:ext cx="22220085" cy="1521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rgbClr val="4BB2F9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41" name="Google Shape;41;p6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Google Shape;43;p6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FFFFFF"/>
                </a:solidFill>
              </a:rPr>
              <a:t>O que é um Framework?</a:t>
            </a:r>
            <a:endParaRPr b="1" sz="9600">
              <a:solidFill>
                <a:srgbClr val="FFFFFF"/>
              </a:solidFill>
            </a:endParaRPr>
          </a:p>
        </p:txBody>
      </p:sp>
      <p:grpSp>
        <p:nvGrpSpPr>
          <p:cNvPr id="44" name="Google Shape;44;p6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45" name="Google Shape;45;p6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96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Char char="●"/>
            </a:pPr>
            <a:r>
              <a:rPr lang="pt-BR" sz="5800">
                <a:solidFill>
                  <a:srgbClr val="FFFFFF"/>
                </a:solidFill>
              </a:rPr>
              <a:t>Um </a:t>
            </a:r>
            <a:r>
              <a:rPr b="1" lang="pt-BR" sz="6000">
                <a:solidFill>
                  <a:srgbClr val="FFFFFF"/>
                </a:solidFill>
              </a:rPr>
              <a:t>framework</a:t>
            </a:r>
            <a:r>
              <a:rPr lang="pt-BR" sz="5800">
                <a:solidFill>
                  <a:srgbClr val="FFFFFF"/>
                </a:solidFill>
              </a:rPr>
              <a:t> em tecnologia é uma estrutura de software reutilizável que fornece um conjunto de ferramentas, bibliotecas e padrões predefinidos para facilitar o desenvolvimento de aplicações. </a:t>
            </a:r>
            <a:endParaRPr sz="5800">
              <a:solidFill>
                <a:srgbClr val="FFFFFF"/>
              </a:solidFill>
            </a:endParaRPr>
          </a:p>
          <a:p>
            <a:pPr indent="-596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Char char="●"/>
            </a:pPr>
            <a:r>
              <a:rPr lang="pt-BR" sz="5800">
                <a:solidFill>
                  <a:srgbClr val="FFFFFF"/>
                </a:solidFill>
              </a:rPr>
              <a:t>Ele estabelece uma base sobre a qual os desenvolvedores podem construir seus sistemas </a:t>
            </a:r>
            <a:r>
              <a:rPr b="1" lang="pt-BR" sz="6000">
                <a:solidFill>
                  <a:srgbClr val="FFFFFF"/>
                </a:solidFill>
              </a:rPr>
              <a:t>sem precisar começar do zero.</a:t>
            </a:r>
            <a:endParaRPr b="1" i="0" sz="6000" u="none" cap="none" strike="noStrike">
              <a:solidFill>
                <a:srgbClr val="FFFFFF"/>
              </a:solidFill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54" name="Google Shape;54;p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Framewok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Principais características de um framework:</a:t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FF"/>
              </a:solidFill>
            </a:endParaRPr>
          </a:p>
          <a:p>
            <a:pPr indent="-482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b="1" lang="pt-BR" sz="4200">
                <a:solidFill>
                  <a:srgbClr val="FFFFFF"/>
                </a:solidFill>
              </a:rPr>
              <a:t>Reusabilidade</a:t>
            </a:r>
            <a:r>
              <a:rPr lang="pt-BR" sz="4000">
                <a:solidFill>
                  <a:srgbClr val="FFFFFF"/>
                </a:solidFill>
              </a:rPr>
              <a:t>: Fornece componentes prontos, permitindo que os desenvolvedores </a:t>
            </a:r>
            <a:r>
              <a:rPr lang="pt-BR" sz="4000">
                <a:solidFill>
                  <a:srgbClr val="FFFFFF"/>
                </a:solidFill>
              </a:rPr>
              <a:t>reutilizem</a:t>
            </a:r>
            <a:r>
              <a:rPr lang="pt-BR" sz="4000">
                <a:solidFill>
                  <a:srgbClr val="FFFFFF"/>
                </a:solidFill>
              </a:rPr>
              <a:t> funcionalidades comuns.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b="1" lang="pt-BR" sz="4200">
                <a:solidFill>
                  <a:srgbClr val="FFFFFF"/>
                </a:solidFill>
              </a:rPr>
              <a:t>Inversão de controle</a:t>
            </a:r>
            <a:r>
              <a:rPr lang="pt-BR" sz="4000">
                <a:solidFill>
                  <a:srgbClr val="FFFFFF"/>
                </a:solidFill>
              </a:rPr>
              <a:t>: O fluxo de controle principal é gerenciado pelo framework, e o desenvolvedor define apenas partes específicas do comportamento da aplicação.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b="1" lang="pt-BR" sz="4200">
                <a:solidFill>
                  <a:srgbClr val="FFFFFF"/>
                </a:solidFill>
              </a:rPr>
              <a:t>Padronização</a:t>
            </a:r>
            <a:r>
              <a:rPr lang="pt-BR" sz="4000">
                <a:solidFill>
                  <a:srgbClr val="FFFFFF"/>
                </a:solidFill>
              </a:rPr>
              <a:t>: Ajuda a manter um padrão no desenvolvimento, facilitando a colaboração entre equipes.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b="1" lang="pt-BR" sz="4200">
                <a:solidFill>
                  <a:srgbClr val="FFFFFF"/>
                </a:solidFill>
              </a:rPr>
              <a:t>Abstração</a:t>
            </a:r>
            <a:r>
              <a:rPr lang="pt-BR" sz="4000">
                <a:solidFill>
                  <a:srgbClr val="FFFFFF"/>
                </a:solidFill>
              </a:rPr>
              <a:t>: Simplifica tarefas complexas, abstraindo detalhes de baixo nível, como configurações ou interações com hardware e redes.</a:t>
            </a:r>
            <a:endParaRPr sz="4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Framewok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69" name="Google Shape;69;p9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" name="Google Shape;7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9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FFFFFF"/>
                </a:solidFill>
              </a:rPr>
              <a:t>Bootstrap</a:t>
            </a:r>
            <a:endParaRPr b="1" sz="9600">
              <a:solidFill>
                <a:srgbClr val="FFFFFF"/>
              </a:solidFill>
            </a:endParaRPr>
          </a:p>
        </p:txBody>
      </p:sp>
      <p:grpSp>
        <p:nvGrpSpPr>
          <p:cNvPr id="72" name="Google Shape;72;p9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73" name="Google Shape;73;p9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82" name="Google Shape;82;p1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Bootstrap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275" y="3540700"/>
            <a:ext cx="22113551" cy="80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600">
                <a:solidFill>
                  <a:srgbClr val="FFFFFF"/>
                </a:solidFill>
              </a:rPr>
              <a:t>O Bootstrap é um </a:t>
            </a:r>
            <a:r>
              <a:rPr b="1" lang="pt-BR" sz="5600">
                <a:solidFill>
                  <a:srgbClr val="FFFFFF"/>
                </a:solidFill>
              </a:rPr>
              <a:t>framework front-end</a:t>
            </a:r>
            <a:r>
              <a:rPr lang="pt-BR" sz="5600">
                <a:solidFill>
                  <a:srgbClr val="FFFFFF"/>
                </a:solidFill>
              </a:rPr>
              <a:t> de código aberto usado para desenvolver interfaces de usuário responsivas e modernas. Ele foi criado pelo time do Twitter (Atualmente X) e combina CSS, JavaScript e HTML, fornecendo uma ampla gama de componentes pré-estilizados e funcionalidades prontas para uso em sites e aplicativos.</a:t>
            </a:r>
            <a:endParaRPr sz="5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FFFFFF"/>
              </a:solidFill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91" name="Google Shape;91;p11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Bootstrap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/>
          <p:nvPr/>
        </p:nvSpPr>
        <p:spPr>
          <a:xfrm>
            <a:off x="1080000" y="2880000"/>
            <a:ext cx="201192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FFFFF"/>
                </a:solidFill>
              </a:rPr>
              <a:t>Principais características do Bootstrap: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Design Responsivo</a:t>
            </a:r>
            <a:endParaRPr sz="43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Personalização Fácil</a:t>
            </a:r>
            <a:endParaRPr sz="43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Compatibilidade com Browsers</a:t>
            </a:r>
            <a:endParaRPr sz="43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Char char="●"/>
            </a:pPr>
            <a:r>
              <a:rPr lang="pt-BR" sz="4300">
                <a:solidFill>
                  <a:srgbClr val="FFFFFF"/>
                </a:solidFill>
              </a:rPr>
              <a:t>Uso de JavaScript (jQuery)</a:t>
            </a:r>
            <a:endParaRPr sz="43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99" name="Google Shape;99;p12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Bootstrap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