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13716000" cx="243776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 name="Google Shape;14;p1: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5" name="Google Shape;15;p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3dd1f21de_0_2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2d3dd1f21de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13" name="Google Shape;113;g2d3dd1f21de_0_2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3dd1f21de_0_2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d3dd1f21de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21" name="Google Shape;121;g2d3dd1f21de_0_2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3dd1f21de_0_3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d3dd1f21d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29" name="Google Shape;129;g2d3dd1f21de_0_3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3dd1f21de_0_4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d3dd1f21de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41" name="Google Shape;141;g2d3dd1f21de_0_4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3dd1f21de_0_5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d3dd1f21de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49" name="Google Shape;149;g2d3dd1f21de_0_5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3dd1f21de_0_6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d3dd1f21de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61" name="Google Shape;161;g2d3dd1f21de_0_6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3dd1f21de_0_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d3dd1f21d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69" name="Google Shape;169;g2d3dd1f21de_0_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3dd1f21de_0_9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d3dd1f21de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81" name="Google Shape;181;g2d3dd1f21de_0_9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3dd1f21de_0_11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d3dd1f21de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89" name="Google Shape;189;g2d3dd1f21de_0_11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3dd1f21de_0_12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d3dd1f21de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199" name="Google Shape;199;g2d3dd1f21de_0_123: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2: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0" name="Google Shape;30;p2: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3dd1f21de_0_13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d3dd1f21de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08" name="Google Shape;208;g2d3dd1f21de_0_133: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3dd1f21de_0_14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d3dd1f21de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17" name="Google Shape;217;g2d3dd1f21de_0_14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3dd1f21de_0_15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d3dd1f21de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25" name="Google Shape;225;g2d3dd1f21de_0_153: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3dd1f21de_0_16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d3dd1f21de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37" name="Google Shape;237;g2d3dd1f21de_0_16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3dd1f21de_0_17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d3dd1f21de_0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46" name="Google Shape;246;g2d3dd1f21de_0_17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3dd1f21de_0_19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d3dd1f21de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56" name="Google Shape;256;g2d3dd1f21de_0_19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3dd1f21de_0_20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d3dd1f21de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65" name="Google Shape;265;g2d3dd1f21de_0_20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3dd1f21de_0_21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d3dd1f21de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73" name="Google Shape;273;g2d3dd1f21de_0_21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3dd1f21de_0_22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d3dd1f21de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282" name="Google Shape;282;g2d3dd1f21de_0_22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3dd1f21de_0_7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2d3dd1f21de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91" name="Google Shape;291;g2d3dd1f21de_0_7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ff3c495650_0_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g2ff3c4956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8" name="Google Shape;38;g2ff3c495650_0_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58da8357f_0_5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3058da8357f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03" name="Google Shape;303;g3058da8357f_0_5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58da8357f_0_6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3058da8357f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12" name="Google Shape;312;g3058da8357f_0_6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58da8357f_0_7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3058da8357f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20" name="Google Shape;320;g3058da8357f_0_7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58da8357f_0_7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3058da8357f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29" name="Google Shape;329;g3058da8357f_0_7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58da8357f_0_8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3058da8357f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38" name="Google Shape;338;g3058da8357f_0_8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f3c495650_0_12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2ff3c495650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47" name="Google Shape;347;g2ff3c495650_0_12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f3c495650_0_14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2ff3c495650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59" name="Google Shape;359;g2ff3c495650_0_14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3dd1f21de_0_23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2d3dd1f21de_0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67" name="Google Shape;367;g2d3dd1f21de_0_233: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3dd1f21de_0_24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2d3dd1f21de_0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375" name="Google Shape;375;g2d3dd1f21de_0_24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7: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83" name="Google Shape;383;p27: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2478640883_0_1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2247864088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50" name="Google Shape;50;g22478640883_0_1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58da8357f_0_1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3058da8357f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61" name="Google Shape;61;g3058da8357f_0_1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58da8357f_0_2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3058da8357f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73" name="Google Shape;73;g3058da8357f_0_2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58da8357f_0_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058da8357f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83" name="Google Shape;83;g3058da8357f_0_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58da8357f_0_4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3058da8357f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pt-BR"/>
              <a:t>&lt;!DOCTYPE html&gt;</a:t>
            </a:r>
            <a:endParaRPr/>
          </a:p>
          <a:p>
            <a:pPr indent="0" lvl="0" marL="0" rtl="0" algn="l">
              <a:spcBef>
                <a:spcPts val="0"/>
              </a:spcBef>
              <a:spcAft>
                <a:spcPts val="0"/>
              </a:spcAft>
              <a:buClr>
                <a:schemeClr val="dk1"/>
              </a:buClr>
              <a:buSzPts val="1100"/>
              <a:buFont typeface="Arial"/>
              <a:buNone/>
            </a:pPr>
            <a:r>
              <a:rPr lang="pt-BR"/>
              <a:t>&lt;html lang="pt-br"&gt;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    &lt;meta charset="UTF-8"&gt;</a:t>
            </a:r>
            <a:endParaRPr/>
          </a:p>
          <a:p>
            <a:pPr indent="0" lvl="0" marL="0" rtl="0" algn="l">
              <a:spcBef>
                <a:spcPts val="0"/>
              </a:spcBef>
              <a:spcAft>
                <a:spcPts val="0"/>
              </a:spcAft>
              <a:buClr>
                <a:schemeClr val="dk1"/>
              </a:buClr>
              <a:buSzPts val="1100"/>
              <a:buFont typeface="Arial"/>
              <a:buNone/>
            </a:pPr>
            <a:r>
              <a:rPr lang="pt-BR"/>
              <a:t>    &lt;meta name="viewport" content="width=device-width, initial-scale=1.0"&gt;</a:t>
            </a:r>
            <a:endParaRPr/>
          </a:p>
          <a:p>
            <a:pPr indent="0" lvl="0" marL="0" rtl="0" algn="l">
              <a:spcBef>
                <a:spcPts val="0"/>
              </a:spcBef>
              <a:spcAft>
                <a:spcPts val="0"/>
              </a:spcAft>
              <a:buClr>
                <a:schemeClr val="dk1"/>
              </a:buClr>
              <a:buSzPts val="1100"/>
              <a:buFont typeface="Arial"/>
              <a:buNone/>
            </a:pPr>
            <a:r>
              <a:rPr lang="pt-BR"/>
              <a:t>    &lt;title&gt;Cabeçalho Estilizado&lt;/title&gt;</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        h1 {</a:t>
            </a:r>
            <a:endParaRPr/>
          </a:p>
          <a:p>
            <a:pPr indent="0" lvl="0" marL="0" rtl="0" algn="l">
              <a:spcBef>
                <a:spcPts val="0"/>
              </a:spcBef>
              <a:spcAft>
                <a:spcPts val="0"/>
              </a:spcAft>
              <a:buClr>
                <a:schemeClr val="dk1"/>
              </a:buClr>
              <a:buSzPts val="1100"/>
              <a:buFont typeface="Arial"/>
              <a:buNone/>
            </a:pPr>
            <a:r>
              <a:rPr lang="pt-BR"/>
              <a:t>            color: #4CAF50; /* Cor verde */</a:t>
            </a:r>
            <a:endParaRPr/>
          </a:p>
          <a:p>
            <a:pPr indent="0" lvl="0" marL="0" rtl="0" algn="l">
              <a:spcBef>
                <a:spcPts val="0"/>
              </a:spcBef>
              <a:spcAft>
                <a:spcPts val="0"/>
              </a:spcAft>
              <a:buClr>
                <a:schemeClr val="dk1"/>
              </a:buClr>
              <a:buSzPts val="1100"/>
              <a:buFont typeface="Arial"/>
              <a:buNone/>
            </a:pPr>
            <a:r>
              <a:rPr lang="pt-BR"/>
              <a:t>            font-size: 36px; /* Tamanho grande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h2 {</a:t>
            </a:r>
            <a:endParaRPr/>
          </a:p>
          <a:p>
            <a:pPr indent="0" lvl="0" marL="0" rtl="0" algn="l">
              <a:spcBef>
                <a:spcPts val="0"/>
              </a:spcBef>
              <a:spcAft>
                <a:spcPts val="0"/>
              </a:spcAft>
              <a:buClr>
                <a:schemeClr val="dk1"/>
              </a:buClr>
              <a:buSzPts val="1100"/>
              <a:buFont typeface="Arial"/>
              <a:buNone/>
            </a:pPr>
            <a:r>
              <a:rPr lang="pt-BR"/>
              <a:t>            color: #555; /* Cor cinza */</a:t>
            </a:r>
            <a:endParaRPr/>
          </a:p>
          <a:p>
            <a:pPr indent="0" lvl="0" marL="0" rtl="0" algn="l">
              <a:spcBef>
                <a:spcPts val="0"/>
              </a:spcBef>
              <a:spcAft>
                <a:spcPts val="0"/>
              </a:spcAft>
              <a:buClr>
                <a:schemeClr val="dk1"/>
              </a:buClr>
              <a:buSzPts val="1100"/>
              <a:buFont typeface="Arial"/>
              <a:buNone/>
            </a:pPr>
            <a:r>
              <a:rPr lang="pt-BR"/>
              <a:t>            font-size: 20px; /* Tamanho menor */</a:t>
            </a:r>
            <a:endParaRPr/>
          </a:p>
          <a:p>
            <a:pPr indent="0" lvl="0" marL="0" rtl="0" algn="l">
              <a:spcBef>
                <a:spcPts val="0"/>
              </a:spcBef>
              <a:spcAft>
                <a:spcPts val="0"/>
              </a:spcAft>
              <a:buClr>
                <a:schemeClr val="dk1"/>
              </a:buClr>
              <a:buSzPts val="1100"/>
              <a:buFont typeface="Arial"/>
              <a:buNone/>
            </a:pPr>
            <a:r>
              <a:rPr lang="pt-BR"/>
              <a:t>            text-align: center; /* Centraliza o texto */</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&lt;/style&gt;</a:t>
            </a:r>
            <a:endParaRPr/>
          </a:p>
          <a:p>
            <a:pPr indent="0" lvl="0" marL="0" rtl="0" algn="l">
              <a:spcBef>
                <a:spcPts val="0"/>
              </a:spcBef>
              <a:spcAft>
                <a:spcPts val="0"/>
              </a:spcAft>
              <a:buClr>
                <a:schemeClr val="dk1"/>
              </a:buClr>
              <a:buSzPts val="1100"/>
              <a:buFont typeface="Arial"/>
              <a:buNone/>
            </a:pPr>
            <a:r>
              <a:rPr lang="pt-BR"/>
              <a:t>&lt;/head&gt;</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&lt;h1&gt;Bem-vindo ao Meu Site&lt;/h1&gt;</a:t>
            </a:r>
            <a:endParaRPr/>
          </a:p>
          <a:p>
            <a:pPr indent="0" lvl="0" marL="0" rtl="0" algn="l">
              <a:spcBef>
                <a:spcPts val="0"/>
              </a:spcBef>
              <a:spcAft>
                <a:spcPts val="0"/>
              </a:spcAft>
              <a:buClr>
                <a:schemeClr val="dk1"/>
              </a:buClr>
              <a:buSzPts val="1100"/>
              <a:buFont typeface="Arial"/>
              <a:buNone/>
            </a:pPr>
            <a:r>
              <a:rPr lang="pt-BR"/>
              <a:t>    &lt;h2&gt;Aqui você encontra conteúdos interessantes!&lt;/h2&gt;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&lt;/body&gt;</a:t>
            </a:r>
            <a:endParaRPr/>
          </a:p>
          <a:p>
            <a:pPr indent="0" lvl="0" marL="0" rtl="0" algn="l">
              <a:spcBef>
                <a:spcPts val="0"/>
              </a:spcBef>
              <a:spcAft>
                <a:spcPts val="0"/>
              </a:spcAft>
              <a:buClr>
                <a:schemeClr val="dk1"/>
              </a:buClr>
              <a:buSzPts val="1100"/>
              <a:buFont typeface="Arial"/>
              <a:buNone/>
            </a:pPr>
            <a:r>
              <a:rPr lang="pt-BR"/>
              <a:t>&lt;/html&gt;</a:t>
            </a:r>
            <a:endParaRPr/>
          </a:p>
          <a:p>
            <a:pPr indent="0" lvl="0" marL="0" marR="0" rtl="0" algn="l">
              <a:spcBef>
                <a:spcPts val="0"/>
              </a:spcBef>
              <a:spcAft>
                <a:spcPts val="0"/>
              </a:spcAft>
              <a:buClr>
                <a:schemeClr val="dk1"/>
              </a:buClr>
              <a:buSzPts val="600"/>
              <a:buFont typeface="Calibri"/>
              <a:buNone/>
            </a:pPr>
            <a:r>
              <a:t/>
            </a:r>
            <a:endParaRPr/>
          </a:p>
        </p:txBody>
      </p:sp>
      <p:sp>
        <p:nvSpPr>
          <p:cNvPr id="92" name="Google Shape;92;g3058da8357f_0_4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f3c495650_0_2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2ff3c495650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01" name="Google Shape;101;g2ff3c495650_0_2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cSld name="Standard">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p:nvPr/>
        </p:nvSpPr>
        <p:spPr>
          <a:xfrm>
            <a:off x="1824445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8" name="Google Shape;18;p4"/>
          <p:cNvPicPr preferRelativeResize="0"/>
          <p:nvPr/>
        </p:nvPicPr>
        <p:blipFill rotWithShape="1">
          <a:blip r:embed="rId3">
            <a:alphaModFix/>
          </a:blip>
          <a:srcRect b="0" l="0" r="0" t="0"/>
          <a:stretch/>
        </p:blipFill>
        <p:spPr>
          <a:xfrm>
            <a:off x="19570926" y="5622272"/>
            <a:ext cx="3480254" cy="3110014"/>
          </a:xfrm>
          <a:prstGeom prst="rect">
            <a:avLst/>
          </a:prstGeom>
          <a:noFill/>
          <a:ln>
            <a:noFill/>
          </a:ln>
        </p:spPr>
      </p:pic>
      <p:grpSp>
        <p:nvGrpSpPr>
          <p:cNvPr id="19" name="Google Shape;19;p4"/>
          <p:cNvGrpSpPr/>
          <p:nvPr/>
        </p:nvGrpSpPr>
        <p:grpSpPr>
          <a:xfrm>
            <a:off x="1436182" y="5474311"/>
            <a:ext cx="16138140" cy="3719640"/>
            <a:chOff x="1326470" y="6209983"/>
            <a:chExt cx="16808274" cy="3719640"/>
          </a:xfrm>
        </p:grpSpPr>
        <p:sp>
          <p:nvSpPr>
            <p:cNvPr id="20" name="Google Shape;20;p4"/>
            <p:cNvSpPr txBox="1"/>
            <p:nvPr/>
          </p:nvSpPr>
          <p:spPr>
            <a:xfrm>
              <a:off x="1326470" y="6209983"/>
              <a:ext cx="16808274"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8800">
                  <a:solidFill>
                    <a:srgbClr val="FFFFFF"/>
                  </a:solidFill>
                </a:rPr>
                <a:t>Introdução ao Javascript</a:t>
              </a:r>
              <a:endParaRPr b="1" i="0" sz="8800" u="none" cap="none" strike="noStrike">
                <a:solidFill>
                  <a:srgbClr val="FFFFFF"/>
                </a:solidFill>
                <a:latin typeface="Arial"/>
                <a:ea typeface="Arial"/>
                <a:cs typeface="Arial"/>
                <a:sym typeface="Arial"/>
              </a:endParaRPr>
            </a:p>
          </p:txBody>
        </p:sp>
        <p:sp>
          <p:nvSpPr>
            <p:cNvPr id="21" name="Google Shape;21;p4"/>
            <p:cNvSpPr/>
            <p:nvPr/>
          </p:nvSpPr>
          <p:spPr>
            <a:xfrm>
              <a:off x="1326470" y="9006293"/>
              <a:ext cx="1467720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50"/>
                <a:buFont typeface="Arial"/>
                <a:buNone/>
              </a:pPr>
              <a:r>
                <a:rPr b="0" i="0" lang="pt-BR" sz="5400" u="none" cap="none" strike="noStrike">
                  <a:solidFill>
                    <a:srgbClr val="FFFFFF"/>
                  </a:solidFill>
                  <a:latin typeface="Arial"/>
                  <a:ea typeface="Arial"/>
                  <a:cs typeface="Arial"/>
                  <a:sym typeface="Arial"/>
                </a:rPr>
                <a:t>Desenvolvimento Web</a:t>
              </a:r>
              <a:endParaRPr/>
            </a:p>
          </p:txBody>
        </p:sp>
      </p:grpSp>
      <p:sp>
        <p:nvSpPr>
          <p:cNvPr id="22" name="Google Shape;22;p4"/>
          <p:cNvSpPr/>
          <p:nvPr/>
        </p:nvSpPr>
        <p:spPr>
          <a:xfrm>
            <a:off x="1326470" y="914878"/>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Universidade da Região de Joinville - UNIVILLE</a:t>
            </a:r>
            <a:endParaRPr b="0" i="0" sz="3200" u="none" cap="none" strike="noStrike">
              <a:solidFill>
                <a:srgbClr val="FFFFFF"/>
              </a:solidFill>
              <a:latin typeface="Arial"/>
              <a:ea typeface="Arial"/>
              <a:cs typeface="Arial"/>
              <a:sym typeface="Arial"/>
            </a:endParaRPr>
          </a:p>
        </p:txBody>
      </p:sp>
      <p:grpSp>
        <p:nvGrpSpPr>
          <p:cNvPr id="23" name="Google Shape;23;p4"/>
          <p:cNvGrpSpPr/>
          <p:nvPr/>
        </p:nvGrpSpPr>
        <p:grpSpPr>
          <a:xfrm>
            <a:off x="17831204" y="0"/>
            <a:ext cx="359679" cy="13716000"/>
            <a:chOff x="0" y="0"/>
            <a:chExt cx="359679" cy="13716000"/>
          </a:xfrm>
        </p:grpSpPr>
        <p:sp>
          <p:nvSpPr>
            <p:cNvPr id="24" name="Google Shape;24;p4"/>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5" name="Google Shape;25;p4"/>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
        <p:nvSpPr>
          <p:cNvPr id="26" name="Google Shape;26;p4"/>
          <p:cNvSpPr/>
          <p:nvPr/>
        </p:nvSpPr>
        <p:spPr>
          <a:xfrm>
            <a:off x="1326470" y="12432937"/>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Prof. </a:t>
            </a:r>
            <a:r>
              <a:rPr lang="pt-BR" sz="3200">
                <a:solidFill>
                  <a:srgbClr val="FFFFFF"/>
                </a:solidFill>
              </a:rPr>
              <a:t>Eduardo Gabriel</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b="1"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Number: </a:t>
            </a:r>
            <a:r>
              <a:rPr lang="pt-BR" sz="5500">
                <a:solidFill>
                  <a:srgbClr val="FFFFFF"/>
                </a:solidFill>
              </a:rPr>
              <a:t>Números, que podem ser inteiros ou de ponto flutuante </a:t>
            </a:r>
            <a:endParaRPr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String: </a:t>
            </a:r>
            <a:r>
              <a:rPr lang="pt-BR" sz="5500">
                <a:solidFill>
                  <a:srgbClr val="FFFFFF"/>
                </a:solidFill>
              </a:rPr>
              <a:t>Sequências de caracteres, que podem ser definidas com aspas simples, aspas duplas ou acento grave </a:t>
            </a:r>
            <a:endParaRPr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Boolean: </a:t>
            </a:r>
            <a:r>
              <a:rPr lang="pt-BR" sz="5500">
                <a:solidFill>
                  <a:srgbClr val="FFFFFF"/>
                </a:solidFill>
              </a:rPr>
              <a:t>Operadores booleanos, que podem ser true ou false </a:t>
            </a:r>
            <a:endParaRPr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Function: </a:t>
            </a:r>
            <a:r>
              <a:rPr lang="pt-BR" sz="5500">
                <a:solidFill>
                  <a:srgbClr val="FFFFFF"/>
                </a:solidFill>
              </a:rPr>
              <a:t>Variáveis que podem ser declaradas como funções, realizando operações e retornando o valor para a variável de declaração </a:t>
            </a:r>
            <a:endParaRPr sz="5500">
              <a:solidFill>
                <a:srgbClr val="FFFFFF"/>
              </a:solidFill>
            </a:endParaRPr>
          </a:p>
          <a:p>
            <a:pPr indent="0" lvl="0" marL="0" rtl="0" algn="just">
              <a:lnSpc>
                <a:spcPct val="150000"/>
              </a:lnSpc>
              <a:spcBef>
                <a:spcPts val="0"/>
              </a:spcBef>
              <a:spcAft>
                <a:spcPts val="0"/>
              </a:spcAft>
              <a:buNone/>
            </a:pPr>
            <a:r>
              <a:t/>
            </a:r>
            <a:endParaRPr sz="5500">
              <a:solidFill>
                <a:srgbClr val="FFFFFF"/>
              </a:solidFill>
            </a:endParaRPr>
          </a:p>
        </p:txBody>
      </p:sp>
      <p:pic>
        <p:nvPicPr>
          <p:cNvPr id="116" name="Google Shape;116;p13"/>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17" name="Google Shape;117;p1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Tipos de dados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b="1"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Object: </a:t>
            </a:r>
            <a:r>
              <a:rPr lang="pt-BR" sz="5500">
                <a:solidFill>
                  <a:srgbClr val="FFFFFF"/>
                </a:solidFill>
              </a:rPr>
              <a:t>Estrutura de dados que cria o equivalente a listas, arrays, dicionários, arrays associativos, entre outros </a:t>
            </a:r>
            <a:endParaRPr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Null: U</a:t>
            </a:r>
            <a:r>
              <a:rPr lang="pt-BR" sz="5500">
                <a:solidFill>
                  <a:srgbClr val="FFFFFF"/>
                </a:solidFill>
              </a:rPr>
              <a:t>ma palavra-chave que indica valor nulo </a:t>
            </a:r>
            <a:endParaRPr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Undefined: </a:t>
            </a:r>
            <a:r>
              <a:rPr lang="pt-BR" sz="5500">
                <a:solidFill>
                  <a:srgbClr val="FFFFFF"/>
                </a:solidFill>
              </a:rPr>
              <a:t>Uma propriedade superior cujo valor é indefinido </a:t>
            </a:r>
            <a:endParaRPr sz="5500">
              <a:solidFill>
                <a:srgbClr val="FFFFFF"/>
              </a:solidFill>
            </a:endParaRPr>
          </a:p>
          <a:p>
            <a:pPr indent="0" lvl="0" marL="0" rtl="0" algn="just">
              <a:lnSpc>
                <a:spcPct val="150000"/>
              </a:lnSpc>
              <a:spcBef>
                <a:spcPts val="0"/>
              </a:spcBef>
              <a:spcAft>
                <a:spcPts val="0"/>
              </a:spcAft>
              <a:buNone/>
            </a:pPr>
            <a:r>
              <a:rPr b="1" lang="pt-BR" sz="5500">
                <a:solidFill>
                  <a:srgbClr val="FFFFFF"/>
                </a:solidFill>
              </a:rPr>
              <a:t>Array: </a:t>
            </a:r>
            <a:r>
              <a:rPr lang="pt-BR" sz="5500">
                <a:solidFill>
                  <a:srgbClr val="FFFFFF"/>
                </a:solidFill>
              </a:rPr>
              <a:t>Estrutura de dado para armazenar uma coleção de valores, sendo eles de qualquer tipo.</a:t>
            </a:r>
            <a:endParaRPr b="1" sz="5500">
              <a:solidFill>
                <a:srgbClr val="FFFFFF"/>
              </a:solidFill>
            </a:endParaRPr>
          </a:p>
        </p:txBody>
      </p:sp>
      <p:pic>
        <p:nvPicPr>
          <p:cNvPr id="124" name="Google Shape;124;p14"/>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25" name="Google Shape;125;p14"/>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Tipos de dados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15"/>
          <p:cNvGrpSpPr/>
          <p:nvPr/>
        </p:nvGrpSpPr>
        <p:grpSpPr>
          <a:xfrm>
            <a:off x="0" y="0"/>
            <a:ext cx="6133200" cy="13716000"/>
            <a:chOff x="18244457" y="0"/>
            <a:chExt cx="6133200" cy="13716000"/>
          </a:xfrm>
        </p:grpSpPr>
        <p:sp>
          <p:nvSpPr>
            <p:cNvPr id="132" name="Google Shape;132;p15"/>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33" name="Google Shape;133;p15"/>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34" name="Google Shape;134;p15"/>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Operações e Condicionais</a:t>
            </a:r>
            <a:endParaRPr b="1" sz="9600">
              <a:solidFill>
                <a:srgbClr val="FFFFFF"/>
              </a:solidFill>
            </a:endParaRPr>
          </a:p>
        </p:txBody>
      </p:sp>
      <p:grpSp>
        <p:nvGrpSpPr>
          <p:cNvPr id="135" name="Google Shape;135;p15"/>
          <p:cNvGrpSpPr/>
          <p:nvPr/>
        </p:nvGrpSpPr>
        <p:grpSpPr>
          <a:xfrm>
            <a:off x="6133192" y="0"/>
            <a:ext cx="359700" cy="13716000"/>
            <a:chOff x="0" y="0"/>
            <a:chExt cx="359700" cy="13716000"/>
          </a:xfrm>
        </p:grpSpPr>
        <p:sp>
          <p:nvSpPr>
            <p:cNvPr id="136" name="Google Shape;136;p15"/>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37" name="Google Shape;137;p15"/>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5000">
                <a:solidFill>
                  <a:srgbClr val="FFFFFF"/>
                </a:solidFill>
              </a:rPr>
              <a:t>Operadores</a:t>
            </a:r>
            <a:r>
              <a:rPr lang="pt-BR" sz="5000">
                <a:solidFill>
                  <a:srgbClr val="FFFFFF"/>
                </a:solidFill>
              </a:rPr>
              <a:t>:</a:t>
            </a:r>
            <a:endParaRPr sz="5000">
              <a:solidFill>
                <a:srgbClr val="FFFFFF"/>
              </a:solidFill>
            </a:endParaRPr>
          </a:p>
          <a:p>
            <a:pPr indent="-546100" lvl="0" marL="1371600" rtl="0" algn="just">
              <a:lnSpc>
                <a:spcPct val="150000"/>
              </a:lnSpc>
              <a:spcBef>
                <a:spcPts val="0"/>
              </a:spcBef>
              <a:spcAft>
                <a:spcPts val="0"/>
              </a:spcAft>
              <a:buClr>
                <a:srgbClr val="FFFFFF"/>
              </a:buClr>
              <a:buSzPts val="5000"/>
              <a:buChar char="●"/>
            </a:pPr>
            <a:r>
              <a:rPr b="1" lang="pt-BR" sz="5000">
                <a:solidFill>
                  <a:srgbClr val="FFFFFF"/>
                </a:solidFill>
              </a:rPr>
              <a:t>Aritméticos</a:t>
            </a:r>
            <a:r>
              <a:rPr lang="pt-BR" sz="5000">
                <a:solidFill>
                  <a:srgbClr val="FFFFFF"/>
                </a:solidFill>
              </a:rPr>
              <a:t> (+, -, *, /, %).</a:t>
            </a:r>
            <a:endParaRPr sz="5000">
              <a:solidFill>
                <a:srgbClr val="FFFFFF"/>
              </a:solidFill>
            </a:endParaRPr>
          </a:p>
          <a:p>
            <a:pPr indent="-546100" lvl="0" marL="1371600" rtl="0" algn="just">
              <a:lnSpc>
                <a:spcPct val="150000"/>
              </a:lnSpc>
              <a:spcBef>
                <a:spcPts val="0"/>
              </a:spcBef>
              <a:spcAft>
                <a:spcPts val="0"/>
              </a:spcAft>
              <a:buClr>
                <a:srgbClr val="FFFFFF"/>
              </a:buClr>
              <a:buSzPts val="5000"/>
              <a:buChar char="●"/>
            </a:pPr>
            <a:r>
              <a:rPr b="1" lang="pt-BR" sz="5000">
                <a:solidFill>
                  <a:srgbClr val="FFFFFF"/>
                </a:solidFill>
              </a:rPr>
              <a:t>Comparação</a:t>
            </a:r>
            <a:r>
              <a:rPr lang="pt-BR" sz="5000">
                <a:solidFill>
                  <a:srgbClr val="FFFFFF"/>
                </a:solidFill>
              </a:rPr>
              <a:t> (==, ===, !=, !==, &gt;, &lt;, &gt;=, &lt;=).</a:t>
            </a:r>
            <a:endParaRPr sz="5000">
              <a:solidFill>
                <a:srgbClr val="FFFFFF"/>
              </a:solidFill>
            </a:endParaRPr>
          </a:p>
          <a:p>
            <a:pPr indent="-546100" lvl="0" marL="1371600" rtl="0" algn="just">
              <a:lnSpc>
                <a:spcPct val="150000"/>
              </a:lnSpc>
              <a:spcBef>
                <a:spcPts val="0"/>
              </a:spcBef>
              <a:spcAft>
                <a:spcPts val="0"/>
              </a:spcAft>
              <a:buClr>
                <a:srgbClr val="FFFFFF"/>
              </a:buClr>
              <a:buSzPts val="5000"/>
              <a:buChar char="●"/>
            </a:pPr>
            <a:r>
              <a:rPr b="1" lang="pt-BR" sz="5000">
                <a:solidFill>
                  <a:srgbClr val="FFFFFF"/>
                </a:solidFill>
              </a:rPr>
              <a:t>Lógicos</a:t>
            </a:r>
            <a:r>
              <a:rPr lang="pt-BR" sz="5000">
                <a:solidFill>
                  <a:srgbClr val="FFFFFF"/>
                </a:solidFill>
              </a:rPr>
              <a:t> (&amp;&amp;, ||, !).</a:t>
            </a:r>
            <a:endParaRPr sz="5000">
              <a:solidFill>
                <a:srgbClr val="FFFFFF"/>
              </a:solidFill>
            </a:endParaRPr>
          </a:p>
          <a:p>
            <a:pPr indent="0" lvl="0" marL="0" rtl="0" algn="just">
              <a:lnSpc>
                <a:spcPct val="150000"/>
              </a:lnSpc>
              <a:spcBef>
                <a:spcPts val="0"/>
              </a:spcBef>
              <a:spcAft>
                <a:spcPts val="0"/>
              </a:spcAft>
              <a:buNone/>
            </a:pPr>
            <a:r>
              <a:rPr b="1" lang="pt-BR" sz="5000">
                <a:solidFill>
                  <a:srgbClr val="FFFFFF"/>
                </a:solidFill>
              </a:rPr>
              <a:t>Estruturas Condicionais:</a:t>
            </a:r>
            <a:endParaRPr b="1" sz="5000">
              <a:solidFill>
                <a:srgbClr val="FFFFFF"/>
              </a:solidFill>
            </a:endParaRPr>
          </a:p>
          <a:p>
            <a:pPr indent="-546100" lvl="0" marL="1371600" rtl="0" algn="just">
              <a:lnSpc>
                <a:spcPct val="150000"/>
              </a:lnSpc>
              <a:spcBef>
                <a:spcPts val="0"/>
              </a:spcBef>
              <a:spcAft>
                <a:spcPts val="0"/>
              </a:spcAft>
              <a:buClr>
                <a:srgbClr val="FFFFFF"/>
              </a:buClr>
              <a:buSzPts val="5000"/>
              <a:buChar char="●"/>
            </a:pPr>
            <a:r>
              <a:rPr lang="pt-BR" sz="5000">
                <a:solidFill>
                  <a:srgbClr val="FFFFFF"/>
                </a:solidFill>
              </a:rPr>
              <a:t>if, else, else if.</a:t>
            </a:r>
            <a:endParaRPr sz="5000">
              <a:solidFill>
                <a:srgbClr val="FFFFFF"/>
              </a:solidFill>
            </a:endParaRPr>
          </a:p>
          <a:p>
            <a:pPr indent="-546100" lvl="0" marL="1371600" rtl="0" algn="just">
              <a:lnSpc>
                <a:spcPct val="150000"/>
              </a:lnSpc>
              <a:spcBef>
                <a:spcPts val="0"/>
              </a:spcBef>
              <a:spcAft>
                <a:spcPts val="0"/>
              </a:spcAft>
              <a:buClr>
                <a:srgbClr val="FFFFFF"/>
              </a:buClr>
              <a:buSzPts val="5000"/>
              <a:buChar char="●"/>
            </a:pPr>
            <a:r>
              <a:rPr lang="pt-BR" sz="5000">
                <a:solidFill>
                  <a:srgbClr val="FFFFFF"/>
                </a:solidFill>
              </a:rPr>
              <a:t>Uso do operador ternário. </a:t>
            </a:r>
            <a:endParaRPr sz="5000">
              <a:solidFill>
                <a:srgbClr val="FFFFFF"/>
              </a:solidFill>
            </a:endParaRPr>
          </a:p>
          <a:p>
            <a:pPr indent="-546100" lvl="1" marL="1828800" rtl="0" algn="just">
              <a:lnSpc>
                <a:spcPct val="150000"/>
              </a:lnSpc>
              <a:spcBef>
                <a:spcPts val="0"/>
              </a:spcBef>
              <a:spcAft>
                <a:spcPts val="0"/>
              </a:spcAft>
              <a:buClr>
                <a:srgbClr val="FFFFFF"/>
              </a:buClr>
              <a:buSzPts val="5000"/>
              <a:buChar char="○"/>
            </a:pPr>
            <a:r>
              <a:rPr lang="pt-BR" sz="5000">
                <a:solidFill>
                  <a:srgbClr val="FFFFFF"/>
                </a:solidFill>
              </a:rPr>
              <a:t>Exemplo: </a:t>
            </a:r>
            <a:r>
              <a:rPr lang="pt-BR" sz="5000">
                <a:solidFill>
                  <a:srgbClr val="FFFFFF"/>
                </a:solidFill>
              </a:rPr>
              <a:t>y = (x == 20) ? 50 : 70</a:t>
            </a:r>
            <a:endParaRPr sz="5000">
              <a:solidFill>
                <a:srgbClr val="FFFFFF"/>
              </a:solidFill>
            </a:endParaRPr>
          </a:p>
          <a:p>
            <a:pPr indent="-546100" lvl="1" marL="1828800" rtl="0" algn="just">
              <a:lnSpc>
                <a:spcPct val="150000"/>
              </a:lnSpc>
              <a:spcBef>
                <a:spcPts val="0"/>
              </a:spcBef>
              <a:spcAft>
                <a:spcPts val="0"/>
              </a:spcAft>
              <a:buClr>
                <a:srgbClr val="FFFFFF"/>
              </a:buClr>
              <a:buSzPts val="5000"/>
              <a:buChar char="○"/>
            </a:pPr>
            <a:r>
              <a:rPr lang="pt-BR" sz="5000">
                <a:solidFill>
                  <a:srgbClr val="FFFFFF"/>
                </a:solidFill>
              </a:rPr>
              <a:t>Se x for igual a 20, y recebe 50, caso contrário, recebe 70</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p:txBody>
      </p:sp>
      <p:pic>
        <p:nvPicPr>
          <p:cNvPr id="144" name="Google Shape;144;p16"/>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45" name="Google Shape;145;p16"/>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Operações e Condicionais</a:t>
            </a:r>
            <a:endParaRPr b="1" sz="7000">
              <a:solidFill>
                <a:srgbClr val="4BB2F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17"/>
          <p:cNvGrpSpPr/>
          <p:nvPr/>
        </p:nvGrpSpPr>
        <p:grpSpPr>
          <a:xfrm>
            <a:off x="0" y="0"/>
            <a:ext cx="6133200" cy="13716000"/>
            <a:chOff x="18244457" y="0"/>
            <a:chExt cx="6133200" cy="13716000"/>
          </a:xfrm>
        </p:grpSpPr>
        <p:sp>
          <p:nvSpPr>
            <p:cNvPr id="152" name="Google Shape;152;p17"/>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53" name="Google Shape;153;p17"/>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54" name="Google Shape;154;p17"/>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Estruturas de Repetição</a:t>
            </a:r>
            <a:endParaRPr b="1" sz="9600">
              <a:solidFill>
                <a:srgbClr val="FFFFFF"/>
              </a:solidFill>
            </a:endParaRPr>
          </a:p>
        </p:txBody>
      </p:sp>
      <p:grpSp>
        <p:nvGrpSpPr>
          <p:cNvPr id="155" name="Google Shape;155;p17"/>
          <p:cNvGrpSpPr/>
          <p:nvPr/>
        </p:nvGrpSpPr>
        <p:grpSpPr>
          <a:xfrm>
            <a:off x="6133192" y="0"/>
            <a:ext cx="359700" cy="13716000"/>
            <a:chOff x="0" y="0"/>
            <a:chExt cx="359700" cy="13716000"/>
          </a:xfrm>
        </p:grpSpPr>
        <p:sp>
          <p:nvSpPr>
            <p:cNvPr id="156" name="Google Shape;156;p17"/>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57" name="Google Shape;157;p17"/>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5000">
                <a:solidFill>
                  <a:srgbClr val="FFFFFF"/>
                </a:solidFill>
              </a:rPr>
              <a:t>Laços de Repetição:</a:t>
            </a:r>
            <a:endParaRPr b="1" sz="5000">
              <a:solidFill>
                <a:srgbClr val="FFFFFF"/>
              </a:solidFill>
            </a:endParaRPr>
          </a:p>
          <a:p>
            <a:pPr indent="-546100" lvl="0" marL="914400" rtl="0" algn="just">
              <a:lnSpc>
                <a:spcPct val="150000"/>
              </a:lnSpc>
              <a:spcBef>
                <a:spcPts val="0"/>
              </a:spcBef>
              <a:spcAft>
                <a:spcPts val="0"/>
              </a:spcAft>
              <a:buClr>
                <a:srgbClr val="FFFFFF"/>
              </a:buClr>
              <a:buSzPts val="5000"/>
              <a:buChar char="●"/>
            </a:pPr>
            <a:r>
              <a:rPr b="1" lang="pt-BR" sz="5000">
                <a:solidFill>
                  <a:srgbClr val="FFFFFF"/>
                </a:solidFill>
              </a:rPr>
              <a:t>for </a:t>
            </a:r>
            <a:endParaRPr b="1" sz="5000">
              <a:solidFill>
                <a:srgbClr val="FFFFFF"/>
              </a:solidFill>
            </a:endParaRPr>
          </a:p>
          <a:p>
            <a:pPr indent="-546100" lvl="0" marL="914400" rtl="0" algn="just">
              <a:lnSpc>
                <a:spcPct val="150000"/>
              </a:lnSpc>
              <a:spcBef>
                <a:spcPts val="0"/>
              </a:spcBef>
              <a:spcAft>
                <a:spcPts val="0"/>
              </a:spcAft>
              <a:buClr>
                <a:srgbClr val="FFFFFF"/>
              </a:buClr>
              <a:buSzPts val="5000"/>
              <a:buChar char="●"/>
            </a:pPr>
            <a:r>
              <a:rPr b="1" lang="pt-BR" sz="5000">
                <a:solidFill>
                  <a:srgbClr val="FFFFFF"/>
                </a:solidFill>
              </a:rPr>
              <a:t>while</a:t>
            </a:r>
            <a:endParaRPr b="1" sz="5000">
              <a:solidFill>
                <a:srgbClr val="FFFFFF"/>
              </a:solidFill>
            </a:endParaRPr>
          </a:p>
          <a:p>
            <a:pPr indent="-546100" lvl="0" marL="914400" rtl="0" algn="just">
              <a:lnSpc>
                <a:spcPct val="150000"/>
              </a:lnSpc>
              <a:spcBef>
                <a:spcPts val="0"/>
              </a:spcBef>
              <a:spcAft>
                <a:spcPts val="0"/>
              </a:spcAft>
              <a:buClr>
                <a:srgbClr val="FFFFFF"/>
              </a:buClr>
              <a:buSzPts val="5000"/>
              <a:buChar char="●"/>
            </a:pPr>
            <a:r>
              <a:rPr b="1" lang="pt-BR" sz="5000">
                <a:solidFill>
                  <a:srgbClr val="FFFFFF"/>
                </a:solidFill>
              </a:rPr>
              <a:t>do...while</a:t>
            </a:r>
            <a:endParaRPr b="1" sz="5000">
              <a:solidFill>
                <a:srgbClr val="FFFFFF"/>
              </a:solidFill>
            </a:endParaRPr>
          </a:p>
          <a:p>
            <a:pPr indent="0" lvl="0" marL="0" rtl="0" algn="just">
              <a:lnSpc>
                <a:spcPct val="150000"/>
              </a:lnSpc>
              <a:spcBef>
                <a:spcPts val="0"/>
              </a:spcBef>
              <a:spcAft>
                <a:spcPts val="0"/>
              </a:spcAft>
              <a:buNone/>
            </a:pPr>
            <a:r>
              <a:t/>
            </a:r>
            <a:endParaRPr b="1" sz="5000">
              <a:solidFill>
                <a:srgbClr val="FFFFFF"/>
              </a:solidFill>
            </a:endParaRPr>
          </a:p>
          <a:p>
            <a:pPr indent="0" lvl="0" marL="0" rtl="0" algn="just">
              <a:lnSpc>
                <a:spcPct val="150000"/>
              </a:lnSpc>
              <a:spcBef>
                <a:spcPts val="0"/>
              </a:spcBef>
              <a:spcAft>
                <a:spcPts val="0"/>
              </a:spcAft>
              <a:buNone/>
            </a:pPr>
            <a:r>
              <a:t/>
            </a:r>
            <a:endParaRPr b="1" sz="5000">
              <a:solidFill>
                <a:srgbClr val="FFFFFF"/>
              </a:solidFill>
            </a:endParaRPr>
          </a:p>
        </p:txBody>
      </p:sp>
      <p:pic>
        <p:nvPicPr>
          <p:cNvPr id="164" name="Google Shape;164;p18"/>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65" name="Google Shape;165;p18"/>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Estruturas de Repetição</a:t>
            </a:r>
            <a:endParaRPr b="1" sz="7000">
              <a:solidFill>
                <a:srgbClr val="4BB2F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pSp>
        <p:nvGrpSpPr>
          <p:cNvPr id="171" name="Google Shape;171;p19"/>
          <p:cNvGrpSpPr/>
          <p:nvPr/>
        </p:nvGrpSpPr>
        <p:grpSpPr>
          <a:xfrm>
            <a:off x="0" y="0"/>
            <a:ext cx="6133200" cy="13716000"/>
            <a:chOff x="18244457" y="0"/>
            <a:chExt cx="6133200" cy="13716000"/>
          </a:xfrm>
        </p:grpSpPr>
        <p:sp>
          <p:nvSpPr>
            <p:cNvPr id="172" name="Google Shape;172;p19"/>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73" name="Google Shape;173;p19"/>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74" name="Google Shape;174;p19"/>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Funções</a:t>
            </a:r>
            <a:endParaRPr b="1" sz="9600">
              <a:solidFill>
                <a:srgbClr val="FFFFFF"/>
              </a:solidFill>
            </a:endParaRPr>
          </a:p>
        </p:txBody>
      </p:sp>
      <p:grpSp>
        <p:nvGrpSpPr>
          <p:cNvPr id="175" name="Google Shape;175;p19"/>
          <p:cNvGrpSpPr/>
          <p:nvPr/>
        </p:nvGrpSpPr>
        <p:grpSpPr>
          <a:xfrm>
            <a:off x="6133192" y="0"/>
            <a:ext cx="359700" cy="13716000"/>
            <a:chOff x="0" y="0"/>
            <a:chExt cx="359700" cy="13716000"/>
          </a:xfrm>
        </p:grpSpPr>
        <p:sp>
          <p:nvSpPr>
            <p:cNvPr id="176" name="Google Shape;176;p19"/>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77" name="Google Shape;177;p19"/>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rPr lang="pt-BR" sz="5000">
                <a:solidFill>
                  <a:srgbClr val="FFFFFF"/>
                </a:solidFill>
              </a:rPr>
              <a:t>Uma função em JavaScript (e em outras linguagens de programação) é um bloco de código que realiza uma tarefa específica. Você pode pensar nela como uma “máquina” que recebe informações (ou não), executa alguma ação e, em alguns casos, retorna um resultado.</a:t>
            </a:r>
            <a:endParaRPr sz="5000">
              <a:solidFill>
                <a:srgbClr val="FFFFFF"/>
              </a:solidFill>
            </a:endParaRPr>
          </a:p>
          <a:p>
            <a:pPr indent="0" lvl="0" marL="0" rtl="0" algn="just">
              <a:lnSpc>
                <a:spcPct val="150000"/>
              </a:lnSpc>
              <a:spcBef>
                <a:spcPts val="0"/>
              </a:spcBef>
              <a:spcAft>
                <a:spcPts val="0"/>
              </a:spcAft>
              <a:buNone/>
            </a:pPr>
            <a:r>
              <a:rPr lang="pt-BR" sz="5000">
                <a:solidFill>
                  <a:srgbClr val="FFFFFF"/>
                </a:solidFill>
              </a:rPr>
              <a:t>A grande vantagem das funções é a </a:t>
            </a:r>
            <a:r>
              <a:rPr b="1" lang="pt-BR" sz="5000">
                <a:solidFill>
                  <a:srgbClr val="FFFFFF"/>
                </a:solidFill>
              </a:rPr>
              <a:t>reutilização de código</a:t>
            </a:r>
            <a:r>
              <a:rPr lang="pt-BR" sz="5000">
                <a:solidFill>
                  <a:srgbClr val="FFFFFF"/>
                </a:solidFill>
              </a:rPr>
              <a:t>. Uma vez que você cria uma função, pode chamá-la sempre que precisar executar aquela mesma tarefa, evitando a repetição do código. Isso torna o programa mais organizado e fácil de manter.</a:t>
            </a:r>
            <a:br>
              <a:rPr lang="pt-BR" sz="5000">
                <a:solidFill>
                  <a:srgbClr val="FFFFFF"/>
                </a:solidFill>
              </a:rPr>
            </a:br>
            <a:r>
              <a:rPr lang="pt-BR" sz="1100"/>
              <a:t>A grande vantagem das funções é a </a:t>
            </a:r>
            <a:r>
              <a:rPr b="1" lang="pt-BR" sz="1100"/>
              <a:t>reutilização de código</a:t>
            </a:r>
            <a:r>
              <a:rPr lang="pt-BR" sz="1100"/>
              <a:t>. Uma vez que você cria uma função, pode chamá-la sempre que precisar executar aquela mesma tarefa, evitando a repetição do código. Isso torna o programa mais organizado e fácil de manter.A grande vantagem das funções é a reutilização de código. Uma vez que você cria uma função, pode chamá-la sempre que precisar executar aquela mesma tarefa, evitando a repetição do código. Isso torna o programa mais organizado e fácil de manter.</a:t>
            </a:r>
            <a:endParaRPr sz="5000">
              <a:solidFill>
                <a:srgbClr val="FFFFFF"/>
              </a:solidFill>
            </a:endParaRPr>
          </a:p>
        </p:txBody>
      </p:sp>
      <p:pic>
        <p:nvPicPr>
          <p:cNvPr id="184" name="Google Shape;184;p2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85" name="Google Shape;185;p2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Funções</a:t>
            </a:r>
            <a:endParaRPr b="1" sz="7000">
              <a:solidFill>
                <a:srgbClr val="4BB2F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400">
                <a:solidFill>
                  <a:srgbClr val="FFFFFF"/>
                </a:solidFill>
              </a:rPr>
              <a:t>Por exemplo, imagine que você precise exibir uma saudação várias vezes no código:</a:t>
            </a:r>
            <a:endParaRPr sz="44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rPr lang="pt-BR" sz="4400">
                <a:solidFill>
                  <a:srgbClr val="FFFFFF"/>
                </a:solidFill>
              </a:rPr>
              <a:t>Em vez de escrever esse código repetidamente, você pode criar uma função para isso:</a:t>
            </a:r>
            <a:endParaRPr sz="44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p:txBody>
      </p:sp>
      <p:pic>
        <p:nvPicPr>
          <p:cNvPr id="192" name="Google Shape;192;p21"/>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93" name="Google Shape;193;p2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Funções</a:t>
            </a:r>
            <a:endParaRPr b="1" sz="7000">
              <a:solidFill>
                <a:srgbClr val="4BB2F9"/>
              </a:solidFill>
            </a:endParaRPr>
          </a:p>
        </p:txBody>
      </p:sp>
      <p:pic>
        <p:nvPicPr>
          <p:cNvPr id="194" name="Google Shape;194;p21"/>
          <p:cNvPicPr preferRelativeResize="0"/>
          <p:nvPr/>
        </p:nvPicPr>
        <p:blipFill>
          <a:blip r:embed="rId4">
            <a:alphaModFix/>
          </a:blip>
          <a:stretch>
            <a:fillRect/>
          </a:stretch>
        </p:blipFill>
        <p:spPr>
          <a:xfrm>
            <a:off x="4257363" y="3865300"/>
            <a:ext cx="15422876" cy="2476350"/>
          </a:xfrm>
          <a:prstGeom prst="rect">
            <a:avLst/>
          </a:prstGeom>
          <a:noFill/>
          <a:ln>
            <a:noFill/>
          </a:ln>
        </p:spPr>
      </p:pic>
      <p:pic>
        <p:nvPicPr>
          <p:cNvPr id="195" name="Google Shape;195;p21"/>
          <p:cNvPicPr preferRelativeResize="0"/>
          <p:nvPr/>
        </p:nvPicPr>
        <p:blipFill>
          <a:blip r:embed="rId5">
            <a:alphaModFix/>
          </a:blip>
          <a:stretch>
            <a:fillRect/>
          </a:stretch>
        </p:blipFill>
        <p:spPr>
          <a:xfrm>
            <a:off x="4257375" y="8470400"/>
            <a:ext cx="15422875" cy="47279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400">
                <a:solidFill>
                  <a:srgbClr val="FFFFFF"/>
                </a:solidFill>
              </a:rPr>
              <a:t>Funções com parâmetros:</a:t>
            </a:r>
            <a:endParaRPr sz="44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p:txBody>
      </p:sp>
      <p:pic>
        <p:nvPicPr>
          <p:cNvPr id="202" name="Google Shape;202;p22"/>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03" name="Google Shape;203;p22"/>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Funções</a:t>
            </a:r>
            <a:endParaRPr b="1" sz="7000">
              <a:solidFill>
                <a:srgbClr val="4BB2F9"/>
              </a:solidFill>
            </a:endParaRPr>
          </a:p>
        </p:txBody>
      </p:sp>
      <p:pic>
        <p:nvPicPr>
          <p:cNvPr id="204" name="Google Shape;204;p22"/>
          <p:cNvPicPr preferRelativeResize="0"/>
          <p:nvPr/>
        </p:nvPicPr>
        <p:blipFill>
          <a:blip r:embed="rId4">
            <a:alphaModFix/>
          </a:blip>
          <a:stretch>
            <a:fillRect/>
          </a:stretch>
        </p:blipFill>
        <p:spPr>
          <a:xfrm>
            <a:off x="1349750" y="4517025"/>
            <a:ext cx="21678149" cy="6759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5"/>
          <p:cNvSpPr/>
          <p:nvPr/>
        </p:nvSpPr>
        <p:spPr>
          <a:xfrm>
            <a:off x="1080000" y="2880000"/>
            <a:ext cx="20119200" cy="9586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Javascript</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História</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Tipos de dados</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Operações e condicionais</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Sintaxe</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Exercícios</a:t>
            </a:r>
            <a:endParaRPr sz="5000">
              <a:solidFill>
                <a:srgbClr val="FFFFFF"/>
              </a:solidFill>
            </a:endParaRPr>
          </a:p>
        </p:txBody>
      </p:sp>
      <p:pic>
        <p:nvPicPr>
          <p:cNvPr id="33" name="Google Shape;33;p5"/>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4" name="Google Shape;34;p5"/>
          <p:cNvSpPr txBox="1"/>
          <p:nvPr/>
        </p:nvSpPr>
        <p:spPr>
          <a:xfrm>
            <a:off x="1079999" y="720000"/>
            <a:ext cx="22220085" cy="15219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Sumário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Funções que Retornam Valores</a:t>
            </a:r>
            <a:endParaRPr b="1"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Além de executar alguma ação, uma função pode retornar um valor. Isso significa que, ao final de sua execução, a função devolve um resultado que pode ser armazenado em uma variável ou utilizado em outro lugar no programa.</a:t>
            </a:r>
            <a:endParaRPr sz="44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p:txBody>
      </p:sp>
      <p:pic>
        <p:nvPicPr>
          <p:cNvPr id="211" name="Google Shape;211;p23"/>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12" name="Google Shape;212;p2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Funções</a:t>
            </a:r>
            <a:endParaRPr b="1" sz="7000">
              <a:solidFill>
                <a:srgbClr val="4BB2F9"/>
              </a:solidFill>
            </a:endParaRPr>
          </a:p>
        </p:txBody>
      </p:sp>
      <p:pic>
        <p:nvPicPr>
          <p:cNvPr id="213" name="Google Shape;213;p23"/>
          <p:cNvPicPr preferRelativeResize="0"/>
          <p:nvPr/>
        </p:nvPicPr>
        <p:blipFill>
          <a:blip r:embed="rId4">
            <a:alphaModFix/>
          </a:blip>
          <a:stretch>
            <a:fillRect/>
          </a:stretch>
        </p:blipFill>
        <p:spPr>
          <a:xfrm>
            <a:off x="2565763" y="6647600"/>
            <a:ext cx="18806076" cy="646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Funções que Retornam Valores</a:t>
            </a:r>
            <a:endParaRPr b="1"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A palavra-chave </a:t>
            </a:r>
            <a:r>
              <a:rPr b="1" lang="pt-BR" sz="5300">
                <a:solidFill>
                  <a:srgbClr val="FFFFFF"/>
                </a:solidFill>
              </a:rPr>
              <a:t>return</a:t>
            </a:r>
            <a:r>
              <a:rPr lang="pt-BR" sz="4400">
                <a:solidFill>
                  <a:srgbClr val="FFFFFF"/>
                </a:solidFill>
              </a:rPr>
              <a:t> indica o valor que será retornado pela função. Quando a função somar() é chamada com os valores 3 e 4, ela retorna 7, que é armazenado na variável resultado.</a:t>
            </a:r>
            <a:endParaRPr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Funções que retornam valores são muito úteis quando você precisa fazer cálculos, gerar dados ou simplesmente obter um resultado que será utilizado </a:t>
            </a:r>
            <a:r>
              <a:rPr b="1" lang="pt-BR" sz="4400">
                <a:solidFill>
                  <a:srgbClr val="FFFFFF"/>
                </a:solidFill>
              </a:rPr>
              <a:t>mais tarde no programa</a:t>
            </a:r>
            <a:r>
              <a:rPr lang="pt-BR" sz="4400">
                <a:solidFill>
                  <a:srgbClr val="FFFFFF"/>
                </a:solidFill>
              </a:rPr>
              <a:t>.</a:t>
            </a:r>
            <a:endParaRPr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Diferente de funções que não retornam valor, onde a ação principal é apenas executar algo visível, </a:t>
            </a:r>
            <a:r>
              <a:rPr b="1" lang="pt-BR" sz="4400">
                <a:solidFill>
                  <a:srgbClr val="FFFFFF"/>
                </a:solidFill>
              </a:rPr>
              <a:t>como imprimir uma mensagem no console</a:t>
            </a:r>
            <a:r>
              <a:rPr lang="pt-BR" sz="4400">
                <a:solidFill>
                  <a:srgbClr val="FFFFFF"/>
                </a:solidFill>
              </a:rPr>
              <a:t>, as funções que retornam permitem que você use o resultado posteriormente em seu código.</a:t>
            </a:r>
            <a:endParaRPr sz="5000">
              <a:solidFill>
                <a:srgbClr val="FFFFFF"/>
              </a:solidFill>
            </a:endParaRPr>
          </a:p>
        </p:txBody>
      </p:sp>
      <p:pic>
        <p:nvPicPr>
          <p:cNvPr id="220" name="Google Shape;220;p24"/>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21" name="Google Shape;221;p24"/>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Funções</a:t>
            </a:r>
            <a:endParaRPr b="1" sz="7000">
              <a:solidFill>
                <a:srgbClr val="4BB2F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pSp>
        <p:nvGrpSpPr>
          <p:cNvPr id="227" name="Google Shape;227;p25"/>
          <p:cNvGrpSpPr/>
          <p:nvPr/>
        </p:nvGrpSpPr>
        <p:grpSpPr>
          <a:xfrm>
            <a:off x="0" y="0"/>
            <a:ext cx="6133200" cy="13716000"/>
            <a:chOff x="18244457" y="0"/>
            <a:chExt cx="6133200" cy="13716000"/>
          </a:xfrm>
        </p:grpSpPr>
        <p:sp>
          <p:nvSpPr>
            <p:cNvPr id="228" name="Google Shape;228;p25"/>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229" name="Google Shape;229;p25"/>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230" name="Google Shape;230;p25"/>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Arrays e Objetos</a:t>
            </a:r>
            <a:endParaRPr b="1" sz="9600">
              <a:solidFill>
                <a:srgbClr val="FFFFFF"/>
              </a:solidFill>
            </a:endParaRPr>
          </a:p>
        </p:txBody>
      </p:sp>
      <p:grpSp>
        <p:nvGrpSpPr>
          <p:cNvPr id="231" name="Google Shape;231;p25"/>
          <p:cNvGrpSpPr/>
          <p:nvPr/>
        </p:nvGrpSpPr>
        <p:grpSpPr>
          <a:xfrm>
            <a:off x="6133192" y="0"/>
            <a:ext cx="359700" cy="13716000"/>
            <a:chOff x="0" y="0"/>
            <a:chExt cx="359700" cy="13716000"/>
          </a:xfrm>
        </p:grpSpPr>
        <p:sp>
          <p:nvSpPr>
            <p:cNvPr id="232" name="Google Shape;232;p25"/>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33" name="Google Shape;233;p25"/>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Conceito de Array</a:t>
            </a:r>
            <a:endParaRPr b="1"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Um array é uma estrutura de dados que armazena uma coleção de valores, organizados em uma sequência indexada. Ou seja, os elementos de um array são acessados por um número (o índice), que começa em 0. Arrays são muito úteis quando você precisa armazenar vários valores relacionados em uma única variável.</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p:txBody>
      </p:sp>
      <p:pic>
        <p:nvPicPr>
          <p:cNvPr id="240" name="Google Shape;240;p26"/>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41" name="Google Shape;241;p26"/>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Arrays e Objetos</a:t>
            </a:r>
            <a:endParaRPr b="1" sz="7000">
              <a:solidFill>
                <a:srgbClr val="4BB2F9"/>
              </a:solidFill>
            </a:endParaRPr>
          </a:p>
        </p:txBody>
      </p:sp>
      <p:pic>
        <p:nvPicPr>
          <p:cNvPr id="242" name="Google Shape;242;p26"/>
          <p:cNvPicPr preferRelativeResize="0"/>
          <p:nvPr/>
        </p:nvPicPr>
        <p:blipFill>
          <a:blip r:embed="rId4">
            <a:alphaModFix/>
          </a:blip>
          <a:stretch>
            <a:fillRect/>
          </a:stretch>
        </p:blipFill>
        <p:spPr>
          <a:xfrm>
            <a:off x="2471088" y="8076350"/>
            <a:ext cx="19435476" cy="413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Métodos Comuns de Arrays</a:t>
            </a:r>
            <a:endParaRPr b="1" sz="4400">
              <a:solidFill>
                <a:srgbClr val="FFFFFF"/>
              </a:solidFill>
            </a:endParaRPr>
          </a:p>
          <a:p>
            <a:pPr indent="-508000" lvl="0" marL="914400" rtl="0" algn="just">
              <a:lnSpc>
                <a:spcPct val="150000"/>
              </a:lnSpc>
              <a:spcBef>
                <a:spcPts val="0"/>
              </a:spcBef>
              <a:spcAft>
                <a:spcPts val="0"/>
              </a:spcAft>
              <a:buClr>
                <a:srgbClr val="FFFFFF"/>
              </a:buClr>
              <a:buSzPts val="4400"/>
              <a:buChar char="●"/>
            </a:pPr>
            <a:r>
              <a:rPr b="1" lang="pt-BR" sz="4400">
                <a:solidFill>
                  <a:srgbClr val="FFFFFF"/>
                </a:solidFill>
              </a:rPr>
              <a:t>Push: </a:t>
            </a:r>
            <a:r>
              <a:rPr lang="pt-BR" sz="4400">
                <a:solidFill>
                  <a:srgbClr val="FFFFFF"/>
                </a:solidFill>
              </a:rPr>
              <a:t>Adiciona um ou mais elementos ao final do array:</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508000" lvl="0" marL="914400" rtl="0" algn="just">
              <a:lnSpc>
                <a:spcPct val="150000"/>
              </a:lnSpc>
              <a:spcBef>
                <a:spcPts val="0"/>
              </a:spcBef>
              <a:spcAft>
                <a:spcPts val="0"/>
              </a:spcAft>
              <a:buClr>
                <a:srgbClr val="FFFFFF"/>
              </a:buClr>
              <a:buSzPts val="4400"/>
              <a:buChar char="●"/>
            </a:pPr>
            <a:r>
              <a:rPr b="1" lang="pt-BR" sz="4400">
                <a:solidFill>
                  <a:srgbClr val="FFFFFF"/>
                </a:solidFill>
              </a:rPr>
              <a:t>Pop: </a:t>
            </a:r>
            <a:r>
              <a:rPr lang="pt-BR" sz="4400">
                <a:solidFill>
                  <a:srgbClr val="FFFFFF"/>
                </a:solidFill>
              </a:rPr>
              <a:t>Remove o último elemento do array:</a:t>
            </a:r>
            <a:endParaRPr sz="4400">
              <a:solidFill>
                <a:srgbClr val="FFFFFF"/>
              </a:solidFill>
            </a:endParaRPr>
          </a:p>
        </p:txBody>
      </p:sp>
      <p:pic>
        <p:nvPicPr>
          <p:cNvPr id="249" name="Google Shape;249;p27"/>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50" name="Google Shape;250;p2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Arrays e Objetos</a:t>
            </a:r>
            <a:endParaRPr b="1" sz="7000">
              <a:solidFill>
                <a:srgbClr val="4BB2F9"/>
              </a:solidFill>
            </a:endParaRPr>
          </a:p>
        </p:txBody>
      </p:sp>
      <p:pic>
        <p:nvPicPr>
          <p:cNvPr id="251" name="Google Shape;251;p27"/>
          <p:cNvPicPr preferRelativeResize="0"/>
          <p:nvPr/>
        </p:nvPicPr>
        <p:blipFill>
          <a:blip r:embed="rId4">
            <a:alphaModFix/>
          </a:blip>
          <a:stretch>
            <a:fillRect/>
          </a:stretch>
        </p:blipFill>
        <p:spPr>
          <a:xfrm>
            <a:off x="2304575" y="4466875"/>
            <a:ext cx="19328451" cy="2225700"/>
          </a:xfrm>
          <a:prstGeom prst="rect">
            <a:avLst/>
          </a:prstGeom>
          <a:noFill/>
          <a:ln>
            <a:noFill/>
          </a:ln>
        </p:spPr>
      </p:pic>
      <p:pic>
        <p:nvPicPr>
          <p:cNvPr id="252" name="Google Shape;252;p27"/>
          <p:cNvPicPr preferRelativeResize="0"/>
          <p:nvPr/>
        </p:nvPicPr>
        <p:blipFill>
          <a:blip r:embed="rId5">
            <a:alphaModFix/>
          </a:blip>
          <a:stretch>
            <a:fillRect/>
          </a:stretch>
        </p:blipFill>
        <p:spPr>
          <a:xfrm>
            <a:off x="2304575" y="8853375"/>
            <a:ext cx="19328450" cy="21370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Métodos Comuns de Arrays</a:t>
            </a:r>
            <a:endParaRPr b="1" sz="4400">
              <a:solidFill>
                <a:srgbClr val="FFFFFF"/>
              </a:solidFill>
            </a:endParaRPr>
          </a:p>
          <a:p>
            <a:pPr indent="-508000" lvl="0" marL="914400" rtl="0" algn="just">
              <a:lnSpc>
                <a:spcPct val="150000"/>
              </a:lnSpc>
              <a:spcBef>
                <a:spcPts val="0"/>
              </a:spcBef>
              <a:spcAft>
                <a:spcPts val="0"/>
              </a:spcAft>
              <a:buClr>
                <a:srgbClr val="FFFFFF"/>
              </a:buClr>
              <a:buSzPts val="4400"/>
              <a:buChar char="●"/>
            </a:pPr>
            <a:r>
              <a:rPr b="1" lang="pt-BR" sz="4400">
                <a:solidFill>
                  <a:srgbClr val="FFFFFF"/>
                </a:solidFill>
              </a:rPr>
              <a:t>L</a:t>
            </a:r>
            <a:r>
              <a:rPr b="1" lang="pt-BR" sz="4400">
                <a:solidFill>
                  <a:srgbClr val="FFFFFF"/>
                </a:solidFill>
              </a:rPr>
              <a:t>ength</a:t>
            </a:r>
            <a:r>
              <a:rPr b="1" lang="pt-BR" sz="4400">
                <a:solidFill>
                  <a:srgbClr val="FFFFFF"/>
                </a:solidFill>
              </a:rPr>
              <a:t>: </a:t>
            </a:r>
            <a:r>
              <a:rPr lang="pt-BR" sz="4400">
                <a:solidFill>
                  <a:srgbClr val="FFFFFF"/>
                </a:solidFill>
              </a:rPr>
              <a:t>Retorna o número de elementos no array:</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p:txBody>
      </p:sp>
      <p:pic>
        <p:nvPicPr>
          <p:cNvPr id="259" name="Google Shape;259;p28"/>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60" name="Google Shape;260;p28"/>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Arrays e Objetos</a:t>
            </a:r>
            <a:endParaRPr b="1" sz="7000">
              <a:solidFill>
                <a:srgbClr val="4BB2F9"/>
              </a:solidFill>
            </a:endParaRPr>
          </a:p>
        </p:txBody>
      </p:sp>
      <p:pic>
        <p:nvPicPr>
          <p:cNvPr id="261" name="Google Shape;261;p28"/>
          <p:cNvPicPr preferRelativeResize="0"/>
          <p:nvPr/>
        </p:nvPicPr>
        <p:blipFill>
          <a:blip r:embed="rId4">
            <a:alphaModFix/>
          </a:blip>
          <a:stretch>
            <a:fillRect/>
          </a:stretch>
        </p:blipFill>
        <p:spPr>
          <a:xfrm>
            <a:off x="1798638" y="5294050"/>
            <a:ext cx="20340325" cy="42168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O que São Objetos?</a:t>
            </a:r>
            <a:endParaRPr b="1"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Um objeto em JavaScript é uma estrutura que permite armazenar dados em pares chave-valor. Cada propriedade de um objeto tem um nome (chave) associado a um valor. Diferente dos arrays, onde os valores são indexados numericamente, os objetos usam nomes de propriedades (ou chaves) para acessar seus valores. Objetos são úteis para representar dados mais complexos, como uma entidade do mundo real.</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p:txBody>
      </p:sp>
      <p:pic>
        <p:nvPicPr>
          <p:cNvPr id="268" name="Google Shape;268;p29"/>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69" name="Google Shape;269;p2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Arrays e Objetos</a:t>
            </a:r>
            <a:endParaRPr b="1" sz="7000">
              <a:solidFill>
                <a:srgbClr val="4BB2F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Exemplo de um objeto:</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No exemplo acima, o objeto carro tem três propriedades: marca, modelo e ano. Cada uma delas tem um valor associado: "Toyota", "Corolla" e 2022, respectivamente.</a:t>
            </a:r>
            <a:endParaRPr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p:txBody>
      </p:sp>
      <p:pic>
        <p:nvPicPr>
          <p:cNvPr id="276" name="Google Shape;276;p3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77" name="Google Shape;277;p3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Arrays e Objetos</a:t>
            </a:r>
            <a:endParaRPr b="1" sz="7000">
              <a:solidFill>
                <a:srgbClr val="4BB2F9"/>
              </a:solidFill>
            </a:endParaRPr>
          </a:p>
        </p:txBody>
      </p:sp>
      <p:pic>
        <p:nvPicPr>
          <p:cNvPr id="278" name="Google Shape;278;p30"/>
          <p:cNvPicPr preferRelativeResize="0"/>
          <p:nvPr/>
        </p:nvPicPr>
        <p:blipFill>
          <a:blip r:embed="rId4">
            <a:alphaModFix/>
          </a:blip>
          <a:stretch>
            <a:fillRect/>
          </a:stretch>
        </p:blipFill>
        <p:spPr>
          <a:xfrm>
            <a:off x="4089338" y="3702300"/>
            <a:ext cx="16201424" cy="631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p:nvPr/>
        </p:nvSpPr>
        <p:spPr>
          <a:xfrm>
            <a:off x="344550" y="261655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Como criar objetos:</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rPr lang="pt-BR" sz="4400">
                <a:solidFill>
                  <a:srgbClr val="FFFFFF"/>
                </a:solidFill>
              </a:rPr>
              <a:t>Aqui, o objeto pessoa é criado usando o construtor Object(), e as propriedades são adicionadas uma a uma.</a:t>
            </a:r>
            <a:endParaRPr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b="1"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a:p>
            <a:pPr indent="0" lvl="0" marL="0" rtl="0" algn="just">
              <a:lnSpc>
                <a:spcPct val="150000"/>
              </a:lnSpc>
              <a:spcBef>
                <a:spcPts val="0"/>
              </a:spcBef>
              <a:spcAft>
                <a:spcPts val="0"/>
              </a:spcAft>
              <a:buNone/>
            </a:pPr>
            <a:r>
              <a:t/>
            </a:r>
            <a:endParaRPr sz="4400">
              <a:solidFill>
                <a:srgbClr val="FFFFFF"/>
              </a:solidFill>
            </a:endParaRPr>
          </a:p>
        </p:txBody>
      </p:sp>
      <p:pic>
        <p:nvPicPr>
          <p:cNvPr id="285" name="Google Shape;285;p31"/>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86" name="Google Shape;286;p3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Arrays e Objetos</a:t>
            </a:r>
            <a:endParaRPr b="1" sz="7000">
              <a:solidFill>
                <a:srgbClr val="4BB2F9"/>
              </a:solidFill>
            </a:endParaRPr>
          </a:p>
        </p:txBody>
      </p:sp>
      <p:pic>
        <p:nvPicPr>
          <p:cNvPr id="287" name="Google Shape;287;p31"/>
          <p:cNvPicPr preferRelativeResize="0"/>
          <p:nvPr/>
        </p:nvPicPr>
        <p:blipFill>
          <a:blip r:embed="rId4">
            <a:alphaModFix/>
          </a:blip>
          <a:stretch>
            <a:fillRect/>
          </a:stretch>
        </p:blipFill>
        <p:spPr>
          <a:xfrm>
            <a:off x="4022688" y="3576962"/>
            <a:ext cx="16332275" cy="6562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32"/>
          <p:cNvGrpSpPr/>
          <p:nvPr/>
        </p:nvGrpSpPr>
        <p:grpSpPr>
          <a:xfrm>
            <a:off x="0" y="0"/>
            <a:ext cx="6133200" cy="13716000"/>
            <a:chOff x="18244457" y="0"/>
            <a:chExt cx="6133200" cy="13716000"/>
          </a:xfrm>
        </p:grpSpPr>
        <p:sp>
          <p:nvSpPr>
            <p:cNvPr id="294" name="Google Shape;294;p32"/>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295" name="Google Shape;295;p32"/>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296" name="Google Shape;296;p32"/>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Sintaxe Base</a:t>
            </a:r>
            <a:endParaRPr b="1" sz="9600">
              <a:solidFill>
                <a:srgbClr val="FFFFFF"/>
              </a:solidFill>
            </a:endParaRPr>
          </a:p>
        </p:txBody>
      </p:sp>
      <p:grpSp>
        <p:nvGrpSpPr>
          <p:cNvPr id="297" name="Google Shape;297;p32"/>
          <p:cNvGrpSpPr/>
          <p:nvPr/>
        </p:nvGrpSpPr>
        <p:grpSpPr>
          <a:xfrm>
            <a:off x="6133192" y="0"/>
            <a:ext cx="359700" cy="13716000"/>
            <a:chOff x="0" y="0"/>
            <a:chExt cx="359700" cy="13716000"/>
          </a:xfrm>
        </p:grpSpPr>
        <p:sp>
          <p:nvSpPr>
            <p:cNvPr id="298" name="Google Shape;298;p32"/>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99" name="Google Shape;299;p32"/>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grpSp>
        <p:nvGrpSpPr>
          <p:cNvPr id="40" name="Google Shape;40;p6"/>
          <p:cNvGrpSpPr/>
          <p:nvPr/>
        </p:nvGrpSpPr>
        <p:grpSpPr>
          <a:xfrm>
            <a:off x="0" y="0"/>
            <a:ext cx="6133200" cy="13716000"/>
            <a:chOff x="18244457" y="0"/>
            <a:chExt cx="6133200" cy="13716000"/>
          </a:xfrm>
        </p:grpSpPr>
        <p:sp>
          <p:nvSpPr>
            <p:cNvPr id="41" name="Google Shape;41;p6"/>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42" name="Google Shape;42;p6"/>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43" name="Google Shape;43;p6"/>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Javascript</a:t>
            </a:r>
            <a:endParaRPr b="1" sz="9600">
              <a:solidFill>
                <a:srgbClr val="FFFFFF"/>
              </a:solidFill>
            </a:endParaRPr>
          </a:p>
        </p:txBody>
      </p:sp>
      <p:grpSp>
        <p:nvGrpSpPr>
          <p:cNvPr id="44" name="Google Shape;44;p6"/>
          <p:cNvGrpSpPr/>
          <p:nvPr/>
        </p:nvGrpSpPr>
        <p:grpSpPr>
          <a:xfrm>
            <a:off x="6133192" y="0"/>
            <a:ext cx="359700" cy="13716000"/>
            <a:chOff x="0" y="0"/>
            <a:chExt cx="359700" cy="13716000"/>
          </a:xfrm>
        </p:grpSpPr>
        <p:sp>
          <p:nvSpPr>
            <p:cNvPr id="45" name="Google Shape;45;p6"/>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46" name="Google Shape;46;p6"/>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p:nvPr/>
        </p:nvSpPr>
        <p:spPr>
          <a:xfrm>
            <a:off x="1080000" y="2880000"/>
            <a:ext cx="22513200" cy="9192600"/>
          </a:xfrm>
          <a:prstGeom prst="rect">
            <a:avLst/>
          </a:prstGeom>
          <a:noFill/>
          <a:ln>
            <a:noFill/>
          </a:ln>
        </p:spPr>
        <p:txBody>
          <a:bodyPr anchorCtr="0" anchor="t" bIns="45700" lIns="91425" spcFirstLastPara="1" rIns="91425" wrap="square" tIns="45700">
            <a:noAutofit/>
          </a:bodyPr>
          <a:lstStyle/>
          <a:p>
            <a:pPr indent="-482600" lvl="0" marL="457200" rtl="0" algn="just">
              <a:lnSpc>
                <a:spcPct val="150000"/>
              </a:lnSpc>
              <a:spcBef>
                <a:spcPts val="0"/>
              </a:spcBef>
              <a:spcAft>
                <a:spcPts val="0"/>
              </a:spcAft>
              <a:buClr>
                <a:srgbClr val="FFFFFF"/>
              </a:buClr>
              <a:buSzPts val="4000"/>
              <a:buChar char="●"/>
            </a:pPr>
            <a:r>
              <a:rPr lang="pt-BR" sz="4000">
                <a:solidFill>
                  <a:srgbClr val="FFFFFF"/>
                </a:solidFill>
              </a:rPr>
              <a:t>Comentários</a:t>
            </a:r>
            <a:endParaRPr b="1" i="0" sz="4000" u="none" cap="none" strike="noStrike">
              <a:solidFill>
                <a:srgbClr val="FFFFFF"/>
              </a:solidFill>
            </a:endParaRPr>
          </a:p>
        </p:txBody>
      </p:sp>
      <p:pic>
        <p:nvPicPr>
          <p:cNvPr id="306" name="Google Shape;306;p33"/>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07" name="Google Shape;307;p3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Sintaxe</a:t>
            </a:r>
            <a:endParaRPr b="1" i="0" sz="7000" u="none" cap="none" strike="noStrike">
              <a:solidFill>
                <a:srgbClr val="4BB2F9"/>
              </a:solidFill>
              <a:latin typeface="Arial"/>
              <a:ea typeface="Arial"/>
              <a:cs typeface="Arial"/>
              <a:sym typeface="Arial"/>
            </a:endParaRPr>
          </a:p>
        </p:txBody>
      </p:sp>
      <p:pic>
        <p:nvPicPr>
          <p:cNvPr id="308" name="Google Shape;308;p33"/>
          <p:cNvPicPr preferRelativeResize="0"/>
          <p:nvPr/>
        </p:nvPicPr>
        <p:blipFill>
          <a:blip r:embed="rId4">
            <a:alphaModFix/>
          </a:blip>
          <a:stretch>
            <a:fillRect/>
          </a:stretch>
        </p:blipFill>
        <p:spPr>
          <a:xfrm>
            <a:off x="2111425" y="4396444"/>
            <a:ext cx="19477350" cy="615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p:nvPr/>
        </p:nvSpPr>
        <p:spPr>
          <a:xfrm>
            <a:off x="1080000" y="2880000"/>
            <a:ext cx="225132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000">
                <a:solidFill>
                  <a:srgbClr val="FFFFFF"/>
                </a:solidFill>
              </a:rPr>
              <a:t>Declarações de variáveis</a:t>
            </a:r>
            <a:endParaRPr sz="4000">
              <a:solidFill>
                <a:srgbClr val="FFFFFF"/>
              </a:solidFill>
            </a:endParaRPr>
          </a:p>
          <a:p>
            <a:pPr indent="0" lvl="0" marL="0" rtl="0" algn="just">
              <a:lnSpc>
                <a:spcPct val="150000"/>
              </a:lnSpc>
              <a:spcBef>
                <a:spcPts val="0"/>
              </a:spcBef>
              <a:spcAft>
                <a:spcPts val="0"/>
              </a:spcAft>
              <a:buNone/>
            </a:pPr>
            <a:r>
              <a:t/>
            </a:r>
            <a:endParaRPr sz="4000">
              <a:solidFill>
                <a:srgbClr val="FFFFFF"/>
              </a:solidFill>
            </a:endParaRPr>
          </a:p>
          <a:p>
            <a:pPr indent="0" lvl="0" marL="0" rtl="0" algn="just">
              <a:lnSpc>
                <a:spcPct val="150000"/>
              </a:lnSpc>
              <a:spcBef>
                <a:spcPts val="0"/>
              </a:spcBef>
              <a:spcAft>
                <a:spcPts val="0"/>
              </a:spcAft>
              <a:buNone/>
            </a:pPr>
            <a:r>
              <a:rPr lang="pt-BR" sz="4000">
                <a:solidFill>
                  <a:srgbClr val="FFFFFF"/>
                </a:solidFill>
              </a:rPr>
              <a:t>Existem três tipos de declarações em JavaScript.</a:t>
            </a:r>
            <a:endParaRPr sz="4000">
              <a:solidFill>
                <a:srgbClr val="FFFFFF"/>
              </a:solidFill>
            </a:endParaRPr>
          </a:p>
          <a:p>
            <a:pPr indent="0" lvl="0" marL="0" rtl="0" algn="just">
              <a:lnSpc>
                <a:spcPct val="150000"/>
              </a:lnSpc>
              <a:spcBef>
                <a:spcPts val="0"/>
              </a:spcBef>
              <a:spcAft>
                <a:spcPts val="0"/>
              </a:spcAft>
              <a:buNone/>
            </a:pPr>
            <a:r>
              <a:t/>
            </a:r>
            <a:endParaRPr sz="4000">
              <a:solidFill>
                <a:srgbClr val="FFFFFF"/>
              </a:solidFill>
            </a:endParaRPr>
          </a:p>
          <a:p>
            <a:pPr indent="-482600" lvl="0" marL="457200" rtl="0" algn="just">
              <a:lnSpc>
                <a:spcPct val="150000"/>
              </a:lnSpc>
              <a:spcBef>
                <a:spcPts val="0"/>
              </a:spcBef>
              <a:spcAft>
                <a:spcPts val="0"/>
              </a:spcAft>
              <a:buClr>
                <a:srgbClr val="FFFFFF"/>
              </a:buClr>
              <a:buSzPts val="4000"/>
              <a:buChar char="●"/>
            </a:pPr>
            <a:r>
              <a:rPr b="1" lang="pt-BR" sz="4000">
                <a:solidFill>
                  <a:srgbClr val="FFFFFF"/>
                </a:solidFill>
              </a:rPr>
              <a:t>var</a:t>
            </a:r>
            <a:r>
              <a:rPr lang="pt-BR" sz="4000">
                <a:solidFill>
                  <a:srgbClr val="FFFFFF"/>
                </a:solidFill>
              </a:rPr>
              <a:t>: Declara uma variável, opcionalmente, inicializando-a com um valor.</a:t>
            </a:r>
            <a:endParaRPr sz="4000">
              <a:solidFill>
                <a:srgbClr val="FFFFFF"/>
              </a:solidFill>
            </a:endParaRPr>
          </a:p>
          <a:p>
            <a:pPr indent="0" lvl="0" marL="457200" rtl="0" algn="just">
              <a:lnSpc>
                <a:spcPct val="150000"/>
              </a:lnSpc>
              <a:spcBef>
                <a:spcPts val="0"/>
              </a:spcBef>
              <a:spcAft>
                <a:spcPts val="0"/>
              </a:spcAft>
              <a:buNone/>
            </a:pPr>
            <a:r>
              <a:t/>
            </a:r>
            <a:endParaRPr sz="4000">
              <a:solidFill>
                <a:srgbClr val="FFFFFF"/>
              </a:solidFill>
            </a:endParaRPr>
          </a:p>
          <a:p>
            <a:pPr indent="-482600" lvl="0" marL="457200" rtl="0" algn="just">
              <a:lnSpc>
                <a:spcPct val="150000"/>
              </a:lnSpc>
              <a:spcBef>
                <a:spcPts val="0"/>
              </a:spcBef>
              <a:spcAft>
                <a:spcPts val="0"/>
              </a:spcAft>
              <a:buClr>
                <a:srgbClr val="FFFFFF"/>
              </a:buClr>
              <a:buSzPts val="4000"/>
              <a:buChar char="●"/>
            </a:pPr>
            <a:r>
              <a:rPr b="1" lang="pt-BR" sz="4000">
                <a:solidFill>
                  <a:srgbClr val="FFFFFF"/>
                </a:solidFill>
              </a:rPr>
              <a:t>let</a:t>
            </a:r>
            <a:r>
              <a:rPr lang="pt-BR" sz="4000">
                <a:solidFill>
                  <a:srgbClr val="FFFFFF"/>
                </a:solidFill>
              </a:rPr>
              <a:t>: Declara uma variável local de escopo do bloco, opcionalmente, inicializando-a com um valor.</a:t>
            </a:r>
            <a:endParaRPr sz="4000">
              <a:solidFill>
                <a:srgbClr val="FFFFFF"/>
              </a:solidFill>
            </a:endParaRPr>
          </a:p>
          <a:p>
            <a:pPr indent="0" lvl="0" marL="457200" rtl="0" algn="just">
              <a:lnSpc>
                <a:spcPct val="150000"/>
              </a:lnSpc>
              <a:spcBef>
                <a:spcPts val="0"/>
              </a:spcBef>
              <a:spcAft>
                <a:spcPts val="0"/>
              </a:spcAft>
              <a:buNone/>
            </a:pPr>
            <a:r>
              <a:t/>
            </a:r>
            <a:endParaRPr sz="4000">
              <a:solidFill>
                <a:srgbClr val="FFFFFF"/>
              </a:solidFill>
            </a:endParaRPr>
          </a:p>
          <a:p>
            <a:pPr indent="-482600" lvl="0" marL="457200" rtl="0" algn="just">
              <a:lnSpc>
                <a:spcPct val="150000"/>
              </a:lnSpc>
              <a:spcBef>
                <a:spcPts val="0"/>
              </a:spcBef>
              <a:spcAft>
                <a:spcPts val="0"/>
              </a:spcAft>
              <a:buClr>
                <a:srgbClr val="FFFFFF"/>
              </a:buClr>
              <a:buSzPts val="4000"/>
              <a:buChar char="●"/>
            </a:pPr>
            <a:r>
              <a:rPr b="1" lang="pt-BR" sz="4000">
                <a:solidFill>
                  <a:srgbClr val="FFFFFF"/>
                </a:solidFill>
              </a:rPr>
              <a:t>const</a:t>
            </a:r>
            <a:r>
              <a:rPr lang="pt-BR" sz="4000">
                <a:solidFill>
                  <a:srgbClr val="FFFFFF"/>
                </a:solidFill>
              </a:rPr>
              <a:t>: Declara uma constante de escopo de bloco, apenas de leitura.</a:t>
            </a:r>
            <a:endParaRPr sz="4000">
              <a:solidFill>
                <a:srgbClr val="FFFFFF"/>
              </a:solidFill>
            </a:endParaRPr>
          </a:p>
          <a:p>
            <a:pPr indent="0" lvl="0" marL="457200" rtl="0" algn="just">
              <a:lnSpc>
                <a:spcPct val="150000"/>
              </a:lnSpc>
              <a:spcBef>
                <a:spcPts val="0"/>
              </a:spcBef>
              <a:spcAft>
                <a:spcPts val="0"/>
              </a:spcAft>
              <a:buNone/>
            </a:pPr>
            <a:r>
              <a:t/>
            </a:r>
            <a:endParaRPr sz="4000">
              <a:solidFill>
                <a:srgbClr val="FFFFFF"/>
              </a:solidFill>
            </a:endParaRPr>
          </a:p>
        </p:txBody>
      </p:sp>
      <p:pic>
        <p:nvPicPr>
          <p:cNvPr id="315" name="Google Shape;315;p34"/>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16" name="Google Shape;316;p34"/>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Sintaxe</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p:nvPr/>
        </p:nvSpPr>
        <p:spPr>
          <a:xfrm>
            <a:off x="1080000" y="2880000"/>
            <a:ext cx="225132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4000">
              <a:solidFill>
                <a:srgbClr val="FFFFFF"/>
              </a:solidFill>
            </a:endParaRPr>
          </a:p>
        </p:txBody>
      </p:sp>
      <p:pic>
        <p:nvPicPr>
          <p:cNvPr id="323" name="Google Shape;323;p35"/>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24" name="Google Shape;324;p35"/>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Sintaxe</a:t>
            </a:r>
            <a:endParaRPr b="1" i="0" sz="7000" u="none" cap="none" strike="noStrike">
              <a:solidFill>
                <a:srgbClr val="4BB2F9"/>
              </a:solidFill>
              <a:latin typeface="Arial"/>
              <a:ea typeface="Arial"/>
              <a:cs typeface="Arial"/>
              <a:sym typeface="Arial"/>
            </a:endParaRPr>
          </a:p>
        </p:txBody>
      </p:sp>
      <p:pic>
        <p:nvPicPr>
          <p:cNvPr id="325" name="Google Shape;325;p35"/>
          <p:cNvPicPr preferRelativeResize="0"/>
          <p:nvPr/>
        </p:nvPicPr>
        <p:blipFill>
          <a:blip r:embed="rId4">
            <a:alphaModFix/>
          </a:blip>
          <a:stretch>
            <a:fillRect/>
          </a:stretch>
        </p:blipFill>
        <p:spPr>
          <a:xfrm>
            <a:off x="843350" y="3624475"/>
            <a:ext cx="22986500" cy="6925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p:nvPr/>
        </p:nvSpPr>
        <p:spPr>
          <a:xfrm>
            <a:off x="1080000" y="2880000"/>
            <a:ext cx="225132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4000">
              <a:solidFill>
                <a:srgbClr val="FFFFFF"/>
              </a:solidFill>
            </a:endParaRPr>
          </a:p>
        </p:txBody>
      </p:sp>
      <p:pic>
        <p:nvPicPr>
          <p:cNvPr id="332" name="Google Shape;332;p36"/>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33" name="Google Shape;333;p36"/>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Sintaxe</a:t>
            </a:r>
            <a:endParaRPr b="1" i="0" sz="7000" u="none" cap="none" strike="noStrike">
              <a:solidFill>
                <a:srgbClr val="4BB2F9"/>
              </a:solidFill>
              <a:latin typeface="Arial"/>
              <a:ea typeface="Arial"/>
              <a:cs typeface="Arial"/>
              <a:sym typeface="Arial"/>
            </a:endParaRPr>
          </a:p>
        </p:txBody>
      </p:sp>
      <p:pic>
        <p:nvPicPr>
          <p:cNvPr id="334" name="Google Shape;334;p36"/>
          <p:cNvPicPr preferRelativeResize="0"/>
          <p:nvPr/>
        </p:nvPicPr>
        <p:blipFill>
          <a:blip r:embed="rId4">
            <a:alphaModFix/>
          </a:blip>
          <a:stretch>
            <a:fillRect/>
          </a:stretch>
        </p:blipFill>
        <p:spPr>
          <a:xfrm>
            <a:off x="525813" y="3974612"/>
            <a:ext cx="23326026" cy="7003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p:nvPr/>
        </p:nvSpPr>
        <p:spPr>
          <a:xfrm>
            <a:off x="1080000" y="2880000"/>
            <a:ext cx="225132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4000">
              <a:solidFill>
                <a:srgbClr val="FFFFFF"/>
              </a:solidFill>
            </a:endParaRPr>
          </a:p>
        </p:txBody>
      </p:sp>
      <p:pic>
        <p:nvPicPr>
          <p:cNvPr id="341" name="Google Shape;341;p37"/>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42" name="Google Shape;342;p3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Sintaxe</a:t>
            </a:r>
            <a:endParaRPr b="1" i="0" sz="7000" u="none" cap="none" strike="noStrike">
              <a:solidFill>
                <a:srgbClr val="4BB2F9"/>
              </a:solidFill>
              <a:latin typeface="Arial"/>
              <a:ea typeface="Arial"/>
              <a:cs typeface="Arial"/>
              <a:sym typeface="Arial"/>
            </a:endParaRPr>
          </a:p>
        </p:txBody>
      </p:sp>
      <p:pic>
        <p:nvPicPr>
          <p:cNvPr id="343" name="Google Shape;343;p37"/>
          <p:cNvPicPr preferRelativeResize="0"/>
          <p:nvPr/>
        </p:nvPicPr>
        <p:blipFill>
          <a:blip r:embed="rId4">
            <a:alphaModFix/>
          </a:blip>
          <a:stretch>
            <a:fillRect/>
          </a:stretch>
        </p:blipFill>
        <p:spPr>
          <a:xfrm>
            <a:off x="1080000" y="3686213"/>
            <a:ext cx="21878649" cy="7350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pSp>
        <p:nvGrpSpPr>
          <p:cNvPr id="349" name="Google Shape;349;p38"/>
          <p:cNvGrpSpPr/>
          <p:nvPr/>
        </p:nvGrpSpPr>
        <p:grpSpPr>
          <a:xfrm>
            <a:off x="0" y="0"/>
            <a:ext cx="6133200" cy="13716000"/>
            <a:chOff x="18244457" y="0"/>
            <a:chExt cx="6133200" cy="13716000"/>
          </a:xfrm>
        </p:grpSpPr>
        <p:sp>
          <p:nvSpPr>
            <p:cNvPr id="350" name="Google Shape;350;p38"/>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351" name="Google Shape;351;p38"/>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352" name="Google Shape;352;p38"/>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Exercícios</a:t>
            </a:r>
            <a:endParaRPr b="1" sz="9600">
              <a:solidFill>
                <a:srgbClr val="FFFFFF"/>
              </a:solidFill>
            </a:endParaRPr>
          </a:p>
        </p:txBody>
      </p:sp>
      <p:grpSp>
        <p:nvGrpSpPr>
          <p:cNvPr id="353" name="Google Shape;353;p38"/>
          <p:cNvGrpSpPr/>
          <p:nvPr/>
        </p:nvGrpSpPr>
        <p:grpSpPr>
          <a:xfrm>
            <a:off x="6133192" y="0"/>
            <a:ext cx="359700" cy="13716000"/>
            <a:chOff x="0" y="0"/>
            <a:chExt cx="359700" cy="13716000"/>
          </a:xfrm>
        </p:grpSpPr>
        <p:sp>
          <p:nvSpPr>
            <p:cNvPr id="354" name="Google Shape;354;p38"/>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355" name="Google Shape;355;p38"/>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p:nvPr/>
        </p:nvSpPr>
        <p:spPr>
          <a:xfrm>
            <a:off x="1080000" y="2880000"/>
            <a:ext cx="220557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3600">
                <a:solidFill>
                  <a:srgbClr val="FFFFFF"/>
                </a:solidFill>
              </a:rPr>
              <a:t>Exercício 1: Crie variáveis para armazenar informações do usuário (nome, idade) e exibir uma saudação personalizada no console.</a:t>
            </a:r>
            <a:endParaRPr sz="3600">
              <a:solidFill>
                <a:srgbClr val="FFFFFF"/>
              </a:solidFill>
            </a:endParaRPr>
          </a:p>
          <a:p>
            <a:pPr indent="0" lvl="0" marL="0" rtl="0" algn="just">
              <a:lnSpc>
                <a:spcPct val="150000"/>
              </a:lnSpc>
              <a:spcBef>
                <a:spcPts val="0"/>
              </a:spcBef>
              <a:spcAft>
                <a:spcPts val="0"/>
              </a:spcAft>
              <a:buNone/>
            </a:pPr>
            <a:r>
              <a:t/>
            </a:r>
            <a:endParaRPr sz="3600">
              <a:solidFill>
                <a:srgbClr val="FFFFFF"/>
              </a:solidFill>
            </a:endParaRPr>
          </a:p>
          <a:p>
            <a:pPr indent="0" lvl="0" marL="0" rtl="0" algn="just">
              <a:lnSpc>
                <a:spcPct val="150000"/>
              </a:lnSpc>
              <a:spcBef>
                <a:spcPts val="0"/>
              </a:spcBef>
              <a:spcAft>
                <a:spcPts val="0"/>
              </a:spcAft>
              <a:buNone/>
            </a:pPr>
            <a:r>
              <a:rPr b="1" lang="pt-BR" sz="3600">
                <a:solidFill>
                  <a:srgbClr val="FFFFFF"/>
                </a:solidFill>
              </a:rPr>
              <a:t>Instruções</a:t>
            </a:r>
            <a:r>
              <a:rPr lang="pt-BR" sz="3600">
                <a:solidFill>
                  <a:srgbClr val="FFFFFF"/>
                </a:solidFill>
              </a:rPr>
              <a:t>:</a:t>
            </a:r>
            <a:endParaRPr sz="3600">
              <a:solidFill>
                <a:srgbClr val="FFFFFF"/>
              </a:solidFill>
            </a:endParaRPr>
          </a:p>
          <a:p>
            <a:pPr indent="0" lvl="0" marL="0" rtl="0" algn="just">
              <a:lnSpc>
                <a:spcPct val="150000"/>
              </a:lnSpc>
              <a:spcBef>
                <a:spcPts val="0"/>
              </a:spcBef>
              <a:spcAft>
                <a:spcPts val="0"/>
              </a:spcAft>
              <a:buNone/>
            </a:pPr>
            <a:r>
              <a:rPr lang="pt-BR" sz="3600">
                <a:solidFill>
                  <a:srgbClr val="FFFFFF"/>
                </a:solidFill>
              </a:rPr>
              <a:t>Utilize a função console.log() para esse exercício. Experimente a função alert() também! :D</a:t>
            </a:r>
            <a:endParaRPr sz="3600">
              <a:solidFill>
                <a:srgbClr val="FFFFFF"/>
              </a:solidFill>
            </a:endParaRPr>
          </a:p>
          <a:p>
            <a:pPr indent="0" lvl="0" marL="0" rtl="0" algn="just">
              <a:lnSpc>
                <a:spcPct val="150000"/>
              </a:lnSpc>
              <a:spcBef>
                <a:spcPts val="0"/>
              </a:spcBef>
              <a:spcAft>
                <a:spcPts val="0"/>
              </a:spcAft>
              <a:buNone/>
            </a:pPr>
            <a:r>
              <a:t/>
            </a:r>
            <a:endParaRPr sz="3600">
              <a:solidFill>
                <a:srgbClr val="FFFFFF"/>
              </a:solidFill>
            </a:endParaRPr>
          </a:p>
        </p:txBody>
      </p:sp>
      <p:pic>
        <p:nvPicPr>
          <p:cNvPr id="362" name="Google Shape;362;p39"/>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63" name="Google Shape;363;p3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Exercícios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p:nvPr/>
        </p:nvSpPr>
        <p:spPr>
          <a:xfrm>
            <a:off x="1080000" y="2880000"/>
            <a:ext cx="220557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3600">
                <a:solidFill>
                  <a:srgbClr val="FFFFFF"/>
                </a:solidFill>
              </a:rPr>
              <a:t>Exercício 2: </a:t>
            </a:r>
            <a:r>
              <a:rPr b="1" lang="pt-BR" sz="3600">
                <a:solidFill>
                  <a:srgbClr val="FFFFFF"/>
                </a:solidFill>
              </a:rPr>
              <a:t>Criar um programa que pergunte a idade do usuário e exiba se ele é maior de idade ou não.</a:t>
            </a:r>
            <a:endParaRPr sz="3600">
              <a:solidFill>
                <a:srgbClr val="FFFFFF"/>
              </a:solidFill>
            </a:endParaRPr>
          </a:p>
          <a:p>
            <a:pPr indent="0" lvl="0" marL="0" rtl="0" algn="just">
              <a:lnSpc>
                <a:spcPct val="150000"/>
              </a:lnSpc>
              <a:spcBef>
                <a:spcPts val="0"/>
              </a:spcBef>
              <a:spcAft>
                <a:spcPts val="0"/>
              </a:spcAft>
              <a:buNone/>
            </a:pPr>
            <a:r>
              <a:t/>
            </a:r>
            <a:endParaRPr sz="3600">
              <a:solidFill>
                <a:srgbClr val="FFFFFF"/>
              </a:solidFill>
            </a:endParaRPr>
          </a:p>
          <a:p>
            <a:pPr indent="0" lvl="0" marL="0" rtl="0" algn="just">
              <a:lnSpc>
                <a:spcPct val="150000"/>
              </a:lnSpc>
              <a:spcBef>
                <a:spcPts val="0"/>
              </a:spcBef>
              <a:spcAft>
                <a:spcPts val="0"/>
              </a:spcAft>
              <a:buNone/>
            </a:pPr>
            <a:r>
              <a:rPr b="1" lang="pt-BR" sz="3600">
                <a:solidFill>
                  <a:srgbClr val="FFFFFF"/>
                </a:solidFill>
              </a:rPr>
              <a:t>Instruções</a:t>
            </a:r>
            <a:r>
              <a:rPr lang="pt-BR" sz="3600">
                <a:solidFill>
                  <a:srgbClr val="FFFFFF"/>
                </a:solidFill>
              </a:rPr>
              <a:t>:</a:t>
            </a:r>
            <a:endParaRPr sz="3600">
              <a:solidFill>
                <a:srgbClr val="FFFFFF"/>
              </a:solidFill>
            </a:endParaRPr>
          </a:p>
          <a:p>
            <a:pPr indent="0" lvl="0" marL="0" rtl="0" algn="just">
              <a:lnSpc>
                <a:spcPct val="150000"/>
              </a:lnSpc>
              <a:spcBef>
                <a:spcPts val="0"/>
              </a:spcBef>
              <a:spcAft>
                <a:spcPts val="0"/>
              </a:spcAft>
              <a:buNone/>
            </a:pPr>
            <a:r>
              <a:rPr lang="pt-BR" sz="3600">
                <a:solidFill>
                  <a:srgbClr val="FFFFFF"/>
                </a:solidFill>
              </a:rPr>
              <a:t>Utilize a função </a:t>
            </a:r>
            <a:r>
              <a:rPr lang="pt-BR" sz="3600">
                <a:solidFill>
                  <a:srgbClr val="FFFFFF"/>
                </a:solidFill>
              </a:rPr>
              <a:t>prompt(</a:t>
            </a:r>
            <a:r>
              <a:rPr lang="pt-BR" sz="3600">
                <a:solidFill>
                  <a:srgbClr val="FFFFFF"/>
                </a:solidFill>
              </a:rPr>
              <a:t>) para esse exercício e para exibir a mensagem, utilize alert()</a:t>
            </a:r>
            <a:br>
              <a:rPr lang="pt-BR" sz="3600">
                <a:solidFill>
                  <a:srgbClr val="FFFFFF"/>
                </a:solidFill>
              </a:rPr>
            </a:br>
            <a:br>
              <a:rPr lang="pt-BR" sz="3600">
                <a:solidFill>
                  <a:srgbClr val="FFFFFF"/>
                </a:solidFill>
              </a:rPr>
            </a:br>
            <a:r>
              <a:rPr lang="pt-BR" sz="3600">
                <a:solidFill>
                  <a:srgbClr val="FFFFFF"/>
                </a:solidFill>
              </a:rPr>
              <a:t>OBS: Para fazer o parse para inteiro, você deve usar </a:t>
            </a:r>
            <a:r>
              <a:rPr b="1" lang="pt-BR" sz="3600">
                <a:solidFill>
                  <a:srgbClr val="FFFFFF"/>
                </a:solidFill>
              </a:rPr>
              <a:t>Number</a:t>
            </a:r>
            <a:r>
              <a:rPr lang="pt-BR" sz="3600">
                <a:solidFill>
                  <a:srgbClr val="FFFFFF"/>
                </a:solidFill>
              </a:rPr>
              <a:t>(prompt("Digite sua idade:", ""));</a:t>
            </a:r>
            <a:endParaRPr sz="3600">
              <a:solidFill>
                <a:srgbClr val="FFFFFF"/>
              </a:solidFill>
            </a:endParaRPr>
          </a:p>
        </p:txBody>
      </p:sp>
      <p:pic>
        <p:nvPicPr>
          <p:cNvPr id="370" name="Google Shape;370;p4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71" name="Google Shape;371;p4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Exercícios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p:nvPr/>
        </p:nvSpPr>
        <p:spPr>
          <a:xfrm>
            <a:off x="1080000" y="2880000"/>
            <a:ext cx="220557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3600">
                <a:solidFill>
                  <a:srgbClr val="FFFFFF"/>
                </a:solidFill>
              </a:rPr>
              <a:t>Exercício 3: </a:t>
            </a:r>
            <a:r>
              <a:rPr b="1" lang="pt-BR" sz="3600">
                <a:solidFill>
                  <a:srgbClr val="FFFFFF"/>
                </a:solidFill>
              </a:rPr>
              <a:t>Criar um script que conte de 1 a 10 e exiba no console.</a:t>
            </a:r>
            <a:endParaRPr b="1" sz="3600">
              <a:solidFill>
                <a:srgbClr val="FFFFFF"/>
              </a:solidFill>
            </a:endParaRPr>
          </a:p>
          <a:p>
            <a:pPr indent="0" lvl="0" marL="0" rtl="0" algn="just">
              <a:lnSpc>
                <a:spcPct val="150000"/>
              </a:lnSpc>
              <a:spcBef>
                <a:spcPts val="0"/>
              </a:spcBef>
              <a:spcAft>
                <a:spcPts val="0"/>
              </a:spcAft>
              <a:buNone/>
            </a:pPr>
            <a:r>
              <a:t/>
            </a:r>
            <a:endParaRPr b="1" sz="3600">
              <a:solidFill>
                <a:srgbClr val="FFFFFF"/>
              </a:solidFill>
            </a:endParaRPr>
          </a:p>
          <a:p>
            <a:pPr indent="0" lvl="0" marL="0" rtl="0" algn="just">
              <a:lnSpc>
                <a:spcPct val="150000"/>
              </a:lnSpc>
              <a:spcBef>
                <a:spcPts val="0"/>
              </a:spcBef>
              <a:spcAft>
                <a:spcPts val="0"/>
              </a:spcAft>
              <a:buNone/>
            </a:pPr>
            <a:r>
              <a:rPr b="1" lang="pt-BR" sz="3600">
                <a:solidFill>
                  <a:srgbClr val="FFFFFF"/>
                </a:solidFill>
              </a:rPr>
              <a:t>Desafio: Modificar o programa para somar números de 1 a 10.</a:t>
            </a:r>
            <a:endParaRPr sz="3600">
              <a:solidFill>
                <a:srgbClr val="FFFFFF"/>
              </a:solidFill>
            </a:endParaRPr>
          </a:p>
        </p:txBody>
      </p:sp>
      <p:pic>
        <p:nvPicPr>
          <p:cNvPr id="378" name="Google Shape;378;p41"/>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79" name="Google Shape;379;p4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Exercícios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p:nvPr/>
        </p:nvSpPr>
        <p:spPr>
          <a:xfrm>
            <a:off x="-1182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386" name="Google Shape;386;p42"/>
          <p:cNvPicPr preferRelativeResize="0"/>
          <p:nvPr/>
        </p:nvPicPr>
        <p:blipFill rotWithShape="1">
          <a:blip r:embed="rId3">
            <a:alphaModFix/>
          </a:blip>
          <a:srcRect b="0" l="0" r="0" t="0"/>
          <a:stretch/>
        </p:blipFill>
        <p:spPr>
          <a:xfrm>
            <a:off x="1314642" y="5302993"/>
            <a:ext cx="3480254" cy="3110014"/>
          </a:xfrm>
          <a:prstGeom prst="rect">
            <a:avLst/>
          </a:prstGeom>
          <a:noFill/>
          <a:ln>
            <a:noFill/>
          </a:ln>
        </p:spPr>
      </p:pic>
      <p:grpSp>
        <p:nvGrpSpPr>
          <p:cNvPr id="387" name="Google Shape;387;p42"/>
          <p:cNvGrpSpPr/>
          <p:nvPr/>
        </p:nvGrpSpPr>
        <p:grpSpPr>
          <a:xfrm>
            <a:off x="7447835" y="5543727"/>
            <a:ext cx="16808274" cy="3740951"/>
            <a:chOff x="5230872" y="6188672"/>
            <a:chExt cx="16808274" cy="3740951"/>
          </a:xfrm>
        </p:grpSpPr>
        <p:sp>
          <p:nvSpPr>
            <p:cNvPr id="388" name="Google Shape;388;p42"/>
            <p:cNvSpPr txBox="1"/>
            <p:nvPr/>
          </p:nvSpPr>
          <p:spPr>
            <a:xfrm>
              <a:off x="5230872" y="6188672"/>
              <a:ext cx="16808274"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i="0" lang="pt-BR" sz="9600" u="none" cap="none" strike="noStrike">
                  <a:solidFill>
                    <a:srgbClr val="FFFFFF"/>
                  </a:solidFill>
                  <a:latin typeface="Arial"/>
                  <a:ea typeface="Arial"/>
                  <a:cs typeface="Arial"/>
                  <a:sym typeface="Arial"/>
                </a:rPr>
                <a:t>Desenvolvimento Web</a:t>
              </a:r>
              <a:endParaRPr/>
            </a:p>
          </p:txBody>
        </p:sp>
        <p:sp>
          <p:nvSpPr>
            <p:cNvPr id="389" name="Google Shape;389;p42"/>
            <p:cNvSpPr/>
            <p:nvPr/>
          </p:nvSpPr>
          <p:spPr>
            <a:xfrm>
              <a:off x="5230872" y="9006293"/>
              <a:ext cx="1467720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50"/>
                <a:buFont typeface="Arial"/>
                <a:buNone/>
              </a:pPr>
              <a:r>
                <a:rPr lang="pt-BR" sz="5400">
                  <a:solidFill>
                    <a:srgbClr val="FFFFFF"/>
                  </a:solidFill>
                </a:rPr>
                <a:t>eduardogabriel24</a:t>
              </a:r>
              <a:r>
                <a:rPr b="0" i="0" lang="pt-BR" sz="5400" u="none" cap="none" strike="noStrike">
                  <a:solidFill>
                    <a:srgbClr val="FFFFFF"/>
                  </a:solidFill>
                  <a:latin typeface="Arial"/>
                  <a:ea typeface="Arial"/>
                  <a:cs typeface="Arial"/>
                  <a:sym typeface="Arial"/>
                </a:rPr>
                <a:t>@univille.br</a:t>
              </a:r>
              <a:endParaRPr b="0" i="0" sz="5400" u="none" cap="none" strike="noStrike">
                <a:solidFill>
                  <a:srgbClr val="FFFFFF"/>
                </a:solidFill>
                <a:latin typeface="Arial"/>
                <a:ea typeface="Arial"/>
                <a:cs typeface="Arial"/>
                <a:sym typeface="Arial"/>
              </a:endParaRPr>
            </a:p>
          </p:txBody>
        </p:sp>
      </p:grpSp>
      <p:sp>
        <p:nvSpPr>
          <p:cNvPr id="390" name="Google Shape;390;p42"/>
          <p:cNvSpPr/>
          <p:nvPr/>
        </p:nvSpPr>
        <p:spPr>
          <a:xfrm>
            <a:off x="7447835" y="947535"/>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Universidade da Região de Joinville - UNIVILLE</a:t>
            </a:r>
            <a:endParaRPr/>
          </a:p>
        </p:txBody>
      </p:sp>
      <p:grpSp>
        <p:nvGrpSpPr>
          <p:cNvPr id="391" name="Google Shape;391;p42"/>
          <p:cNvGrpSpPr/>
          <p:nvPr/>
        </p:nvGrpSpPr>
        <p:grpSpPr>
          <a:xfrm>
            <a:off x="6121366" y="0"/>
            <a:ext cx="359679" cy="13716000"/>
            <a:chOff x="0" y="0"/>
            <a:chExt cx="359679" cy="13716000"/>
          </a:xfrm>
        </p:grpSpPr>
        <p:sp>
          <p:nvSpPr>
            <p:cNvPr id="392" name="Google Shape;392;p42"/>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393" name="Google Shape;393;p42"/>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
        <p:nvSpPr>
          <p:cNvPr id="394" name="Google Shape;394;p42"/>
          <p:cNvSpPr/>
          <p:nvPr/>
        </p:nvSpPr>
        <p:spPr>
          <a:xfrm>
            <a:off x="7447835" y="12508734"/>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Prof. </a:t>
            </a:r>
            <a:r>
              <a:rPr lang="pt-BR" sz="3200">
                <a:solidFill>
                  <a:srgbClr val="FFFFFF"/>
                </a:solidFill>
              </a:rPr>
              <a:t>Eduardo Gabriel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p:nvPr/>
        </p:nvSpPr>
        <p:spPr>
          <a:xfrm>
            <a:off x="344550" y="288000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000">
                <a:solidFill>
                  <a:srgbClr val="FFFFFF"/>
                </a:solidFill>
              </a:rPr>
              <a:t>JavaScript (ou "JS") é uma linguagem de programação utilizada principalmente para scripts dinâmicos do lado do cliente em páginas web, podendo também ser utilizada no lado do servidor, usando um interpretador (em inglês: runtime) como o Node.js.</a:t>
            </a:r>
            <a:endParaRPr sz="4000">
              <a:solidFill>
                <a:srgbClr val="FFFFFF"/>
              </a:solidFill>
            </a:endParaRPr>
          </a:p>
          <a:p>
            <a:pPr indent="0" lvl="0" marL="0" rtl="0" algn="just">
              <a:lnSpc>
                <a:spcPct val="150000"/>
              </a:lnSpc>
              <a:spcBef>
                <a:spcPts val="0"/>
              </a:spcBef>
              <a:spcAft>
                <a:spcPts val="0"/>
              </a:spcAft>
              <a:buNone/>
            </a:pPr>
            <a:r>
              <a:t/>
            </a:r>
            <a:endParaRPr sz="4000">
              <a:solidFill>
                <a:srgbClr val="FFFFFF"/>
              </a:solidFill>
            </a:endParaRPr>
          </a:p>
          <a:p>
            <a:pPr indent="0" lvl="0" marL="0" rtl="0" algn="just">
              <a:lnSpc>
                <a:spcPct val="150000"/>
              </a:lnSpc>
              <a:spcBef>
                <a:spcPts val="0"/>
              </a:spcBef>
              <a:spcAft>
                <a:spcPts val="0"/>
              </a:spcAft>
              <a:buNone/>
            </a:pPr>
            <a:r>
              <a:rPr lang="pt-BR" sz="4000">
                <a:solidFill>
                  <a:srgbClr val="FFFFFF"/>
                </a:solidFill>
              </a:rPr>
              <a:t>O JavaScript </a:t>
            </a:r>
            <a:r>
              <a:rPr b="1" lang="pt-BR" sz="5600">
                <a:solidFill>
                  <a:srgbClr val="FFFFFF"/>
                </a:solidFill>
              </a:rPr>
              <a:t>não deve</a:t>
            </a:r>
            <a:r>
              <a:rPr lang="pt-BR" sz="4000">
                <a:solidFill>
                  <a:srgbClr val="FFFFFF"/>
                </a:solidFill>
              </a:rPr>
              <a:t> ser confundido com a linguagem de programação Java. Apesar de "Java" e "JavaScript" serem marcas comerciais (ou marcas registradas) da Oracle nos EUA e em outros países, essas duas linguagens de programação são significativamente diferentes em sintaxe, semântica e casos de uso.</a:t>
            </a:r>
            <a:endParaRPr sz="4000">
              <a:solidFill>
                <a:srgbClr val="FFFFFF"/>
              </a:solidFill>
            </a:endParaRPr>
          </a:p>
        </p:txBody>
      </p:sp>
      <p:pic>
        <p:nvPicPr>
          <p:cNvPr id="53" name="Google Shape;53;p7"/>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54" name="Google Shape;54;p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Javascript</a:t>
            </a:r>
            <a:endParaRPr b="1" i="0" sz="7000" u="none" cap="none" strike="noStrike">
              <a:solidFill>
                <a:srgbClr val="4BB2F9"/>
              </a:solidFill>
              <a:latin typeface="Arial"/>
              <a:ea typeface="Arial"/>
              <a:cs typeface="Arial"/>
              <a:sym typeface="Arial"/>
            </a:endParaRPr>
          </a:p>
        </p:txBody>
      </p:sp>
      <p:pic>
        <p:nvPicPr>
          <p:cNvPr id="55" name="Google Shape;55;p7"/>
          <p:cNvPicPr preferRelativeResize="0"/>
          <p:nvPr/>
        </p:nvPicPr>
        <p:blipFill>
          <a:blip r:embed="rId4">
            <a:alphaModFix/>
          </a:blip>
          <a:stretch>
            <a:fillRect/>
          </a:stretch>
        </p:blipFill>
        <p:spPr>
          <a:xfrm>
            <a:off x="6832667" y="10285280"/>
            <a:ext cx="2692425" cy="2692425"/>
          </a:xfrm>
          <a:prstGeom prst="rect">
            <a:avLst/>
          </a:prstGeom>
          <a:noFill/>
          <a:ln>
            <a:noFill/>
          </a:ln>
        </p:spPr>
      </p:pic>
      <p:pic>
        <p:nvPicPr>
          <p:cNvPr id="56" name="Google Shape;56;p7"/>
          <p:cNvPicPr preferRelativeResize="0"/>
          <p:nvPr/>
        </p:nvPicPr>
        <p:blipFill>
          <a:blip r:embed="rId5">
            <a:alphaModFix/>
          </a:blip>
          <a:stretch>
            <a:fillRect/>
          </a:stretch>
        </p:blipFill>
        <p:spPr>
          <a:xfrm>
            <a:off x="12870600" y="10285279"/>
            <a:ext cx="2692425" cy="2692425"/>
          </a:xfrm>
          <a:prstGeom prst="rect">
            <a:avLst/>
          </a:prstGeom>
          <a:noFill/>
          <a:ln>
            <a:noFill/>
          </a:ln>
        </p:spPr>
      </p:pic>
      <p:sp>
        <p:nvSpPr>
          <p:cNvPr id="57" name="Google Shape;57;p7"/>
          <p:cNvSpPr txBox="1"/>
          <p:nvPr/>
        </p:nvSpPr>
        <p:spPr>
          <a:xfrm>
            <a:off x="10287000" y="10769588"/>
            <a:ext cx="1624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0000">
                <a:solidFill>
                  <a:srgbClr val="F0F0F0"/>
                </a:solidFill>
                <a:highlight>
                  <a:srgbClr val="121212"/>
                </a:highlight>
              </a:rPr>
              <a:t>!=</a:t>
            </a:r>
            <a:endParaRPr sz="10000">
              <a:solidFill>
                <a:srgbClr val="F0F0F0"/>
              </a:solidFill>
              <a:highlight>
                <a:srgbClr val="121212"/>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8"/>
          <p:cNvGrpSpPr/>
          <p:nvPr/>
        </p:nvGrpSpPr>
        <p:grpSpPr>
          <a:xfrm>
            <a:off x="0" y="0"/>
            <a:ext cx="6133200" cy="13716000"/>
            <a:chOff x="18244457" y="0"/>
            <a:chExt cx="6133200" cy="13716000"/>
          </a:xfrm>
        </p:grpSpPr>
        <p:sp>
          <p:nvSpPr>
            <p:cNvPr id="64" name="Google Shape;64;p8"/>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65" name="Google Shape;65;p8"/>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66" name="Google Shape;66;p8"/>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História</a:t>
            </a:r>
            <a:endParaRPr b="1" sz="9600">
              <a:solidFill>
                <a:srgbClr val="FFFFFF"/>
              </a:solidFill>
            </a:endParaRPr>
          </a:p>
        </p:txBody>
      </p:sp>
      <p:grpSp>
        <p:nvGrpSpPr>
          <p:cNvPr id="67" name="Google Shape;67;p8"/>
          <p:cNvGrpSpPr/>
          <p:nvPr/>
        </p:nvGrpSpPr>
        <p:grpSpPr>
          <a:xfrm>
            <a:off x="6133192" y="0"/>
            <a:ext cx="359700" cy="13716000"/>
            <a:chOff x="0" y="0"/>
            <a:chExt cx="359700" cy="13716000"/>
          </a:xfrm>
        </p:grpSpPr>
        <p:sp>
          <p:nvSpPr>
            <p:cNvPr id="68" name="Google Shape;68;p8"/>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69" name="Google Shape;69;p8"/>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p:nvPr/>
        </p:nvSpPr>
        <p:spPr>
          <a:xfrm>
            <a:off x="344550" y="288000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000">
                <a:solidFill>
                  <a:srgbClr val="FFFFFF"/>
                </a:solidFill>
              </a:rPr>
              <a:t>Concebido como uma linguagem do lado do servidor por Brendan Eich (então empregado pela Netscape Corporation), o JavaScript logo chegou ao Netscape Navigator 2.0 em setembro de 1995. O JavaScript obteve sucesso imediato e o Internet Explorer 3.0 introduziu o suporte ao JavaScript sob o nome JScript em agosto de 1996.</a:t>
            </a:r>
            <a:endParaRPr b="1" i="0" sz="4000" u="none" cap="none" strike="noStrike">
              <a:solidFill>
                <a:srgbClr val="FFFFFF"/>
              </a:solidFill>
            </a:endParaRPr>
          </a:p>
        </p:txBody>
      </p:sp>
      <p:pic>
        <p:nvPicPr>
          <p:cNvPr id="76" name="Google Shape;76;p9"/>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77" name="Google Shape;77;p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História do Javascript</a:t>
            </a:r>
            <a:endParaRPr b="1" i="0" sz="7000" u="none" cap="none" strike="noStrike">
              <a:solidFill>
                <a:srgbClr val="4BB2F9"/>
              </a:solidFill>
              <a:latin typeface="Arial"/>
              <a:ea typeface="Arial"/>
              <a:cs typeface="Arial"/>
              <a:sym typeface="Arial"/>
            </a:endParaRPr>
          </a:p>
        </p:txBody>
      </p:sp>
      <p:pic>
        <p:nvPicPr>
          <p:cNvPr id="78" name="Google Shape;78;p9"/>
          <p:cNvPicPr preferRelativeResize="0"/>
          <p:nvPr/>
        </p:nvPicPr>
        <p:blipFill>
          <a:blip r:embed="rId4">
            <a:alphaModFix/>
          </a:blip>
          <a:stretch>
            <a:fillRect/>
          </a:stretch>
        </p:blipFill>
        <p:spPr>
          <a:xfrm>
            <a:off x="14567127" y="6176625"/>
            <a:ext cx="6839646" cy="6839676"/>
          </a:xfrm>
          <a:prstGeom prst="rect">
            <a:avLst/>
          </a:prstGeom>
          <a:noFill/>
          <a:ln>
            <a:noFill/>
          </a:ln>
        </p:spPr>
      </p:pic>
      <p:pic>
        <p:nvPicPr>
          <p:cNvPr id="79" name="Google Shape;79;p9"/>
          <p:cNvPicPr preferRelativeResize="0"/>
          <p:nvPr/>
        </p:nvPicPr>
        <p:blipFill>
          <a:blip r:embed="rId5">
            <a:alphaModFix/>
          </a:blip>
          <a:stretch>
            <a:fillRect/>
          </a:stretch>
        </p:blipFill>
        <p:spPr>
          <a:xfrm>
            <a:off x="2395700" y="7329513"/>
            <a:ext cx="8743950" cy="453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0"/>
          <p:cNvSpPr/>
          <p:nvPr/>
        </p:nvSpPr>
        <p:spPr>
          <a:xfrm>
            <a:off x="344550" y="288000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000">
                <a:solidFill>
                  <a:srgbClr val="FFFFFF"/>
                </a:solidFill>
              </a:rPr>
              <a:t>Em novembro de 1996, a Netscape começou a trabalhar com a ECMA International para tornar o JavaScript um padrão do setor. Desde então, o JavaScript padronizado é chamado de ECMAScript e especificado sob a ECMA-262, cuja última edição (décima primeira, ES2020) está disponível desde junho de 2020.</a:t>
            </a:r>
            <a:endParaRPr b="1" i="0" sz="4000" u="none" cap="none" strike="noStrike">
              <a:solidFill>
                <a:srgbClr val="FFFFFF"/>
              </a:solidFill>
            </a:endParaRPr>
          </a:p>
        </p:txBody>
      </p:sp>
      <p:pic>
        <p:nvPicPr>
          <p:cNvPr id="86" name="Google Shape;86;p1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87" name="Google Shape;87;p1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História do Javascript</a:t>
            </a:r>
            <a:endParaRPr b="1" i="0" sz="7000" u="none" cap="none" strike="noStrike">
              <a:solidFill>
                <a:srgbClr val="4BB2F9"/>
              </a:solidFill>
              <a:latin typeface="Arial"/>
              <a:ea typeface="Arial"/>
              <a:cs typeface="Arial"/>
              <a:sym typeface="Arial"/>
            </a:endParaRPr>
          </a:p>
        </p:txBody>
      </p:sp>
      <p:pic>
        <p:nvPicPr>
          <p:cNvPr id="88" name="Google Shape;88;p10"/>
          <p:cNvPicPr preferRelativeResize="0"/>
          <p:nvPr/>
        </p:nvPicPr>
        <p:blipFill>
          <a:blip r:embed="rId4">
            <a:alphaModFix/>
          </a:blip>
          <a:stretch>
            <a:fillRect/>
          </a:stretch>
        </p:blipFill>
        <p:spPr>
          <a:xfrm>
            <a:off x="4391250" y="6732291"/>
            <a:ext cx="15155101" cy="590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1"/>
          <p:cNvSpPr/>
          <p:nvPr/>
        </p:nvSpPr>
        <p:spPr>
          <a:xfrm>
            <a:off x="344550" y="2880000"/>
            <a:ext cx="232485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4000">
                <a:solidFill>
                  <a:srgbClr val="FFFFFF"/>
                </a:solidFill>
              </a:rPr>
              <a:t>Recentemente, a popularidade do JavaScript se expandiu ainda mais através do bem-sucedido Node.js, o interpretador multiplataforma mais popular de ambiente de execução JavaScript fora do navegador. Node.js foi criado utilizando o V8 Javascript Engine permitindo que os desenvolvedores utilizem o JavaScript como linguagem de script para automatizar as coisas em um PC e criar servidores HTTP e WebSocket totalmente funcionais.</a:t>
            </a:r>
            <a:endParaRPr b="1" i="0" sz="4000" u="none" cap="none" strike="noStrike">
              <a:solidFill>
                <a:srgbClr val="FFFFFF"/>
              </a:solidFill>
            </a:endParaRPr>
          </a:p>
        </p:txBody>
      </p:sp>
      <p:pic>
        <p:nvPicPr>
          <p:cNvPr id="95" name="Google Shape;95;p11"/>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96" name="Google Shape;96;p1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História do Javascript</a:t>
            </a:r>
            <a:endParaRPr b="1" i="0" sz="7000" u="none" cap="none" strike="noStrike">
              <a:solidFill>
                <a:srgbClr val="4BB2F9"/>
              </a:solidFill>
              <a:latin typeface="Arial"/>
              <a:ea typeface="Arial"/>
              <a:cs typeface="Arial"/>
              <a:sym typeface="Arial"/>
            </a:endParaRPr>
          </a:p>
        </p:txBody>
      </p:sp>
      <p:pic>
        <p:nvPicPr>
          <p:cNvPr id="97" name="Google Shape;97;p11"/>
          <p:cNvPicPr preferRelativeResize="0"/>
          <p:nvPr/>
        </p:nvPicPr>
        <p:blipFill>
          <a:blip r:embed="rId4">
            <a:alphaModFix/>
          </a:blip>
          <a:stretch>
            <a:fillRect/>
          </a:stretch>
        </p:blipFill>
        <p:spPr>
          <a:xfrm>
            <a:off x="7559300" y="7484908"/>
            <a:ext cx="9259050" cy="566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p12"/>
          <p:cNvGrpSpPr/>
          <p:nvPr/>
        </p:nvGrpSpPr>
        <p:grpSpPr>
          <a:xfrm>
            <a:off x="0" y="0"/>
            <a:ext cx="6133200" cy="13716000"/>
            <a:chOff x="18244457" y="0"/>
            <a:chExt cx="6133200" cy="13716000"/>
          </a:xfrm>
        </p:grpSpPr>
        <p:sp>
          <p:nvSpPr>
            <p:cNvPr id="104" name="Google Shape;104;p12"/>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05" name="Google Shape;105;p12"/>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06" name="Google Shape;106;p12"/>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Tipos de dados</a:t>
            </a:r>
            <a:endParaRPr b="1" sz="9600">
              <a:solidFill>
                <a:srgbClr val="FFFFFF"/>
              </a:solidFill>
            </a:endParaRPr>
          </a:p>
        </p:txBody>
      </p:sp>
      <p:grpSp>
        <p:nvGrpSpPr>
          <p:cNvPr id="107" name="Google Shape;107;p12"/>
          <p:cNvGrpSpPr/>
          <p:nvPr/>
        </p:nvGrpSpPr>
        <p:grpSpPr>
          <a:xfrm>
            <a:off x="6133192" y="0"/>
            <a:ext cx="359700" cy="13716000"/>
            <a:chOff x="0" y="0"/>
            <a:chExt cx="359700" cy="13716000"/>
          </a:xfrm>
        </p:grpSpPr>
        <p:sp>
          <p:nvSpPr>
            <p:cNvPr id="108" name="Google Shape;108;p12"/>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09" name="Google Shape;109;p12"/>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enutzerdefiniert 227">
      <a:dk1>
        <a:srgbClr val="464646"/>
      </a:dk1>
      <a:lt1>
        <a:srgbClr val="F0F0F0"/>
      </a:lt1>
      <a:dk2>
        <a:srgbClr val="44546A"/>
      </a:dk2>
      <a:lt2>
        <a:srgbClr val="E7E6E6"/>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