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1"/>
  </p:sldMasterIdLst>
  <p:notesMasterIdLst>
    <p:notesMasterId r:id="rId42"/>
  </p:notesMasterIdLst>
  <p:handoutMasterIdLst>
    <p:handoutMasterId r:id="rId43"/>
  </p:handoutMasterIdLst>
  <p:sldIdLst>
    <p:sldId id="257" r:id="rId2"/>
    <p:sldId id="388" r:id="rId3"/>
    <p:sldId id="389" r:id="rId4"/>
    <p:sldId id="390" r:id="rId5"/>
    <p:sldId id="391" r:id="rId6"/>
    <p:sldId id="393" r:id="rId7"/>
    <p:sldId id="426" r:id="rId8"/>
    <p:sldId id="394" r:id="rId9"/>
    <p:sldId id="395" r:id="rId10"/>
    <p:sldId id="396" r:id="rId11"/>
    <p:sldId id="397" r:id="rId12"/>
    <p:sldId id="398" r:id="rId13"/>
    <p:sldId id="399" r:id="rId14"/>
    <p:sldId id="400" r:id="rId15"/>
    <p:sldId id="403" r:id="rId16"/>
    <p:sldId id="405" r:id="rId17"/>
    <p:sldId id="406" r:id="rId18"/>
    <p:sldId id="407" r:id="rId19"/>
    <p:sldId id="408" r:id="rId20"/>
    <p:sldId id="409" r:id="rId21"/>
    <p:sldId id="410" r:id="rId22"/>
    <p:sldId id="411" r:id="rId23"/>
    <p:sldId id="412" r:id="rId24"/>
    <p:sldId id="413" r:id="rId25"/>
    <p:sldId id="414" r:id="rId26"/>
    <p:sldId id="415" r:id="rId27"/>
    <p:sldId id="417" r:id="rId28"/>
    <p:sldId id="418" r:id="rId29"/>
    <p:sldId id="428" r:id="rId30"/>
    <p:sldId id="419" r:id="rId31"/>
    <p:sldId id="420" r:id="rId32"/>
    <p:sldId id="421" r:id="rId33"/>
    <p:sldId id="423" r:id="rId34"/>
    <p:sldId id="424" r:id="rId35"/>
    <p:sldId id="425" r:id="rId36"/>
    <p:sldId id="427" r:id="rId37"/>
    <p:sldId id="361" r:id="rId38"/>
    <p:sldId id="386" r:id="rId39"/>
    <p:sldId id="387" r:id="rId40"/>
    <p:sldId id="345" r:id="rId41"/>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C4C4"/>
    <a:srgbClr val="FF0000"/>
    <a:srgbClr val="E8F6E4"/>
    <a:srgbClr val="EEEFD7"/>
    <a:srgbClr val="FF33CC"/>
    <a:srgbClr val="BBCDE3"/>
    <a:srgbClr val="B395D8"/>
    <a:srgbClr val="3E8CC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8052" autoAdjust="0"/>
    <p:restoredTop sz="40468" autoAdjust="0"/>
  </p:normalViewPr>
  <p:slideViewPr>
    <p:cSldViewPr snapToGrid="0">
      <p:cViewPr varScale="1">
        <p:scale>
          <a:sx n="108" d="100"/>
          <a:sy n="108" d="100"/>
        </p:scale>
        <p:origin x="42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3138" y="-15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101BF8-A4A3-4745-B852-023022D2EB9E}" type="datetimeFigureOut">
              <a:rPr lang="en-US" smtClean="0"/>
              <a:t>8/20/2018</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D7267EF-5704-44C9-B836-2619CDB98BEB}" type="slidenum">
              <a:rPr lang="en-US" smtClean="0"/>
              <a:t>‹#›</a:t>
            </a:fld>
            <a:endParaRPr lang="en-US" dirty="0"/>
          </a:p>
        </p:txBody>
      </p:sp>
    </p:spTree>
    <p:extLst>
      <p:ext uri="{BB962C8B-B14F-4D97-AF65-F5344CB8AC3E}">
        <p14:creationId xmlns:p14="http://schemas.microsoft.com/office/powerpoint/2010/main" val="4133575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2220686"/>
            <a:ext cx="6286500" cy="68074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DCCEFC8F-1EBC-43E5-886D-F0A9AD3E9B6F}" type="slidenum">
              <a:rPr lang="en-US"/>
              <a:pPr>
                <a:defRPr/>
              </a:pPr>
              <a:t>‹#›</a:t>
            </a:fld>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r>
              <a:rPr lang="en-US" dirty="0"/>
              <a:t>Module 3: Configuring and Troubleshooting DNS</a:t>
            </a:r>
          </a:p>
          <a:p>
            <a:pPr>
              <a:defRPr/>
            </a:pP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6421B</a:t>
            </a:r>
          </a:p>
        </p:txBody>
      </p:sp>
    </p:spTree>
    <p:extLst>
      <p:ext uri="{BB962C8B-B14F-4D97-AF65-F5344CB8AC3E}">
        <p14:creationId xmlns:p14="http://schemas.microsoft.com/office/powerpoint/2010/main" val="1339329195"/>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4344988" y="188913"/>
            <a:ext cx="2528887" cy="1897062"/>
          </a:xfrm>
          <a:ln/>
        </p:spPr>
      </p:sp>
      <p:sp>
        <p:nvSpPr>
          <p:cNvPr id="33795" name="Notes Placeholder 2"/>
          <p:cNvSpPr>
            <a:spLocks noGrp="1"/>
          </p:cNvSpPr>
          <p:nvPr>
            <p:ph type="body" idx="1"/>
          </p:nvPr>
        </p:nvSpPr>
        <p:spPr>
          <a:xfrm>
            <a:off x="314325" y="2446338"/>
            <a:ext cx="6286500" cy="658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b="1" dirty="0"/>
              <a:t>Presentation: 90 minutes</a:t>
            </a:r>
          </a:p>
          <a:p>
            <a:pPr eaLnBrk="1" hangingPunct="1">
              <a:lnSpc>
                <a:spcPct val="80000"/>
              </a:lnSpc>
            </a:pPr>
            <a:r>
              <a:rPr lang="en-US" b="1" dirty="0"/>
              <a:t>Labs: 60 minutes</a:t>
            </a:r>
            <a:endParaRPr lang="en-US" altLang="ko-KR" b="1" dirty="0">
              <a:ea typeface="굴림" pitchFamily="34" charset="-127"/>
            </a:endParaRPr>
          </a:p>
          <a:p>
            <a:pPr eaLnBrk="1" hangingPunct="1">
              <a:lnSpc>
                <a:spcPct val="80000"/>
              </a:lnSpc>
            </a:pPr>
            <a:endParaRPr lang="en-US" dirty="0"/>
          </a:p>
          <a:p>
            <a:pPr eaLnBrk="1" hangingPunct="1">
              <a:lnSpc>
                <a:spcPct val="90000"/>
              </a:lnSpc>
            </a:pPr>
            <a:r>
              <a:rPr lang="en-US" dirty="0"/>
              <a:t>After completing this module, students will be able to:</a:t>
            </a:r>
          </a:p>
          <a:p>
            <a:pPr marL="171450" indent="-171450" eaLnBrk="1" hangingPunct="1">
              <a:buFont typeface="Arial" pitchFamily="34" charset="0"/>
              <a:buChar char="•"/>
            </a:pPr>
            <a:r>
              <a:rPr lang="en-US" dirty="0"/>
              <a:t>Install the DNS server</a:t>
            </a:r>
            <a:r>
              <a:rPr lang="en-US" baseline="0" dirty="0"/>
              <a:t> role</a:t>
            </a:r>
          </a:p>
          <a:p>
            <a:pPr marL="171450" indent="-171450" eaLnBrk="1" hangingPunct="1">
              <a:buFont typeface="Arial" pitchFamily="34" charset="0"/>
              <a:buChar char="•"/>
            </a:pPr>
            <a:r>
              <a:rPr lang="en-US" baseline="0" dirty="0"/>
              <a:t>Configure DNS </a:t>
            </a:r>
          </a:p>
          <a:p>
            <a:pPr marL="171450" indent="-171450" eaLnBrk="1" hangingPunct="1">
              <a:buFont typeface="Arial" pitchFamily="34" charset="0"/>
              <a:buChar char="•"/>
            </a:pPr>
            <a:r>
              <a:rPr lang="en-US" baseline="0" dirty="0"/>
              <a:t>Create and configure DNS zones</a:t>
            </a:r>
          </a:p>
          <a:p>
            <a:pPr marL="171450" indent="-171450" eaLnBrk="1" hangingPunct="1">
              <a:buFont typeface="Arial" pitchFamily="34" charset="0"/>
              <a:buChar char="•"/>
            </a:pPr>
            <a:r>
              <a:rPr lang="en-US" baseline="0" dirty="0"/>
              <a:t>Configure zone transfers</a:t>
            </a:r>
          </a:p>
          <a:p>
            <a:pPr marL="171450" indent="-171450" eaLnBrk="1" hangingPunct="1">
              <a:buFont typeface="Arial" pitchFamily="34" charset="0"/>
              <a:buChar char="•"/>
            </a:pPr>
            <a:r>
              <a:rPr lang="en-US" baseline="0" dirty="0"/>
              <a:t>Manage and troubleshoot DNS</a:t>
            </a:r>
          </a:p>
          <a:p>
            <a:pPr marL="171450" lvl="0" indent="-171450">
              <a:buFont typeface="Arial" pitchFamily="34" charset="0"/>
              <a:buChar char="•"/>
            </a:pPr>
            <a:endParaRPr lang="en-GB" dirty="0"/>
          </a:p>
          <a:p>
            <a:pPr eaLnBrk="1" hangingPunct="1">
              <a:lnSpc>
                <a:spcPct val="90000"/>
              </a:lnSpc>
            </a:pPr>
            <a:endParaRPr lang="en-US" b="1" dirty="0"/>
          </a:p>
          <a:p>
            <a:pPr eaLnBrk="1" hangingPunct="1">
              <a:lnSpc>
                <a:spcPct val="90000"/>
              </a:lnSpc>
            </a:pPr>
            <a:r>
              <a:rPr lang="en-US" b="1" dirty="0"/>
              <a:t>Required materials</a:t>
            </a:r>
          </a:p>
          <a:p>
            <a:pPr eaLnBrk="1" hangingPunct="1">
              <a:lnSpc>
                <a:spcPct val="90000"/>
              </a:lnSpc>
            </a:pPr>
            <a:r>
              <a:rPr lang="en-US" dirty="0"/>
              <a:t>To teach this module, you need the Microsoft® Office PowerPoint® file 6421B_03.pptx.</a:t>
            </a:r>
          </a:p>
          <a:p>
            <a:pPr eaLnBrk="1" hangingPunct="1">
              <a:lnSpc>
                <a:spcPct val="90000"/>
              </a:lnSpc>
            </a:pPr>
            <a:endParaRPr lang="en-US" b="1" dirty="0"/>
          </a:p>
          <a:p>
            <a:pPr eaLnBrk="1" hangingPunct="1">
              <a:lnSpc>
                <a:spcPct val="90000"/>
              </a:lnSpc>
            </a:pPr>
            <a:r>
              <a:rPr lang="en-US" b="1" dirty="0"/>
              <a:t>Important:</a:t>
            </a:r>
            <a:r>
              <a:rPr lang="en-US" dirty="0"/>
              <a:t> We recommend that you use PowerPoint 2002 or a later version to display the slides for this course. If you use PowerPoint Viewer or an earlier version of PowerPoint, all the features of the slides might not be display correctly.</a:t>
            </a:r>
          </a:p>
          <a:p>
            <a:pPr eaLnBrk="1" hangingPunct="1">
              <a:lnSpc>
                <a:spcPct val="90000"/>
              </a:lnSpc>
            </a:pPr>
            <a:endParaRPr lang="en-US" dirty="0"/>
          </a:p>
          <a:p>
            <a:pPr eaLnBrk="1" hangingPunct="1">
              <a:lnSpc>
                <a:spcPct val="90000"/>
              </a:lnSpc>
            </a:pPr>
            <a:r>
              <a:rPr lang="en-US" b="1" dirty="0"/>
              <a:t>Preparation tasks</a:t>
            </a:r>
          </a:p>
          <a:p>
            <a:pPr eaLnBrk="1" hangingPunct="1">
              <a:lnSpc>
                <a:spcPct val="90000"/>
              </a:lnSpc>
            </a:pPr>
            <a:r>
              <a:rPr lang="en-US" dirty="0"/>
              <a:t>To prepare for this module:</a:t>
            </a:r>
          </a:p>
          <a:p>
            <a:pPr eaLnBrk="1" hangingPunct="1">
              <a:lnSpc>
                <a:spcPct val="90000"/>
              </a:lnSpc>
              <a:buFontTx/>
              <a:buChar char="•"/>
            </a:pPr>
            <a:r>
              <a:rPr lang="en-US" dirty="0"/>
              <a:t> Read all of the materials for this module.</a:t>
            </a:r>
          </a:p>
          <a:p>
            <a:pPr eaLnBrk="1" hangingPunct="1">
              <a:lnSpc>
                <a:spcPct val="90000"/>
              </a:lnSpc>
              <a:buFontTx/>
              <a:buChar char="•"/>
            </a:pPr>
            <a:r>
              <a:rPr lang="en-US" dirty="0"/>
              <a:t> Practice performing the demonstrations and the lab exercises.</a:t>
            </a:r>
          </a:p>
          <a:p>
            <a:pPr eaLnBrk="1" hangingPunct="1">
              <a:lnSpc>
                <a:spcPct val="90000"/>
              </a:lnSpc>
              <a:buFontTx/>
              <a:buChar char="•"/>
            </a:pPr>
            <a:r>
              <a:rPr lang="en-US" altLang="ko-KR" dirty="0">
                <a:ea typeface="굴림" pitchFamily="34" charset="-127"/>
              </a:rPr>
              <a:t> Work through the Module Review and Takeaways section, and determine how you will use this section to reinforce student learning and promote knowledge transfer to on-the-job performance. </a:t>
            </a:r>
          </a:p>
          <a:p>
            <a:pPr eaLnBrk="1" hangingPunct="1">
              <a:lnSpc>
                <a:spcPct val="90000"/>
              </a:lnSpc>
            </a:pPr>
            <a:endParaRPr lang="en-GB" altLang="zh-CN" dirty="0"/>
          </a:p>
          <a:p>
            <a:pPr eaLnBrk="1" hangingPunct="1">
              <a:lnSpc>
                <a:spcPct val="90000"/>
              </a:lnSpc>
            </a:pPr>
            <a:r>
              <a:rPr lang="en-GB" altLang="zh-CN" dirty="0"/>
              <a:t>Make sure that students are aware that the Course Companion CD contains additional module information and resources.</a:t>
            </a:r>
            <a:endParaRPr lang="en-US" dirty="0"/>
          </a:p>
          <a:p>
            <a:pPr>
              <a:lnSpc>
                <a:spcPct val="90000"/>
              </a:lnSpc>
            </a:pPr>
            <a:endParaRPr lang="en-US" dirty="0">
              <a:latin typeface="Arial" charset="0"/>
            </a:endParaRPr>
          </a:p>
        </p:txBody>
      </p:sp>
      <p:sp>
        <p:nvSpPr>
          <p:cNvPr id="3379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875AAAF1-CF4E-4168-8A0E-1F2CB5ADF0BA}" type="slidenum">
              <a:rPr lang="en-US" b="0" smtClean="0"/>
              <a:pPr/>
              <a:t>1</a:t>
            </a:fld>
            <a:endParaRPr lang="en-US" b="0" dirty="0"/>
          </a:p>
        </p:txBody>
      </p:sp>
      <p:sp>
        <p:nvSpPr>
          <p:cNvPr id="33797" name="Rectangle 4"/>
          <p:cNvSpPr>
            <a:spLocks noChangeArrowheads="1"/>
          </p:cNvSpPr>
          <p:nvPr/>
        </p:nvSpPr>
        <p:spPr bwMode="auto">
          <a:xfrm>
            <a:off x="542925" y="1319213"/>
            <a:ext cx="2860675"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0" rIns="182880"/>
          <a:lstStyle/>
          <a:p>
            <a:pPr>
              <a:lnSpc>
                <a:spcPct val="80000"/>
              </a:lnSpc>
              <a:spcAft>
                <a:spcPct val="60000"/>
              </a:spcAft>
            </a:pPr>
            <a:endParaRPr lang="en-US" altLang="ko-KR" sz="1000" dirty="0">
              <a:latin typeface="Arial" charset="0"/>
              <a:ea typeface="굴림" pitchFamily="34" charset="-127"/>
            </a:endParaRPr>
          </a:p>
        </p:txBody>
      </p:sp>
      <p:sp>
        <p:nvSpPr>
          <p:cNvPr id="6"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r>
              <a:rPr lang="en-US" dirty="0"/>
              <a:t>Module 3: Configuring and Troubleshooting DNS</a:t>
            </a:r>
          </a:p>
          <a:p>
            <a:pPr>
              <a:defRPr/>
            </a:pPr>
            <a:endParaRPr lang="en-US" dirty="0"/>
          </a:p>
        </p:txBody>
      </p:sp>
      <p:sp>
        <p:nvSpPr>
          <p:cNvPr id="7"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6421B</a:t>
            </a:r>
          </a:p>
        </p:txBody>
      </p:sp>
    </p:spTree>
    <p:extLst>
      <p:ext uri="{BB962C8B-B14F-4D97-AF65-F5344CB8AC3E}">
        <p14:creationId xmlns:p14="http://schemas.microsoft.com/office/powerpoint/2010/main" val="1927167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73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76A6962F-F8C6-4AAF-A6F3-6B4309529AB6}" type="slidenum">
              <a:rPr lang="en-US" b="0" smtClean="0"/>
              <a:pPr/>
              <a:t>10</a:t>
            </a:fld>
            <a:endParaRPr lang="en-US" b="0" dirty="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r>
              <a:rPr lang="en-US" dirty="0"/>
              <a:t>After completing this lesson,</a:t>
            </a:r>
            <a:r>
              <a:rPr lang="en-US" baseline="0" dirty="0"/>
              <a:t> students will be able to:</a:t>
            </a:r>
            <a:endParaRPr lang="en-US" dirty="0">
              <a:solidFill>
                <a:srgbClr val="FF0000"/>
              </a:solidFill>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List the components of a DNS solution</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Describe DNS resource records</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Explain how root hints work</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Describe </a:t>
            </a:r>
            <a:r>
              <a:rPr lang="en-GB" sz="1000" b="0" u="none" kern="1200" dirty="0">
                <a:solidFill>
                  <a:schemeClr val="tx1"/>
                </a:solidFill>
                <a:effectLst/>
                <a:latin typeface="Arial" charset="0"/>
                <a:ea typeface="+mn-ea"/>
                <a:cs typeface="+mn-cs"/>
              </a:rPr>
              <a:t>how various types</a:t>
            </a:r>
            <a:r>
              <a:rPr lang="en-GB" sz="1000" b="0" u="none" kern="1200" baseline="0" dirty="0">
                <a:solidFill>
                  <a:schemeClr val="tx1"/>
                </a:solidFill>
                <a:effectLst/>
                <a:latin typeface="Arial" charset="0"/>
                <a:ea typeface="+mn-ea"/>
                <a:cs typeface="+mn-cs"/>
              </a:rPr>
              <a:t> of DNS query work</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Explain how forwarding</a:t>
            </a:r>
            <a:r>
              <a:rPr lang="en-US" sz="1000" b="0" u="none" kern="1200" baseline="0" dirty="0">
                <a:solidFill>
                  <a:schemeClr val="tx1"/>
                </a:solidFill>
                <a:effectLst/>
                <a:latin typeface="Arial" charset="0"/>
                <a:ea typeface="+mn-ea"/>
                <a:cs typeface="+mn-cs"/>
              </a:rPr>
              <a:t> and conditional forwarding works</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Explain how DNS server caching works</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Configure the DNS Server role properties</a:t>
            </a:r>
            <a:endParaRPr lang="en-GB" sz="1000" b="0" u="none"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299919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8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8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4324935E-18C9-4332-B6CF-60A3395F9F87}" type="slidenum">
              <a:rPr lang="en-US" b="0" smtClean="0"/>
              <a:pPr/>
              <a:t>11</a:t>
            </a:fld>
            <a:endParaRPr lang="en-US" b="0" dirty="0"/>
          </a:p>
        </p:txBody>
      </p:sp>
      <p:sp>
        <p:nvSpPr>
          <p:cNvPr id="58373" name="Rectangle 2"/>
          <p:cNvSpPr>
            <a:spLocks noGrp="1" noRot="1" noChangeAspect="1" noChangeArrowheads="1" noTextEdit="1"/>
          </p:cNvSpPr>
          <p:nvPr>
            <p:ph type="sldImg"/>
          </p:nvPr>
        </p:nvSpPr>
        <p:spPr>
          <a:ln/>
        </p:spPr>
      </p:sp>
      <p:sp>
        <p:nvSpPr>
          <p:cNvPr id="58374"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List the components of a DNS solution. Ask students to identify the elements that they have used already for a DNS solution (DNS client). </a:t>
            </a:r>
            <a:endParaRPr lang="en-US" b="1" dirty="0"/>
          </a:p>
          <a:p>
            <a:pPr eaLnBrk="1" hangingPunct="1"/>
            <a:endParaRPr lang="en-US" dirty="0"/>
          </a:p>
          <a:p>
            <a:pPr eaLnBrk="1" hangingPunct="1"/>
            <a:r>
              <a:rPr lang="en-US" b="1" dirty="0"/>
              <a:t>DNS Server</a:t>
            </a:r>
            <a:r>
              <a:rPr lang="en-US" dirty="0"/>
              <a:t> </a:t>
            </a:r>
          </a:p>
          <a:p>
            <a:pPr eaLnBrk="1" hangingPunct="1"/>
            <a:r>
              <a:rPr lang="en-US" dirty="0"/>
              <a:t>The DNS server performs several operations, such as storing resource records in a text file or Active Directory, and performing lookups for clients. </a:t>
            </a:r>
          </a:p>
          <a:p>
            <a:pPr eaLnBrk="1" hangingPunct="1"/>
            <a:endParaRPr lang="en-US" dirty="0"/>
          </a:p>
          <a:p>
            <a:pPr eaLnBrk="1" hangingPunct="1"/>
            <a:r>
              <a:rPr lang="en-US" b="1" dirty="0"/>
              <a:t>DNS Resolver (Client)</a:t>
            </a:r>
            <a:endParaRPr lang="en-US" dirty="0"/>
          </a:p>
          <a:p>
            <a:pPr eaLnBrk="1" hangingPunct="1"/>
            <a:r>
              <a:rPr lang="en-US" dirty="0"/>
              <a:t>The DNS client generates and sends iterative or recursive queries to the DNS Server.</a:t>
            </a:r>
          </a:p>
          <a:p>
            <a:pPr eaLnBrk="1" hangingPunct="1"/>
            <a:endParaRPr lang="en-US" dirty="0"/>
          </a:p>
          <a:p>
            <a:pPr eaLnBrk="1" hangingPunct="1"/>
            <a:r>
              <a:rPr lang="en-US" b="1" dirty="0"/>
              <a:t>References</a:t>
            </a:r>
            <a:endParaRPr lang="en-US" dirty="0"/>
          </a:p>
          <a:p>
            <a:pPr eaLnBrk="1" hangingPunct="1"/>
            <a:r>
              <a:rPr lang="en-US" dirty="0"/>
              <a:t>Microsoft TechNet: DNS defined:</a:t>
            </a:r>
            <a:br>
              <a:rPr lang="en-US" dirty="0"/>
            </a:br>
            <a:r>
              <a:rPr lang="en-US" dirty="0"/>
              <a:t>http://go.microsoft.com/fwlink/?LinkId=99841&amp;clcid=0x409</a:t>
            </a:r>
          </a:p>
          <a:p>
            <a:pPr eaLnBrk="1" hangingPunct="1"/>
            <a:r>
              <a:rPr lang="en-US" dirty="0"/>
              <a:t>Microsoft TechNet: Server features: http://go.microsoft.com/fwlink/?LinkId=99842&amp;clcid=0x409</a:t>
            </a:r>
          </a:p>
          <a:p>
            <a:pPr eaLnBrk="1" hangingPunct="1"/>
            <a:r>
              <a:rPr lang="en-US" dirty="0"/>
              <a:t>Microsoft TechNet: Client features: http://go.microsoft.com/fwlink/?LinkId=99843&amp;clcid=0x409</a:t>
            </a:r>
          </a:p>
          <a:p>
            <a:pPr eaLnBrk="1" hangingPunct="1"/>
            <a:endParaRPr lang="en-US" dirty="0"/>
          </a:p>
        </p:txBody>
      </p:sp>
    </p:spTree>
    <p:extLst>
      <p:ext uri="{BB962C8B-B14F-4D97-AF65-F5344CB8AC3E}">
        <p14:creationId xmlns:p14="http://schemas.microsoft.com/office/powerpoint/2010/main" val="1001515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xfrm>
            <a:off x="314325" y="2195513"/>
            <a:ext cx="6286500" cy="671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DNS Resource Records</a:t>
            </a:r>
          </a:p>
          <a:p>
            <a:pPr eaLnBrk="1" hangingPunct="1"/>
            <a:r>
              <a:rPr lang="en-US" dirty="0"/>
              <a:t>DNS resource records store information on the DNS server that relates a domain name to an IP address. Types of records include: </a:t>
            </a:r>
          </a:p>
          <a:p>
            <a:pPr lvl="1" eaLnBrk="1" hangingPunct="1"/>
            <a:r>
              <a:rPr lang="en-US" b="1" dirty="0"/>
              <a:t>Start of authority (SOA) resource record: </a:t>
            </a:r>
            <a:r>
              <a:rPr lang="en-US" dirty="0"/>
              <a:t>identifies the primary name server for a DNS zone.</a:t>
            </a:r>
          </a:p>
          <a:p>
            <a:pPr lvl="1" eaLnBrk="1" hangingPunct="1"/>
            <a:r>
              <a:rPr lang="en-US" b="1" dirty="0"/>
              <a:t>Host address (A) resource record: </a:t>
            </a:r>
            <a:r>
              <a:rPr lang="en-US" dirty="0"/>
              <a:t>the main record that defines a host name.</a:t>
            </a:r>
          </a:p>
          <a:p>
            <a:pPr lvl="1" eaLnBrk="1" hangingPunct="1"/>
            <a:r>
              <a:rPr lang="en-US" b="1" dirty="0"/>
              <a:t>Canonical name (CNAME) resource record:</a:t>
            </a:r>
            <a:r>
              <a:rPr lang="en-US" dirty="0"/>
              <a:t> an alias record type (for example, www.microsoft.com is a CNAME of the A record microsoft.com).</a:t>
            </a:r>
          </a:p>
          <a:p>
            <a:pPr lvl="1" eaLnBrk="1" hangingPunct="1"/>
            <a:r>
              <a:rPr lang="en-US" b="1" dirty="0"/>
              <a:t>Mail exchanger (MX) resource record:</a:t>
            </a:r>
            <a:r>
              <a:rPr lang="en-US" dirty="0"/>
              <a:t> used to specify an email server.</a:t>
            </a:r>
          </a:p>
          <a:p>
            <a:pPr lvl="1" eaLnBrk="1" hangingPunct="1"/>
            <a:r>
              <a:rPr lang="en-US" b="1" dirty="0"/>
              <a:t>Pointer (PTR) resource record:</a:t>
            </a:r>
            <a:r>
              <a:rPr lang="en-US" dirty="0"/>
              <a:t> used to look up and map an IP address to a domain name. The addresses are stored in the reverse lookup zone.</a:t>
            </a:r>
          </a:p>
          <a:p>
            <a:pPr lvl="1" eaLnBrk="1" hangingPunct="1"/>
            <a:r>
              <a:rPr lang="en-US" b="1" dirty="0"/>
              <a:t>Service locator (SRV) resource record:</a:t>
            </a:r>
            <a:r>
              <a:rPr lang="en-US" dirty="0"/>
              <a:t> identifies a service that is available in the domain. Active Directory uses these records extensively.</a:t>
            </a:r>
          </a:p>
          <a:p>
            <a:pPr lvl="1" eaLnBrk="1" hangingPunct="1"/>
            <a:r>
              <a:rPr lang="en-US" b="1" dirty="0"/>
              <a:t>Name Server (NS) resource record:</a:t>
            </a:r>
            <a:r>
              <a:rPr lang="en-US" dirty="0"/>
              <a:t> identifies all of the name servers in a domain.</a:t>
            </a:r>
          </a:p>
          <a:p>
            <a:pPr lvl="1" eaLnBrk="1" hangingPunct="1"/>
            <a:r>
              <a:rPr lang="en-US" b="1" dirty="0"/>
              <a:t>IPv6 Record (AAAA):</a:t>
            </a:r>
            <a:r>
              <a:rPr lang="en-US" dirty="0"/>
              <a:t> this resource record is used to specify a DNS record that references an IPv6 address. </a:t>
            </a:r>
          </a:p>
          <a:p>
            <a:pPr eaLnBrk="1" hangingPunct="1"/>
            <a:endParaRPr lang="en-US" dirty="0"/>
          </a:p>
          <a:p>
            <a:pPr eaLnBrk="1" hangingPunct="1"/>
            <a:r>
              <a:rPr lang="en-US" b="1" dirty="0"/>
              <a:t>References</a:t>
            </a:r>
            <a:endParaRPr lang="en-US" dirty="0"/>
          </a:p>
          <a:p>
            <a:pPr eaLnBrk="1" hangingPunct="1"/>
            <a:r>
              <a:rPr lang="en-US" dirty="0"/>
              <a:t>Help topic: Adding Resource Records</a:t>
            </a:r>
          </a:p>
        </p:txBody>
      </p:sp>
      <p:sp>
        <p:nvSpPr>
          <p:cNvPr id="593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939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939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DE8D45A2-DFB4-4F64-8F1B-AF724D2FB36A}" type="slidenum">
              <a:rPr lang="en-US" b="0" smtClean="0"/>
              <a:pPr/>
              <a:t>12</a:t>
            </a:fld>
            <a:endParaRPr lang="en-US" b="0" dirty="0"/>
          </a:p>
        </p:txBody>
      </p:sp>
    </p:spTree>
    <p:extLst>
      <p:ext uri="{BB962C8B-B14F-4D97-AF65-F5344CB8AC3E}">
        <p14:creationId xmlns:p14="http://schemas.microsoft.com/office/powerpoint/2010/main" val="186949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60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3B8A67B4-F39B-4E23-881C-9825950C05DB}" type="slidenum">
              <a:rPr lang="en-US" b="0" smtClean="0"/>
              <a:pPr/>
              <a:t>13</a:t>
            </a:fld>
            <a:endParaRPr lang="en-US" b="0" dirty="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Define Root Hints</a:t>
            </a:r>
          </a:p>
          <a:p>
            <a:pPr eaLnBrk="1" hangingPunct="1"/>
            <a:r>
              <a:rPr lang="en-US" dirty="0"/>
              <a:t>Describe the function of a root hint on the Internet and within an organization by referring to the slide.</a:t>
            </a:r>
          </a:p>
          <a:p>
            <a:pPr eaLnBrk="1" hangingPunct="1"/>
            <a:endParaRPr lang="en-US" dirty="0"/>
          </a:p>
          <a:p>
            <a:pPr eaLnBrk="1" hangingPunct="1"/>
            <a:r>
              <a:rPr lang="en-US" dirty="0"/>
              <a:t>Root hints are the list of the 13 servers on the Internet that the Internet Assigned Numbers Authority (IANA) maintains and that the DNS server uses if it cannot resolve a DNS query by using a DNS forwarder or its own cache. The root hints are the highest servers in the DNS hierarchy and can provide the necessary information for a DNS server to perform an iterative query to the next lowest layer of the DNS namespace.</a:t>
            </a:r>
          </a:p>
          <a:p>
            <a:pPr eaLnBrk="1" hangingPunct="1"/>
            <a:endParaRPr lang="en-US" dirty="0"/>
          </a:p>
          <a:p>
            <a:pPr eaLnBrk="1" hangingPunct="1"/>
            <a:r>
              <a:rPr lang="en-US" dirty="0"/>
              <a:t>Students should understand that the root hints are relatively fixed. An IP address for a root hint may be changed, but this is rare. If you remove root hints from a DNS server and do not set up forwarding, that DNS server will not be able to resolve DNS names outside its own authoritative zone.</a:t>
            </a:r>
          </a:p>
          <a:p>
            <a:pPr eaLnBrk="1" hangingPunct="1"/>
            <a:endParaRPr lang="en-US" dirty="0"/>
          </a:p>
          <a:p>
            <a:pPr eaLnBrk="1" hangingPunct="1"/>
            <a:r>
              <a:rPr lang="en-US" dirty="0"/>
              <a:t>It is possible to add additional root hint servers. This is useful when an organization has multiple domains in the Active directory forest.</a:t>
            </a:r>
          </a:p>
          <a:p>
            <a:pPr eaLnBrk="1" hangingPunct="1"/>
            <a:endParaRPr lang="en-US" dirty="0"/>
          </a:p>
          <a:p>
            <a:pPr eaLnBrk="1" hangingPunct="1"/>
            <a:r>
              <a:rPr lang="en-US" dirty="0"/>
              <a:t>Demonstrate how to locate and view root hints: </a:t>
            </a:r>
          </a:p>
          <a:p>
            <a:pPr lvl="1" indent="-171450" eaLnBrk="1" hangingPunct="1">
              <a:buFontTx/>
              <a:buAutoNum type="arabicPeriod"/>
            </a:pPr>
            <a:r>
              <a:rPr lang="en-US" dirty="0"/>
              <a:t>Open the Windows 2008 R2 DNS role console.</a:t>
            </a:r>
          </a:p>
          <a:p>
            <a:pPr lvl="1" indent="-171450" eaLnBrk="1" hangingPunct="1">
              <a:buFontTx/>
              <a:buAutoNum type="arabicPeriod"/>
            </a:pPr>
            <a:r>
              <a:rPr lang="en-US" dirty="0"/>
              <a:t>Right-click on the server and click properties.</a:t>
            </a:r>
          </a:p>
          <a:p>
            <a:pPr lvl="1" indent="-171450" eaLnBrk="1" hangingPunct="1">
              <a:buFontTx/>
              <a:buAutoNum type="arabicPeriod"/>
            </a:pPr>
            <a:r>
              <a:rPr lang="en-US" dirty="0"/>
              <a:t>Show the root hints.</a:t>
            </a:r>
          </a:p>
          <a:p>
            <a:pPr eaLnBrk="1" hangingPunct="1"/>
            <a:endParaRPr lang="en-US" dirty="0"/>
          </a:p>
          <a:p>
            <a:pPr eaLnBrk="1" hangingPunct="1"/>
            <a:endParaRPr lang="en-US" dirty="0"/>
          </a:p>
        </p:txBody>
      </p:sp>
    </p:spTree>
    <p:extLst>
      <p:ext uri="{BB962C8B-B14F-4D97-AF65-F5344CB8AC3E}">
        <p14:creationId xmlns:p14="http://schemas.microsoft.com/office/powerpoint/2010/main" val="4063290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614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61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173A42B3-6216-4DC3-A303-7EADC074DFC5}" type="slidenum">
              <a:rPr lang="en-US" b="0" smtClean="0"/>
              <a:pPr/>
              <a:t>14</a:t>
            </a:fld>
            <a:endParaRPr lang="en-US" b="0" dirty="0"/>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xfrm>
            <a:off x="314325" y="1982525"/>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Explain that a DNS query is used to request name resolution and that the query is sent to a DNS Server. Briefly explain that there are two types of queries: recursive and iterative. Later topics in this lesson explain recursive and iterative queries in detail.</a:t>
            </a:r>
          </a:p>
          <a:p>
            <a:pPr eaLnBrk="1" hangingPunct="1"/>
            <a:r>
              <a:rPr lang="en-US" dirty="0"/>
              <a:t>DNS servers also can act as DNS clients and send DNS queries to other DNS servers.</a:t>
            </a:r>
          </a:p>
          <a:p>
            <a:pPr eaLnBrk="1" hangingPunct="1"/>
            <a:r>
              <a:rPr lang="en-US" dirty="0"/>
              <a:t>Explain that a DNS server can be either authoritative or nonauthoritative for the namespace of the query. </a:t>
            </a:r>
          </a:p>
          <a:p>
            <a:pPr eaLnBrk="1" hangingPunct="1"/>
            <a:r>
              <a:rPr lang="en-US" dirty="0"/>
              <a:t>A DNS server is </a:t>
            </a:r>
            <a:r>
              <a:rPr lang="en-US" i="1" dirty="0"/>
              <a:t>authoritative</a:t>
            </a:r>
            <a:r>
              <a:rPr lang="en-US" dirty="0"/>
              <a:t> when it hosts a primary or secondary copy of a DNS zone.</a:t>
            </a:r>
          </a:p>
          <a:p>
            <a:pPr eaLnBrk="1" hangingPunct="1"/>
            <a:r>
              <a:rPr lang="en-US" dirty="0"/>
              <a:t>Describe how a DNS server will respond if it is authoritative. </a:t>
            </a:r>
          </a:p>
          <a:p>
            <a:pPr eaLnBrk="1" hangingPunct="1"/>
            <a:r>
              <a:rPr lang="en-US" b="1" dirty="0"/>
              <a:t>Authoritative DNS servers:</a:t>
            </a:r>
          </a:p>
          <a:p>
            <a:pPr marL="230188" lvl="1" eaLnBrk="1" hangingPunct="1"/>
            <a:r>
              <a:rPr lang="en-US" dirty="0"/>
              <a:t>Return the requested address.</a:t>
            </a:r>
          </a:p>
          <a:p>
            <a:pPr marL="230188" lvl="1" eaLnBrk="1" hangingPunct="1"/>
            <a:r>
              <a:rPr lang="en-US" dirty="0"/>
              <a:t>Return an authoritative “No”.</a:t>
            </a:r>
          </a:p>
          <a:p>
            <a:pPr eaLnBrk="1" hangingPunct="1"/>
            <a:r>
              <a:rPr lang="en-US" b="1" dirty="0"/>
              <a:t>Nonauthoritative DNS servers:</a:t>
            </a:r>
          </a:p>
          <a:p>
            <a:pPr marL="230188" lvl="1" eaLnBrk="1" hangingPunct="1"/>
            <a:r>
              <a:rPr lang="en-US" dirty="0"/>
              <a:t>Check the cache, and return a cached response.</a:t>
            </a:r>
          </a:p>
          <a:p>
            <a:pPr marL="230188" lvl="1" eaLnBrk="1" hangingPunct="1"/>
            <a:r>
              <a:rPr lang="en-US" dirty="0"/>
              <a:t>Forward the unresolvable query to a specific server called a forwarder.</a:t>
            </a:r>
          </a:p>
          <a:p>
            <a:pPr marL="230188" lvl="1" eaLnBrk="1" hangingPunct="1"/>
            <a:r>
              <a:rPr lang="en-US" dirty="0"/>
              <a:t>Use well-known addresses of multiple root servers to find an authoritative DNS server to resolve the query. This process also is called </a:t>
            </a:r>
            <a:r>
              <a:rPr lang="en-US" i="1" dirty="0"/>
              <a:t>root hints</a:t>
            </a:r>
            <a:r>
              <a:rPr lang="en-US" dirty="0"/>
              <a:t>. </a:t>
            </a:r>
          </a:p>
          <a:p>
            <a:pPr marL="115888" lvl="1" indent="0" eaLnBrk="1" hangingPunct="1">
              <a:buNone/>
            </a:pPr>
            <a:endParaRPr lang="en-US" dirty="0"/>
          </a:p>
          <a:p>
            <a:pPr eaLnBrk="1" hangingPunct="1"/>
            <a:r>
              <a:rPr lang="en-US" dirty="0"/>
              <a:t>Explain how recursive queries work by referring to the slide. </a:t>
            </a:r>
          </a:p>
          <a:p>
            <a:pPr eaLnBrk="1" hangingPunct="1"/>
            <a:r>
              <a:rPr lang="en-US" dirty="0"/>
              <a:t>A recursive query can have only two possible results:</a:t>
            </a:r>
          </a:p>
          <a:p>
            <a:pPr lvl="1" eaLnBrk="1" hangingPunct="1"/>
            <a:r>
              <a:rPr lang="en-US" dirty="0"/>
              <a:t>It returns the IP address of the host requested </a:t>
            </a:r>
          </a:p>
          <a:p>
            <a:pPr lvl="1" eaLnBrk="1" hangingPunct="1"/>
            <a:r>
              <a:rPr lang="en-US" dirty="0"/>
              <a:t>The DNS server cannot resolve an IP address</a:t>
            </a:r>
          </a:p>
          <a:p>
            <a:pPr eaLnBrk="1" hangingPunct="1"/>
            <a:r>
              <a:rPr lang="en-US" dirty="0"/>
              <a:t>Inform students that they should consider disabling recursion for specific domains. In doing so, the DNS server in question will not attempt to forward its DNS requests to another server. This can be useful when you do not want a particular DNS server communicating outside its own network. </a:t>
            </a:r>
          </a:p>
          <a:p>
            <a:pPr eaLnBrk="1" hangingPunct="1"/>
            <a:r>
              <a:rPr lang="en-US" dirty="0"/>
              <a:t>Disabling recursion is performed in the DNS administrative MMC. Right-click on the DNS server name and then click </a:t>
            </a:r>
            <a:r>
              <a:rPr lang="en-US" b="1" dirty="0"/>
              <a:t>Advanced</a:t>
            </a:r>
            <a:r>
              <a:rPr lang="en-US" dirty="0"/>
              <a:t>.</a:t>
            </a:r>
          </a:p>
          <a:p>
            <a:pPr eaLnBrk="1" hangingPunct="1"/>
            <a:r>
              <a:rPr lang="en-US" dirty="0"/>
              <a:t>Describe the purpose of an iterative query.</a:t>
            </a:r>
          </a:p>
          <a:p>
            <a:pPr eaLnBrk="1" hangingPunct="1"/>
            <a:r>
              <a:rPr lang="en-US" dirty="0"/>
              <a:t>When a DNS server receives an iterative query, it might answer with either the IP address for the domain name (if known) or by referring the request to other DNS servers that are responsible for the domain being queried.</a:t>
            </a:r>
            <a:endParaRPr lang="en-US" b="1" dirty="0"/>
          </a:p>
          <a:p>
            <a:pPr eaLnBrk="1" hangingPunct="1"/>
            <a:r>
              <a:rPr lang="en-US" b="1" dirty="0"/>
              <a:t>Example: </a:t>
            </a:r>
            <a:r>
              <a:rPr lang="en-US" dirty="0"/>
              <a:t>A client sends a request to its DNS server, mail1.contoso.com, but the DNS server does not know this name. The DNS server then will ask one of its root servers. The root server knows the servers on which .com is hosted. The .com servers in turn will know the server on which Contoso</a:t>
            </a:r>
            <a:r>
              <a:rPr lang="en-US" baseline="0" dirty="0"/>
              <a:t> </a:t>
            </a:r>
            <a:r>
              <a:rPr lang="en-US" dirty="0"/>
              <a:t>is hosted. Finally, the DNS server that hosts Contoso under the .com zone will know what IP address is associated with the name mail1. </a:t>
            </a:r>
          </a:p>
          <a:p>
            <a:pPr eaLnBrk="1" hangingPunct="1"/>
            <a:endParaRPr lang="en-US" dirty="0"/>
          </a:p>
          <a:p>
            <a:pPr eaLnBrk="1" hangingPunct="1"/>
            <a:endParaRPr lang="en-US" dirty="0"/>
          </a:p>
        </p:txBody>
      </p:sp>
    </p:spTree>
    <p:extLst>
      <p:ext uri="{BB962C8B-B14F-4D97-AF65-F5344CB8AC3E}">
        <p14:creationId xmlns:p14="http://schemas.microsoft.com/office/powerpoint/2010/main" val="3138578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645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645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D91F71CB-59C5-4023-986C-9555A1315B58}" type="slidenum">
              <a:rPr lang="en-US" b="0" smtClean="0"/>
              <a:pPr/>
              <a:t>15</a:t>
            </a:fld>
            <a:endParaRPr lang="en-US" b="0" dirty="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Define forwarders and explain their purpose.</a:t>
            </a:r>
          </a:p>
          <a:p>
            <a:pPr eaLnBrk="1" hangingPunct="1"/>
            <a:r>
              <a:rPr lang="en-CA" dirty="0"/>
              <a:t>A forwarder is a DNS server on a network that forwards DNS queries for external DNS names to DNS servers outside that network. </a:t>
            </a:r>
          </a:p>
          <a:p>
            <a:pPr eaLnBrk="1" hangingPunct="1"/>
            <a:endParaRPr lang="en-US" b="1" dirty="0"/>
          </a:p>
          <a:p>
            <a:pPr eaLnBrk="1" hangingPunct="1"/>
            <a:r>
              <a:rPr lang="en-US" dirty="0"/>
              <a:t>Define conditional forwarding.</a:t>
            </a:r>
          </a:p>
          <a:p>
            <a:pPr eaLnBrk="1" hangingPunct="1"/>
            <a:r>
              <a:rPr lang="en-CA" dirty="0"/>
              <a:t>A conditional forwarder is a DNS server on a network that forwards DNS queries according to the DNS domain name in the query. For example, you can configure a DNS server to forward all of the queries that it receives for names ending with contoso.com to the IP address of a specific DNS server or to the IP addresses of multiple DNS servers.</a:t>
            </a:r>
          </a:p>
          <a:p>
            <a:pPr eaLnBrk="1" hangingPunct="1"/>
            <a:r>
              <a:rPr lang="en-US" dirty="0"/>
              <a:t>Describe how conditional forwarding works by referring to the slide.</a:t>
            </a:r>
          </a:p>
          <a:p>
            <a:pPr eaLnBrk="1" hangingPunct="1"/>
            <a:endParaRPr lang="en-US" dirty="0"/>
          </a:p>
          <a:p>
            <a:pPr eaLnBrk="1" hangingPunct="1"/>
            <a:r>
              <a:rPr lang="en-US" b="1" dirty="0"/>
              <a:t>Best Practice</a:t>
            </a:r>
          </a:p>
          <a:p>
            <a:pPr eaLnBrk="1" hangingPunct="1"/>
            <a:r>
              <a:rPr lang="en-US" dirty="0"/>
              <a:t>Use conditional forwarders if you have multiple internal namespaces. This will allow for faster name resolution.</a:t>
            </a:r>
          </a:p>
          <a:p>
            <a:pPr eaLnBrk="1" hangingPunct="1"/>
            <a:endParaRPr lang="en-US" dirty="0"/>
          </a:p>
          <a:p>
            <a:pPr eaLnBrk="1" hangingPunct="1"/>
            <a:r>
              <a:rPr lang="en-US" b="1" dirty="0"/>
              <a:t>References</a:t>
            </a:r>
            <a:endParaRPr lang="en-US" dirty="0"/>
          </a:p>
          <a:p>
            <a:pPr eaLnBrk="1" hangingPunct="1"/>
            <a:r>
              <a:rPr lang="en-US" dirty="0"/>
              <a:t>Microsoft TechNet: Understanding Forwarders: http://go.microsoft.com/fwlink/?LinkId=99848&amp;clcid=0x409</a:t>
            </a:r>
          </a:p>
          <a:p>
            <a:pPr eaLnBrk="1" hangingPunct="1"/>
            <a:endParaRPr lang="en-US" b="1" dirty="0"/>
          </a:p>
          <a:p>
            <a:pPr eaLnBrk="1" hangingPunct="1"/>
            <a:endParaRPr lang="en-US" b="1" dirty="0"/>
          </a:p>
          <a:p>
            <a:pPr eaLnBrk="1" hangingPunct="1"/>
            <a:r>
              <a:rPr lang="en-US" b="1" dirty="0"/>
              <a:t>Best Practice</a:t>
            </a:r>
            <a:endParaRPr lang="en-US" dirty="0"/>
          </a:p>
          <a:p>
            <a:pPr eaLnBrk="1" hangingPunct="1"/>
            <a:r>
              <a:rPr lang="en-US" dirty="0"/>
              <a:t>Use a central forwarder DNS server for Internet name resolution. </a:t>
            </a:r>
          </a:p>
          <a:p>
            <a:pPr eaLnBrk="1" hangingPunct="1"/>
            <a:endParaRPr lang="en-US" dirty="0"/>
          </a:p>
          <a:p>
            <a:pPr eaLnBrk="1" hangingPunct="1"/>
            <a:r>
              <a:rPr lang="en-US" b="1" dirty="0"/>
              <a:t>References</a:t>
            </a:r>
            <a:endParaRPr lang="en-US" dirty="0"/>
          </a:p>
          <a:p>
            <a:pPr eaLnBrk="1" hangingPunct="1"/>
            <a:r>
              <a:rPr lang="en-US" dirty="0"/>
              <a:t>Microsoft TechNet: Understanding forwarders: http://go.microsoft.com/fwlink/?LinkId=99848&amp;clcid=0x409</a:t>
            </a:r>
          </a:p>
          <a:p>
            <a:pPr eaLnBrk="1" hangingPunct="1"/>
            <a:r>
              <a:rPr lang="en-US" dirty="0"/>
              <a:t>Help topic: Understanding Forwarders</a:t>
            </a:r>
          </a:p>
          <a:p>
            <a:pPr eaLnBrk="1" hangingPunct="1"/>
            <a:r>
              <a:rPr lang="en-US" dirty="0"/>
              <a:t>Help topic: Using Forwarders</a:t>
            </a:r>
          </a:p>
        </p:txBody>
      </p:sp>
    </p:spTree>
    <p:extLst>
      <p:ext uri="{BB962C8B-B14F-4D97-AF65-F5344CB8AC3E}">
        <p14:creationId xmlns:p14="http://schemas.microsoft.com/office/powerpoint/2010/main" val="290567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66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66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85016E44-602A-4D3F-8BAF-1F6E3E022C91}" type="slidenum">
              <a:rPr lang="en-US" b="0" smtClean="0"/>
              <a:pPr/>
              <a:t>16</a:t>
            </a:fld>
            <a:endParaRPr lang="en-US" b="0" dirty="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Explain the purpose of DNS server caching. DNS caching increases the performance of the DNS system.</a:t>
            </a:r>
          </a:p>
          <a:p>
            <a:pPr eaLnBrk="1" hangingPunct="1"/>
            <a:r>
              <a:rPr lang="en-US" dirty="0"/>
              <a:t>Describe how DNS server caching works by referring to the slide.</a:t>
            </a:r>
          </a:p>
          <a:p>
            <a:pPr eaLnBrk="1" hangingPunct="1"/>
            <a:endParaRPr lang="en-US" dirty="0"/>
          </a:p>
          <a:p>
            <a:pPr eaLnBrk="1" hangingPunct="1"/>
            <a:r>
              <a:rPr lang="en-US" dirty="0"/>
              <a:t>When a DNS server successfully resolves a DNS name, it will add the name to its cache.</a:t>
            </a:r>
          </a:p>
          <a:p>
            <a:pPr eaLnBrk="1" hangingPunct="1"/>
            <a:endParaRPr lang="en-US" b="1" dirty="0"/>
          </a:p>
          <a:p>
            <a:pPr eaLnBrk="1" hangingPunct="1"/>
            <a:r>
              <a:rPr lang="en-US" b="1" dirty="0"/>
              <a:t>Note</a:t>
            </a:r>
            <a:r>
              <a:rPr lang="en-US" dirty="0"/>
              <a:t>: The default time to cache DNS data is one hour.</a:t>
            </a:r>
          </a:p>
          <a:p>
            <a:pPr eaLnBrk="1" hangingPunct="1"/>
            <a:endParaRPr lang="en-US" dirty="0"/>
          </a:p>
          <a:p>
            <a:pPr eaLnBrk="1" hangingPunct="1"/>
            <a:r>
              <a:rPr lang="en-US" dirty="0"/>
              <a:t>Explain caching-only servers: </a:t>
            </a:r>
          </a:p>
          <a:p>
            <a:pPr lvl="1" eaLnBrk="1" hangingPunct="1"/>
            <a:r>
              <a:rPr lang="en-US" dirty="0"/>
              <a:t>A caching-only server will not host any DNS zone data. It only answers lookups for DNS clients.</a:t>
            </a:r>
          </a:p>
          <a:p>
            <a:pPr lvl="1" eaLnBrk="1" hangingPunct="1"/>
            <a:r>
              <a:rPr lang="en-US" dirty="0"/>
              <a:t>Ideal type of DNS server to be used as a forwarder.</a:t>
            </a:r>
          </a:p>
          <a:p>
            <a:pPr eaLnBrk="1" hangingPunct="1"/>
            <a:endParaRPr lang="en-US" dirty="0"/>
          </a:p>
          <a:p>
            <a:pPr eaLnBrk="1" hangingPunct="1"/>
            <a:r>
              <a:rPr lang="en-US" dirty="0"/>
              <a:t>Explain DNS client-side caching. The DNS client cache is a DNS cache stored on the local computer.</a:t>
            </a:r>
          </a:p>
          <a:p>
            <a:pPr eaLnBrk="1" hangingPunct="1"/>
            <a:endParaRPr lang="en-US" dirty="0"/>
          </a:p>
          <a:p>
            <a:pPr eaLnBrk="1" hangingPunct="1"/>
            <a:r>
              <a:rPr lang="en-US" dirty="0"/>
              <a:t>Conduct an interactive demonstration by asking students to run the </a:t>
            </a:r>
            <a:r>
              <a:rPr lang="en-US" b="1" dirty="0"/>
              <a:t>ipconfig/displaydns</a:t>
            </a:r>
            <a:r>
              <a:rPr lang="en-US" dirty="0"/>
              <a:t> command at the command prompt. This enables them to view the DNS cache. </a:t>
            </a:r>
          </a:p>
          <a:p>
            <a:pPr eaLnBrk="1" hangingPunct="1"/>
            <a:endParaRPr lang="en-US" dirty="0"/>
          </a:p>
          <a:p>
            <a:pPr eaLnBrk="1" hangingPunct="1"/>
            <a:r>
              <a:rPr lang="en-US" b="1" dirty="0"/>
              <a:t>References</a:t>
            </a:r>
            <a:endParaRPr lang="en-US" dirty="0"/>
          </a:p>
          <a:p>
            <a:pPr eaLnBrk="1" hangingPunct="1"/>
            <a:r>
              <a:rPr lang="en-US" dirty="0"/>
              <a:t>Help topic: </a:t>
            </a:r>
            <a:r>
              <a:rPr lang="en-CA" dirty="0"/>
              <a:t>Install a Caching-only DNS Server</a:t>
            </a:r>
            <a:endParaRPr lang="en-US" dirty="0"/>
          </a:p>
          <a:p>
            <a:pPr eaLnBrk="1" hangingPunct="1"/>
            <a:endParaRPr lang="en-US" dirty="0"/>
          </a:p>
        </p:txBody>
      </p:sp>
    </p:spTree>
    <p:extLst>
      <p:ext uri="{BB962C8B-B14F-4D97-AF65-F5344CB8AC3E}">
        <p14:creationId xmlns:p14="http://schemas.microsoft.com/office/powerpoint/2010/main" val="3530110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675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675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16BBC1DB-DA5F-4A80-A70E-01917860425C}" type="slidenum">
              <a:rPr lang="en-US" b="0" smtClean="0"/>
              <a:pPr/>
              <a:t>17</a:t>
            </a:fld>
            <a:endParaRPr lang="en-US" b="0" dirty="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1" kern="1200" dirty="0">
                <a:solidFill>
                  <a:schemeClr val="tx1"/>
                </a:solidFill>
                <a:effectLst/>
                <a:latin typeface="Arial" charset="0"/>
                <a:ea typeface="+mn-ea"/>
                <a:cs typeface="+mn-cs"/>
              </a:rPr>
              <a:t>Demonstration steps:</a:t>
            </a:r>
            <a:endParaRPr lang="en-GB" sz="1000" b="1"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You require the 6421B-NYC-DC1, 6421B-NYC-SVR1, and 6421B-NYC-CL1 virtual machines to complete this demonstration. Log on to the virtual machines as </a:t>
            </a:r>
            <a:r>
              <a:rPr lang="en-US" sz="1000" b="1" kern="1200" dirty="0">
                <a:solidFill>
                  <a:schemeClr val="tx1"/>
                </a:solidFill>
                <a:effectLst/>
                <a:latin typeface="Arial" charset="0"/>
                <a:ea typeface="+mn-ea"/>
                <a:cs typeface="+mn-cs"/>
              </a:rPr>
              <a:t>Contoso\Administrator</a:t>
            </a:r>
            <a:r>
              <a:rPr lang="en-US" sz="1000" kern="1200" dirty="0">
                <a:solidFill>
                  <a:schemeClr val="tx1"/>
                </a:solidFill>
                <a:effectLst/>
                <a:latin typeface="Arial" charset="0"/>
                <a:ea typeface="+mn-ea"/>
                <a:cs typeface="+mn-cs"/>
              </a:rPr>
              <a:t> with the password of </a:t>
            </a:r>
            <a:r>
              <a:rPr lang="en-US" sz="1000" b="1" kern="1200" dirty="0">
                <a:solidFill>
                  <a:schemeClr val="tx1"/>
                </a:solidFill>
                <a:effectLst/>
                <a:latin typeface="Arial" charset="0"/>
                <a:ea typeface="+mn-ea"/>
                <a:cs typeface="+mn-cs"/>
              </a:rPr>
              <a:t>Pa$$w0rd</a:t>
            </a:r>
            <a:r>
              <a:rPr lang="en-US" sz="1000" kern="1200" dirty="0">
                <a:solidFill>
                  <a:schemeClr val="tx1"/>
                </a:solidFill>
                <a:effectLst/>
                <a:latin typeface="Arial" charset="0"/>
                <a:ea typeface="+mn-ea"/>
                <a:cs typeface="+mn-cs"/>
              </a:rPr>
              <a:t>. The virtual machines should still be running from the preceding demonstration.</a:t>
            </a:r>
          </a:p>
          <a:p>
            <a:pPr lvl="0"/>
            <a:r>
              <a:rPr lang="en-US" sz="1000" b="1" u="sng" kern="1200" dirty="0">
                <a:solidFill>
                  <a:schemeClr val="tx1"/>
                </a:solidFill>
                <a:effectLst/>
                <a:latin typeface="Arial" charset="0"/>
                <a:ea typeface="+mn-ea"/>
                <a:cs typeface="+mn-cs"/>
              </a:rPr>
              <a:t>Configure DNS server properties</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NYC-DC1.</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a:t>
            </a:r>
            <a:r>
              <a:rPr lang="en-US" sz="1000" b="1" kern="1200" dirty="0">
                <a:solidFill>
                  <a:schemeClr val="tx1"/>
                </a:solidFill>
                <a:effectLst/>
                <a:latin typeface="Arial" charset="0"/>
                <a:ea typeface="+mn-ea"/>
                <a:cs typeface="+mn-cs"/>
              </a:rPr>
              <a:t>Start</a:t>
            </a:r>
            <a:r>
              <a:rPr lang="en-US" sz="1000" kern="1200" dirty="0">
                <a:solidFill>
                  <a:schemeClr val="tx1"/>
                </a:solidFill>
                <a:effectLst/>
                <a:latin typeface="Arial" charset="0"/>
                <a:ea typeface="+mn-ea"/>
                <a:cs typeface="+mn-cs"/>
              </a:rPr>
              <a:t>, point to </a:t>
            </a:r>
            <a:r>
              <a:rPr lang="en-US" sz="1000" b="1" kern="1200" dirty="0">
                <a:solidFill>
                  <a:schemeClr val="tx1"/>
                </a:solidFill>
                <a:effectLst/>
                <a:latin typeface="Arial" charset="0"/>
                <a:ea typeface="+mn-ea"/>
                <a:cs typeface="+mn-cs"/>
              </a:rPr>
              <a:t>Administrative Tools</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DNS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DNS Manager, expand </a:t>
            </a:r>
            <a:r>
              <a:rPr lang="en-US" sz="1000" b="1" kern="1200" dirty="0">
                <a:solidFill>
                  <a:schemeClr val="tx1"/>
                </a:solidFill>
                <a:effectLst/>
                <a:latin typeface="Arial" charset="0"/>
                <a:ea typeface="+mn-ea"/>
                <a:cs typeface="+mn-cs"/>
              </a:rPr>
              <a:t>NYC-DC1</a:t>
            </a:r>
            <a:r>
              <a:rPr lang="en-US" sz="1000" kern="1200" dirty="0">
                <a:solidFill>
                  <a:schemeClr val="tx1"/>
                </a:solidFill>
                <a:effectLst/>
                <a:latin typeface="Arial" charset="0"/>
                <a:ea typeface="+mn-ea"/>
                <a:cs typeface="+mn-cs"/>
              </a:rPr>
              <a:t>, right-click </a:t>
            </a:r>
            <a:r>
              <a:rPr lang="en-US" sz="1000" b="1" kern="1200" dirty="0">
                <a:solidFill>
                  <a:schemeClr val="tx1"/>
                </a:solidFill>
                <a:effectLst/>
                <a:latin typeface="Arial" charset="0"/>
                <a:ea typeface="+mn-ea"/>
                <a:cs typeface="+mn-cs"/>
              </a:rPr>
              <a:t>NYC-DC1</a:t>
            </a:r>
            <a:r>
              <a:rPr lang="en-US" sz="1000" b="0" kern="1200" dirty="0">
                <a:solidFill>
                  <a:schemeClr val="tx1"/>
                </a:solidFill>
                <a:effectLst/>
                <a:latin typeface="Arial" charset="0"/>
                <a:ea typeface="+mn-ea"/>
                <a:cs typeface="+mn-cs"/>
              </a:rPr>
              <a:t>,</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Properties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NYC-DC1 Properties</a:t>
            </a:r>
            <a:r>
              <a:rPr lang="en-US" sz="1000" kern="1200" dirty="0">
                <a:solidFill>
                  <a:schemeClr val="tx1"/>
                </a:solidFill>
                <a:effectLst/>
                <a:latin typeface="Arial" charset="0"/>
                <a:ea typeface="+mn-ea"/>
                <a:cs typeface="+mn-cs"/>
              </a:rPr>
              <a:t> dialog box, click the </a:t>
            </a:r>
            <a:r>
              <a:rPr lang="en-US" sz="1000" b="1" kern="1200" dirty="0">
                <a:solidFill>
                  <a:schemeClr val="tx1"/>
                </a:solidFill>
                <a:effectLst/>
                <a:latin typeface="Arial" charset="0"/>
                <a:ea typeface="+mn-ea"/>
                <a:cs typeface="+mn-cs"/>
              </a:rPr>
              <a:t>Forwarders</a:t>
            </a:r>
            <a:r>
              <a:rPr lang="en-US" sz="1000" kern="1200" dirty="0">
                <a:solidFill>
                  <a:schemeClr val="tx1"/>
                </a:solidFill>
                <a:effectLst/>
                <a:latin typeface="Arial" charset="0"/>
                <a:ea typeface="+mn-ea"/>
                <a:cs typeface="+mn-cs"/>
              </a:rPr>
              <a:t> tab.</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Forwarders </a:t>
            </a:r>
            <a:r>
              <a:rPr lang="en-US" sz="1000" kern="1200" dirty="0">
                <a:solidFill>
                  <a:schemeClr val="tx1"/>
                </a:solidFill>
                <a:effectLst/>
                <a:latin typeface="Arial" charset="0"/>
                <a:ea typeface="+mn-ea"/>
                <a:cs typeface="+mn-cs"/>
              </a:rPr>
              <a:t>tab, click </a:t>
            </a:r>
            <a:r>
              <a:rPr lang="en-US" sz="1000" b="1" kern="1200" dirty="0">
                <a:solidFill>
                  <a:schemeClr val="tx1"/>
                </a:solidFill>
                <a:effectLst/>
                <a:latin typeface="Arial" charset="0"/>
                <a:ea typeface="+mn-ea"/>
                <a:cs typeface="+mn-cs"/>
              </a:rPr>
              <a:t>Edit</a:t>
            </a:r>
            <a:r>
              <a:rPr lang="en-US" sz="1000" kern="1200" dirty="0">
                <a:solidFill>
                  <a:schemeClr val="tx1"/>
                </a:solidFill>
                <a:effectLst/>
                <a:latin typeface="Arial" charset="0"/>
                <a:ea typeface="+mn-ea"/>
                <a:cs typeface="+mn-cs"/>
              </a:rPr>
              <a:t>. You can configure forwarding here. Click </a:t>
            </a:r>
            <a:r>
              <a:rPr lang="en-US" sz="1000" b="1" kern="1200" dirty="0">
                <a:solidFill>
                  <a:schemeClr val="tx1"/>
                </a:solidFill>
                <a:effectLst/>
                <a:latin typeface="Arial" charset="0"/>
                <a:ea typeface="+mn-ea"/>
                <a:cs typeface="+mn-cs"/>
              </a:rPr>
              <a:t>Cancel</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the </a:t>
            </a:r>
            <a:r>
              <a:rPr lang="en-US" sz="1000" b="1" kern="1200" dirty="0">
                <a:solidFill>
                  <a:schemeClr val="tx1"/>
                </a:solidFill>
                <a:effectLst/>
                <a:latin typeface="Arial" charset="0"/>
                <a:ea typeface="+mn-ea"/>
                <a:cs typeface="+mn-cs"/>
              </a:rPr>
              <a:t>Advanced</a:t>
            </a:r>
            <a:r>
              <a:rPr lang="en-US" sz="1000" kern="1200" dirty="0">
                <a:solidFill>
                  <a:schemeClr val="tx1"/>
                </a:solidFill>
                <a:effectLst/>
                <a:latin typeface="Arial" charset="0"/>
                <a:ea typeface="+mn-ea"/>
                <a:cs typeface="+mn-cs"/>
              </a:rPr>
              <a:t> tab. You can configure options including securing the cache against pollution. </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the </a:t>
            </a:r>
            <a:r>
              <a:rPr lang="en-US" sz="1000" b="1" kern="1200" dirty="0">
                <a:solidFill>
                  <a:schemeClr val="tx1"/>
                </a:solidFill>
                <a:effectLst/>
                <a:latin typeface="Arial" charset="0"/>
                <a:ea typeface="+mn-ea"/>
                <a:cs typeface="+mn-cs"/>
              </a:rPr>
              <a:t>Root Hints</a:t>
            </a:r>
            <a:r>
              <a:rPr lang="en-US" sz="1000" kern="1200" dirty="0">
                <a:solidFill>
                  <a:schemeClr val="tx1"/>
                </a:solidFill>
                <a:effectLst/>
                <a:latin typeface="Arial" charset="0"/>
                <a:ea typeface="+mn-ea"/>
                <a:cs typeface="+mn-cs"/>
              </a:rPr>
              <a:t> tab. You can see the configuration for the root hints servers here. </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the </a:t>
            </a:r>
            <a:r>
              <a:rPr lang="en-US" sz="1000" b="1" kern="1200" dirty="0">
                <a:solidFill>
                  <a:schemeClr val="tx1"/>
                </a:solidFill>
                <a:effectLst/>
                <a:latin typeface="Arial" charset="0"/>
                <a:ea typeface="+mn-ea"/>
                <a:cs typeface="+mn-cs"/>
              </a:rPr>
              <a:t>Debug Logging</a:t>
            </a:r>
            <a:r>
              <a:rPr lang="en-US" sz="1000" kern="1200" dirty="0">
                <a:solidFill>
                  <a:schemeClr val="tx1"/>
                </a:solidFill>
                <a:effectLst/>
                <a:latin typeface="Arial" charset="0"/>
                <a:ea typeface="+mn-ea"/>
                <a:cs typeface="+mn-cs"/>
              </a:rPr>
              <a:t> tab and select the </a:t>
            </a:r>
            <a:r>
              <a:rPr lang="en-US" sz="1000" b="1" kern="1200" dirty="0">
                <a:solidFill>
                  <a:schemeClr val="tx1"/>
                </a:solidFill>
                <a:effectLst/>
                <a:latin typeface="Arial" charset="0"/>
                <a:ea typeface="+mn-ea"/>
                <a:cs typeface="+mn-cs"/>
              </a:rPr>
              <a:t>Log packets for debugging</a:t>
            </a:r>
            <a:r>
              <a:rPr lang="en-US" sz="1000" kern="1200" dirty="0">
                <a:solidFill>
                  <a:schemeClr val="tx1"/>
                </a:solidFill>
                <a:effectLst/>
                <a:latin typeface="Arial" charset="0"/>
                <a:ea typeface="+mn-ea"/>
                <a:cs typeface="+mn-cs"/>
              </a:rPr>
              <a:t> check box. You can configure debug logging options here. </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Clear the </a:t>
            </a:r>
            <a:r>
              <a:rPr lang="en-US" sz="1000" b="1" kern="1200" dirty="0">
                <a:solidFill>
                  <a:schemeClr val="tx1"/>
                </a:solidFill>
                <a:effectLst/>
                <a:latin typeface="Arial" charset="0"/>
                <a:ea typeface="+mn-ea"/>
                <a:cs typeface="+mn-cs"/>
              </a:rPr>
              <a:t>Log packets for debugging</a:t>
            </a:r>
            <a:r>
              <a:rPr lang="en-US" sz="1000" kern="1200" dirty="0">
                <a:solidFill>
                  <a:schemeClr val="tx1"/>
                </a:solidFill>
                <a:effectLst/>
                <a:latin typeface="Arial" charset="0"/>
                <a:ea typeface="+mn-ea"/>
                <a:cs typeface="+mn-cs"/>
              </a:rPr>
              <a:t> check box and then click the </a:t>
            </a:r>
            <a:r>
              <a:rPr lang="en-US" sz="1000" b="1" kern="1200" dirty="0">
                <a:solidFill>
                  <a:schemeClr val="tx1"/>
                </a:solidFill>
                <a:effectLst/>
                <a:latin typeface="Arial" charset="0"/>
                <a:ea typeface="+mn-ea"/>
                <a:cs typeface="+mn-cs"/>
              </a:rPr>
              <a:t>Event Logging</a:t>
            </a:r>
            <a:r>
              <a:rPr lang="en-US" sz="1000" kern="1200" dirty="0">
                <a:solidFill>
                  <a:schemeClr val="tx1"/>
                </a:solidFill>
                <a:effectLst/>
                <a:latin typeface="Arial" charset="0"/>
                <a:ea typeface="+mn-ea"/>
                <a:cs typeface="+mn-cs"/>
              </a:rPr>
              <a:t> tab.</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a:t>
            </a:r>
            <a:r>
              <a:rPr lang="en-US" sz="1000" b="1" kern="1200" dirty="0">
                <a:solidFill>
                  <a:schemeClr val="tx1"/>
                </a:solidFill>
                <a:effectLst/>
                <a:latin typeface="Arial" charset="0"/>
                <a:ea typeface="+mn-ea"/>
                <a:cs typeface="+mn-cs"/>
              </a:rPr>
              <a:t>Errors and Warnings</a:t>
            </a:r>
            <a:r>
              <a:rPr lang="en-US" sz="1000" kern="1200" dirty="0">
                <a:solidFill>
                  <a:schemeClr val="tx1"/>
                </a:solidFill>
                <a:effectLst/>
                <a:latin typeface="Arial" charset="0"/>
                <a:ea typeface="+mn-ea"/>
                <a:cs typeface="+mn-cs"/>
              </a:rPr>
              <a:t> and then click the </a:t>
            </a:r>
            <a:r>
              <a:rPr lang="en-US" sz="1000" b="1" kern="1200" dirty="0">
                <a:solidFill>
                  <a:schemeClr val="tx1"/>
                </a:solidFill>
                <a:effectLst/>
                <a:latin typeface="Arial" charset="0"/>
                <a:ea typeface="+mn-ea"/>
                <a:cs typeface="+mn-cs"/>
              </a:rPr>
              <a:t>Trust Anchors</a:t>
            </a:r>
            <a:r>
              <a:rPr lang="en-US" sz="1000" kern="1200" dirty="0">
                <a:solidFill>
                  <a:schemeClr val="tx1"/>
                </a:solidFill>
                <a:effectLst/>
                <a:latin typeface="Arial" charset="0"/>
                <a:ea typeface="+mn-ea"/>
                <a:cs typeface="+mn-cs"/>
              </a:rPr>
              <a:t> tab. You can configure DNSSEC here. </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the </a:t>
            </a:r>
            <a:r>
              <a:rPr lang="en-US" sz="1000" b="1" kern="1200" dirty="0">
                <a:solidFill>
                  <a:schemeClr val="tx1"/>
                </a:solidFill>
                <a:effectLst/>
                <a:latin typeface="Arial" charset="0"/>
                <a:ea typeface="+mn-ea"/>
                <a:cs typeface="+mn-cs"/>
              </a:rPr>
              <a:t>Monitoring</a:t>
            </a:r>
            <a:r>
              <a:rPr lang="en-US" sz="1000" kern="1200" dirty="0">
                <a:solidFill>
                  <a:schemeClr val="tx1"/>
                </a:solidFill>
                <a:effectLst/>
                <a:latin typeface="Arial" charset="0"/>
                <a:ea typeface="+mn-ea"/>
                <a:cs typeface="+mn-cs"/>
              </a:rPr>
              <a:t> tab. You can perform simple and recursive tests against the server using the </a:t>
            </a:r>
            <a:r>
              <a:rPr lang="en-US" sz="1000" b="1" kern="1200" dirty="0">
                <a:solidFill>
                  <a:schemeClr val="tx1"/>
                </a:solidFill>
                <a:effectLst/>
                <a:latin typeface="Arial" charset="0"/>
                <a:ea typeface="+mn-ea"/>
                <a:cs typeface="+mn-cs"/>
              </a:rPr>
              <a:t>Monitoring</a:t>
            </a:r>
            <a:r>
              <a:rPr lang="en-US" sz="1000" kern="1200" dirty="0">
                <a:solidFill>
                  <a:schemeClr val="tx1"/>
                </a:solidFill>
                <a:effectLst/>
                <a:latin typeface="Arial" charset="0"/>
                <a:ea typeface="+mn-ea"/>
                <a:cs typeface="+mn-cs"/>
              </a:rPr>
              <a:t> tab. Select the </a:t>
            </a:r>
            <a:r>
              <a:rPr lang="en-US" sz="1000" b="1" kern="1200" dirty="0">
                <a:solidFill>
                  <a:schemeClr val="tx1"/>
                </a:solidFill>
                <a:effectLst/>
                <a:latin typeface="Arial" charset="0"/>
                <a:ea typeface="+mn-ea"/>
                <a:cs typeface="+mn-cs"/>
              </a:rPr>
              <a:t>A simple query against this DNS server</a:t>
            </a:r>
            <a:r>
              <a:rPr lang="en-US" sz="1000" kern="1200" dirty="0">
                <a:solidFill>
                  <a:schemeClr val="tx1"/>
                </a:solidFill>
                <a:effectLst/>
                <a:latin typeface="Arial" charset="0"/>
                <a:ea typeface="+mn-ea"/>
                <a:cs typeface="+mn-cs"/>
              </a:rPr>
              <a:t> check box and then click </a:t>
            </a:r>
            <a:r>
              <a:rPr lang="en-US" sz="1000" b="1" kern="1200" dirty="0">
                <a:solidFill>
                  <a:schemeClr val="tx1"/>
                </a:solidFill>
                <a:effectLst/>
                <a:latin typeface="Arial" charset="0"/>
                <a:ea typeface="+mn-ea"/>
                <a:cs typeface="+mn-cs"/>
              </a:rPr>
              <a:t>Test Now</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the </a:t>
            </a:r>
            <a:r>
              <a:rPr lang="en-US" sz="1000" b="1" kern="1200" dirty="0">
                <a:solidFill>
                  <a:schemeClr val="tx1"/>
                </a:solidFill>
                <a:effectLst/>
                <a:latin typeface="Arial" charset="0"/>
                <a:ea typeface="+mn-ea"/>
                <a:cs typeface="+mn-cs"/>
              </a:rPr>
              <a:t>Security</a:t>
            </a:r>
            <a:r>
              <a:rPr lang="en-US" sz="1000" kern="1200" dirty="0">
                <a:solidFill>
                  <a:schemeClr val="tx1"/>
                </a:solidFill>
                <a:effectLst/>
                <a:latin typeface="Arial" charset="0"/>
                <a:ea typeface="+mn-ea"/>
                <a:cs typeface="+mn-cs"/>
              </a:rPr>
              <a:t> tab. You can define permissions on the DNS infrastructure here. Click </a:t>
            </a:r>
            <a:r>
              <a:rPr lang="en-US" sz="1000" b="1" kern="1200" dirty="0">
                <a:solidFill>
                  <a:schemeClr val="tx1"/>
                </a:solidFill>
                <a:effectLst/>
                <a:latin typeface="Arial" charset="0"/>
                <a:ea typeface="+mn-ea"/>
                <a:cs typeface="+mn-cs"/>
              </a:rPr>
              <a:t>OK</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 </a:t>
            </a:r>
            <a:r>
              <a:rPr lang="en-US" sz="1000" b="1" u="sng" kern="1200" dirty="0">
                <a:solidFill>
                  <a:schemeClr val="tx1"/>
                </a:solidFill>
                <a:effectLst/>
                <a:latin typeface="Arial" charset="0"/>
                <a:ea typeface="+mn-ea"/>
                <a:cs typeface="+mn-cs"/>
              </a:rPr>
              <a:t>Configure conditional forwarding </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navigation pane, expand </a:t>
            </a:r>
            <a:r>
              <a:rPr lang="en-US" sz="1000" b="1" kern="1200" dirty="0">
                <a:solidFill>
                  <a:schemeClr val="tx1"/>
                </a:solidFill>
                <a:effectLst/>
                <a:latin typeface="Arial" charset="0"/>
                <a:ea typeface="+mn-ea"/>
                <a:cs typeface="+mn-cs"/>
              </a:rPr>
              <a:t>Conditional Forwarders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Right-click </a:t>
            </a:r>
            <a:r>
              <a:rPr lang="en-US" sz="1000" b="1" kern="1200" dirty="0">
                <a:solidFill>
                  <a:schemeClr val="tx1"/>
                </a:solidFill>
                <a:effectLst/>
                <a:latin typeface="Arial" charset="0"/>
                <a:ea typeface="+mn-ea"/>
                <a:cs typeface="+mn-cs"/>
              </a:rPr>
              <a:t>Conditional Forwarders</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New Conditional Forwarder</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New Conditional Forwarder</a:t>
            </a:r>
            <a:r>
              <a:rPr lang="en-US" sz="1000" kern="1200" dirty="0">
                <a:solidFill>
                  <a:schemeClr val="tx1"/>
                </a:solidFill>
                <a:effectLst/>
                <a:latin typeface="Arial" charset="0"/>
                <a:ea typeface="+mn-ea"/>
                <a:cs typeface="+mn-cs"/>
              </a:rPr>
              <a:t> dialog box, in the </a:t>
            </a:r>
            <a:r>
              <a:rPr lang="en-US" sz="1000" b="1" kern="1200" dirty="0">
                <a:solidFill>
                  <a:schemeClr val="tx1"/>
                </a:solidFill>
                <a:effectLst/>
                <a:latin typeface="Arial" charset="0"/>
                <a:ea typeface="+mn-ea"/>
                <a:cs typeface="+mn-cs"/>
              </a:rPr>
              <a:t>DNS Domain</a:t>
            </a:r>
            <a:r>
              <a:rPr lang="en-US" sz="1000" kern="1200" dirty="0">
                <a:solidFill>
                  <a:schemeClr val="tx1"/>
                </a:solidFill>
                <a:effectLst/>
                <a:latin typeface="Arial" charset="0"/>
                <a:ea typeface="+mn-ea"/>
                <a:cs typeface="+mn-cs"/>
              </a:rPr>
              <a:t> box, type </a:t>
            </a:r>
            <a:r>
              <a:rPr lang="en-US" sz="1000" b="1" kern="1200" dirty="0">
                <a:solidFill>
                  <a:schemeClr val="tx1"/>
                </a:solidFill>
                <a:effectLst/>
                <a:latin typeface="Arial" charset="0"/>
                <a:ea typeface="+mn-ea"/>
                <a:cs typeface="+mn-cs"/>
              </a:rPr>
              <a:t>nwtraders.msft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in the </a:t>
            </a:r>
            <a:r>
              <a:rPr lang="en-US" sz="1000" b="1" kern="1200" dirty="0">
                <a:solidFill>
                  <a:schemeClr val="tx1"/>
                </a:solidFill>
                <a:effectLst/>
                <a:latin typeface="Arial" charset="0"/>
                <a:ea typeface="+mn-ea"/>
                <a:cs typeface="+mn-cs"/>
              </a:rPr>
              <a:t>&lt;Click here to add an IP Address or DNS Name&gt;</a:t>
            </a:r>
            <a:r>
              <a:rPr lang="en-US" sz="1000" kern="1200" dirty="0">
                <a:solidFill>
                  <a:schemeClr val="tx1"/>
                </a:solidFill>
                <a:effectLst/>
                <a:latin typeface="Arial" charset="0"/>
                <a:ea typeface="+mn-ea"/>
                <a:cs typeface="+mn-cs"/>
              </a:rPr>
              <a:t> box. Type </a:t>
            </a:r>
            <a:r>
              <a:rPr lang="en-US" sz="1000" b="1" kern="1200" dirty="0">
                <a:solidFill>
                  <a:schemeClr val="tx1"/>
                </a:solidFill>
                <a:effectLst/>
                <a:latin typeface="Arial" charset="0"/>
                <a:ea typeface="+mn-ea"/>
                <a:cs typeface="+mn-cs"/>
              </a:rPr>
              <a:t>131.107.1.2</a:t>
            </a:r>
            <a:r>
              <a:rPr lang="en-US" sz="1000" kern="1200" dirty="0">
                <a:solidFill>
                  <a:schemeClr val="tx1"/>
                </a:solidFill>
                <a:effectLst/>
                <a:latin typeface="Arial" charset="0"/>
                <a:ea typeface="+mn-ea"/>
                <a:cs typeface="+mn-cs"/>
              </a:rPr>
              <a:t> and press ENTER. Validation will fail.</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a:t>
            </a:r>
            <a:r>
              <a:rPr lang="en-US" sz="1000" b="1" kern="1200" dirty="0">
                <a:solidFill>
                  <a:schemeClr val="tx1"/>
                </a:solidFill>
                <a:effectLst/>
                <a:latin typeface="Arial" charset="0"/>
                <a:ea typeface="+mn-ea"/>
                <a:cs typeface="+mn-cs"/>
              </a:rPr>
              <a:t>OK</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Clear the DNS cache</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navigation pane, right-click </a:t>
            </a:r>
            <a:r>
              <a:rPr lang="en-US" sz="1000" b="1" kern="1200" dirty="0">
                <a:solidFill>
                  <a:schemeClr val="tx1"/>
                </a:solidFill>
                <a:effectLst/>
                <a:latin typeface="Arial" charset="0"/>
                <a:ea typeface="+mn-ea"/>
                <a:cs typeface="+mn-cs"/>
              </a:rPr>
              <a:t>NYC-DC1</a:t>
            </a:r>
            <a:r>
              <a:rPr lang="en-US" sz="1000" kern="1200" dirty="0">
                <a:solidFill>
                  <a:schemeClr val="tx1"/>
                </a:solidFill>
                <a:effectLst/>
                <a:latin typeface="Arial" charset="0"/>
                <a:ea typeface="+mn-ea"/>
                <a:cs typeface="+mn-cs"/>
              </a:rPr>
              <a:t> and the click </a:t>
            </a:r>
            <a:r>
              <a:rPr lang="en-US" sz="1000" b="1" kern="1200" dirty="0">
                <a:solidFill>
                  <a:schemeClr val="tx1"/>
                </a:solidFill>
                <a:effectLst/>
                <a:latin typeface="Arial" charset="0"/>
                <a:ea typeface="+mn-ea"/>
                <a:cs typeface="+mn-cs"/>
              </a:rPr>
              <a:t>Clear Cache</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Leave all virtual machines in their current state for the subsequent demonstration.</a:t>
            </a:r>
            <a:endParaRPr lang="en-GB" sz="1000"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3863452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686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686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24B40D76-4C45-4E34-B87C-C45CC80365E5}" type="slidenum">
              <a:rPr lang="en-US" b="0" smtClean="0"/>
              <a:pPr/>
              <a:t>18</a:t>
            </a:fld>
            <a:endParaRPr lang="en-US" b="0" dirty="0"/>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r>
              <a:rPr lang="en-US" dirty="0"/>
              <a:t>After completing this lesson,</a:t>
            </a:r>
            <a:r>
              <a:rPr lang="en-US" baseline="0" dirty="0"/>
              <a:t> students will be able to:</a:t>
            </a:r>
            <a:endParaRPr lang="en-US" dirty="0">
              <a:solidFill>
                <a:srgbClr val="FF0000"/>
              </a:solidFill>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what a DNS Zone is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the various DNS Zone Types that are available in Windows Server 2008</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the purpose of forward and reverse lookup zones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the purpose of stub zones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Create and configure DNS Zones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how DNS Zone delegation is used</a:t>
            </a:r>
            <a:endParaRPr lang="en-GB" sz="1000"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2237731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eaLnBrk="1" hangingPunct="1"/>
            <a:r>
              <a:rPr lang="en-GB" sz="1200" dirty="0">
                <a:solidFill>
                  <a:srgbClr val="336699"/>
                </a:solidFill>
              </a:rPr>
              <a:t>Module 3: Configuring and Troubleshooting DNS</a:t>
            </a:r>
            <a:endParaRPr lang="en-US" sz="1200" dirty="0">
              <a:solidFill>
                <a:srgbClr val="336699"/>
              </a:solidFill>
            </a:endParaRPr>
          </a:p>
        </p:txBody>
      </p:sp>
      <p:sp>
        <p:nvSpPr>
          <p:cNvPr id="11264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eaLnBrk="1" hangingPunct="1"/>
            <a:r>
              <a:rPr lang="en-US" sz="1200" dirty="0"/>
              <a:t>Course 6421B</a:t>
            </a:r>
          </a:p>
        </p:txBody>
      </p:sp>
      <p:sp>
        <p:nvSpPr>
          <p:cNvPr id="112644"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eaLnBrk="1" hangingPunct="1"/>
            <a:fld id="{9AF88A7B-4D88-4B89-8959-962BBF51B37D}" type="slidenum">
              <a:rPr lang="en-US" sz="1200" b="0"/>
              <a:pPr algn="r" eaLnBrk="1" hangingPunct="1"/>
              <a:t>19</a:t>
            </a:fld>
            <a:endParaRPr lang="en-US" sz="1200" b="0" dirty="0"/>
          </a:p>
        </p:txBody>
      </p:sp>
      <p:sp>
        <p:nvSpPr>
          <p:cNvPr id="112645" name="Rectangle 2"/>
          <p:cNvSpPr>
            <a:spLocks noGrp="1" noRot="1" noChangeAspect="1" noChangeArrowheads="1" noTextEdit="1"/>
          </p:cNvSpPr>
          <p:nvPr>
            <p:ph type="sldImg"/>
          </p:nvPr>
        </p:nvSpPr>
        <p:spPr>
          <a:ln/>
        </p:spPr>
      </p:sp>
      <p:sp>
        <p:nvSpPr>
          <p:cNvPr id="11264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900" dirty="0"/>
              <a:t>Define a DNS zone and explain its purpose.</a:t>
            </a:r>
          </a:p>
          <a:p>
            <a:pPr eaLnBrk="1" hangingPunct="1"/>
            <a:endParaRPr lang="en-US" sz="900" dirty="0"/>
          </a:p>
          <a:p>
            <a:pPr eaLnBrk="1" hangingPunct="1"/>
            <a:r>
              <a:rPr lang="en-US" sz="900" dirty="0"/>
              <a:t>A DNS zone hosts all or a portion of a domain and its subdomains. The illustration shows how subdomains can belong to the same zone as their parents or be delegated to another zone. The Microsoft.com domain (blue) is separated into two zones. The first zone hosts www.microsoft.com and ftp.microsoft.com. Example.microsoft.com is delegated to a new zone. This new zone is hosting the example.microsoft.com and its subdomains, ftp.example.microsoft.com and www.example.microsoft.com.</a:t>
            </a:r>
          </a:p>
          <a:p>
            <a:pPr eaLnBrk="1" hangingPunct="1"/>
            <a:endParaRPr lang="en-US" sz="900" dirty="0"/>
          </a:p>
          <a:p>
            <a:pPr eaLnBrk="1" hangingPunct="1"/>
            <a:r>
              <a:rPr lang="en-US" sz="900" b="1" dirty="0"/>
              <a:t>Important:</a:t>
            </a:r>
            <a:r>
              <a:rPr lang="en-US" sz="900" dirty="0"/>
              <a:t> The zone that hosts the root domain (Microsoft.com) must delegate example.microsoft.com to the second zone. If this is not done, example.microsoft.com will be treated as if it were part of the first zone.</a:t>
            </a:r>
          </a:p>
          <a:p>
            <a:pPr eaLnBrk="1" hangingPunct="1"/>
            <a:endParaRPr lang="en-US" sz="900" dirty="0"/>
          </a:p>
          <a:p>
            <a:pPr eaLnBrk="1" hangingPunct="1"/>
            <a:r>
              <a:rPr lang="en-US" sz="900" dirty="0"/>
              <a:t>Zone data can be replicated to more than one server, which adds redundancy because the information needed to find resources in the zone now exists on two servers. The level of redundancy you need is a reason to create zones. If you have a zone where critical servers are defined, it is likely that this zone will have a higher level of redundancy then a zone where noncritical services are defined. </a:t>
            </a:r>
          </a:p>
          <a:p>
            <a:pPr eaLnBrk="1" hangingPunct="1"/>
            <a:endParaRPr lang="en-US" sz="900" dirty="0"/>
          </a:p>
          <a:p>
            <a:pPr eaLnBrk="1" hangingPunct="1"/>
            <a:r>
              <a:rPr lang="en-US" sz="900" dirty="0"/>
              <a:t>Discuss the characteristics of a DNS zone:</a:t>
            </a:r>
          </a:p>
          <a:p>
            <a:pPr lvl="1" eaLnBrk="1" hangingPunct="1"/>
            <a:r>
              <a:rPr lang="en-US" sz="900" dirty="0"/>
              <a:t>A DNS server maintains zone data and stores it in two ways:</a:t>
            </a:r>
          </a:p>
          <a:p>
            <a:pPr marL="569913" lvl="2" indent="-106363" eaLnBrk="1" hangingPunct="1">
              <a:buFontTx/>
              <a:buChar char="•"/>
            </a:pPr>
            <a:r>
              <a:rPr lang="en-US" sz="900" dirty="0"/>
              <a:t>A flat zone file containing lists of mappings </a:t>
            </a:r>
          </a:p>
          <a:p>
            <a:pPr marL="569913" lvl="2" indent="-106363" eaLnBrk="1" hangingPunct="1">
              <a:buFontTx/>
              <a:buChar char="•"/>
            </a:pPr>
            <a:r>
              <a:rPr lang="en-US" sz="900" dirty="0"/>
              <a:t>Active Directory-integrated</a:t>
            </a:r>
          </a:p>
          <a:p>
            <a:pPr lvl="1" eaLnBrk="1" hangingPunct="1"/>
            <a:r>
              <a:rPr lang="en-US" sz="900" dirty="0"/>
              <a:t>A DNS server is authoritative for a zone if it hosts the resource records for the names and addresses that the clients request in the zone file.</a:t>
            </a:r>
          </a:p>
          <a:p>
            <a:pPr eaLnBrk="1" hangingPunct="1"/>
            <a:endParaRPr lang="en-US" sz="900" dirty="0"/>
          </a:p>
          <a:p>
            <a:pPr eaLnBrk="1" hangingPunct="1"/>
            <a:r>
              <a:rPr lang="en-US" sz="900" dirty="0"/>
              <a:t>Ensure that students understand that zone data is not the same as a domain. A zone is the DNS namespace portion that is delegated to the DNS server that is hosting the zone. </a:t>
            </a:r>
          </a:p>
          <a:p>
            <a:pPr eaLnBrk="1" hangingPunct="1"/>
            <a:endParaRPr lang="en-US" sz="900" dirty="0"/>
          </a:p>
          <a:p>
            <a:pPr eaLnBrk="1" hangingPunct="1"/>
            <a:r>
              <a:rPr lang="en-US" sz="900" b="1" dirty="0"/>
              <a:t>References</a:t>
            </a:r>
          </a:p>
          <a:p>
            <a:pPr eaLnBrk="1" hangingPunct="1"/>
            <a:r>
              <a:rPr lang="en-US" sz="900" dirty="0"/>
              <a:t>Help topic: Planning DNS zones</a:t>
            </a:r>
          </a:p>
          <a:p>
            <a:pPr eaLnBrk="1" hangingPunct="1"/>
            <a:r>
              <a:rPr lang="en-US" sz="900" dirty="0"/>
              <a:t>Microsoft TechNet: Understanding zones and zone transfer: http://go.microsoft.com/fwlink/?LinkId=99835&amp;clcid=0x409</a:t>
            </a:r>
          </a:p>
        </p:txBody>
      </p:sp>
    </p:spTree>
    <p:extLst>
      <p:ext uri="{BB962C8B-B14F-4D97-AF65-F5344CB8AC3E}">
        <p14:creationId xmlns:p14="http://schemas.microsoft.com/office/powerpoint/2010/main" val="393454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solidFill>
                  <a:srgbClr val="336699"/>
                </a:solidFill>
              </a:rPr>
              <a:t>Module 3: Configuring and Troubleshooting DNS</a:t>
            </a:r>
          </a:p>
        </p:txBody>
      </p:sp>
      <p:sp>
        <p:nvSpPr>
          <p:cNvPr id="49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C5BFC169-A87F-498F-A549-8D617CC615C8}" type="slidenum">
              <a:rPr lang="en-US" b="0" smtClean="0"/>
              <a:pPr/>
              <a:t>2</a:t>
            </a:fld>
            <a:endParaRPr lang="en-US" b="0" dirty="0"/>
          </a:p>
        </p:txBody>
      </p:sp>
      <p:sp>
        <p:nvSpPr>
          <p:cNvPr id="49157" name="Rectangle 2"/>
          <p:cNvSpPr>
            <a:spLocks noGrp="1" noRot="1" noChangeAspect="1" noChangeArrowheads="1" noTextEdit="1"/>
          </p:cNvSpPr>
          <p:nvPr>
            <p:ph type="sldImg"/>
          </p:nvPr>
        </p:nvSpPr>
        <p:spPr>
          <a:ln/>
        </p:spPr>
      </p:sp>
      <p:sp>
        <p:nvSpPr>
          <p:cNvPr id="49158" name="Rectangle 6"/>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After completing this module,</a:t>
            </a:r>
            <a:r>
              <a:rPr lang="en-US" baseline="0" dirty="0"/>
              <a:t> students will be able to:</a:t>
            </a:r>
          </a:p>
          <a:p>
            <a:pPr marL="171450" indent="-171450" eaLnBrk="1" hangingPunct="1">
              <a:buFont typeface="Arial" pitchFamily="34" charset="0"/>
              <a:buChar char="•"/>
            </a:pPr>
            <a:r>
              <a:rPr lang="en-US" dirty="0"/>
              <a:t>Install the DNS server</a:t>
            </a:r>
            <a:r>
              <a:rPr lang="en-US" baseline="0" dirty="0"/>
              <a:t> role</a:t>
            </a:r>
          </a:p>
          <a:p>
            <a:pPr marL="171450" indent="-171450" eaLnBrk="1" hangingPunct="1">
              <a:buFont typeface="Arial" pitchFamily="34" charset="0"/>
              <a:buChar char="•"/>
            </a:pPr>
            <a:r>
              <a:rPr lang="en-US" baseline="0" dirty="0"/>
              <a:t>Configure DNS </a:t>
            </a:r>
          </a:p>
          <a:p>
            <a:pPr marL="171450" indent="-171450" eaLnBrk="1" hangingPunct="1">
              <a:buFont typeface="Arial" pitchFamily="34" charset="0"/>
              <a:buChar char="•"/>
            </a:pPr>
            <a:r>
              <a:rPr lang="en-US" baseline="0" dirty="0"/>
              <a:t>Create and configure DNS zones</a:t>
            </a:r>
          </a:p>
          <a:p>
            <a:pPr marL="171450" indent="-171450" eaLnBrk="1" hangingPunct="1">
              <a:buFont typeface="Arial" pitchFamily="34" charset="0"/>
              <a:buChar char="•"/>
            </a:pPr>
            <a:r>
              <a:rPr lang="en-US" baseline="0" dirty="0"/>
              <a:t>Configure zone transfers</a:t>
            </a:r>
          </a:p>
          <a:p>
            <a:pPr marL="171450" indent="-171450" eaLnBrk="1" hangingPunct="1">
              <a:buFont typeface="Arial" pitchFamily="34" charset="0"/>
              <a:buChar char="•"/>
            </a:pPr>
            <a:r>
              <a:rPr lang="en-US" baseline="0" dirty="0"/>
              <a:t>Manage and troubleshoot DNS</a:t>
            </a:r>
          </a:p>
          <a:p>
            <a:pPr eaLnBrk="1" hangingPunct="1"/>
            <a:endParaRPr lang="en-US" dirty="0"/>
          </a:p>
        </p:txBody>
      </p:sp>
    </p:spTree>
    <p:extLst>
      <p:ext uri="{BB962C8B-B14F-4D97-AF65-F5344CB8AC3E}">
        <p14:creationId xmlns:p14="http://schemas.microsoft.com/office/powerpoint/2010/main" val="2462411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706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706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E234E094-6754-4025-B3EF-5664633AF1B5}" type="slidenum">
              <a:rPr lang="en-US" b="0" smtClean="0"/>
              <a:pPr/>
              <a:t>20</a:t>
            </a:fld>
            <a:endParaRPr lang="en-US" b="0" dirty="0"/>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Explain that there are four DNS zone types: primary, secondary, stub, and Active Directory-integrated.</a:t>
            </a:r>
          </a:p>
          <a:p>
            <a:pPr eaLnBrk="1" hangingPunct="1"/>
            <a:r>
              <a:rPr lang="en-US" b="1" dirty="0"/>
              <a:t>Primary Zone</a:t>
            </a:r>
          </a:p>
          <a:p>
            <a:pPr marL="285750" lvl="1" eaLnBrk="1" hangingPunct="1"/>
            <a:r>
              <a:rPr lang="en-US" dirty="0"/>
              <a:t>DNS server is the primary source for zone information.</a:t>
            </a:r>
          </a:p>
          <a:p>
            <a:pPr marL="285750" lvl="1" eaLnBrk="1" hangingPunct="1"/>
            <a:r>
              <a:rPr lang="en-US" dirty="0"/>
              <a:t>Stores the master copy of zone data in a local file or in AD DS. </a:t>
            </a:r>
          </a:p>
          <a:p>
            <a:pPr marL="285750" lvl="1" eaLnBrk="1" hangingPunct="1"/>
            <a:r>
              <a:rPr lang="en-US" dirty="0"/>
              <a:t>File is named </a:t>
            </a:r>
            <a:r>
              <a:rPr lang="en-US" b="1" dirty="0"/>
              <a:t>zone_name.dns</a:t>
            </a:r>
            <a:r>
              <a:rPr lang="en-US" dirty="0"/>
              <a:t> by default and is located in %windir%\System32\Dns.</a:t>
            </a:r>
          </a:p>
          <a:p>
            <a:pPr eaLnBrk="1" hangingPunct="1"/>
            <a:endParaRPr lang="en-US" dirty="0"/>
          </a:p>
          <a:p>
            <a:pPr eaLnBrk="1" hangingPunct="1"/>
            <a:r>
              <a:rPr lang="en-US" b="1" dirty="0"/>
              <a:t>Secondary Zone</a:t>
            </a:r>
          </a:p>
          <a:p>
            <a:pPr marL="285750" lvl="1" eaLnBrk="1" hangingPunct="1"/>
            <a:r>
              <a:rPr lang="en-US" dirty="0"/>
              <a:t>The server is a secondary source for zone information. </a:t>
            </a:r>
          </a:p>
          <a:p>
            <a:pPr marL="285750" lvl="1" eaLnBrk="1" hangingPunct="1"/>
            <a:r>
              <a:rPr lang="en-US" dirty="0"/>
              <a:t>Must be obtained from another remote DNS server that also hosts the zone. </a:t>
            </a:r>
          </a:p>
          <a:p>
            <a:pPr marL="285750" lvl="1" eaLnBrk="1" hangingPunct="1"/>
            <a:r>
              <a:rPr lang="en-US" dirty="0"/>
              <a:t>Cannot be stored in AD DS.</a:t>
            </a:r>
          </a:p>
          <a:p>
            <a:pPr eaLnBrk="1" hangingPunct="1"/>
            <a:endParaRPr lang="en-US" dirty="0"/>
          </a:p>
          <a:p>
            <a:pPr eaLnBrk="1" hangingPunct="1"/>
            <a:r>
              <a:rPr lang="en-US" b="1" dirty="0"/>
              <a:t>Stub Zone</a:t>
            </a:r>
          </a:p>
          <a:p>
            <a:pPr eaLnBrk="1" hangingPunct="1"/>
            <a:r>
              <a:rPr lang="en-US" dirty="0"/>
              <a:t>Windows 2003 introduced stub zones, which were introduced in Windows 2003 and solve several problems with large DNS name spaces and multiple tree forests. </a:t>
            </a:r>
          </a:p>
          <a:p>
            <a:pPr eaLnBrk="1" hangingPunct="1"/>
            <a:endParaRPr lang="en-US" dirty="0"/>
          </a:p>
          <a:p>
            <a:pPr eaLnBrk="1" hangingPunct="1"/>
            <a:r>
              <a:rPr lang="en-US" b="1" dirty="0"/>
              <a:t>Active Directory-Integrated Zone</a:t>
            </a:r>
          </a:p>
          <a:p>
            <a:pPr eaLnBrk="1" hangingPunct="1"/>
            <a:r>
              <a:rPr lang="en-US" dirty="0"/>
              <a:t>Introduce the concept of Active Directory-integrated zones, but do not go into too much detail because later sections of this course cover this topic.</a:t>
            </a:r>
          </a:p>
          <a:p>
            <a:pPr eaLnBrk="1" hangingPunct="1"/>
            <a:endParaRPr lang="en-US" dirty="0"/>
          </a:p>
          <a:p>
            <a:pPr eaLnBrk="1" hangingPunct="1"/>
            <a:r>
              <a:rPr lang="en-US" b="1" dirty="0"/>
              <a:t>References</a:t>
            </a:r>
            <a:endParaRPr lang="en-US" dirty="0"/>
          </a:p>
          <a:p>
            <a:pPr eaLnBrk="1" hangingPunct="1"/>
            <a:r>
              <a:rPr lang="en-US" dirty="0"/>
              <a:t>Help topic: Understanding Zone Types</a:t>
            </a:r>
          </a:p>
          <a:p>
            <a:pPr eaLnBrk="1" hangingPunct="1"/>
            <a:endParaRPr lang="en-US" dirty="0"/>
          </a:p>
        </p:txBody>
      </p:sp>
    </p:spTree>
    <p:extLst>
      <p:ext uri="{BB962C8B-B14F-4D97-AF65-F5344CB8AC3E}">
        <p14:creationId xmlns:p14="http://schemas.microsoft.com/office/powerpoint/2010/main" val="138163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716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716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4AA68B3A-9703-4058-A5F5-C2283815D2E2}" type="slidenum">
              <a:rPr lang="en-US" b="0" smtClean="0"/>
              <a:pPr/>
              <a:t>21</a:t>
            </a:fld>
            <a:endParaRPr lang="en-US" b="0" dirty="0"/>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Explain the purpose of DNS forward and reverse lookup zones.</a:t>
            </a:r>
          </a:p>
          <a:p>
            <a:pPr eaLnBrk="1" hangingPunct="1"/>
            <a:endParaRPr lang="en-US" b="1" dirty="0"/>
          </a:p>
          <a:p>
            <a:pPr eaLnBrk="1" hangingPunct="1"/>
            <a:r>
              <a:rPr lang="en-US" b="1" dirty="0"/>
              <a:t>Forward Lookup Zone</a:t>
            </a:r>
          </a:p>
          <a:p>
            <a:pPr eaLnBrk="1" hangingPunct="1"/>
            <a:r>
              <a:rPr lang="en-US" dirty="0"/>
              <a:t>The forward lookup zone resolves host names to IP addresses. It hosts the common resource records: A, CNAMES, SRV, MX, SOA, and NS.</a:t>
            </a:r>
          </a:p>
          <a:p>
            <a:pPr eaLnBrk="1" hangingPunct="1"/>
            <a:endParaRPr lang="en-US" b="1" dirty="0"/>
          </a:p>
          <a:p>
            <a:pPr eaLnBrk="1" hangingPunct="1"/>
            <a:r>
              <a:rPr lang="en-US" b="1" dirty="0"/>
              <a:t>Reverse Lookup Zone</a:t>
            </a:r>
          </a:p>
          <a:p>
            <a:pPr eaLnBrk="1" hangingPunct="1"/>
            <a:r>
              <a:rPr lang="en-US" dirty="0"/>
              <a:t>The reverse lookup zone resolves an IP address to a domain name. It hosts SOA, NS, and PTR records.</a:t>
            </a:r>
          </a:p>
          <a:p>
            <a:pPr eaLnBrk="1" hangingPunct="1"/>
            <a:r>
              <a:rPr lang="en-US" dirty="0"/>
              <a:t>Ensure that students understand that a reverse zone functions in the same manner as a forward zone. The IP address is the “name” being looked for, and the Name is the returned information. Reverse zones are not always configured, but you should configure them to reduce warning and error messages. Many standard Internet protocols rely on reverse zone lookup data as means of validating forward zone information. For example, if the forward look up indicates that training.contoso.com is coming from 192.168.2.45, a reverse lookup can confirm that training.contoso.com is associated with 192.168.2.45.</a:t>
            </a:r>
          </a:p>
          <a:p>
            <a:pPr eaLnBrk="1" hangingPunct="1"/>
            <a:endParaRPr lang="en-US" dirty="0"/>
          </a:p>
          <a:p>
            <a:pPr eaLnBrk="1" hangingPunct="1"/>
            <a:r>
              <a:rPr lang="en-US" b="1" dirty="0"/>
              <a:t>References</a:t>
            </a:r>
            <a:endParaRPr lang="en-US" dirty="0"/>
          </a:p>
          <a:p>
            <a:pPr eaLnBrk="1" hangingPunct="1"/>
            <a:r>
              <a:rPr lang="en-US" dirty="0"/>
              <a:t>Help topic: </a:t>
            </a:r>
            <a:r>
              <a:rPr lang="en-CA" dirty="0"/>
              <a:t>Understanding Zone Types</a:t>
            </a:r>
          </a:p>
        </p:txBody>
      </p:sp>
    </p:spTree>
    <p:extLst>
      <p:ext uri="{BB962C8B-B14F-4D97-AF65-F5344CB8AC3E}">
        <p14:creationId xmlns:p14="http://schemas.microsoft.com/office/powerpoint/2010/main" val="3387057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eaLnBrk="1" hangingPunct="1"/>
            <a:r>
              <a:rPr lang="en-GB" sz="1200" dirty="0">
                <a:solidFill>
                  <a:srgbClr val="336699"/>
                </a:solidFill>
              </a:rPr>
              <a:t>Module 3: Configuring and Troubleshooting DNS</a:t>
            </a:r>
            <a:endParaRPr lang="en-US" sz="1200" dirty="0">
              <a:solidFill>
                <a:srgbClr val="336699"/>
              </a:solidFill>
            </a:endParaRPr>
          </a:p>
        </p:txBody>
      </p:sp>
      <p:sp>
        <p:nvSpPr>
          <p:cNvPr id="114691"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eaLnBrk="1" hangingPunct="1"/>
            <a:r>
              <a:rPr lang="en-US" sz="1200" dirty="0"/>
              <a:t>Course 6421B</a:t>
            </a:r>
          </a:p>
        </p:txBody>
      </p:sp>
      <p:sp>
        <p:nvSpPr>
          <p:cNvPr id="114692"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eaLnBrk="1" hangingPunct="1"/>
            <a:fld id="{E3BC82F1-FB32-4AA5-9083-E0CB894C4A19}" type="slidenum">
              <a:rPr lang="en-US" sz="1200" b="0"/>
              <a:pPr algn="r" eaLnBrk="1" hangingPunct="1"/>
              <a:t>22</a:t>
            </a:fld>
            <a:endParaRPr lang="en-US" sz="1200" b="0" dirty="0"/>
          </a:p>
        </p:txBody>
      </p:sp>
      <p:sp>
        <p:nvSpPr>
          <p:cNvPr id="114693" name="Rectangle 2"/>
          <p:cNvSpPr>
            <a:spLocks noGrp="1" noRot="1" noChangeAspect="1" noChangeArrowheads="1" noTextEdit="1"/>
          </p:cNvSpPr>
          <p:nvPr>
            <p:ph type="sldImg"/>
          </p:nvPr>
        </p:nvSpPr>
        <p:spPr>
          <a:ln/>
        </p:spPr>
      </p:sp>
      <p:sp>
        <p:nvSpPr>
          <p:cNvPr id="114694"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a:t>When a zone that a DNS server hosts is a stub zone, the DNS server is a source only for information about the zone’s authoritative name servers. The zone on this server must be obtained from another DNS server that hosts the zone. </a:t>
            </a:r>
          </a:p>
          <a:p>
            <a:r>
              <a:rPr lang="en-CA" dirty="0"/>
              <a:t>The DNS server must have network access to the remote DNS server to copy the zone’s authoritative name server information.</a:t>
            </a:r>
          </a:p>
          <a:p>
            <a:r>
              <a:rPr lang="en-CA" dirty="0"/>
              <a:t>Ensure that students understand that the stub zone is used mainly to shorten the delay that large organizations with many DNS servers experience. If an entity from one zone needs to access information from a zone that is in another forest or tree, a stub zone can direct the client more quickly to the appropriate server, rather than by querying each DNS server in the tree.</a:t>
            </a:r>
          </a:p>
          <a:p>
            <a:r>
              <a:rPr lang="en-CA" dirty="0"/>
              <a:t>Begin a classroom discussion by explaining that stub zones and conditional forwarding provide similar functions. Discuss the differences between them, and identify when each solution might be more appropriate.</a:t>
            </a:r>
          </a:p>
          <a:p>
            <a:r>
              <a:rPr lang="en-CA" dirty="0"/>
              <a:t>Point out that stub zones are more appropriate when you want a parent domain to keep track of the authoritative servers for it’s child domains automatically. Otherwise, the authoritative servers need to be updated manually on the parent server. Stub zones will not cache information that they look up.</a:t>
            </a:r>
          </a:p>
          <a:p>
            <a:r>
              <a:rPr lang="en-CA" dirty="0"/>
              <a:t>Point out that conditional forwards typically are used when two organizations want to exchange DNS information without using root hints. Each forwarding server also builds up a cache of information about the domain to which it is forwarding queries that can reduce overall lookups for clients. Also point out that the conditional forwarding will only forward requests that end in the domain name that the forwarder specifies. Example: it will forward contoso.com, but will not forward dev.contoso.com. </a:t>
            </a:r>
          </a:p>
          <a:p>
            <a:endParaRPr lang="en-US" dirty="0"/>
          </a:p>
          <a:p>
            <a:r>
              <a:rPr lang="en-US" b="1" dirty="0"/>
              <a:t>References</a:t>
            </a:r>
          </a:p>
          <a:p>
            <a:r>
              <a:rPr lang="en-US" dirty="0"/>
              <a:t>Help topic: </a:t>
            </a:r>
            <a:r>
              <a:rPr lang="en-CA" dirty="0"/>
              <a:t>Understanding Zone Types</a:t>
            </a:r>
          </a:p>
        </p:txBody>
      </p:sp>
    </p:spTree>
    <p:extLst>
      <p:ext uri="{BB962C8B-B14F-4D97-AF65-F5344CB8AC3E}">
        <p14:creationId xmlns:p14="http://schemas.microsoft.com/office/powerpoint/2010/main" val="2873248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737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737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1564844B-BE1E-41B1-BF75-6CBA5E5F4886}" type="slidenum">
              <a:rPr lang="en-US" b="0" smtClean="0"/>
              <a:pPr/>
              <a:t>23</a:t>
            </a:fld>
            <a:endParaRPr lang="en-US" b="0" dirty="0"/>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1" kern="1200" dirty="0">
                <a:solidFill>
                  <a:schemeClr val="tx1"/>
                </a:solidFill>
                <a:effectLst/>
                <a:latin typeface="Arial" charset="0"/>
                <a:ea typeface="+mn-ea"/>
                <a:cs typeface="+mn-cs"/>
              </a:rPr>
              <a:t>Demonstration steps:</a:t>
            </a:r>
            <a:endParaRPr lang="en-GB" sz="1000" b="1"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You require the 6421B-NYC-DC1, 6421B-NYC-SVR1, and 6421B-NYC-CL1 virtual machines to complete this demonstration. Log on to the virtual machines as </a:t>
            </a:r>
            <a:r>
              <a:rPr lang="en-US" sz="1000" b="1" kern="1200" dirty="0">
                <a:solidFill>
                  <a:schemeClr val="tx1"/>
                </a:solidFill>
                <a:effectLst/>
                <a:latin typeface="Arial" charset="0"/>
                <a:ea typeface="+mn-ea"/>
                <a:cs typeface="+mn-cs"/>
              </a:rPr>
              <a:t>Contoso\Administrator</a:t>
            </a:r>
            <a:r>
              <a:rPr lang="en-US" sz="1000" kern="1200" dirty="0">
                <a:solidFill>
                  <a:schemeClr val="tx1"/>
                </a:solidFill>
                <a:effectLst/>
                <a:latin typeface="Arial" charset="0"/>
                <a:ea typeface="+mn-ea"/>
                <a:cs typeface="+mn-cs"/>
              </a:rPr>
              <a:t> with the password of </a:t>
            </a:r>
            <a:r>
              <a:rPr lang="en-US" sz="1000" b="1" kern="1200" dirty="0">
                <a:solidFill>
                  <a:schemeClr val="tx1"/>
                </a:solidFill>
                <a:effectLst/>
                <a:latin typeface="Arial" charset="0"/>
                <a:ea typeface="+mn-ea"/>
                <a:cs typeface="+mn-cs"/>
              </a:rPr>
              <a:t>Pa$$w0rd</a:t>
            </a:r>
            <a:r>
              <a:rPr lang="en-US" sz="1000" kern="1200" dirty="0">
                <a:solidFill>
                  <a:schemeClr val="tx1"/>
                </a:solidFill>
                <a:effectLst/>
                <a:latin typeface="Arial" charset="0"/>
                <a:ea typeface="+mn-ea"/>
                <a:cs typeface="+mn-cs"/>
              </a:rPr>
              <a:t>. The virtual machines should still be running from the preceding demonstration.</a:t>
            </a:r>
          </a:p>
          <a:p>
            <a:endParaRPr lang="en-GB"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Create a reverse lookup zone</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NYC-DC1, in DNS Manager, in the navigation pane, click </a:t>
            </a:r>
            <a:r>
              <a:rPr lang="en-US" sz="1000" b="1" kern="1200" dirty="0">
                <a:solidFill>
                  <a:schemeClr val="tx1"/>
                </a:solidFill>
                <a:effectLst/>
                <a:latin typeface="Arial" charset="0"/>
                <a:ea typeface="+mn-ea"/>
                <a:cs typeface="+mn-cs"/>
              </a:rPr>
              <a:t>Reverse Lookup</a:t>
            </a:r>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Zones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Right-click </a:t>
            </a:r>
            <a:r>
              <a:rPr lang="en-US" sz="1000" b="1" kern="1200" dirty="0">
                <a:solidFill>
                  <a:schemeClr val="tx1"/>
                </a:solidFill>
                <a:effectLst/>
                <a:latin typeface="Arial" charset="0"/>
                <a:ea typeface="+mn-ea"/>
                <a:cs typeface="+mn-cs"/>
              </a:rPr>
              <a:t>Reverse Lookup Zones</a:t>
            </a:r>
            <a:r>
              <a:rPr lang="en-US" sz="1000" kern="1200" dirty="0">
                <a:solidFill>
                  <a:schemeClr val="tx1"/>
                </a:solidFill>
                <a:effectLst/>
                <a:latin typeface="Arial" charset="0"/>
                <a:ea typeface="+mn-ea"/>
                <a:cs typeface="+mn-cs"/>
              </a:rPr>
              <a:t> and click </a:t>
            </a:r>
            <a:r>
              <a:rPr lang="en-US" sz="1000" b="1" kern="1200" dirty="0">
                <a:solidFill>
                  <a:schemeClr val="tx1"/>
                </a:solidFill>
                <a:effectLst/>
                <a:latin typeface="Arial" charset="0"/>
                <a:ea typeface="+mn-ea"/>
                <a:cs typeface="+mn-cs"/>
              </a:rPr>
              <a:t>New Zone</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New Zone Wizard</a:t>
            </a:r>
            <a:r>
              <a:rPr lang="en-US" sz="1000" kern="1200" dirty="0">
                <a:solidFill>
                  <a:schemeClr val="tx1"/>
                </a:solidFill>
                <a:effectLst/>
                <a:latin typeface="Arial" charset="0"/>
                <a:ea typeface="+mn-ea"/>
                <a:cs typeface="+mn-cs"/>
              </a:rPr>
              <a:t>,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Zone Type</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Primary zone</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Active Directory Zone Replication Scope</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Reverse Lookup Zone Name</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IPv4 Reverse Lookup Zone</a:t>
            </a:r>
            <a:r>
              <a:rPr lang="en-US" sz="1000" kern="1200" dirty="0">
                <a:solidFill>
                  <a:schemeClr val="tx1"/>
                </a:solidFill>
                <a:effectLst/>
                <a:latin typeface="Arial" charset="0"/>
                <a:ea typeface="+mn-ea"/>
                <a:cs typeface="+mn-cs"/>
              </a:rPr>
              <a:t> and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second </a:t>
            </a:r>
            <a:r>
              <a:rPr lang="en-US" sz="1000" b="1" kern="1200" dirty="0">
                <a:solidFill>
                  <a:schemeClr val="tx1"/>
                </a:solidFill>
                <a:effectLst/>
                <a:latin typeface="Arial" charset="0"/>
                <a:ea typeface="+mn-ea"/>
                <a:cs typeface="+mn-cs"/>
              </a:rPr>
              <a:t>Reverse Lookup Zone Name</a:t>
            </a:r>
            <a:r>
              <a:rPr lang="en-US" sz="1000" kern="1200" dirty="0">
                <a:solidFill>
                  <a:schemeClr val="tx1"/>
                </a:solidFill>
                <a:effectLst/>
                <a:latin typeface="Arial" charset="0"/>
                <a:ea typeface="+mn-ea"/>
                <a:cs typeface="+mn-cs"/>
              </a:rPr>
              <a:t> page, in the </a:t>
            </a:r>
            <a:r>
              <a:rPr lang="en-US" sz="1000" b="1" kern="1200" dirty="0">
                <a:solidFill>
                  <a:schemeClr val="tx1"/>
                </a:solidFill>
                <a:effectLst/>
                <a:latin typeface="Arial" charset="0"/>
                <a:ea typeface="+mn-ea"/>
                <a:cs typeface="+mn-cs"/>
              </a:rPr>
              <a:t>Network ID:</a:t>
            </a:r>
            <a:r>
              <a:rPr lang="en-US" sz="1000" kern="1200" dirty="0">
                <a:solidFill>
                  <a:schemeClr val="tx1"/>
                </a:solidFill>
                <a:effectLst/>
                <a:latin typeface="Arial" charset="0"/>
                <a:ea typeface="+mn-ea"/>
                <a:cs typeface="+mn-cs"/>
              </a:rPr>
              <a:t> box, type </a:t>
            </a:r>
            <a:r>
              <a:rPr lang="en-US" sz="1000" b="1" kern="1200" dirty="0">
                <a:solidFill>
                  <a:schemeClr val="tx1"/>
                </a:solidFill>
                <a:effectLst/>
                <a:latin typeface="Arial" charset="0"/>
                <a:ea typeface="+mn-ea"/>
                <a:cs typeface="+mn-cs"/>
              </a:rPr>
              <a:t>10.10.0</a:t>
            </a:r>
            <a:r>
              <a:rPr lang="en-US" sz="1000" kern="1200" dirty="0">
                <a:solidFill>
                  <a:schemeClr val="tx1"/>
                </a:solidFill>
                <a:effectLst/>
                <a:latin typeface="Arial" charset="0"/>
                <a:ea typeface="+mn-ea"/>
                <a:cs typeface="+mn-cs"/>
              </a:rPr>
              <a:t> and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Dynamic Update</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Completing the New Zone Wizard</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Finish</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lvl="0"/>
            <a:endParaRPr lang="en-US"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Create a forward lookup zone</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NYC-SVR1.</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a:t>
            </a:r>
            <a:r>
              <a:rPr lang="en-US" sz="1000" b="1" kern="1200" dirty="0">
                <a:solidFill>
                  <a:schemeClr val="tx1"/>
                </a:solidFill>
                <a:effectLst/>
                <a:latin typeface="Arial" charset="0"/>
                <a:ea typeface="+mn-ea"/>
                <a:cs typeface="+mn-cs"/>
              </a:rPr>
              <a:t>Start</a:t>
            </a:r>
            <a:r>
              <a:rPr lang="en-US" sz="1000" kern="1200" dirty="0">
                <a:solidFill>
                  <a:schemeClr val="tx1"/>
                </a:solidFill>
                <a:effectLst/>
                <a:latin typeface="Arial" charset="0"/>
                <a:ea typeface="+mn-ea"/>
                <a:cs typeface="+mn-cs"/>
              </a:rPr>
              <a:t>, point to </a:t>
            </a:r>
            <a:r>
              <a:rPr lang="en-US" sz="1000" b="1" kern="1200" dirty="0">
                <a:solidFill>
                  <a:schemeClr val="tx1"/>
                </a:solidFill>
                <a:effectLst/>
                <a:latin typeface="Arial" charset="0"/>
                <a:ea typeface="+mn-ea"/>
                <a:cs typeface="+mn-cs"/>
              </a:rPr>
              <a:t>Administrative Tools</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DNS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DNS Manager, in the navigation pane, expand </a:t>
            </a:r>
            <a:r>
              <a:rPr lang="en-US" sz="1000" b="1" kern="1200" dirty="0">
                <a:solidFill>
                  <a:schemeClr val="tx1"/>
                </a:solidFill>
                <a:effectLst/>
                <a:latin typeface="Arial" charset="0"/>
                <a:ea typeface="+mn-ea"/>
                <a:cs typeface="+mn-cs"/>
              </a:rPr>
              <a:t>NYC-SVR1</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Forward Lookup</a:t>
            </a:r>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Zones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Right-click </a:t>
            </a:r>
            <a:r>
              <a:rPr lang="en-US" sz="1000" b="1" kern="1200" dirty="0">
                <a:solidFill>
                  <a:schemeClr val="tx1"/>
                </a:solidFill>
                <a:effectLst/>
                <a:latin typeface="Arial" charset="0"/>
                <a:ea typeface="+mn-ea"/>
                <a:cs typeface="+mn-cs"/>
              </a:rPr>
              <a:t>Forward Lookup Zones</a:t>
            </a:r>
            <a:r>
              <a:rPr lang="en-US" sz="1000" kern="1200" dirty="0">
                <a:solidFill>
                  <a:schemeClr val="tx1"/>
                </a:solidFill>
                <a:effectLst/>
                <a:latin typeface="Arial" charset="0"/>
                <a:ea typeface="+mn-ea"/>
                <a:cs typeface="+mn-cs"/>
              </a:rPr>
              <a:t> and click </a:t>
            </a:r>
            <a:r>
              <a:rPr lang="en-US" sz="1000" b="1" kern="1200" dirty="0">
                <a:solidFill>
                  <a:schemeClr val="tx1"/>
                </a:solidFill>
                <a:effectLst/>
                <a:latin typeface="Arial" charset="0"/>
                <a:ea typeface="+mn-ea"/>
                <a:cs typeface="+mn-cs"/>
              </a:rPr>
              <a:t>New Zone</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New Zone Wizard</a:t>
            </a:r>
            <a:r>
              <a:rPr lang="en-US" sz="1000" kern="1200" dirty="0">
                <a:solidFill>
                  <a:schemeClr val="tx1"/>
                </a:solidFill>
                <a:effectLst/>
                <a:latin typeface="Arial" charset="0"/>
                <a:ea typeface="+mn-ea"/>
                <a:cs typeface="+mn-cs"/>
              </a:rPr>
              <a:t>,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Zone Type</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Secondary zone</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Zone Name</a:t>
            </a:r>
            <a:r>
              <a:rPr lang="en-US" sz="1000" kern="1200" dirty="0">
                <a:solidFill>
                  <a:schemeClr val="tx1"/>
                </a:solidFill>
                <a:effectLst/>
                <a:latin typeface="Arial" charset="0"/>
                <a:ea typeface="+mn-ea"/>
                <a:cs typeface="+mn-cs"/>
              </a:rPr>
              <a:t> page, in the </a:t>
            </a:r>
            <a:r>
              <a:rPr lang="en-US" sz="1000" b="1" kern="1200" dirty="0">
                <a:solidFill>
                  <a:schemeClr val="tx1"/>
                </a:solidFill>
                <a:effectLst/>
                <a:latin typeface="Arial" charset="0"/>
                <a:ea typeface="+mn-ea"/>
                <a:cs typeface="+mn-cs"/>
              </a:rPr>
              <a:t>Zone name:</a:t>
            </a:r>
            <a:r>
              <a:rPr lang="en-US" sz="1000" kern="1200" dirty="0">
                <a:solidFill>
                  <a:schemeClr val="tx1"/>
                </a:solidFill>
                <a:effectLst/>
                <a:latin typeface="Arial" charset="0"/>
                <a:ea typeface="+mn-ea"/>
                <a:cs typeface="+mn-cs"/>
              </a:rPr>
              <a:t> box, type </a:t>
            </a:r>
            <a:r>
              <a:rPr lang="en-US" sz="1000" b="1" kern="1200" dirty="0">
                <a:solidFill>
                  <a:schemeClr val="tx1"/>
                </a:solidFill>
                <a:effectLst/>
                <a:latin typeface="Arial" charset="0"/>
                <a:ea typeface="+mn-ea"/>
                <a:cs typeface="+mn-cs"/>
              </a:rPr>
              <a:t>Contoso.com</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Master DNS Servers</a:t>
            </a:r>
            <a:r>
              <a:rPr lang="en-US" sz="1000" kern="1200" dirty="0">
                <a:solidFill>
                  <a:schemeClr val="tx1"/>
                </a:solidFill>
                <a:effectLst/>
                <a:latin typeface="Arial" charset="0"/>
                <a:ea typeface="+mn-ea"/>
                <a:cs typeface="+mn-cs"/>
              </a:rPr>
              <a:t> page, in the </a:t>
            </a:r>
            <a:r>
              <a:rPr lang="en-US" sz="1000" b="1" kern="1200" dirty="0">
                <a:solidFill>
                  <a:schemeClr val="tx1"/>
                </a:solidFill>
                <a:effectLst/>
                <a:latin typeface="Arial" charset="0"/>
                <a:ea typeface="+mn-ea"/>
                <a:cs typeface="+mn-cs"/>
              </a:rPr>
              <a:t>Master Servers</a:t>
            </a:r>
            <a:r>
              <a:rPr lang="en-US" sz="1000" kern="1200" dirty="0">
                <a:solidFill>
                  <a:schemeClr val="tx1"/>
                </a:solidFill>
                <a:effectLst/>
                <a:latin typeface="Arial" charset="0"/>
                <a:ea typeface="+mn-ea"/>
                <a:cs typeface="+mn-cs"/>
              </a:rPr>
              <a:t> list, type </a:t>
            </a:r>
            <a:r>
              <a:rPr lang="en-US" sz="1000" b="1" kern="1200" dirty="0">
                <a:solidFill>
                  <a:schemeClr val="tx1"/>
                </a:solidFill>
                <a:effectLst/>
                <a:latin typeface="Arial" charset="0"/>
                <a:ea typeface="+mn-ea"/>
                <a:cs typeface="+mn-cs"/>
              </a:rPr>
              <a:t>10.10.0.10</a:t>
            </a:r>
            <a:r>
              <a:rPr lang="en-US" sz="1000" kern="1200" dirty="0">
                <a:solidFill>
                  <a:schemeClr val="tx1"/>
                </a:solidFill>
                <a:effectLst/>
                <a:latin typeface="Arial" charset="0"/>
                <a:ea typeface="+mn-ea"/>
                <a:cs typeface="+mn-cs"/>
              </a:rPr>
              <a:t> and press ENTER.</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 and on the </a:t>
            </a:r>
            <a:r>
              <a:rPr lang="en-US" sz="1000" b="1" kern="1200" dirty="0">
                <a:solidFill>
                  <a:schemeClr val="tx1"/>
                </a:solidFill>
                <a:effectLst/>
                <a:latin typeface="Arial" charset="0"/>
                <a:ea typeface="+mn-ea"/>
                <a:cs typeface="+mn-cs"/>
              </a:rPr>
              <a:t>Completing the New Zone Wizard</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Finish</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Leave all virtual machines in their current state for the subsequent demonstration.</a:t>
            </a:r>
            <a:endParaRPr lang="en-GB" sz="1000"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4091190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74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747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0EBC8D83-7E29-425E-A3E6-BCAC39BBDEC9}" type="slidenum">
              <a:rPr lang="en-US" b="0" smtClean="0"/>
              <a:pPr/>
              <a:t>24</a:t>
            </a:fld>
            <a:endParaRPr lang="en-US" b="0" dirty="0"/>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Explain how to use DNS zone delegation.</a:t>
            </a:r>
            <a:r>
              <a:rPr lang="en-US" b="1" dirty="0"/>
              <a:t> </a:t>
            </a:r>
          </a:p>
          <a:p>
            <a:pPr eaLnBrk="1" hangingPunct="1"/>
            <a:r>
              <a:rPr lang="en-CA" dirty="0"/>
              <a:t>DNS provides the option of dividing up the namespace into one or more zones, which you then can store, distribute, and replicate to other DNS servers. </a:t>
            </a:r>
            <a:endParaRPr lang="en-US" dirty="0"/>
          </a:p>
          <a:p>
            <a:pPr eaLnBrk="1" hangingPunct="1"/>
            <a:endParaRPr lang="en-US" dirty="0"/>
          </a:p>
          <a:p>
            <a:pPr eaLnBrk="1" hangingPunct="1"/>
            <a:r>
              <a:rPr lang="en-US" dirty="0"/>
              <a:t>Explain why delegation is used.</a:t>
            </a:r>
          </a:p>
          <a:p>
            <a:pPr eaLnBrk="1" hangingPunct="1"/>
            <a:r>
              <a:rPr lang="en-CA" dirty="0"/>
              <a:t>When deciding whether to divide the DNS namespace to make additional zones, consider the following reasons to use additional zones:</a:t>
            </a:r>
          </a:p>
          <a:p>
            <a:pPr lvl="1" eaLnBrk="1" hangingPunct="1"/>
            <a:r>
              <a:rPr lang="en-CA" dirty="0"/>
              <a:t>A need to delegate management of part of the DNS namespace to another location or department within your organization.</a:t>
            </a:r>
          </a:p>
          <a:p>
            <a:pPr lvl="1" eaLnBrk="1" hangingPunct="1"/>
            <a:r>
              <a:rPr lang="en-CA" dirty="0"/>
              <a:t>A need to divide one large zone into smaller zones for distributing traffic loads among multiple servers, which improves DNS name-resolution performance and/or creates a more fault-tolerant DNS environment.</a:t>
            </a:r>
          </a:p>
          <a:p>
            <a:pPr lvl="1" eaLnBrk="1" hangingPunct="1"/>
            <a:r>
              <a:rPr lang="en-CA" dirty="0"/>
              <a:t>A need to extend the namespace by adding numerous subdomains at once to accommodate the opening of a new branch or site.</a:t>
            </a:r>
            <a:endParaRPr lang="en-US" dirty="0"/>
          </a:p>
          <a:p>
            <a:pPr eaLnBrk="1" hangingPunct="1"/>
            <a:r>
              <a:rPr lang="en-CA" dirty="0"/>
              <a:t>When explaining why delegation is used, emphasize the difference between zones and domains.</a:t>
            </a:r>
          </a:p>
          <a:p>
            <a:pPr eaLnBrk="1" hangingPunct="1"/>
            <a:endParaRPr lang="en-US" dirty="0"/>
          </a:p>
          <a:p>
            <a:pPr eaLnBrk="1" hangingPunct="1"/>
            <a:r>
              <a:rPr lang="en-US" dirty="0"/>
              <a:t>Consider demonstrating the process for creating a DNS zone delegation.</a:t>
            </a:r>
          </a:p>
          <a:p>
            <a:pPr eaLnBrk="1" hangingPunct="1"/>
            <a:endParaRPr lang="en-US" dirty="0"/>
          </a:p>
          <a:p>
            <a:pPr eaLnBrk="1" hangingPunct="1"/>
            <a:r>
              <a:rPr lang="en-US" b="1" dirty="0"/>
              <a:t>References</a:t>
            </a:r>
            <a:endParaRPr lang="en-US" dirty="0"/>
          </a:p>
          <a:p>
            <a:pPr eaLnBrk="1" hangingPunct="1"/>
            <a:r>
              <a:rPr lang="en-US" dirty="0"/>
              <a:t>Microsoft TechNet: Delegating Zones: http://go.microsoft.com/fwlink/?LinkId=99849&amp;clcid=0x409</a:t>
            </a:r>
          </a:p>
          <a:p>
            <a:pPr eaLnBrk="1" hangingPunct="1"/>
            <a:endParaRPr lang="en-US" dirty="0"/>
          </a:p>
          <a:p>
            <a:pPr eaLnBrk="1" hangingPunct="1"/>
            <a:endParaRPr lang="en-US" dirty="0"/>
          </a:p>
        </p:txBody>
      </p:sp>
    </p:spTree>
    <p:extLst>
      <p:ext uri="{BB962C8B-B14F-4D97-AF65-F5344CB8AC3E}">
        <p14:creationId xmlns:p14="http://schemas.microsoft.com/office/powerpoint/2010/main" val="1990646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757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010CED2A-FDB7-412D-9FB7-0722FF803E2D}" type="slidenum">
              <a:rPr lang="en-US" b="0" smtClean="0"/>
              <a:pPr/>
              <a:t>25</a:t>
            </a:fld>
            <a:endParaRPr lang="en-US" b="0" dirty="0"/>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r>
              <a:rPr lang="en-US" dirty="0"/>
              <a:t>After completing this lesson,</a:t>
            </a:r>
            <a:r>
              <a:rPr lang="en-US" baseline="0" dirty="0"/>
              <a:t> students will be able to:</a:t>
            </a:r>
            <a:endParaRPr lang="en-US" dirty="0">
              <a:solidFill>
                <a:srgbClr val="FF0000"/>
              </a:solidFill>
            </a:endParaRPr>
          </a:p>
          <a:p>
            <a:pPr marL="171450" indent="-171450">
              <a:buFont typeface="Arial" pitchFamily="34" charset="0"/>
              <a:buChar char="•"/>
            </a:pPr>
            <a:r>
              <a:rPr lang="en-US" sz="1000" kern="1200" dirty="0">
                <a:solidFill>
                  <a:schemeClr val="tx1"/>
                </a:solidFill>
                <a:effectLst/>
                <a:latin typeface="Arial" charset="0"/>
                <a:ea typeface="+mn-ea"/>
                <a:cs typeface="+mn-cs"/>
              </a:rPr>
              <a:t>Describe how DNS zone transfers work</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GB" sz="1000" kern="1200" dirty="0">
                <a:solidFill>
                  <a:schemeClr val="tx1"/>
                </a:solidFill>
                <a:effectLst/>
                <a:latin typeface="Arial" charset="0"/>
                <a:ea typeface="+mn-ea"/>
                <a:cs typeface="+mn-cs"/>
              </a:rPr>
              <a:t>Configure zone transfer security</a:t>
            </a:r>
          </a:p>
          <a:p>
            <a:pPr marL="171450" indent="-171450">
              <a:buFont typeface="Arial" pitchFamily="34" charset="0"/>
              <a:buChar char="•"/>
            </a:pPr>
            <a:r>
              <a:rPr lang="en-US" sz="1000" kern="1200" dirty="0">
                <a:solidFill>
                  <a:schemeClr val="tx1"/>
                </a:solidFill>
                <a:effectLst/>
                <a:latin typeface="Arial" charset="0"/>
                <a:ea typeface="+mn-ea"/>
                <a:cs typeface="+mn-cs"/>
              </a:rPr>
              <a:t>Create and configure DNS Zones</a:t>
            </a:r>
            <a:endParaRPr lang="en-GB" sz="1000"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2809517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76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768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1B8ACDB1-A8BD-47C6-88FD-07D2F7758CFA}" type="slidenum">
              <a:rPr lang="en-US" b="0" smtClean="0"/>
              <a:pPr/>
              <a:t>26</a:t>
            </a:fld>
            <a:endParaRPr lang="en-US" b="0" dirty="0"/>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r>
              <a:rPr lang="en-US" dirty="0"/>
            </a:br>
            <a:r>
              <a:rPr lang="en-US" dirty="0"/>
              <a:t>Define zone transfer and describe the purpose and process of zone transfers. Describe the DNS zone transfer process by referring to the slide.</a:t>
            </a:r>
          </a:p>
          <a:p>
            <a:pPr eaLnBrk="1" hangingPunct="1"/>
            <a:r>
              <a:rPr lang="en-US" dirty="0"/>
              <a:t>A zone transfer occurs when the DNS zone that is on one server is transferred to another DNS server.</a:t>
            </a:r>
          </a:p>
          <a:p>
            <a:pPr eaLnBrk="1" hangingPunct="1"/>
            <a:r>
              <a:rPr lang="en-US" dirty="0"/>
              <a:t>Zone transfers keep primary and secondary DNS server zones synchronized. This is how DNS builds its resilience on the Internet. Emphasize the importance of keeping zones up-to-date and synchronized. </a:t>
            </a:r>
          </a:p>
          <a:p>
            <a:pPr eaLnBrk="1" hangingPunct="1"/>
            <a:r>
              <a:rPr lang="en-US" dirty="0"/>
              <a:t>Briefly discuss the two types of DNS zone transfers: full and incremental.</a:t>
            </a:r>
          </a:p>
          <a:p>
            <a:pPr lvl="1" eaLnBrk="1" hangingPunct="1"/>
            <a:r>
              <a:rPr lang="en-US" dirty="0"/>
              <a:t>A full zone transfer occurs when the entire zone is copied from one DNS server to another.</a:t>
            </a:r>
          </a:p>
          <a:p>
            <a:pPr lvl="1" eaLnBrk="1" hangingPunct="1"/>
            <a:r>
              <a:rPr lang="en-US" dirty="0"/>
              <a:t>An incremental zone transfer occurs when there is an update to the DNS server and only the resource records that were changed are replicated to the another server.</a:t>
            </a:r>
          </a:p>
          <a:p>
            <a:pPr eaLnBrk="1" hangingPunct="1"/>
            <a:r>
              <a:rPr lang="en-US" dirty="0"/>
              <a:t>Be sure to highlight that Active Directory-integrated zones are replicated as part of the Active Directory, whereas standards-based zone transfers are transferred using DNS zone transfer queries.</a:t>
            </a:r>
          </a:p>
          <a:p>
            <a:pPr eaLnBrk="1" hangingPunct="1"/>
            <a:endParaRPr lang="en-US" dirty="0"/>
          </a:p>
          <a:p>
            <a:pPr eaLnBrk="1" hangingPunct="1"/>
            <a:r>
              <a:rPr lang="en-US" b="1" dirty="0"/>
              <a:t>References</a:t>
            </a:r>
          </a:p>
          <a:p>
            <a:pPr eaLnBrk="1" hangingPunct="1"/>
            <a:r>
              <a:rPr lang="en-US" dirty="0"/>
              <a:t>Microsoft TechNet: Understanding zones and zone transfer: http://go.microsoft.com/fwlink/?LinkId=99835&amp;clcid=0x409</a:t>
            </a:r>
          </a:p>
        </p:txBody>
      </p:sp>
    </p:spTree>
    <p:extLst>
      <p:ext uri="{BB962C8B-B14F-4D97-AF65-F5344CB8AC3E}">
        <p14:creationId xmlns:p14="http://schemas.microsoft.com/office/powerpoint/2010/main" val="1787924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78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788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624C651D-75CD-47EF-AB83-A84B4E18B5A1}" type="slidenum">
              <a:rPr lang="en-US" b="0" smtClean="0"/>
              <a:pPr/>
              <a:t>27</a:t>
            </a:fld>
            <a:endParaRPr lang="en-US" b="0" dirty="0"/>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Zone information provides a lot of information about an organization. Precautions should be taken to ensure it is secure from malicious access. It also should be protected against being overwritten with bad data (known as DNS poisoning). You can secure zone transfers to protect your DNS infrastructure.</a:t>
            </a:r>
          </a:p>
          <a:p>
            <a:pPr eaLnBrk="1" hangingPunct="1"/>
            <a:r>
              <a:rPr lang="en-US" dirty="0"/>
              <a:t>Explain that you can set a list of trusted servers that may transfer the zone. These options also can be used to disallow zone transfer and to transfer the data to any server that requests it.</a:t>
            </a:r>
          </a:p>
          <a:p>
            <a:pPr eaLnBrk="1" hangingPunct="1"/>
            <a:endParaRPr lang="en-US" dirty="0"/>
          </a:p>
          <a:p>
            <a:pPr eaLnBrk="1" hangingPunct="1"/>
            <a:r>
              <a:rPr lang="en-US" dirty="0"/>
              <a:t>Explain that you can use Internet Protocol Security (IPsec) or virtual private networks (VPNs) to secure zone transfers.</a:t>
            </a:r>
          </a:p>
          <a:p>
            <a:pPr eaLnBrk="1" hangingPunct="1"/>
            <a:r>
              <a:rPr lang="en-US" dirty="0"/>
              <a:t>While the options that specify the servers that may request zone data provides security by limiting the data recipients, it does not secure that data during transmission. If the zone information is highly confidential, we recommend that zone data is replicated over a VPN tunnel or that you use an IPsec policy to secure the transmission. This prevents packet sniffing to resolve information in the data transmission.</a:t>
            </a:r>
          </a:p>
          <a:p>
            <a:pPr eaLnBrk="1" hangingPunct="1"/>
            <a:endParaRPr lang="en-US" dirty="0"/>
          </a:p>
          <a:p>
            <a:pPr eaLnBrk="1" hangingPunct="1"/>
            <a:r>
              <a:rPr lang="en-US" dirty="0"/>
              <a:t>Explain that using Active Directory-integrated zones can further secure a zone. </a:t>
            </a:r>
          </a:p>
          <a:p>
            <a:pPr eaLnBrk="1" hangingPunct="1"/>
            <a:r>
              <a:rPr lang="en-US" dirty="0"/>
              <a:t>Using Active Directory-integrated zones replicates the zone data as part of normal Active Directory replications. Therefore, ensure that students understand that if they need to secure DNS zone traffic in Active Directory-integrated zones, they also must secure the Active Directory replication data.</a:t>
            </a:r>
          </a:p>
        </p:txBody>
      </p:sp>
    </p:spTree>
    <p:extLst>
      <p:ext uri="{BB962C8B-B14F-4D97-AF65-F5344CB8AC3E}">
        <p14:creationId xmlns:p14="http://schemas.microsoft.com/office/powerpoint/2010/main" val="2771513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798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798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CABA1252-DB7D-4A01-9AD6-D794D72AF260}" type="slidenum">
              <a:rPr lang="en-US" b="0" smtClean="0"/>
              <a:pPr/>
              <a:t>28</a:t>
            </a:fld>
            <a:endParaRPr lang="en-US" b="0" dirty="0"/>
          </a:p>
        </p:txBody>
      </p:sp>
      <p:sp>
        <p:nvSpPr>
          <p:cNvPr id="79877" name="Rectangle 2"/>
          <p:cNvSpPr>
            <a:spLocks noGrp="1" noRot="1" noChangeAspect="1" noChangeArrowheads="1" noTextEdit="1"/>
          </p:cNvSpPr>
          <p:nvPr>
            <p:ph type="sldImg"/>
          </p:nvPr>
        </p:nvSpPr>
        <p:spPr>
          <a:ln/>
        </p:spPr>
      </p:sp>
      <p:sp>
        <p:nvSpPr>
          <p:cNvPr id="7987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1" kern="1200" dirty="0">
                <a:solidFill>
                  <a:schemeClr val="tx1"/>
                </a:solidFill>
                <a:effectLst/>
                <a:latin typeface="Arial" charset="0"/>
                <a:ea typeface="+mn-ea"/>
                <a:cs typeface="+mn-cs"/>
              </a:rPr>
              <a:t>Demonstration steps:</a:t>
            </a:r>
            <a:endParaRPr lang="en-GB" sz="1000" b="1"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You require the 6421B-NYC-DC1, 6421B-NYC-SVR1, and 6421B-NYC-CL1 virtual machines to complete this demonstration. Log on to the virtual machines as </a:t>
            </a:r>
            <a:r>
              <a:rPr lang="en-US" sz="1000" b="1" kern="1200" dirty="0">
                <a:solidFill>
                  <a:schemeClr val="tx1"/>
                </a:solidFill>
                <a:effectLst/>
                <a:latin typeface="Arial" charset="0"/>
                <a:ea typeface="+mn-ea"/>
                <a:cs typeface="+mn-cs"/>
              </a:rPr>
              <a:t>Contoso\Administrator</a:t>
            </a:r>
            <a:r>
              <a:rPr lang="en-US" sz="1000" kern="1200" dirty="0">
                <a:solidFill>
                  <a:schemeClr val="tx1"/>
                </a:solidFill>
                <a:effectLst/>
                <a:latin typeface="Arial" charset="0"/>
                <a:ea typeface="+mn-ea"/>
                <a:cs typeface="+mn-cs"/>
              </a:rPr>
              <a:t> with the password of </a:t>
            </a:r>
            <a:r>
              <a:rPr lang="en-US" sz="1000" b="1" kern="1200" dirty="0">
                <a:solidFill>
                  <a:schemeClr val="tx1"/>
                </a:solidFill>
                <a:effectLst/>
                <a:latin typeface="Arial" charset="0"/>
                <a:ea typeface="+mn-ea"/>
                <a:cs typeface="+mn-cs"/>
              </a:rPr>
              <a:t>Pa$$w0rd</a:t>
            </a:r>
            <a:r>
              <a:rPr lang="en-US" sz="1000" kern="1200" dirty="0">
                <a:solidFill>
                  <a:schemeClr val="tx1"/>
                </a:solidFill>
                <a:effectLst/>
                <a:latin typeface="Arial" charset="0"/>
                <a:ea typeface="+mn-ea"/>
                <a:cs typeface="+mn-cs"/>
              </a:rPr>
              <a:t>. The virtual machines should still be running from the preceding demonstration.</a:t>
            </a:r>
          </a:p>
          <a:p>
            <a:endParaRPr lang="en-GB"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Enable DNS zone transfers</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NYC-DC1.</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DNS Manager, in the navigation pane, expand </a:t>
            </a:r>
            <a:r>
              <a:rPr lang="en-US" sz="1000" b="1" kern="1200" dirty="0">
                <a:solidFill>
                  <a:schemeClr val="tx1"/>
                </a:solidFill>
                <a:effectLst/>
                <a:latin typeface="Arial" charset="0"/>
                <a:ea typeface="+mn-ea"/>
                <a:cs typeface="+mn-cs"/>
              </a:rPr>
              <a:t>Forward Lookup Zones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Right-click </a:t>
            </a:r>
            <a:r>
              <a:rPr lang="en-US" sz="1000" b="1" kern="1200" dirty="0">
                <a:solidFill>
                  <a:schemeClr val="tx1"/>
                </a:solidFill>
                <a:effectLst/>
                <a:latin typeface="Arial" charset="0"/>
                <a:ea typeface="+mn-ea"/>
                <a:cs typeface="+mn-cs"/>
              </a:rPr>
              <a:t>Contoso.com</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Properties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Contoso.com Properties</a:t>
            </a:r>
            <a:r>
              <a:rPr lang="en-US" sz="1000" kern="1200" dirty="0">
                <a:solidFill>
                  <a:schemeClr val="tx1"/>
                </a:solidFill>
                <a:effectLst/>
                <a:latin typeface="Arial" charset="0"/>
                <a:ea typeface="+mn-ea"/>
                <a:cs typeface="+mn-cs"/>
              </a:rPr>
              <a:t> dialog box, click the </a:t>
            </a:r>
            <a:r>
              <a:rPr lang="en-US" sz="1000" b="1" kern="1200" dirty="0">
                <a:solidFill>
                  <a:schemeClr val="tx1"/>
                </a:solidFill>
                <a:effectLst/>
                <a:latin typeface="Arial" charset="0"/>
                <a:ea typeface="+mn-ea"/>
                <a:cs typeface="+mn-cs"/>
              </a:rPr>
              <a:t>Zone Transfers</a:t>
            </a:r>
            <a:r>
              <a:rPr lang="en-US" sz="1000" kern="1200" dirty="0">
                <a:solidFill>
                  <a:schemeClr val="tx1"/>
                </a:solidFill>
                <a:effectLst/>
                <a:latin typeface="Arial" charset="0"/>
                <a:ea typeface="+mn-ea"/>
                <a:cs typeface="+mn-cs"/>
              </a:rPr>
              <a:t> tab.</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Select the </a:t>
            </a:r>
            <a:r>
              <a:rPr lang="en-US" sz="1000" b="1" kern="1200" dirty="0">
                <a:solidFill>
                  <a:schemeClr val="tx1"/>
                </a:solidFill>
                <a:effectLst/>
                <a:latin typeface="Arial" charset="0"/>
                <a:ea typeface="+mn-ea"/>
                <a:cs typeface="+mn-cs"/>
              </a:rPr>
              <a:t>Allow zone transfers</a:t>
            </a:r>
            <a:r>
              <a:rPr lang="en-US" sz="1000" kern="1200" dirty="0">
                <a:solidFill>
                  <a:schemeClr val="tx1"/>
                </a:solidFill>
                <a:effectLst/>
                <a:latin typeface="Arial" charset="0"/>
                <a:ea typeface="+mn-ea"/>
                <a:cs typeface="+mn-cs"/>
              </a:rPr>
              <a:t> check box and then click </a:t>
            </a:r>
            <a:r>
              <a:rPr lang="en-US" sz="1000" b="1" kern="1200" dirty="0">
                <a:solidFill>
                  <a:schemeClr val="tx1"/>
                </a:solidFill>
                <a:effectLst/>
                <a:latin typeface="Arial" charset="0"/>
                <a:ea typeface="+mn-ea"/>
                <a:cs typeface="+mn-cs"/>
              </a:rPr>
              <a:t>Only to servers listed</a:t>
            </a:r>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on the Name Servers</a:t>
            </a:r>
            <a:r>
              <a:rPr lang="en-US" sz="1000" kern="1200" dirty="0">
                <a:solidFill>
                  <a:schemeClr val="tx1"/>
                </a:solidFill>
                <a:effectLst/>
                <a:latin typeface="Arial" charset="0"/>
                <a:ea typeface="+mn-ea"/>
                <a:cs typeface="+mn-cs"/>
              </a:rPr>
              <a:t> </a:t>
            </a:r>
            <a:r>
              <a:rPr lang="en-US" sz="1000" b="0" kern="1200" dirty="0">
                <a:solidFill>
                  <a:schemeClr val="tx1"/>
                </a:solidFill>
                <a:effectLst/>
                <a:latin typeface="Arial" charset="0"/>
                <a:ea typeface="+mn-ea"/>
                <a:cs typeface="+mn-cs"/>
              </a:rPr>
              <a:t>tab</a:t>
            </a:r>
            <a:r>
              <a:rPr lang="en-US" sz="1000"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a:t>
            </a:r>
            <a:r>
              <a:rPr lang="en-US" sz="1000" b="1" kern="1200" dirty="0">
                <a:solidFill>
                  <a:schemeClr val="tx1"/>
                </a:solidFill>
                <a:effectLst/>
                <a:latin typeface="Arial" charset="0"/>
                <a:ea typeface="+mn-ea"/>
                <a:cs typeface="+mn-cs"/>
              </a:rPr>
              <a:t>Notify</a:t>
            </a:r>
            <a:r>
              <a:rPr lang="en-US" sz="1000" kern="1200" dirty="0">
                <a:solidFill>
                  <a:schemeClr val="tx1"/>
                </a:solidFill>
                <a:effectLst/>
                <a:latin typeface="Arial" charset="0"/>
                <a:ea typeface="+mn-ea"/>
                <a:cs typeface="+mn-cs"/>
              </a:rPr>
              <a:t>, and in the </a:t>
            </a:r>
            <a:r>
              <a:rPr lang="en-US" sz="1000" b="1" kern="1200" dirty="0">
                <a:solidFill>
                  <a:schemeClr val="tx1"/>
                </a:solidFill>
                <a:effectLst/>
                <a:latin typeface="Arial" charset="0"/>
                <a:ea typeface="+mn-ea"/>
                <a:cs typeface="+mn-cs"/>
              </a:rPr>
              <a:t>Notify</a:t>
            </a:r>
            <a:r>
              <a:rPr lang="en-US" sz="1000" kern="1200" dirty="0">
                <a:solidFill>
                  <a:schemeClr val="tx1"/>
                </a:solidFill>
                <a:effectLst/>
                <a:latin typeface="Arial" charset="0"/>
                <a:ea typeface="+mn-ea"/>
                <a:cs typeface="+mn-cs"/>
              </a:rPr>
              <a:t> dialog box, click </a:t>
            </a:r>
            <a:r>
              <a:rPr lang="en-US" sz="1000" b="1" kern="1200" dirty="0">
                <a:solidFill>
                  <a:schemeClr val="tx1"/>
                </a:solidFill>
                <a:effectLst/>
                <a:latin typeface="Arial" charset="0"/>
                <a:ea typeface="+mn-ea"/>
                <a:cs typeface="+mn-cs"/>
              </a:rPr>
              <a:t>Servers listed on the Name</a:t>
            </a:r>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Servers tab</a:t>
            </a:r>
            <a:r>
              <a:rPr lang="en-US" sz="1000" kern="1200" dirty="0">
                <a:solidFill>
                  <a:schemeClr val="tx1"/>
                </a:solidFill>
                <a:effectLst/>
                <a:latin typeface="Arial" charset="0"/>
                <a:ea typeface="+mn-ea"/>
                <a:cs typeface="+mn-cs"/>
              </a:rPr>
              <a:t>. Click </a:t>
            </a:r>
            <a:r>
              <a:rPr lang="en-US" sz="1000" b="1" kern="1200" dirty="0">
                <a:solidFill>
                  <a:schemeClr val="tx1"/>
                </a:solidFill>
                <a:effectLst/>
                <a:latin typeface="Arial" charset="0"/>
                <a:ea typeface="+mn-ea"/>
                <a:cs typeface="+mn-cs"/>
              </a:rPr>
              <a:t>OK</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the </a:t>
            </a:r>
            <a:r>
              <a:rPr lang="en-US" sz="1000" b="1" kern="1200" dirty="0">
                <a:solidFill>
                  <a:schemeClr val="tx1"/>
                </a:solidFill>
                <a:effectLst/>
                <a:latin typeface="Arial" charset="0"/>
                <a:ea typeface="+mn-ea"/>
                <a:cs typeface="+mn-cs"/>
              </a:rPr>
              <a:t>Name Servers</a:t>
            </a:r>
            <a:r>
              <a:rPr lang="en-US" sz="1000" kern="1200" dirty="0">
                <a:solidFill>
                  <a:schemeClr val="tx1"/>
                </a:solidFill>
                <a:effectLst/>
                <a:latin typeface="Arial" charset="0"/>
                <a:ea typeface="+mn-ea"/>
                <a:cs typeface="+mn-cs"/>
              </a:rPr>
              <a:t> tab and click </a:t>
            </a:r>
            <a:r>
              <a:rPr lang="en-US" sz="1000" b="1" kern="1200" dirty="0">
                <a:solidFill>
                  <a:schemeClr val="tx1"/>
                </a:solidFill>
                <a:effectLst/>
                <a:latin typeface="Arial" charset="0"/>
                <a:ea typeface="+mn-ea"/>
                <a:cs typeface="+mn-cs"/>
              </a:rPr>
              <a:t>Add</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New Name Server Record</a:t>
            </a:r>
            <a:r>
              <a:rPr lang="en-US" sz="1000" kern="1200" dirty="0">
                <a:solidFill>
                  <a:schemeClr val="tx1"/>
                </a:solidFill>
                <a:effectLst/>
                <a:latin typeface="Arial" charset="0"/>
                <a:ea typeface="+mn-ea"/>
                <a:cs typeface="+mn-cs"/>
              </a:rPr>
              <a:t> dialog box, in the </a:t>
            </a:r>
            <a:r>
              <a:rPr lang="en-US" sz="1000" b="1" kern="1200" dirty="0">
                <a:solidFill>
                  <a:schemeClr val="tx1"/>
                </a:solidFill>
                <a:effectLst/>
                <a:latin typeface="Arial" charset="0"/>
                <a:ea typeface="+mn-ea"/>
                <a:cs typeface="+mn-cs"/>
              </a:rPr>
              <a:t>Server fully qualified domain</a:t>
            </a:r>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name (FQDN)</a:t>
            </a:r>
            <a:r>
              <a:rPr lang="en-US" sz="1000" kern="1200" dirty="0">
                <a:solidFill>
                  <a:schemeClr val="tx1"/>
                </a:solidFill>
                <a:effectLst/>
                <a:latin typeface="Arial" charset="0"/>
                <a:ea typeface="+mn-ea"/>
                <a:cs typeface="+mn-cs"/>
              </a:rPr>
              <a:t> box, type </a:t>
            </a:r>
            <a:r>
              <a:rPr lang="en-US" sz="1000" b="1" kern="1200" dirty="0">
                <a:solidFill>
                  <a:schemeClr val="tx1"/>
                </a:solidFill>
                <a:effectLst/>
                <a:latin typeface="Arial" charset="0"/>
                <a:ea typeface="+mn-ea"/>
                <a:cs typeface="+mn-cs"/>
              </a:rPr>
              <a:t>NYC-SVR1.Contoso.com</a:t>
            </a:r>
            <a:r>
              <a:rPr lang="en-US" sz="1000" kern="1200" dirty="0">
                <a:solidFill>
                  <a:schemeClr val="tx1"/>
                </a:solidFill>
                <a:effectLst/>
                <a:latin typeface="Arial" charset="0"/>
                <a:ea typeface="+mn-ea"/>
                <a:cs typeface="+mn-cs"/>
              </a:rPr>
              <a:t> and click </a:t>
            </a:r>
            <a:r>
              <a:rPr lang="en-US" sz="1000" b="1" kern="1200" dirty="0">
                <a:solidFill>
                  <a:schemeClr val="tx1"/>
                </a:solidFill>
                <a:effectLst/>
                <a:latin typeface="Arial" charset="0"/>
                <a:ea typeface="+mn-ea"/>
                <a:cs typeface="+mn-cs"/>
              </a:rPr>
              <a:t>Resolve</a:t>
            </a:r>
            <a:r>
              <a:rPr lang="en-US" sz="1000" kern="1200" dirty="0">
                <a:solidFill>
                  <a:schemeClr val="tx1"/>
                </a:solidFill>
                <a:effectLst/>
                <a:latin typeface="Arial" charset="0"/>
                <a:ea typeface="+mn-ea"/>
                <a:cs typeface="+mn-cs"/>
              </a:rPr>
              <a:t>. Click </a:t>
            </a:r>
            <a:r>
              <a:rPr lang="en-US" sz="1000" b="1" kern="1200" dirty="0">
                <a:solidFill>
                  <a:schemeClr val="tx1"/>
                </a:solidFill>
                <a:effectLst/>
                <a:latin typeface="Arial" charset="0"/>
                <a:ea typeface="+mn-ea"/>
                <a:cs typeface="+mn-cs"/>
              </a:rPr>
              <a:t>OK</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Contoso.com Properties</a:t>
            </a:r>
            <a:r>
              <a:rPr lang="en-US" sz="1000" kern="1200" dirty="0">
                <a:solidFill>
                  <a:schemeClr val="tx1"/>
                </a:solidFill>
                <a:effectLst/>
                <a:latin typeface="Arial" charset="0"/>
                <a:ea typeface="+mn-ea"/>
                <a:cs typeface="+mn-cs"/>
              </a:rPr>
              <a:t> dialog box, click </a:t>
            </a:r>
            <a:r>
              <a:rPr lang="en-US" sz="1000" b="1" kern="1200" dirty="0">
                <a:solidFill>
                  <a:schemeClr val="tx1"/>
                </a:solidFill>
                <a:effectLst/>
                <a:latin typeface="Arial" charset="0"/>
                <a:ea typeface="+mn-ea"/>
                <a:cs typeface="+mn-cs"/>
              </a:rPr>
              <a:t>OK</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lvl="0"/>
            <a:endParaRPr lang="en-US" sz="1000" kern="1200" dirty="0">
              <a:solidFill>
                <a:schemeClr val="tx1"/>
              </a:solidFill>
              <a:effectLst/>
              <a:latin typeface="Arial" charset="0"/>
              <a:ea typeface="+mn-ea"/>
              <a:cs typeface="+mn-cs"/>
            </a:endParaRPr>
          </a:p>
          <a:p>
            <a:pPr lvl="0"/>
            <a:endParaRPr lang="en-GB"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endParaRPr lang="en-GB" sz="1000"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3928726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u="sng" kern="1200" dirty="0">
                <a:solidFill>
                  <a:schemeClr val="tx1"/>
                </a:solidFill>
                <a:effectLst/>
                <a:latin typeface="Arial" charset="0"/>
                <a:ea typeface="+mn-ea"/>
                <a:cs typeface="+mn-cs"/>
              </a:rPr>
              <a:t>Update the secondary zone from the master server</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NYC-SVR1.</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DNS Manager, in the navigation pane, expand </a:t>
            </a:r>
            <a:r>
              <a:rPr lang="en-US" sz="1000" b="1" kern="1200" dirty="0">
                <a:solidFill>
                  <a:schemeClr val="tx1"/>
                </a:solidFill>
                <a:effectLst/>
                <a:latin typeface="Arial" charset="0"/>
                <a:ea typeface="+mn-ea"/>
                <a:cs typeface="+mn-cs"/>
              </a:rPr>
              <a:t>Forward Lookup Zones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Right click </a:t>
            </a:r>
            <a:r>
              <a:rPr lang="en-US" sz="1000" b="1" kern="1200" dirty="0">
                <a:solidFill>
                  <a:schemeClr val="tx1"/>
                </a:solidFill>
                <a:effectLst/>
                <a:latin typeface="Arial" charset="0"/>
                <a:ea typeface="+mn-ea"/>
                <a:cs typeface="+mn-cs"/>
              </a:rPr>
              <a:t>Contoso.com</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Transfer from Master</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0" indent="0">
              <a:buFont typeface="+mj-lt"/>
              <a:buNone/>
            </a:pPr>
            <a:endParaRPr lang="en-US" sz="1000" kern="1200" dirty="0">
              <a:solidFill>
                <a:schemeClr val="tx1"/>
              </a:solidFill>
              <a:effectLst/>
              <a:latin typeface="Arial" charset="0"/>
              <a:ea typeface="+mn-ea"/>
              <a:cs typeface="+mn-cs"/>
            </a:endParaRPr>
          </a:p>
          <a:p>
            <a:pPr marL="0" indent="0">
              <a:buFont typeface="+mj-lt"/>
              <a:buNone/>
            </a:pPr>
            <a:endParaRPr lang="en-GB"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Update the primary zone and verify the change on the secondary zone</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NYC-DC1.</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DNS Manager, in right-click Contoso.com and then click New Alias (CNAME).</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New Resource Record</a:t>
            </a:r>
            <a:r>
              <a:rPr lang="en-US" sz="1000" kern="1200" dirty="0">
                <a:solidFill>
                  <a:schemeClr val="tx1"/>
                </a:solidFill>
                <a:effectLst/>
                <a:latin typeface="Arial" charset="0"/>
                <a:ea typeface="+mn-ea"/>
                <a:cs typeface="+mn-cs"/>
              </a:rPr>
              <a:t> dialog box, in the </a:t>
            </a:r>
            <a:r>
              <a:rPr lang="en-US" sz="1000" b="1" kern="1200" dirty="0">
                <a:solidFill>
                  <a:schemeClr val="tx1"/>
                </a:solidFill>
                <a:effectLst/>
                <a:latin typeface="Arial" charset="0"/>
                <a:ea typeface="+mn-ea"/>
                <a:cs typeface="+mn-cs"/>
              </a:rPr>
              <a:t>Alias name (uses parent domain if left blank)</a:t>
            </a:r>
            <a:r>
              <a:rPr lang="en-US" sz="1000" kern="1200" dirty="0">
                <a:solidFill>
                  <a:schemeClr val="tx1"/>
                </a:solidFill>
                <a:effectLst/>
                <a:latin typeface="Arial" charset="0"/>
                <a:ea typeface="+mn-ea"/>
                <a:cs typeface="+mn-cs"/>
              </a:rPr>
              <a:t> box, type </a:t>
            </a:r>
            <a:r>
              <a:rPr lang="en-US" sz="1000" b="1" kern="1200" dirty="0">
                <a:solidFill>
                  <a:schemeClr val="tx1"/>
                </a:solidFill>
                <a:effectLst/>
                <a:latin typeface="Arial" charset="0"/>
                <a:ea typeface="+mn-ea"/>
                <a:cs typeface="+mn-cs"/>
              </a:rPr>
              <a:t>intranet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Fully qualified domain name (FQDN) for target host</a:t>
            </a:r>
            <a:r>
              <a:rPr lang="en-US" sz="1000" kern="1200" dirty="0">
                <a:solidFill>
                  <a:schemeClr val="tx1"/>
                </a:solidFill>
                <a:effectLst/>
                <a:latin typeface="Arial" charset="0"/>
                <a:ea typeface="+mn-ea"/>
                <a:cs typeface="+mn-cs"/>
              </a:rPr>
              <a:t> box, type </a:t>
            </a:r>
            <a:r>
              <a:rPr lang="en-US" sz="1000" b="1" kern="1200" dirty="0">
                <a:solidFill>
                  <a:schemeClr val="tx1"/>
                </a:solidFill>
                <a:effectLst/>
                <a:latin typeface="Arial" charset="0"/>
                <a:ea typeface="+mn-ea"/>
                <a:cs typeface="+mn-cs"/>
              </a:rPr>
              <a:t>nyc-dc1.contoso.com</a:t>
            </a:r>
            <a:r>
              <a:rPr lang="en-US" sz="1000" kern="1200" dirty="0">
                <a:solidFill>
                  <a:schemeClr val="tx1"/>
                </a:solidFill>
                <a:effectLst/>
                <a:latin typeface="Arial" charset="0"/>
                <a:ea typeface="+mn-ea"/>
                <a:cs typeface="+mn-cs"/>
              </a:rPr>
              <a:t> and click </a:t>
            </a:r>
            <a:r>
              <a:rPr lang="en-US" sz="1000" b="1" kern="1200" dirty="0">
                <a:solidFill>
                  <a:schemeClr val="tx1"/>
                </a:solidFill>
                <a:effectLst/>
                <a:latin typeface="Arial" charset="0"/>
                <a:ea typeface="+mn-ea"/>
                <a:cs typeface="+mn-cs"/>
              </a:rPr>
              <a:t>OK</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NYC-SVR1.</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DNS Manager, right-click </a:t>
            </a:r>
            <a:r>
              <a:rPr lang="en-US" sz="1000" b="1" kern="1200" dirty="0">
                <a:solidFill>
                  <a:schemeClr val="tx1"/>
                </a:solidFill>
                <a:effectLst/>
                <a:latin typeface="Arial" charset="0"/>
                <a:ea typeface="+mn-ea"/>
                <a:cs typeface="+mn-cs"/>
              </a:rPr>
              <a:t>Contoso.com</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Transfer from Master</a:t>
            </a:r>
            <a:r>
              <a:rPr lang="en-US" sz="1000" kern="1200" dirty="0">
                <a:solidFill>
                  <a:schemeClr val="tx1"/>
                </a:solidFill>
                <a:effectLst/>
                <a:latin typeface="Arial" charset="0"/>
                <a:ea typeface="+mn-ea"/>
                <a:cs typeface="+mn-cs"/>
              </a:rPr>
              <a:t>.</a:t>
            </a:r>
          </a:p>
          <a:p>
            <a:pPr marL="0" lvl="0" indent="0">
              <a:buFont typeface="+mj-lt"/>
              <a:buNone/>
            </a:pPr>
            <a:endParaRPr lang="en-GB" sz="1000"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the record may take some time to appear. You might need to press F5 to refresh the display.</a:t>
            </a:r>
          </a:p>
          <a:p>
            <a:endParaRPr lang="en-US" sz="1000"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Leave all virtual machines in their current state for the subsequent demonstration.</a:t>
            </a:r>
            <a:endParaRPr lang="en-GB" dirty="0"/>
          </a:p>
        </p:txBody>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29</a:t>
            </a:fld>
            <a:endParaRPr lang="en-US" dirty="0"/>
          </a:p>
        </p:txBody>
      </p:sp>
      <p:sp>
        <p:nvSpPr>
          <p:cNvPr id="5" name="Header Placeholder 4"/>
          <p:cNvSpPr>
            <a:spLocks noGrp="1"/>
          </p:cNvSpPr>
          <p:nvPr>
            <p:ph type="hdr" sz="quarter" idx="11"/>
          </p:nvPr>
        </p:nvSpPr>
        <p:spPr/>
        <p:txBody>
          <a:bodyPr/>
          <a:lstStyle/>
          <a:p>
            <a:r>
              <a:rPr lang="en-GB" dirty="0"/>
              <a:t>Module 3: Configuring and Troubleshooting DNS</a:t>
            </a:r>
            <a:endParaRPr lang="en-US" dirty="0"/>
          </a:p>
          <a:p>
            <a:pPr>
              <a:defRPr/>
            </a:pPr>
            <a:endParaRPr lang="en-US" dirty="0"/>
          </a:p>
        </p:txBody>
      </p:sp>
      <p:sp>
        <p:nvSpPr>
          <p:cNvPr id="6" name="Date Placeholder 5"/>
          <p:cNvSpPr>
            <a:spLocks noGrp="1"/>
          </p:cNvSpPr>
          <p:nvPr>
            <p:ph type="dt" idx="12"/>
          </p:nvPr>
        </p:nvSpPr>
        <p:spPr/>
        <p:txBody>
          <a:bodyPr/>
          <a:lstStyle/>
          <a:p>
            <a:pPr>
              <a:defRPr/>
            </a:pPr>
            <a:r>
              <a:rPr lang="en-US" dirty="0"/>
              <a:t>Course 6421B</a:t>
            </a:r>
          </a:p>
        </p:txBody>
      </p:sp>
    </p:spTree>
    <p:extLst>
      <p:ext uri="{BB962C8B-B14F-4D97-AF65-F5344CB8AC3E}">
        <p14:creationId xmlns:p14="http://schemas.microsoft.com/office/powerpoint/2010/main" val="4113348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0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0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1842F528-3B08-45CB-9165-46DBD8FF869E}" type="slidenum">
              <a:rPr lang="en-US" b="0" smtClean="0"/>
              <a:pPr/>
              <a:t>3</a:t>
            </a:fld>
            <a:endParaRPr lang="en-US" b="0" dirty="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r>
              <a:rPr lang="en-US" dirty="0"/>
              <a:t>After completing this lesson,</a:t>
            </a:r>
            <a:r>
              <a:rPr lang="en-US" baseline="0" dirty="0"/>
              <a:t> students will be able to:</a:t>
            </a:r>
            <a:endParaRPr lang="en-US" dirty="0">
              <a:solidFill>
                <a:srgbClr val="FF0000"/>
              </a:solidFill>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the role and benefits of the Domain Name System in the network infrastructure</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what a DNS namespace is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Describe new abilities that are provided in the Windows Server 2008 version of DNS</a:t>
            </a:r>
            <a:endParaRPr lang="en-GB" sz="1000" kern="1200" dirty="0">
              <a:solidFill>
                <a:schemeClr val="tx1"/>
              </a:solidFill>
              <a:effectLst/>
              <a:latin typeface="Arial" charset="0"/>
              <a:ea typeface="+mn-ea"/>
              <a:cs typeface="+mn-cs"/>
            </a:endParaRPr>
          </a:p>
          <a:p>
            <a:pPr marL="171450" marR="0" indent="-171450" algn="l" defTabSz="914400" rtl="0" eaLnBrk="0" fontAlgn="base" latinLnBrk="0" hangingPunct="0">
              <a:lnSpc>
                <a:spcPct val="100000"/>
              </a:lnSpc>
              <a:spcBef>
                <a:spcPct val="0"/>
              </a:spcBef>
              <a:spcAft>
                <a:spcPct val="60000"/>
              </a:spcAft>
              <a:buClrTx/>
              <a:buSzTx/>
              <a:buFont typeface="Arial" pitchFamily="34" charset="0"/>
              <a:buChar char="•"/>
              <a:tabLst/>
              <a:defRPr/>
            </a:pPr>
            <a:r>
              <a:rPr lang="en-US" sz="1000" kern="1200" dirty="0">
                <a:solidFill>
                  <a:schemeClr val="tx1"/>
                </a:solidFill>
                <a:effectLst/>
                <a:latin typeface="Arial" charset="0"/>
                <a:ea typeface="+mn-ea"/>
                <a:cs typeface="+mn-cs"/>
              </a:rPr>
              <a:t>Describe new abilities that are provided in the Windows Server 2008 R2 version of DNS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Install the DNS Server Role</a:t>
            </a:r>
            <a:r>
              <a:rPr lang="en-US" sz="1000" b="1"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Describe points to consider when deploying a DNS Server</a:t>
            </a:r>
            <a:r>
              <a:rPr lang="en-US" sz="1000" b="1"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761556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808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80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5759630D-B422-45E9-89B5-AA6640DEB788}" type="slidenum">
              <a:rPr lang="en-US" b="0" smtClean="0"/>
              <a:pPr/>
              <a:t>30</a:t>
            </a:fld>
            <a:endParaRPr lang="en-US" b="0" dirty="0"/>
          </a:p>
        </p:txBody>
      </p:sp>
      <p:sp>
        <p:nvSpPr>
          <p:cNvPr id="80901" name="Rectangle 2"/>
          <p:cNvSpPr>
            <a:spLocks noGrp="1" noRot="1" noChangeAspect="1" noChangeArrowheads="1" noTextEdit="1"/>
          </p:cNvSpPr>
          <p:nvPr>
            <p:ph type="sldImg"/>
          </p:nvPr>
        </p:nvSpPr>
        <p:spPr>
          <a:ln/>
        </p:spPr>
      </p:sp>
      <p:sp>
        <p:nvSpPr>
          <p:cNvPr id="80902" name="Rectangle 3"/>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r>
              <a:rPr lang="en-US" dirty="0"/>
              <a:t>After completing this lesson,</a:t>
            </a:r>
            <a:r>
              <a:rPr lang="en-US" baseline="0" dirty="0"/>
              <a:t> students will be able to:</a:t>
            </a:r>
            <a:endParaRPr lang="en-US" dirty="0">
              <a:solidFill>
                <a:srgbClr val="FF0000"/>
              </a:solidFill>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how TTL, aging, and scavenging helps to manage DNS records.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Manage TTL, aging, and scavenging for DNS records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Identify problems using DNS tools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Troubleshoot DNS using DNS tools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Monitor DNS using the DNS Event Log</a:t>
            </a:r>
          </a:p>
          <a:p>
            <a:pPr marL="171450" marR="0" indent="-171450" algn="l" defTabSz="914400" rtl="0" eaLnBrk="0" fontAlgn="base" latinLnBrk="0" hangingPunct="0">
              <a:lnSpc>
                <a:spcPct val="100000"/>
              </a:lnSpc>
              <a:spcBef>
                <a:spcPct val="0"/>
              </a:spcBef>
              <a:spcAft>
                <a:spcPct val="60000"/>
              </a:spcAft>
              <a:buClrTx/>
              <a:buSzTx/>
              <a:buFont typeface="Arial" pitchFamily="34" charset="0"/>
              <a:buChar char="•"/>
              <a:tabLst/>
              <a:defRPr/>
            </a:pPr>
            <a:r>
              <a:rPr lang="en-US" sz="1000" kern="1200" dirty="0">
                <a:solidFill>
                  <a:schemeClr val="tx1"/>
                </a:solidFill>
                <a:effectLst/>
                <a:latin typeface="Arial" charset="0"/>
                <a:ea typeface="+mn-ea"/>
                <a:cs typeface="+mn-cs"/>
              </a:rPr>
              <a:t>Monitor DNS using Debug Logging</a:t>
            </a:r>
            <a:endParaRPr lang="en-GB" sz="1000" kern="1200" dirty="0">
              <a:solidFill>
                <a:schemeClr val="tx1"/>
              </a:solidFill>
              <a:effectLst/>
              <a:latin typeface="Arial" charset="0"/>
              <a:ea typeface="+mn-ea"/>
              <a:cs typeface="+mn-cs"/>
            </a:endParaRPr>
          </a:p>
          <a:p>
            <a:pPr marL="171450" indent="-171450">
              <a:buFont typeface="Arial" pitchFamily="34" charset="0"/>
              <a:buChar char="•"/>
            </a:pPr>
            <a:endParaRPr lang="en-GB" sz="1000"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3002978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819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81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052A519A-B5B1-4594-855A-BFC6151A23B3}" type="slidenum">
              <a:rPr lang="en-US" b="0" smtClean="0"/>
              <a:pPr/>
              <a:t>31</a:t>
            </a:fld>
            <a:endParaRPr lang="en-US" b="0" dirty="0"/>
          </a:p>
        </p:txBody>
      </p:sp>
      <p:sp>
        <p:nvSpPr>
          <p:cNvPr id="81925" name="Rectangle 2"/>
          <p:cNvSpPr>
            <a:spLocks noGrp="1" noRot="1" noChangeAspect="1" noChangeArrowheads="1" noTextEdit="1"/>
          </p:cNvSpPr>
          <p:nvPr>
            <p:ph type="sldImg"/>
          </p:nvPr>
        </p:nvSpPr>
        <p:spPr>
          <a:ln/>
        </p:spPr>
      </p:sp>
      <p:sp>
        <p:nvSpPr>
          <p:cNvPr id="8192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a:p>
            <a:pPr eaLnBrk="1" hangingPunct="1"/>
            <a:r>
              <a:rPr lang="en-US" dirty="0"/>
              <a:t>Explain how TTL, aging, and scavenging helps to manage DNS records. </a:t>
            </a:r>
          </a:p>
          <a:p>
            <a:pPr eaLnBrk="1" hangingPunct="1"/>
            <a:r>
              <a:rPr lang="en-US" dirty="0"/>
              <a:t>These are DNS tools that help keep a DNS database clean and accurate. </a:t>
            </a:r>
          </a:p>
          <a:p>
            <a:pPr eaLnBrk="1" hangingPunct="1"/>
            <a:r>
              <a:rPr lang="en-US" dirty="0"/>
              <a:t>Ensure that students understand that TTL is the amount of time a DNS record is considered valid. </a:t>
            </a:r>
          </a:p>
          <a:p>
            <a:pPr eaLnBrk="1" hangingPunct="1"/>
            <a:endParaRPr lang="en-US" dirty="0"/>
          </a:p>
          <a:p>
            <a:pPr eaLnBrk="1" hangingPunct="1"/>
            <a:r>
              <a:rPr lang="en-US" dirty="0"/>
              <a:t>Describe the purpose of aging and scavenging.</a:t>
            </a:r>
          </a:p>
          <a:p>
            <a:pPr eaLnBrk="1" hangingPunct="1"/>
            <a:r>
              <a:rPr lang="en-CA" dirty="0"/>
              <a:t>If left unmanaged, the presence of stale resource records in zone data may cause problems. For example:</a:t>
            </a:r>
          </a:p>
          <a:p>
            <a:pPr lvl="1" eaLnBrk="1" hangingPunct="1"/>
            <a:r>
              <a:rPr lang="en-CA" dirty="0"/>
              <a:t>If a large number of stale resource records remain in server zones, they eventually can use up server disk space and cause unnecessarily long zone transfers.</a:t>
            </a:r>
          </a:p>
          <a:p>
            <a:pPr lvl="1" eaLnBrk="1" hangingPunct="1"/>
            <a:r>
              <a:rPr lang="en-CA" dirty="0"/>
              <a:t>DNS server loading zones with stale resource records can use outdated information to answer client queries, which might cause the client computers to experience name-resolution problems on the network.</a:t>
            </a:r>
          </a:p>
          <a:p>
            <a:pPr lvl="1" eaLnBrk="1" hangingPunct="1"/>
            <a:r>
              <a:rPr lang="en-CA" dirty="0"/>
              <a:t>The accumulation of stale resource records on the DNS server might degrade its performance and responsiveness.</a:t>
            </a:r>
          </a:p>
          <a:p>
            <a:pPr lvl="1" eaLnBrk="1" hangingPunct="1"/>
            <a:r>
              <a:rPr lang="en-CA" dirty="0"/>
              <a:t>In some cases, if a zone has a stale resource record, it could prevent another computer or host device from using a DNS domain name.</a:t>
            </a:r>
          </a:p>
          <a:p>
            <a:pPr eaLnBrk="1" hangingPunct="1"/>
            <a:endParaRPr lang="en-US" dirty="0"/>
          </a:p>
          <a:p>
            <a:pPr eaLnBrk="1" hangingPunct="1"/>
            <a:r>
              <a:rPr lang="en-US" b="1" dirty="0"/>
              <a:t>References</a:t>
            </a:r>
          </a:p>
          <a:p>
            <a:pPr eaLnBrk="1" hangingPunct="1"/>
            <a:r>
              <a:rPr lang="en-US" dirty="0"/>
              <a:t>Microsoft TechNet: Use Aging and Scavenging: http://go.microsoft.com/fwlink/?LinkId=99856&amp;clcid=0x409</a:t>
            </a:r>
          </a:p>
        </p:txBody>
      </p:sp>
    </p:spTree>
    <p:extLst>
      <p:ext uri="{BB962C8B-B14F-4D97-AF65-F5344CB8AC3E}">
        <p14:creationId xmlns:p14="http://schemas.microsoft.com/office/powerpoint/2010/main" val="4181103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829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82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A0660FC7-4E91-4ECA-92AC-CA9B60C67CF1}" type="slidenum">
              <a:rPr lang="en-US" b="0" smtClean="0"/>
              <a:pPr/>
              <a:t>32</a:t>
            </a:fld>
            <a:endParaRPr lang="en-US" b="0" dirty="0"/>
          </a:p>
        </p:txBody>
      </p:sp>
      <p:sp>
        <p:nvSpPr>
          <p:cNvPr id="82949" name="Rectangle 2"/>
          <p:cNvSpPr>
            <a:spLocks noGrp="1" noRot="1" noChangeAspect="1" noChangeArrowheads="1" noTextEdit="1"/>
          </p:cNvSpPr>
          <p:nvPr>
            <p:ph type="sldImg"/>
          </p:nvPr>
        </p:nvSpPr>
        <p:spPr>
          <a:ln/>
        </p:spPr>
      </p:sp>
      <p:sp>
        <p:nvSpPr>
          <p:cNvPr id="8295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1" kern="1200" dirty="0">
                <a:solidFill>
                  <a:schemeClr val="tx1"/>
                </a:solidFill>
                <a:effectLst/>
                <a:latin typeface="Arial" charset="0"/>
                <a:ea typeface="+mn-ea"/>
                <a:cs typeface="+mn-cs"/>
              </a:rPr>
              <a:t>Demonstration steps:</a:t>
            </a:r>
            <a:endParaRPr lang="en-GB" sz="1000" b="1"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You require the 6421B-NYC-DC1, 6421B-NYC-SVR1, and 6421B-NYC-CL1 virtual machines to complete this demonstration. Log on to the virtual machines as </a:t>
            </a:r>
            <a:r>
              <a:rPr lang="en-US" sz="1000" b="1" kern="1200" dirty="0">
                <a:solidFill>
                  <a:schemeClr val="tx1"/>
                </a:solidFill>
                <a:effectLst/>
                <a:latin typeface="Arial" charset="0"/>
                <a:ea typeface="+mn-ea"/>
                <a:cs typeface="+mn-cs"/>
              </a:rPr>
              <a:t>Contoso\Administrator</a:t>
            </a:r>
            <a:r>
              <a:rPr lang="en-US" sz="1000" kern="1200" dirty="0">
                <a:solidFill>
                  <a:schemeClr val="tx1"/>
                </a:solidFill>
                <a:effectLst/>
                <a:latin typeface="Arial" charset="0"/>
                <a:ea typeface="+mn-ea"/>
                <a:cs typeface="+mn-cs"/>
              </a:rPr>
              <a:t> with the password of </a:t>
            </a:r>
            <a:r>
              <a:rPr lang="en-US" sz="1000" b="1" kern="1200" dirty="0">
                <a:solidFill>
                  <a:schemeClr val="tx1"/>
                </a:solidFill>
                <a:effectLst/>
                <a:latin typeface="Arial" charset="0"/>
                <a:ea typeface="+mn-ea"/>
                <a:cs typeface="+mn-cs"/>
              </a:rPr>
              <a:t>Pa$$w0rd</a:t>
            </a:r>
            <a:r>
              <a:rPr lang="en-US" sz="1000" kern="1200" dirty="0">
                <a:solidFill>
                  <a:schemeClr val="tx1"/>
                </a:solidFill>
                <a:effectLst/>
                <a:latin typeface="Arial" charset="0"/>
                <a:ea typeface="+mn-ea"/>
                <a:cs typeface="+mn-cs"/>
              </a:rPr>
              <a:t>. The virtual machines should still be running from the preceding demonstration.</a:t>
            </a:r>
          </a:p>
          <a:p>
            <a:endParaRPr lang="en-GB"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Configure TTL</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NYC-DC1.</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DNS Manager, right-click </a:t>
            </a:r>
            <a:r>
              <a:rPr lang="en-US" sz="1000" b="1" kern="1200" dirty="0">
                <a:solidFill>
                  <a:schemeClr val="tx1"/>
                </a:solidFill>
                <a:effectLst/>
                <a:latin typeface="Arial" charset="0"/>
                <a:ea typeface="+mn-ea"/>
                <a:cs typeface="+mn-cs"/>
              </a:rPr>
              <a:t>Contoso.com</a:t>
            </a:r>
            <a:r>
              <a:rPr lang="en-US" sz="1000" kern="1200" dirty="0">
                <a:solidFill>
                  <a:schemeClr val="tx1"/>
                </a:solidFill>
                <a:effectLst/>
                <a:latin typeface="Arial" charset="0"/>
                <a:ea typeface="+mn-ea"/>
                <a:cs typeface="+mn-cs"/>
              </a:rPr>
              <a:t> and click </a:t>
            </a:r>
            <a:r>
              <a:rPr lang="en-US" sz="1000" b="1" kern="1200" dirty="0">
                <a:solidFill>
                  <a:schemeClr val="tx1"/>
                </a:solidFill>
                <a:effectLst/>
                <a:latin typeface="Arial" charset="0"/>
                <a:ea typeface="+mn-ea"/>
                <a:cs typeface="+mn-cs"/>
              </a:rPr>
              <a:t>Properties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Contoso.com Properties</a:t>
            </a:r>
            <a:r>
              <a:rPr lang="en-US" sz="1000" kern="1200" dirty="0">
                <a:solidFill>
                  <a:schemeClr val="tx1"/>
                </a:solidFill>
                <a:effectLst/>
                <a:latin typeface="Arial" charset="0"/>
                <a:ea typeface="+mn-ea"/>
                <a:cs typeface="+mn-cs"/>
              </a:rPr>
              <a:t> dialog box, click the </a:t>
            </a:r>
            <a:r>
              <a:rPr lang="en-US" sz="1000" b="1" kern="1200" dirty="0">
                <a:solidFill>
                  <a:schemeClr val="tx1"/>
                </a:solidFill>
                <a:effectLst/>
                <a:latin typeface="Arial" charset="0"/>
                <a:ea typeface="+mn-ea"/>
                <a:cs typeface="+mn-cs"/>
              </a:rPr>
              <a:t>Start of Authority (SOA)</a:t>
            </a:r>
            <a:r>
              <a:rPr lang="en-US" sz="1000" kern="1200" dirty="0">
                <a:solidFill>
                  <a:schemeClr val="tx1"/>
                </a:solidFill>
                <a:effectLst/>
                <a:latin typeface="Arial" charset="0"/>
                <a:ea typeface="+mn-ea"/>
                <a:cs typeface="+mn-cs"/>
              </a:rPr>
              <a:t> tab.</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Minimum (default) TTL</a:t>
            </a:r>
            <a:r>
              <a:rPr lang="en-US" sz="1000" kern="1200" dirty="0">
                <a:solidFill>
                  <a:schemeClr val="tx1"/>
                </a:solidFill>
                <a:effectLst/>
                <a:latin typeface="Arial" charset="0"/>
                <a:ea typeface="+mn-ea"/>
                <a:cs typeface="+mn-cs"/>
              </a:rPr>
              <a:t> box, type </a:t>
            </a:r>
            <a:r>
              <a:rPr lang="en-US" sz="1000" b="1" kern="1200" dirty="0">
                <a:solidFill>
                  <a:schemeClr val="tx1"/>
                </a:solidFill>
                <a:effectLst/>
                <a:latin typeface="Arial" charset="0"/>
                <a:ea typeface="+mn-ea"/>
                <a:cs typeface="+mn-cs"/>
              </a:rPr>
              <a:t>2</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OK</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lvl="0"/>
            <a:endParaRPr lang="en-US"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Enable and configure scavenging and</a:t>
            </a:r>
            <a:r>
              <a:rPr lang="en-US" sz="1000" b="1" u="sng" kern="1200" baseline="0" dirty="0">
                <a:solidFill>
                  <a:schemeClr val="tx1"/>
                </a:solidFill>
                <a:effectLst/>
                <a:latin typeface="Arial" charset="0"/>
                <a:ea typeface="+mn-ea"/>
                <a:cs typeface="+mn-cs"/>
              </a:rPr>
              <a:t> aging</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Right-click </a:t>
            </a:r>
            <a:r>
              <a:rPr lang="en-US" sz="1000" b="1" kern="1200" dirty="0">
                <a:solidFill>
                  <a:schemeClr val="tx1"/>
                </a:solidFill>
                <a:effectLst/>
                <a:latin typeface="Arial" charset="0"/>
                <a:ea typeface="+mn-ea"/>
                <a:cs typeface="+mn-cs"/>
              </a:rPr>
              <a:t>NYC-DC1</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Set Aging/Scavenging for All Zones</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Set Aging/Scavenging Properties</a:t>
            </a:r>
            <a:r>
              <a:rPr lang="en-US" sz="1000" kern="1200" dirty="0">
                <a:solidFill>
                  <a:schemeClr val="tx1"/>
                </a:solidFill>
                <a:effectLst/>
                <a:latin typeface="Arial" charset="0"/>
                <a:ea typeface="+mn-ea"/>
                <a:cs typeface="+mn-cs"/>
              </a:rPr>
              <a:t> dialog box, select the </a:t>
            </a:r>
            <a:r>
              <a:rPr lang="en-US" sz="1000" b="1" kern="1200" dirty="0">
                <a:solidFill>
                  <a:schemeClr val="tx1"/>
                </a:solidFill>
                <a:effectLst/>
                <a:latin typeface="Arial" charset="0"/>
                <a:ea typeface="+mn-ea"/>
                <a:cs typeface="+mn-cs"/>
              </a:rPr>
              <a:t>Scavenge stale resource records</a:t>
            </a:r>
            <a:r>
              <a:rPr lang="en-US" sz="1000" kern="1200" dirty="0">
                <a:solidFill>
                  <a:schemeClr val="tx1"/>
                </a:solidFill>
                <a:effectLst/>
                <a:latin typeface="Arial" charset="0"/>
                <a:ea typeface="+mn-ea"/>
                <a:cs typeface="+mn-cs"/>
              </a:rPr>
              <a:t> check box and click </a:t>
            </a:r>
            <a:r>
              <a:rPr lang="en-US" sz="1000" b="1" kern="1200" dirty="0">
                <a:solidFill>
                  <a:schemeClr val="tx1"/>
                </a:solidFill>
                <a:effectLst/>
                <a:latin typeface="Arial" charset="0"/>
                <a:ea typeface="+mn-ea"/>
                <a:cs typeface="+mn-cs"/>
              </a:rPr>
              <a:t>OK</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Server Aging/Scavenging Confirmation</a:t>
            </a:r>
            <a:r>
              <a:rPr lang="en-US" sz="1000" kern="1200" dirty="0">
                <a:solidFill>
                  <a:schemeClr val="tx1"/>
                </a:solidFill>
                <a:effectLst/>
                <a:latin typeface="Arial" charset="0"/>
                <a:ea typeface="+mn-ea"/>
                <a:cs typeface="+mn-cs"/>
              </a:rPr>
              <a:t> dialog box, select the </a:t>
            </a:r>
            <a:r>
              <a:rPr lang="en-US" sz="1000" b="1" kern="1200" dirty="0">
                <a:solidFill>
                  <a:schemeClr val="tx1"/>
                </a:solidFill>
                <a:effectLst/>
                <a:latin typeface="Arial" charset="0"/>
                <a:ea typeface="+mn-ea"/>
                <a:cs typeface="+mn-cs"/>
              </a:rPr>
              <a:t>Apply these</a:t>
            </a:r>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settings to the existing Active Directory-integrated zones</a:t>
            </a:r>
            <a:r>
              <a:rPr lang="en-US" sz="1000" kern="1200" dirty="0">
                <a:solidFill>
                  <a:schemeClr val="tx1"/>
                </a:solidFill>
                <a:effectLst/>
                <a:latin typeface="Arial" charset="0"/>
                <a:ea typeface="+mn-ea"/>
                <a:cs typeface="+mn-cs"/>
              </a:rPr>
              <a:t> check box, and then click </a:t>
            </a:r>
            <a:r>
              <a:rPr lang="en-US" sz="1000" b="1" kern="1200" dirty="0">
                <a:solidFill>
                  <a:schemeClr val="tx1"/>
                </a:solidFill>
                <a:effectLst/>
                <a:latin typeface="Arial" charset="0"/>
                <a:ea typeface="+mn-ea"/>
                <a:cs typeface="+mn-cs"/>
              </a:rPr>
              <a:t>OK</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Leave all virtual machines in their current state for the subsequent demonstration.</a:t>
            </a:r>
            <a:endParaRPr lang="en-GB" sz="1000" kern="1200" dirty="0">
              <a:solidFill>
                <a:schemeClr val="tx1"/>
              </a:solidFill>
              <a:effectLst/>
              <a:latin typeface="Arial" charset="0"/>
              <a:ea typeface="+mn-ea"/>
              <a:cs typeface="+mn-cs"/>
            </a:endParaRPr>
          </a:p>
          <a:p>
            <a:pPr eaLnBrk="1" hangingPunct="1"/>
            <a:endParaRPr lang="en-US" dirty="0"/>
          </a:p>
          <a:p>
            <a:pPr eaLnBrk="1" hangingPunct="1"/>
            <a:endParaRPr lang="en-US" dirty="0"/>
          </a:p>
        </p:txBody>
      </p:sp>
    </p:spTree>
    <p:extLst>
      <p:ext uri="{BB962C8B-B14F-4D97-AF65-F5344CB8AC3E}">
        <p14:creationId xmlns:p14="http://schemas.microsoft.com/office/powerpoint/2010/main" val="2361343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849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849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BFBA2F5F-8A26-4025-A097-0A5B434B6A04}" type="slidenum">
              <a:rPr lang="en-US" b="0" smtClean="0"/>
              <a:pPr/>
              <a:t>33</a:t>
            </a:fld>
            <a:endParaRPr lang="en-US" b="0" dirty="0"/>
          </a:p>
        </p:txBody>
      </p:sp>
      <p:sp>
        <p:nvSpPr>
          <p:cNvPr id="84997" name="Rectangle 2"/>
          <p:cNvSpPr>
            <a:spLocks noGrp="1" noRot="1" noChangeAspect="1" noChangeArrowheads="1" noTextEdit="1"/>
          </p:cNvSpPr>
          <p:nvPr>
            <p:ph type="sldImg"/>
          </p:nvPr>
        </p:nvSpPr>
        <p:spPr>
          <a:ln/>
        </p:spPr>
      </p:sp>
      <p:sp>
        <p:nvSpPr>
          <p:cNvPr id="8499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Explain that identifying problems with DNS can reveal problems with:</a:t>
            </a:r>
          </a:p>
          <a:p>
            <a:pPr lvl="1" eaLnBrk="1" hangingPunct="1"/>
            <a:r>
              <a:rPr lang="en-US" dirty="0"/>
              <a:t>Missing records</a:t>
            </a:r>
          </a:p>
          <a:p>
            <a:pPr lvl="1" eaLnBrk="1" hangingPunct="1"/>
            <a:r>
              <a:rPr lang="en-US" dirty="0"/>
              <a:t>Incomplete records</a:t>
            </a:r>
          </a:p>
          <a:p>
            <a:pPr lvl="1" eaLnBrk="1" hangingPunct="1"/>
            <a:r>
              <a:rPr lang="en-US" dirty="0"/>
              <a:t>Incorrectly configured records</a:t>
            </a:r>
          </a:p>
          <a:p>
            <a:pPr eaLnBrk="1" hangingPunct="1"/>
            <a:r>
              <a:rPr lang="en-US" dirty="0"/>
              <a:t>Describe the purpose of the tools that you can use to troubleshoot DNS:</a:t>
            </a:r>
          </a:p>
          <a:p>
            <a:pPr lvl="1" eaLnBrk="1" hangingPunct="1"/>
            <a:r>
              <a:rPr lang="en-US" b="1" dirty="0"/>
              <a:t>Nslookup</a:t>
            </a:r>
            <a:r>
              <a:rPr lang="en-US" dirty="0"/>
              <a:t>: used to query DNS information.</a:t>
            </a:r>
          </a:p>
          <a:p>
            <a:pPr lvl="1" eaLnBrk="1" hangingPunct="1"/>
            <a:r>
              <a:rPr lang="en-US" b="1" dirty="0"/>
              <a:t>Dnscmd</a:t>
            </a:r>
            <a:r>
              <a:rPr lang="en-US" dirty="0"/>
              <a:t>: used to configure DNS Server.</a:t>
            </a:r>
          </a:p>
          <a:p>
            <a:pPr lvl="1" eaLnBrk="1" hangingPunct="1"/>
            <a:r>
              <a:rPr lang="en-US" b="1" dirty="0"/>
              <a:t>Dnslint</a:t>
            </a:r>
            <a:r>
              <a:rPr lang="en-US" dirty="0"/>
              <a:t>: used to diagnose common DNS issues.</a:t>
            </a:r>
          </a:p>
          <a:p>
            <a:pPr eaLnBrk="1" hangingPunct="1"/>
            <a:endParaRPr lang="en-US" dirty="0"/>
          </a:p>
          <a:p>
            <a:pPr eaLnBrk="1" hangingPunct="1"/>
            <a:r>
              <a:rPr lang="en-US" b="1" dirty="0"/>
              <a:t>References</a:t>
            </a:r>
          </a:p>
          <a:p>
            <a:pPr eaLnBrk="1" hangingPunct="1"/>
            <a:r>
              <a:rPr lang="en-US" dirty="0"/>
              <a:t>Microsoft Help and Support Center: Description of the DNSLint utility: http://go.microsoft.com/fwlink/?LinkId=99857&amp;clcid=0x409</a:t>
            </a:r>
          </a:p>
          <a:p>
            <a:pPr eaLnBrk="1" hangingPunct="1"/>
            <a:r>
              <a:rPr lang="en-US" dirty="0"/>
              <a:t>Help Topic: Troubleshooting DNS Servers</a:t>
            </a:r>
          </a:p>
          <a:p>
            <a:pPr eaLnBrk="1" hangingPunct="1"/>
            <a:r>
              <a:rPr lang="en-US" dirty="0"/>
              <a:t>Microsoft TechNet: Troubleshooting DNS: http://go.microsoft.com/fwlink/?LinkId=99858&amp;clcid=0x409</a:t>
            </a:r>
          </a:p>
        </p:txBody>
      </p:sp>
    </p:spTree>
    <p:extLst>
      <p:ext uri="{BB962C8B-B14F-4D97-AF65-F5344CB8AC3E}">
        <p14:creationId xmlns:p14="http://schemas.microsoft.com/office/powerpoint/2010/main" val="2212087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860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860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22DEDF91-5161-4824-AF71-2F58EA47EB10}" type="slidenum">
              <a:rPr lang="en-US" b="0" smtClean="0"/>
              <a:pPr/>
              <a:t>34</a:t>
            </a:fld>
            <a:endParaRPr lang="en-US" b="0" dirty="0"/>
          </a:p>
        </p:txBody>
      </p:sp>
      <p:sp>
        <p:nvSpPr>
          <p:cNvPr id="86021" name="Rectangle 2"/>
          <p:cNvSpPr>
            <a:spLocks noGrp="1" noRot="1" noChangeAspect="1" noChangeArrowheads="1" noTextEdit="1"/>
          </p:cNvSpPr>
          <p:nvPr>
            <p:ph type="sldImg"/>
          </p:nvPr>
        </p:nvSpPr>
        <p:spPr>
          <a:ln/>
        </p:spPr>
      </p:sp>
      <p:sp>
        <p:nvSpPr>
          <p:cNvPr id="86022"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1" kern="1200" dirty="0">
                <a:solidFill>
                  <a:schemeClr val="tx1"/>
                </a:solidFill>
                <a:effectLst/>
                <a:latin typeface="Arial" charset="0"/>
                <a:ea typeface="+mn-ea"/>
                <a:cs typeface="+mn-cs"/>
              </a:rPr>
              <a:t>Demonstration steps:</a:t>
            </a:r>
            <a:endParaRPr lang="en-GB" sz="1000" b="1"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You require the 6421B-NYC-DC1, 6421B-NYC-SVR1, and 6421B-NYC-CL1 virtual machines to complete this demonstration. Log on to the virtual machines as </a:t>
            </a:r>
            <a:r>
              <a:rPr lang="en-US" sz="1000" b="1" kern="1200" dirty="0">
                <a:solidFill>
                  <a:schemeClr val="tx1"/>
                </a:solidFill>
                <a:effectLst/>
                <a:latin typeface="Arial" charset="0"/>
                <a:ea typeface="+mn-ea"/>
                <a:cs typeface="+mn-cs"/>
              </a:rPr>
              <a:t>Contoso\Administrator</a:t>
            </a:r>
            <a:r>
              <a:rPr lang="en-US" sz="1000" kern="1200" dirty="0">
                <a:solidFill>
                  <a:schemeClr val="tx1"/>
                </a:solidFill>
                <a:effectLst/>
                <a:latin typeface="Arial" charset="0"/>
                <a:ea typeface="+mn-ea"/>
                <a:cs typeface="+mn-cs"/>
              </a:rPr>
              <a:t> with the password of </a:t>
            </a:r>
            <a:r>
              <a:rPr lang="en-US" sz="1000" b="1" kern="1200" dirty="0">
                <a:solidFill>
                  <a:schemeClr val="tx1"/>
                </a:solidFill>
                <a:effectLst/>
                <a:latin typeface="Arial" charset="0"/>
                <a:ea typeface="+mn-ea"/>
                <a:cs typeface="+mn-cs"/>
              </a:rPr>
              <a:t>Pa$$w0rd</a:t>
            </a:r>
            <a:r>
              <a:rPr lang="en-US" sz="1000" kern="1200" dirty="0">
                <a:solidFill>
                  <a:schemeClr val="tx1"/>
                </a:solidFill>
                <a:effectLst/>
                <a:latin typeface="Arial" charset="0"/>
                <a:ea typeface="+mn-ea"/>
                <a:cs typeface="+mn-cs"/>
              </a:rPr>
              <a:t>. The virtual machines should still be running from the preceding demonstration. </a:t>
            </a:r>
            <a:endParaRPr lang="en-GB" sz="1000" kern="1200" dirty="0">
              <a:solidFill>
                <a:schemeClr val="tx1"/>
              </a:solidFill>
              <a:effectLst/>
              <a:latin typeface="Arial" charset="0"/>
              <a:ea typeface="+mn-ea"/>
              <a:cs typeface="+mn-cs"/>
            </a:endParaRPr>
          </a:p>
          <a:p>
            <a:pPr lvl="0"/>
            <a:endParaRPr lang="en-US"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Capture DNS network traffic </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NYC-CL1.</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From the Desktop, double-click </a:t>
            </a:r>
            <a:r>
              <a:rPr lang="en-US" sz="1000" b="1" kern="1200" dirty="0">
                <a:solidFill>
                  <a:schemeClr val="tx1"/>
                </a:solidFill>
                <a:effectLst/>
                <a:latin typeface="Arial" charset="0"/>
                <a:ea typeface="+mn-ea"/>
                <a:cs typeface="+mn-cs"/>
              </a:rPr>
              <a:t>Microsoft Network Monitor 3.4</a:t>
            </a:r>
            <a:r>
              <a:rPr lang="en-US" sz="1000" kern="1200" dirty="0">
                <a:solidFill>
                  <a:schemeClr val="tx1"/>
                </a:solidFill>
                <a:effectLst/>
                <a:latin typeface="Arial" charset="0"/>
                <a:ea typeface="+mn-ea"/>
                <a:cs typeface="+mn-cs"/>
              </a:rPr>
              <a:t>.</a:t>
            </a: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Microsoft Update Opt-In </a:t>
            </a:r>
            <a:r>
              <a:rPr lang="en-US" sz="1000" kern="1200" dirty="0">
                <a:solidFill>
                  <a:schemeClr val="tx1"/>
                </a:solidFill>
                <a:effectLst/>
                <a:latin typeface="Arial" charset="0"/>
                <a:ea typeface="+mn-ea"/>
                <a:cs typeface="+mn-cs"/>
              </a:rPr>
              <a:t>dialog box,</a:t>
            </a:r>
            <a:r>
              <a:rPr lang="en-US" sz="1000" kern="1200" baseline="0" dirty="0">
                <a:solidFill>
                  <a:schemeClr val="tx1"/>
                </a:solidFill>
                <a:effectLst/>
                <a:latin typeface="Arial" charset="0"/>
                <a:ea typeface="+mn-ea"/>
                <a:cs typeface="+mn-cs"/>
              </a:rPr>
              <a:t> click </a:t>
            </a:r>
            <a:r>
              <a:rPr lang="en-US" sz="1000" b="1" kern="1200" baseline="0" dirty="0">
                <a:solidFill>
                  <a:schemeClr val="tx1"/>
                </a:solidFill>
                <a:effectLst/>
                <a:latin typeface="Arial" charset="0"/>
                <a:ea typeface="+mn-ea"/>
                <a:cs typeface="+mn-cs"/>
              </a:rPr>
              <a:t>No</a:t>
            </a:r>
            <a:r>
              <a:rPr lang="en-US" sz="1000" kern="1200" baseline="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Microsoft Network Monitor 3.4, in the </a:t>
            </a:r>
            <a:r>
              <a:rPr lang="en-US" sz="1000" b="1" kern="1200" dirty="0">
                <a:solidFill>
                  <a:schemeClr val="tx1"/>
                </a:solidFill>
                <a:effectLst/>
                <a:latin typeface="Arial" charset="0"/>
                <a:ea typeface="+mn-ea"/>
                <a:cs typeface="+mn-cs"/>
              </a:rPr>
              <a:t>Recent</a:t>
            </a:r>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Captures</a:t>
            </a:r>
            <a:r>
              <a:rPr lang="en-US" sz="1000" kern="1200" dirty="0">
                <a:solidFill>
                  <a:schemeClr val="tx1"/>
                </a:solidFill>
                <a:effectLst/>
                <a:latin typeface="Arial" charset="0"/>
                <a:ea typeface="+mn-ea"/>
                <a:cs typeface="+mn-cs"/>
              </a:rPr>
              <a:t> pane, click the </a:t>
            </a:r>
            <a:r>
              <a:rPr lang="en-US" sz="1000" b="1" kern="1200" dirty="0">
                <a:solidFill>
                  <a:schemeClr val="tx1"/>
                </a:solidFill>
                <a:effectLst/>
                <a:latin typeface="Arial" charset="0"/>
                <a:ea typeface="+mn-ea"/>
                <a:cs typeface="+mn-cs"/>
              </a:rPr>
              <a:t>New capture</a:t>
            </a:r>
            <a:r>
              <a:rPr lang="en-US" sz="1000" kern="1200" dirty="0">
                <a:solidFill>
                  <a:schemeClr val="tx1"/>
                </a:solidFill>
                <a:effectLst/>
                <a:latin typeface="Arial" charset="0"/>
                <a:ea typeface="+mn-ea"/>
                <a:cs typeface="+mn-cs"/>
              </a:rPr>
              <a:t> </a:t>
            </a:r>
            <a:r>
              <a:rPr lang="en-US" sz="1000" b="0" kern="1200" dirty="0">
                <a:solidFill>
                  <a:schemeClr val="tx1"/>
                </a:solidFill>
                <a:effectLst/>
                <a:latin typeface="Arial" charset="0"/>
                <a:ea typeface="+mn-ea"/>
                <a:cs typeface="+mn-cs"/>
              </a:rPr>
              <a:t>tab</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Capture 1</a:t>
            </a:r>
            <a:r>
              <a:rPr lang="en-US" sz="1000" kern="1200" dirty="0">
                <a:solidFill>
                  <a:schemeClr val="tx1"/>
                </a:solidFill>
                <a:effectLst/>
                <a:latin typeface="Arial" charset="0"/>
                <a:ea typeface="+mn-ea"/>
                <a:cs typeface="+mn-cs"/>
              </a:rPr>
              <a:t> tab, on the menu bar, click </a:t>
            </a:r>
            <a:r>
              <a:rPr lang="en-US" sz="1000" b="1" kern="1200" dirty="0">
                <a:solidFill>
                  <a:schemeClr val="tx1"/>
                </a:solidFill>
                <a:effectLst/>
                <a:latin typeface="Arial" charset="0"/>
                <a:ea typeface="+mn-ea"/>
                <a:cs typeface="+mn-cs"/>
              </a:rPr>
              <a:t>Start.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a:t>
            </a:r>
            <a:r>
              <a:rPr lang="en-US" sz="1000" b="1" kern="1200" dirty="0">
                <a:solidFill>
                  <a:schemeClr val="tx1"/>
                </a:solidFill>
                <a:effectLst/>
                <a:latin typeface="Arial" charset="0"/>
                <a:ea typeface="+mn-ea"/>
                <a:cs typeface="+mn-cs"/>
              </a:rPr>
              <a:t>Start</a:t>
            </a:r>
            <a:r>
              <a:rPr lang="en-US" sz="1000" kern="1200" dirty="0">
                <a:solidFill>
                  <a:schemeClr val="tx1"/>
                </a:solidFill>
                <a:effectLst/>
                <a:latin typeface="Arial" charset="0"/>
                <a:ea typeface="+mn-ea"/>
                <a:cs typeface="+mn-cs"/>
              </a:rPr>
              <a:t>, and in the </a:t>
            </a:r>
            <a:r>
              <a:rPr lang="en-US" sz="1000" b="1" kern="1200" dirty="0">
                <a:solidFill>
                  <a:schemeClr val="tx1"/>
                </a:solidFill>
                <a:effectLst/>
                <a:latin typeface="Arial" charset="0"/>
                <a:ea typeface="+mn-ea"/>
                <a:cs typeface="+mn-cs"/>
              </a:rPr>
              <a:t>Search</a:t>
            </a:r>
            <a:r>
              <a:rPr lang="en-US" sz="1000" kern="1200" dirty="0">
                <a:solidFill>
                  <a:schemeClr val="tx1"/>
                </a:solidFill>
                <a:effectLst/>
                <a:latin typeface="Arial" charset="0"/>
                <a:ea typeface="+mn-ea"/>
                <a:cs typeface="+mn-cs"/>
              </a:rPr>
              <a:t> box, type </a:t>
            </a:r>
            <a:r>
              <a:rPr lang="en-US" sz="1000" b="1" kern="1200" dirty="0">
                <a:solidFill>
                  <a:schemeClr val="tx1"/>
                </a:solidFill>
                <a:effectLst/>
                <a:latin typeface="Arial" charset="0"/>
                <a:ea typeface="+mn-ea"/>
                <a:cs typeface="+mn-cs"/>
              </a:rPr>
              <a:t>cmd.exe</a:t>
            </a:r>
            <a:r>
              <a:rPr lang="en-US" sz="1000" kern="1200" dirty="0">
                <a:solidFill>
                  <a:schemeClr val="tx1"/>
                </a:solidFill>
                <a:effectLst/>
                <a:latin typeface="Arial" charset="0"/>
                <a:ea typeface="+mn-ea"/>
                <a:cs typeface="+mn-cs"/>
              </a:rPr>
              <a:t> and then press ENTER.</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At the command prompt, type </a:t>
            </a:r>
            <a:r>
              <a:rPr lang="en-US" sz="1000" b="1" kern="1200" dirty="0">
                <a:solidFill>
                  <a:schemeClr val="tx1"/>
                </a:solidFill>
                <a:effectLst/>
                <a:latin typeface="Arial" charset="0"/>
                <a:ea typeface="+mn-ea"/>
                <a:cs typeface="+mn-cs"/>
              </a:rPr>
              <a:t>ipconfig /flushdns</a:t>
            </a:r>
            <a:r>
              <a:rPr lang="en-US" sz="1000" kern="1200" dirty="0">
                <a:solidFill>
                  <a:schemeClr val="tx1"/>
                </a:solidFill>
                <a:effectLst/>
                <a:latin typeface="Arial" charset="0"/>
                <a:ea typeface="+mn-ea"/>
                <a:cs typeface="+mn-cs"/>
              </a:rPr>
              <a:t> and then press ENTER.</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At the command prompt, type </a:t>
            </a:r>
            <a:r>
              <a:rPr lang="en-US" sz="1000" b="1" kern="1200" dirty="0">
                <a:solidFill>
                  <a:schemeClr val="tx1"/>
                </a:solidFill>
                <a:effectLst/>
                <a:latin typeface="Arial" charset="0"/>
                <a:ea typeface="+mn-ea"/>
                <a:cs typeface="+mn-cs"/>
              </a:rPr>
              <a:t>ping intranet</a:t>
            </a:r>
            <a:r>
              <a:rPr lang="en-US" sz="1000" kern="1200" dirty="0">
                <a:solidFill>
                  <a:schemeClr val="tx1"/>
                </a:solidFill>
                <a:effectLst/>
                <a:latin typeface="Arial" charset="0"/>
                <a:ea typeface="+mn-ea"/>
                <a:cs typeface="+mn-cs"/>
              </a:rPr>
              <a:t> and then press ENTER.</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At the command prompt, type </a:t>
            </a:r>
            <a:r>
              <a:rPr lang="en-US" sz="1000" b="1" kern="1200" dirty="0">
                <a:solidFill>
                  <a:schemeClr val="tx1"/>
                </a:solidFill>
                <a:effectLst/>
                <a:latin typeface="Arial" charset="0"/>
                <a:ea typeface="+mn-ea"/>
                <a:cs typeface="+mn-cs"/>
              </a:rPr>
              <a:t>ipconfig /displaydns</a:t>
            </a:r>
            <a:r>
              <a:rPr lang="en-US" sz="1000" kern="1200" dirty="0">
                <a:solidFill>
                  <a:schemeClr val="tx1"/>
                </a:solidFill>
                <a:effectLst/>
                <a:latin typeface="Arial" charset="0"/>
                <a:ea typeface="+mn-ea"/>
                <a:cs typeface="+mn-cs"/>
              </a:rPr>
              <a:t> and then press ENTER.</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Microsoft Network Monitor 3.4, on the menu, click </a:t>
            </a:r>
            <a:r>
              <a:rPr lang="en-US" sz="1000" b="1" kern="1200" dirty="0">
                <a:solidFill>
                  <a:schemeClr val="tx1"/>
                </a:solidFill>
                <a:effectLst/>
                <a:latin typeface="Arial" charset="0"/>
                <a:ea typeface="+mn-ea"/>
                <a:cs typeface="+mn-cs"/>
              </a:rPr>
              <a:t>Stop</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pPr lvl="0"/>
            <a:r>
              <a:rPr lang="en-US" sz="1000" u="sng" kern="1200" dirty="0">
                <a:solidFill>
                  <a:schemeClr val="tx1"/>
                </a:solidFill>
                <a:effectLst/>
                <a:latin typeface="Arial" charset="0"/>
                <a:ea typeface="+mn-ea"/>
                <a:cs typeface="+mn-cs"/>
              </a:rPr>
              <a:t>Filter and analyze captured traffic</a:t>
            </a:r>
            <a:endParaRPr lang="en-GB" sz="1000"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Frame Summary</a:t>
            </a:r>
            <a:r>
              <a:rPr lang="en-US" sz="1000" kern="1200" dirty="0">
                <a:solidFill>
                  <a:schemeClr val="tx1"/>
                </a:solidFill>
                <a:effectLst/>
                <a:latin typeface="Arial" charset="0"/>
                <a:ea typeface="+mn-ea"/>
                <a:cs typeface="+mn-cs"/>
              </a:rPr>
              <a:t> window, examine the captured frames that relate to DNS. </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a:t>
            </a:r>
            <a:r>
              <a:rPr lang="en-US" sz="1000" b="1" kern="1200" dirty="0">
                <a:solidFill>
                  <a:schemeClr val="tx1"/>
                </a:solidFill>
                <a:effectLst/>
                <a:latin typeface="Arial" charset="0"/>
                <a:ea typeface="+mn-ea"/>
                <a:cs typeface="+mn-cs"/>
              </a:rPr>
              <a:t>Load Filter</a:t>
            </a:r>
            <a:r>
              <a:rPr lang="en-US" sz="1000" kern="1200" dirty="0">
                <a:solidFill>
                  <a:schemeClr val="tx1"/>
                </a:solidFill>
                <a:effectLst/>
                <a:latin typeface="Arial" charset="0"/>
                <a:ea typeface="+mn-ea"/>
                <a:cs typeface="+mn-cs"/>
              </a:rPr>
              <a:t>, point to </a:t>
            </a:r>
            <a:r>
              <a:rPr lang="en-US" sz="1000" b="1" kern="1200" dirty="0">
                <a:solidFill>
                  <a:schemeClr val="tx1"/>
                </a:solidFill>
                <a:effectLst/>
                <a:latin typeface="Arial" charset="0"/>
                <a:ea typeface="+mn-ea"/>
                <a:cs typeface="+mn-cs"/>
              </a:rPr>
              <a:t>Standard Filters</a:t>
            </a:r>
            <a:r>
              <a:rPr lang="en-US" sz="1000" kern="1200" dirty="0">
                <a:solidFill>
                  <a:schemeClr val="tx1"/>
                </a:solidFill>
                <a:effectLst/>
                <a:latin typeface="Arial" charset="0"/>
                <a:ea typeface="+mn-ea"/>
                <a:cs typeface="+mn-cs"/>
              </a:rPr>
              <a:t>, point to </a:t>
            </a:r>
            <a:r>
              <a:rPr lang="en-US" sz="1000" b="1" kern="1200" dirty="0">
                <a:solidFill>
                  <a:schemeClr val="tx1"/>
                </a:solidFill>
                <a:effectLst/>
                <a:latin typeface="Arial" charset="0"/>
                <a:ea typeface="+mn-ea"/>
                <a:cs typeface="+mn-cs"/>
              </a:rPr>
              <a:t>DNS</a:t>
            </a:r>
            <a:r>
              <a:rPr lang="en-US" sz="1000" kern="1200" dirty="0">
                <a:solidFill>
                  <a:schemeClr val="tx1"/>
                </a:solidFill>
                <a:effectLst/>
                <a:latin typeface="Arial" charset="0"/>
                <a:ea typeface="+mn-ea"/>
                <a:cs typeface="+mn-cs"/>
              </a:rPr>
              <a:t>, and then click </a:t>
            </a:r>
            <a:r>
              <a:rPr lang="en-US" sz="1000" b="1" kern="1200" dirty="0">
                <a:solidFill>
                  <a:schemeClr val="tx1"/>
                </a:solidFill>
                <a:effectLst/>
                <a:latin typeface="Arial" charset="0"/>
                <a:ea typeface="+mn-ea"/>
                <a:cs typeface="+mn-cs"/>
              </a:rPr>
              <a:t>DnsAllNameQuery</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Click </a:t>
            </a:r>
            <a:r>
              <a:rPr lang="en-US" sz="1000" b="1" kern="1200" dirty="0">
                <a:solidFill>
                  <a:schemeClr val="tx1"/>
                </a:solidFill>
                <a:effectLst/>
                <a:latin typeface="Arial" charset="0"/>
                <a:ea typeface="+mn-ea"/>
                <a:cs typeface="+mn-cs"/>
              </a:rPr>
              <a:t>Apply</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Now examine the captured frames. </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Double-click each frame and expand and discuss the contents.</a:t>
            </a:r>
            <a:endParaRPr lang="en-GB"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Use Nslookup to test DNS</a:t>
            </a:r>
            <a:endParaRPr lang="en-GB" sz="1000" b="1" u="sng" kern="1200" dirty="0">
              <a:solidFill>
                <a:schemeClr val="tx1"/>
              </a:solidFill>
              <a:effectLst/>
              <a:latin typeface="Arial" charset="0"/>
              <a:ea typeface="+mn-ea"/>
              <a:cs typeface="+mn-cs"/>
            </a:endParaRPr>
          </a:p>
          <a:p>
            <a:pPr marL="171450" lvl="0" indent="-171450">
              <a:buFont typeface="Arial" pitchFamily="34" charset="0"/>
              <a:buChar char="•"/>
            </a:pPr>
            <a:r>
              <a:rPr lang="en-US" sz="1000" kern="1200" dirty="0">
                <a:solidFill>
                  <a:schemeClr val="tx1"/>
                </a:solidFill>
                <a:effectLst/>
                <a:latin typeface="Arial" charset="0"/>
                <a:ea typeface="+mn-ea"/>
                <a:cs typeface="+mn-cs"/>
              </a:rPr>
              <a:t>At the command prompt, type </a:t>
            </a:r>
            <a:r>
              <a:rPr lang="en-US" sz="1000" b="1" kern="1200" dirty="0">
                <a:solidFill>
                  <a:schemeClr val="tx1"/>
                </a:solidFill>
                <a:effectLst/>
                <a:latin typeface="Arial" charset="0"/>
                <a:ea typeface="+mn-ea"/>
                <a:cs typeface="+mn-cs"/>
              </a:rPr>
              <a:t>nslookup –d2 nyc-svr1.contoso.com. &gt; file.txt</a:t>
            </a:r>
            <a:r>
              <a:rPr lang="en-US" sz="1000" kern="1200" dirty="0">
                <a:solidFill>
                  <a:schemeClr val="tx1"/>
                </a:solidFill>
                <a:effectLst/>
                <a:latin typeface="Arial" charset="0"/>
                <a:ea typeface="+mn-ea"/>
                <a:cs typeface="+mn-cs"/>
              </a:rPr>
              <a:t> and press ENTER.</a:t>
            </a:r>
            <a:endParaRPr lang="en-GB" sz="1000" kern="1200" dirty="0">
              <a:solidFill>
                <a:schemeClr val="tx1"/>
              </a:solidFill>
              <a:effectLst/>
              <a:latin typeface="Arial" charset="0"/>
              <a:ea typeface="+mn-ea"/>
              <a:cs typeface="+mn-cs"/>
            </a:endParaRPr>
          </a:p>
          <a:p>
            <a:pPr marL="171450" lvl="0" indent="-171450">
              <a:buFont typeface="Arial" pitchFamily="34" charset="0"/>
              <a:buChar char="•"/>
            </a:pPr>
            <a:r>
              <a:rPr lang="en-US" sz="1000" kern="1200" dirty="0">
                <a:solidFill>
                  <a:schemeClr val="tx1"/>
                </a:solidFill>
                <a:effectLst/>
                <a:latin typeface="Arial" charset="0"/>
                <a:ea typeface="+mn-ea"/>
                <a:cs typeface="+mn-cs"/>
              </a:rPr>
              <a:t>At the command prompt, type </a:t>
            </a:r>
            <a:r>
              <a:rPr lang="en-US" sz="1000" b="1" kern="1200" dirty="0">
                <a:solidFill>
                  <a:schemeClr val="tx1"/>
                </a:solidFill>
                <a:effectLst/>
                <a:latin typeface="Arial" charset="0"/>
                <a:ea typeface="+mn-ea"/>
                <a:cs typeface="+mn-cs"/>
              </a:rPr>
              <a:t>notepad file.txt</a:t>
            </a:r>
            <a:r>
              <a:rPr lang="en-US" sz="1000" kern="1200" dirty="0">
                <a:solidFill>
                  <a:schemeClr val="tx1"/>
                </a:solidFill>
                <a:effectLst/>
                <a:latin typeface="Arial" charset="0"/>
                <a:ea typeface="+mn-ea"/>
                <a:cs typeface="+mn-cs"/>
              </a:rPr>
              <a:t> and press ENTER.</a:t>
            </a:r>
            <a:endParaRPr lang="en-GB"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Revert all virtual machines.</a:t>
            </a:r>
            <a:endParaRPr lang="en-GB" sz="1000"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2104303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870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9994CB93-55C0-400C-AD34-10AADEC6C3D6}" type="slidenum">
              <a:rPr lang="en-US" b="0" smtClean="0"/>
              <a:pPr/>
              <a:t>35</a:t>
            </a:fld>
            <a:endParaRPr lang="en-US" b="0" dirty="0"/>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Explain how to monitor DNS by using the DNS event log.</a:t>
            </a:r>
          </a:p>
          <a:p>
            <a:pPr eaLnBrk="1" hangingPunct="1"/>
            <a:endParaRPr lang="en-US" dirty="0"/>
          </a:p>
          <a:p>
            <a:pPr eaLnBrk="1" hangingPunct="1"/>
            <a:r>
              <a:rPr lang="en-US" b="1" dirty="0"/>
              <a:t>DNS Event Log</a:t>
            </a:r>
          </a:p>
          <a:p>
            <a:pPr eaLnBrk="1" hangingPunct="1"/>
            <a:r>
              <a:rPr lang="en-US" dirty="0"/>
              <a:t>Describe the common types of DNS events that might appear in the DNS event log.</a:t>
            </a:r>
          </a:p>
          <a:p>
            <a:pPr eaLnBrk="1" hangingPunct="1"/>
            <a:endParaRPr lang="en-US" dirty="0"/>
          </a:p>
          <a:p>
            <a:pPr eaLnBrk="1" hangingPunct="1"/>
            <a:endParaRPr lang="en-US" dirty="0"/>
          </a:p>
        </p:txBody>
      </p:sp>
    </p:spTree>
    <p:extLst>
      <p:ext uri="{BB962C8B-B14F-4D97-AF65-F5344CB8AC3E}">
        <p14:creationId xmlns:p14="http://schemas.microsoft.com/office/powerpoint/2010/main" val="40132641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t>DNS Debug Logging</a:t>
            </a:r>
          </a:p>
          <a:p>
            <a:pPr eaLnBrk="1" hangingPunct="1"/>
            <a:r>
              <a:rPr lang="en-US" dirty="0"/>
              <a:t>Describe and demonstrate the debug logging options:</a:t>
            </a:r>
          </a:p>
          <a:p>
            <a:pPr lvl="1" eaLnBrk="1" hangingPunct="1"/>
            <a:r>
              <a:rPr lang="en-US" dirty="0"/>
              <a:t>Enable debug logging and output to a file.</a:t>
            </a:r>
          </a:p>
          <a:p>
            <a:pPr lvl="1" eaLnBrk="1" hangingPunct="1"/>
            <a:r>
              <a:rPr lang="en-US" dirty="0"/>
              <a:t>Examine the file’s contents.</a:t>
            </a:r>
          </a:p>
          <a:p>
            <a:endParaRPr lang="en-GB" dirty="0"/>
          </a:p>
        </p:txBody>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36</a:t>
            </a:fld>
            <a:endParaRPr lang="en-US" dirty="0"/>
          </a:p>
        </p:txBody>
      </p:sp>
      <p:sp>
        <p:nvSpPr>
          <p:cNvPr id="5" name="Header Placeholder 4"/>
          <p:cNvSpPr>
            <a:spLocks noGrp="1"/>
          </p:cNvSpPr>
          <p:nvPr>
            <p:ph type="hdr" sz="quarter" idx="11"/>
          </p:nvPr>
        </p:nvSpPr>
        <p:spPr/>
        <p:txBody>
          <a:bodyPr/>
          <a:lstStyle/>
          <a:p>
            <a:r>
              <a:rPr lang="en-GB" dirty="0"/>
              <a:t>Module 3: Configuring and Troubleshooting DNS</a:t>
            </a:r>
            <a:endParaRPr lang="en-US" dirty="0"/>
          </a:p>
          <a:p>
            <a:pPr>
              <a:defRPr/>
            </a:pPr>
            <a:endParaRPr lang="en-US" dirty="0"/>
          </a:p>
        </p:txBody>
      </p:sp>
      <p:sp>
        <p:nvSpPr>
          <p:cNvPr id="6" name="Date Placeholder 5"/>
          <p:cNvSpPr>
            <a:spLocks noGrp="1"/>
          </p:cNvSpPr>
          <p:nvPr>
            <p:ph type="dt" idx="12"/>
          </p:nvPr>
        </p:nvSpPr>
        <p:spPr/>
        <p:txBody>
          <a:bodyPr/>
          <a:lstStyle/>
          <a:p>
            <a:pPr>
              <a:defRPr/>
            </a:pPr>
            <a:r>
              <a:rPr lang="en-US" dirty="0"/>
              <a:t>Course 6421B</a:t>
            </a:r>
          </a:p>
        </p:txBody>
      </p:sp>
    </p:spTree>
    <p:extLst>
      <p:ext uri="{BB962C8B-B14F-4D97-AF65-F5344CB8AC3E}">
        <p14:creationId xmlns:p14="http://schemas.microsoft.com/office/powerpoint/2010/main" val="69046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fld id="{D39065C3-2A07-43A2-B6DD-48A61B249C3C}" type="slidenum">
              <a:rPr lang="en-US" b="0" smtClean="0">
                <a:solidFill>
                  <a:srgbClr val="000000"/>
                </a:solidFill>
                <a:latin typeface="Arial" charset="0"/>
              </a:rPr>
              <a:pPr eaLnBrk="1" hangingPunct="1"/>
              <a:t>37</a:t>
            </a:fld>
            <a:endParaRPr lang="en-US" b="0" dirty="0">
              <a:solidFill>
                <a:srgbClr val="000000"/>
              </a:solidFill>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6"/>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b="1" dirty="0"/>
              <a:t>Lab Objectives:</a:t>
            </a:r>
          </a:p>
          <a:p>
            <a:pPr marL="171450" lvl="0" indent="-171450">
              <a:buFont typeface="Arial" pitchFamily="34" charset="0"/>
              <a:buChar char="•"/>
            </a:pPr>
            <a:r>
              <a:rPr lang="en-US" sz="1000" kern="1200" dirty="0">
                <a:solidFill>
                  <a:schemeClr val="tx1"/>
                </a:solidFill>
                <a:effectLst/>
                <a:latin typeface="Arial" charset="0"/>
                <a:ea typeface="+mn-ea"/>
                <a:cs typeface="+mn-cs"/>
              </a:rPr>
              <a:t>Plan an appropriate DNS configuration.</a:t>
            </a:r>
            <a:endParaRPr lang="en-GB" sz="1000" kern="1200" dirty="0">
              <a:solidFill>
                <a:schemeClr val="tx1"/>
              </a:solidFill>
              <a:effectLst/>
              <a:latin typeface="Arial" charset="0"/>
              <a:ea typeface="+mn-ea"/>
              <a:cs typeface="+mn-cs"/>
            </a:endParaRPr>
          </a:p>
          <a:p>
            <a:pPr marL="171450" lvl="0" indent="-171450">
              <a:buFont typeface="Arial" pitchFamily="34" charset="0"/>
              <a:buChar char="•"/>
            </a:pPr>
            <a:r>
              <a:rPr lang="en-US" sz="1000" kern="1200" dirty="0">
                <a:solidFill>
                  <a:schemeClr val="tx1"/>
                </a:solidFill>
                <a:effectLst/>
                <a:latin typeface="Arial" charset="0"/>
                <a:ea typeface="+mn-ea"/>
                <a:cs typeface="+mn-cs"/>
              </a:rPr>
              <a:t>Configure a suitable DNS configuration.</a:t>
            </a:r>
            <a:endParaRPr lang="en-GB" sz="1000" kern="1200" dirty="0">
              <a:solidFill>
                <a:schemeClr val="tx1"/>
              </a:solidFill>
              <a:effectLst/>
              <a:latin typeface="Arial" charset="0"/>
              <a:ea typeface="+mn-ea"/>
              <a:cs typeface="+mn-cs"/>
            </a:endParaRPr>
          </a:p>
          <a:p>
            <a:pPr marL="171450" lvl="0" indent="-171450">
              <a:buFont typeface="Arial" pitchFamily="34" charset="0"/>
              <a:buChar char="•"/>
            </a:pPr>
            <a:r>
              <a:rPr lang="en-US" sz="1000" kern="1200" dirty="0">
                <a:solidFill>
                  <a:schemeClr val="tx1"/>
                </a:solidFill>
                <a:effectLst/>
                <a:latin typeface="Arial" charset="0"/>
                <a:ea typeface="+mn-ea"/>
                <a:cs typeface="+mn-cs"/>
              </a:rPr>
              <a:t>Verify and troubleshoot DNS.</a:t>
            </a:r>
            <a:endParaRPr lang="en-GB" sz="1000" kern="1200" dirty="0">
              <a:solidFill>
                <a:schemeClr val="tx1"/>
              </a:solidFill>
              <a:effectLst/>
              <a:latin typeface="Arial" charset="0"/>
              <a:ea typeface="+mn-ea"/>
              <a:cs typeface="+mn-cs"/>
            </a:endParaRPr>
          </a:p>
          <a:p>
            <a:pPr marL="400050" lvl="1" indent="-171450">
              <a:lnSpc>
                <a:spcPct val="90000"/>
              </a:lnSpc>
            </a:pPr>
            <a:endParaRPr lang="en-US" dirty="0"/>
          </a:p>
          <a:p>
            <a:pPr>
              <a:lnSpc>
                <a:spcPct val="90000"/>
              </a:lnSpc>
            </a:pPr>
            <a:r>
              <a:rPr lang="en-US" b="1" dirty="0"/>
              <a:t>Scenario:</a:t>
            </a:r>
          </a:p>
          <a:p>
            <a:pPr>
              <a:lnSpc>
                <a:spcPct val="90000"/>
              </a:lnSpc>
            </a:pPr>
            <a:r>
              <a:rPr lang="en-US" sz="1000" kern="1200" dirty="0">
                <a:solidFill>
                  <a:schemeClr val="tx1"/>
                </a:solidFill>
                <a:effectLst/>
                <a:latin typeface="Arial" charset="0"/>
                <a:ea typeface="+mn-ea"/>
                <a:cs typeface="+mn-cs"/>
              </a:rPr>
              <a:t>Contoso is planning to improve their DNS infrastructure due to complaints from users about poor performance. In addition, Contoso is partnering with A Datum and name resolution must be optimized between these two organizations. Your task is to plan and implement the required changes</a:t>
            </a:r>
            <a:r>
              <a:rPr lang="en-US" dirty="0"/>
              <a:t>.</a:t>
            </a:r>
          </a:p>
          <a:p>
            <a:pPr>
              <a:lnSpc>
                <a:spcPct val="90000"/>
              </a:lnSpc>
            </a:pPr>
            <a:endParaRPr lang="en-US" dirty="0"/>
          </a:p>
          <a:p>
            <a:pPr>
              <a:lnSpc>
                <a:spcPct val="90000"/>
              </a:lnSpc>
            </a:pPr>
            <a:r>
              <a:rPr lang="en-US" b="1" u="sng" dirty="0"/>
              <a:t>Exercise 1: </a:t>
            </a:r>
            <a:r>
              <a:rPr lang="en-US" sz="1000" b="1" u="sng" kern="1200" dirty="0">
                <a:solidFill>
                  <a:schemeClr val="tx1"/>
                </a:solidFill>
                <a:effectLst/>
                <a:latin typeface="Arial" charset="0"/>
                <a:ea typeface="+mn-ea"/>
                <a:cs typeface="+mn-cs"/>
              </a:rPr>
              <a:t>Selecting a DNS configuration</a:t>
            </a:r>
            <a:endParaRPr lang="en-US" b="1" u="sng" dirty="0"/>
          </a:p>
          <a:p>
            <a:pPr>
              <a:lnSpc>
                <a:spcPct val="90000"/>
              </a:lnSpc>
            </a:pPr>
            <a:r>
              <a:rPr lang="en-US" dirty="0"/>
              <a:t>Determine a suitable configuration.</a:t>
            </a:r>
          </a:p>
          <a:p>
            <a:pPr>
              <a:lnSpc>
                <a:spcPct val="90000"/>
              </a:lnSpc>
            </a:pPr>
            <a:r>
              <a:rPr lang="en-US" b="1" u="sng" dirty="0"/>
              <a:t>Exercise 2: Deploying</a:t>
            </a:r>
            <a:r>
              <a:rPr lang="en-US" b="1" u="sng" baseline="0" dirty="0"/>
              <a:t> and Configuring DNS</a:t>
            </a:r>
            <a:endParaRPr lang="en-US" b="1" u="sng" dirty="0"/>
          </a:p>
          <a:p>
            <a:pPr>
              <a:lnSpc>
                <a:spcPct val="90000"/>
              </a:lnSpc>
            </a:pPr>
            <a:r>
              <a:rPr lang="en-US" dirty="0"/>
              <a:t>Implement the configuration.</a:t>
            </a:r>
          </a:p>
          <a:p>
            <a:pPr>
              <a:lnSpc>
                <a:spcPct val="90000"/>
              </a:lnSpc>
            </a:pPr>
            <a:r>
              <a:rPr lang="en-US" b="1" u="sng" dirty="0"/>
              <a:t>Exercise 3: Troubleshooting DNS</a:t>
            </a:r>
          </a:p>
          <a:p>
            <a:pPr>
              <a:lnSpc>
                <a:spcPct val="90000"/>
              </a:lnSpc>
            </a:pPr>
            <a:r>
              <a:rPr lang="en-US" dirty="0"/>
              <a:t>Verify and test the configuration.</a:t>
            </a:r>
          </a:p>
          <a:p>
            <a:pPr>
              <a:lnSpc>
                <a:spcPct val="90000"/>
              </a:lnSpc>
            </a:pPr>
            <a:endParaRPr lang="en-US" dirty="0"/>
          </a:p>
        </p:txBody>
      </p:sp>
      <p:sp>
        <p:nvSpPr>
          <p:cNvPr id="5"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r>
              <a:rPr lang="en-GB" dirty="0"/>
              <a:t>Module 3: Configuring and Troubleshooting DNS</a:t>
            </a:r>
            <a:endParaRPr lang="en-US" dirty="0"/>
          </a:p>
          <a:p>
            <a:pPr>
              <a:defRPr/>
            </a:pPr>
            <a:endParaRPr lang="en-US" dirty="0"/>
          </a:p>
        </p:txBody>
      </p:sp>
      <p:sp>
        <p:nvSpPr>
          <p:cNvPr id="6"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6421B</a:t>
            </a:r>
          </a:p>
        </p:txBody>
      </p:sp>
    </p:spTree>
    <p:extLst>
      <p:ext uri="{BB962C8B-B14F-4D97-AF65-F5344CB8AC3E}">
        <p14:creationId xmlns:p14="http://schemas.microsoft.com/office/powerpoint/2010/main" val="864533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fld id="{4D8F5A76-5364-4CF3-B3E2-4569C4AB6212}" type="slidenum">
              <a:rPr lang="en-US" b="0" smtClean="0">
                <a:solidFill>
                  <a:srgbClr val="000000"/>
                </a:solidFill>
                <a:latin typeface="Arial" charset="0"/>
              </a:rPr>
              <a:pPr eaLnBrk="1" hangingPunct="1"/>
              <a:t>38</a:t>
            </a:fld>
            <a:endParaRPr lang="en-US" b="0" dirty="0">
              <a:solidFill>
                <a:srgbClr val="000000"/>
              </a:solidFill>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6"/>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a:p>
        </p:txBody>
      </p:sp>
      <p:sp>
        <p:nvSpPr>
          <p:cNvPr id="5"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r>
              <a:rPr lang="en-GB" dirty="0"/>
              <a:t>Module 3: Configuring and Troubleshooting DNS</a:t>
            </a:r>
            <a:endParaRPr lang="en-US" dirty="0"/>
          </a:p>
          <a:p>
            <a:pPr>
              <a:defRPr/>
            </a:pPr>
            <a:endParaRPr lang="en-US" dirty="0"/>
          </a:p>
        </p:txBody>
      </p:sp>
      <p:sp>
        <p:nvSpPr>
          <p:cNvPr id="6"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6421B</a:t>
            </a:r>
          </a:p>
        </p:txBody>
      </p:sp>
    </p:spTree>
    <p:extLst>
      <p:ext uri="{BB962C8B-B14F-4D97-AF65-F5344CB8AC3E}">
        <p14:creationId xmlns:p14="http://schemas.microsoft.com/office/powerpoint/2010/main" val="41349670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7F4AFB8B-2923-48C2-8E26-38B0F8026416}" type="slidenum">
              <a:rPr lang="en-US" b="0" smtClean="0"/>
              <a:pPr/>
              <a:t>39</a:t>
            </a:fld>
            <a:endParaRPr lang="en-US" b="0" dirty="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14325" y="2128838"/>
            <a:ext cx="6286500"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Questions and Answers</a:t>
            </a:r>
          </a:p>
          <a:p>
            <a:pPr eaLnBrk="1" hangingPunct="1"/>
            <a:endParaRPr lang="en-US" dirty="0"/>
          </a:p>
          <a:p>
            <a:pPr eaLnBrk="1" hangingPunct="1"/>
            <a:r>
              <a:rPr lang="en-US" b="1" dirty="0"/>
              <a:t>Question</a:t>
            </a:r>
            <a:r>
              <a:rPr lang="en-US" dirty="0"/>
              <a:t>: In the lab, you were required to deploy a secondary zone because no additional domain controllers were going to be deployed. If this condition changed, that is, NYC-SVR1 was a domain controller, how would that change your implementation plan?</a:t>
            </a:r>
          </a:p>
          <a:p>
            <a:pPr eaLnBrk="1" hangingPunct="1"/>
            <a:r>
              <a:rPr lang="en-US" b="1" dirty="0"/>
              <a:t>Answer</a:t>
            </a:r>
            <a:r>
              <a:rPr lang="en-US" dirty="0"/>
              <a:t>:</a:t>
            </a:r>
            <a:r>
              <a:rPr lang="en-US" baseline="0" dirty="0"/>
              <a:t> You could install the AD DS and DNS roles and you would not need to configure any zones or configure zone transfers. </a:t>
            </a:r>
            <a:endParaRPr lang="en-US" dirty="0"/>
          </a:p>
          <a:p>
            <a:pPr eaLnBrk="1" hangingPunct="1"/>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r>
              <a:rPr lang="en-GB" dirty="0"/>
              <a:t>Module 3: Configuring and Troubleshooting DNS</a:t>
            </a:r>
            <a:endParaRPr lang="en-US" dirty="0"/>
          </a:p>
          <a:p>
            <a:pPr>
              <a:defRPr/>
            </a:pP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6421B</a:t>
            </a:r>
          </a:p>
        </p:txBody>
      </p:sp>
    </p:spTree>
    <p:extLst>
      <p:ext uri="{BB962C8B-B14F-4D97-AF65-F5344CB8AC3E}">
        <p14:creationId xmlns:p14="http://schemas.microsoft.com/office/powerpoint/2010/main" val="288768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3D05D7B4-289F-4801-926C-6FBDC7D9C949}" type="slidenum">
              <a:rPr lang="en-US" b="0" smtClean="0"/>
              <a:pPr/>
              <a:t>4</a:t>
            </a:fld>
            <a:endParaRPr lang="en-US" b="0" dirty="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dirty="0"/>
              <a:t>Explain the role and benefits of the Domain Name System in the network infrastructure.</a:t>
            </a:r>
          </a:p>
          <a:p>
            <a:pPr eaLnBrk="1" hangingPunct="1">
              <a:lnSpc>
                <a:spcPct val="90000"/>
              </a:lnSpc>
            </a:pPr>
            <a:r>
              <a:rPr lang="en-US" b="1" dirty="0"/>
              <a:t> </a:t>
            </a:r>
            <a:endParaRPr lang="en-US" dirty="0"/>
          </a:p>
          <a:p>
            <a:pPr eaLnBrk="1" hangingPunct="1">
              <a:lnSpc>
                <a:spcPct val="90000"/>
              </a:lnSpc>
            </a:pPr>
            <a:r>
              <a:rPr lang="en-US" b="1" dirty="0"/>
              <a:t>Definition and purpose of DNS</a:t>
            </a:r>
          </a:p>
          <a:p>
            <a:pPr eaLnBrk="1" hangingPunct="1">
              <a:lnSpc>
                <a:spcPct val="90000"/>
              </a:lnSpc>
            </a:pPr>
            <a:r>
              <a:rPr lang="en-US" dirty="0"/>
              <a:t>DNS is a name-resolution service that resolves names to numbers. The DNS service is a hierarchical distributed database. This means that the database is separated logically, which allows many different servers to host the worldwide database of DNS names.</a:t>
            </a:r>
          </a:p>
          <a:p>
            <a:pPr eaLnBrk="1" hangingPunct="1">
              <a:lnSpc>
                <a:spcPct val="90000"/>
              </a:lnSpc>
            </a:pPr>
            <a:endParaRPr lang="en-US" dirty="0"/>
          </a:p>
          <a:p>
            <a:pPr eaLnBrk="1" hangingPunct="1">
              <a:lnSpc>
                <a:spcPct val="90000"/>
              </a:lnSpc>
            </a:pPr>
            <a:r>
              <a:rPr lang="en-US" b="1" dirty="0"/>
              <a:t>How DNS supports the foundation of the Internet naming scheme</a:t>
            </a:r>
            <a:endParaRPr lang="en-US" b="1" dirty="0">
              <a:solidFill>
                <a:srgbClr val="FF0000"/>
              </a:solidFill>
            </a:endParaRPr>
          </a:p>
          <a:p>
            <a:pPr eaLnBrk="1" hangingPunct="1">
              <a:lnSpc>
                <a:spcPct val="90000"/>
              </a:lnSpc>
            </a:pPr>
            <a:r>
              <a:rPr lang="en-US" dirty="0"/>
              <a:t>DNS is a worldwide service that allows you to type in a domain name–such as Microsoft.com–and the computer resolves that domain name to an IP address. </a:t>
            </a:r>
          </a:p>
          <a:p>
            <a:pPr eaLnBrk="1" hangingPunct="1">
              <a:lnSpc>
                <a:spcPct val="90000"/>
              </a:lnSpc>
            </a:pPr>
            <a:endParaRPr lang="en-US" dirty="0"/>
          </a:p>
          <a:p>
            <a:pPr eaLnBrk="1" hangingPunct="1">
              <a:lnSpc>
                <a:spcPct val="90000"/>
              </a:lnSpc>
            </a:pPr>
            <a:r>
              <a:rPr lang="en-US" dirty="0"/>
              <a:t>The benefit is that IPv4 addresses may be long and difficult to remember–for example, 207.46.197.32–while a domain name is easier to remember. </a:t>
            </a:r>
          </a:p>
          <a:p>
            <a:pPr eaLnBrk="1" hangingPunct="1">
              <a:lnSpc>
                <a:spcPct val="90000"/>
              </a:lnSpc>
            </a:pPr>
            <a:r>
              <a:rPr lang="en-US" dirty="0"/>
              <a:t>With the adoption of IPv6, DNS will become even more critical because IPv6 addresses are even longer. An example is “2001:0:4136:e38c:384f:3764:b59c:3d97”.</a:t>
            </a:r>
          </a:p>
          <a:p>
            <a:pPr eaLnBrk="1" hangingPunct="1">
              <a:lnSpc>
                <a:spcPct val="90000"/>
              </a:lnSpc>
            </a:pPr>
            <a:endParaRPr lang="en-US" dirty="0"/>
          </a:p>
          <a:p>
            <a:pPr eaLnBrk="1" hangingPunct="1">
              <a:lnSpc>
                <a:spcPct val="90000"/>
              </a:lnSpc>
            </a:pPr>
            <a:r>
              <a:rPr lang="en-US" b="1" dirty="0"/>
              <a:t>How DNS supports the foundation of an organization’s Active Directory® domain-naming scheme</a:t>
            </a:r>
            <a:endParaRPr lang="en-US" b="1" dirty="0">
              <a:solidFill>
                <a:srgbClr val="FF0000"/>
              </a:solidFill>
            </a:endParaRPr>
          </a:p>
          <a:p>
            <a:pPr eaLnBrk="1" hangingPunct="1">
              <a:lnSpc>
                <a:spcPct val="90000"/>
              </a:lnSpc>
            </a:pPr>
            <a:r>
              <a:rPr lang="en-US" dirty="0"/>
              <a:t>It is important that students understand that DNS is the core name-resolution service for Microsoft Windows® Active Directory Services. Computers in an Active Directory domain use DNS to locate network resources. To install Active Directory, you must have a DNS server available for hosting the Active Directory Resource records.</a:t>
            </a:r>
          </a:p>
          <a:p>
            <a:pPr eaLnBrk="1" hangingPunct="1">
              <a:lnSpc>
                <a:spcPct val="90000"/>
              </a:lnSpc>
            </a:pPr>
            <a:endParaRPr lang="en-US" dirty="0"/>
          </a:p>
          <a:p>
            <a:pPr eaLnBrk="1" hangingPunct="1">
              <a:lnSpc>
                <a:spcPct val="90000"/>
              </a:lnSpc>
            </a:pPr>
            <a:r>
              <a:rPr lang="en-US" b="1" dirty="0"/>
              <a:t>References</a:t>
            </a:r>
            <a:endParaRPr lang="en-US" b="1" dirty="0">
              <a:solidFill>
                <a:srgbClr val="FF0000"/>
              </a:solidFill>
            </a:endParaRPr>
          </a:p>
          <a:p>
            <a:pPr eaLnBrk="1" hangingPunct="1">
              <a:lnSpc>
                <a:spcPct val="90000"/>
              </a:lnSpc>
            </a:pPr>
            <a:r>
              <a:rPr lang="en-US" dirty="0"/>
              <a:t>DNS Overview:</a:t>
            </a:r>
            <a:br>
              <a:rPr lang="en-US" dirty="0"/>
            </a:br>
            <a:r>
              <a:rPr lang="en-US" dirty="0"/>
              <a:t>http://go.microsoft.com/fwlink/?LinkId=99834&amp;clcid=0x409</a:t>
            </a:r>
          </a:p>
          <a:p>
            <a:pPr eaLnBrk="1" hangingPunct="1">
              <a:lnSpc>
                <a:spcPct val="90000"/>
              </a:lnSpc>
            </a:pPr>
            <a:r>
              <a:rPr lang="en-US" dirty="0"/>
              <a:t>Understanding zones and zone transfer:</a:t>
            </a:r>
            <a:br>
              <a:rPr lang="en-US" dirty="0"/>
            </a:br>
            <a:r>
              <a:rPr lang="en-US" dirty="0"/>
              <a:t>http://go.microsoft.com/fwlink/?LinkId=99835&amp;clcid=0x409</a:t>
            </a:r>
          </a:p>
          <a:p>
            <a:pPr eaLnBrk="1" hangingPunct="1">
              <a:lnSpc>
                <a:spcPct val="90000"/>
              </a:lnSpc>
            </a:pPr>
            <a:r>
              <a:rPr lang="en-US" dirty="0"/>
              <a:t>Help Topic: Understanding Active Directory Domain Services Integration</a:t>
            </a:r>
          </a:p>
        </p:txBody>
      </p:sp>
    </p:spTree>
    <p:extLst>
      <p:ext uri="{BB962C8B-B14F-4D97-AF65-F5344CB8AC3E}">
        <p14:creationId xmlns:p14="http://schemas.microsoft.com/office/powerpoint/2010/main" val="2173789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4D8EADA1-1D09-4233-9FF1-92E83209123B}" type="slidenum">
              <a:rPr lang="en-US" b="0" smtClean="0"/>
              <a:pPr/>
              <a:t>40</a:t>
            </a:fld>
            <a:endParaRPr lang="en-US" b="0" dirty="0"/>
          </a:p>
        </p:txBody>
      </p:sp>
      <p:sp>
        <p:nvSpPr>
          <p:cNvPr id="79877" name="Rectangle 2"/>
          <p:cNvSpPr>
            <a:spLocks noGrp="1" noRot="1" noChangeAspect="1" noChangeArrowheads="1" noTextEdit="1"/>
          </p:cNvSpPr>
          <p:nvPr>
            <p:ph type="sldImg"/>
          </p:nvPr>
        </p:nvSpPr>
        <p:spPr>
          <a:xfrm>
            <a:off x="4416425" y="76200"/>
            <a:ext cx="2466975" cy="1849438"/>
          </a:xfrm>
          <a:ln/>
        </p:spPr>
      </p:sp>
      <p:sp>
        <p:nvSpPr>
          <p:cNvPr id="79878" name="Rectangle 3"/>
          <p:cNvSpPr>
            <a:spLocks noGrp="1" noChangeArrowheads="1"/>
          </p:cNvSpPr>
          <p:nvPr>
            <p:ph type="body" idx="1"/>
          </p:nvPr>
        </p:nvSpPr>
        <p:spPr>
          <a:xfrm>
            <a:off x="314325" y="2128838"/>
            <a:ext cx="6286500" cy="6659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b="1" dirty="0"/>
              <a:t>Review Questions and Answers</a:t>
            </a:r>
            <a:endParaRPr lang="en-US" dirty="0"/>
          </a:p>
          <a:p>
            <a:r>
              <a:rPr lang="en-US" b="1" dirty="0"/>
              <a:t>Question:</a:t>
            </a:r>
            <a:r>
              <a:rPr lang="en-US" dirty="0"/>
              <a:t> You are presenting to a potential client about the advantages of using Windows Server 2008 R2. What are the new features that you would point out when discussing the Windows Server 2008 R2 DNS server role?</a:t>
            </a:r>
          </a:p>
          <a:p>
            <a:r>
              <a:rPr lang="en-US" i="1" dirty="0"/>
              <a:t>Answer: Background Zone Loading, Support for IPv6, Support for Read-Only Domain Controllers, and Global single names.</a:t>
            </a:r>
          </a:p>
          <a:p>
            <a:r>
              <a:rPr lang="en-US" b="1" dirty="0"/>
              <a:t>Question: </a:t>
            </a:r>
            <a:r>
              <a:rPr lang="en-US" dirty="0"/>
              <a:t>You are deploying DNS servers into an Active Directory domain, and your customer requires that the infrastructure is resistant to single points of failure. What must you consider while planning the DNS configuration?</a:t>
            </a:r>
          </a:p>
          <a:p>
            <a:r>
              <a:rPr lang="en-US" i="1" dirty="0"/>
              <a:t>Answer: You must ensure that more than one DNS domain controller is deployed into the network.</a:t>
            </a:r>
          </a:p>
          <a:p>
            <a:r>
              <a:rPr lang="en-US" b="1" dirty="0"/>
              <a:t>Question: </a:t>
            </a:r>
            <a:r>
              <a:rPr lang="en-US" dirty="0"/>
              <a:t>What is the difference between recursive and iterative queries?</a:t>
            </a:r>
          </a:p>
          <a:p>
            <a:r>
              <a:rPr lang="en-US" i="1" dirty="0"/>
              <a:t>Answer: A client issues a recursive query to a DNS server. It can have only two possible replies: 1) the IP address of the domain requested, or 2) host not found. An iterative query resolves IP addresses through the hierarchal DNS name space. An iterative query returns an authoritative answer or the IP address of a server the next level down in the DNS hierarchy.</a:t>
            </a:r>
          </a:p>
          <a:p>
            <a:r>
              <a:rPr lang="en-US" b="1" dirty="0"/>
              <a:t>Question: </a:t>
            </a:r>
            <a:r>
              <a:rPr lang="en-US" dirty="0"/>
              <a:t>What must you configure before a DNS zone can be transferred to a secondary DNS server?</a:t>
            </a:r>
          </a:p>
          <a:p>
            <a:r>
              <a:rPr lang="en-US" i="1" dirty="0"/>
              <a:t>Answer: You must configure DNS zone transfers to allow the secondary zone server to transfer from the primary zone.</a:t>
            </a:r>
          </a:p>
          <a:p>
            <a:r>
              <a:rPr lang="en-US" b="1" dirty="0"/>
              <a:t>Question: </a:t>
            </a:r>
            <a:r>
              <a:rPr lang="en-US" dirty="0"/>
              <a:t>You are the administrator of a Windows Server 2008 R2 DNS environment. Your company recently acquired another company. You want to replicate their primary DNS zone. The acquired company is using Bind 4.9.4 to host their primary DNS zones. You notice a significant amount of traffic between the Windows Server 2008 R2 DNS server and the Bind server. What is one possible reason for this?</a:t>
            </a:r>
          </a:p>
          <a:p>
            <a:r>
              <a:rPr lang="en-US" i="1" dirty="0"/>
              <a:t>Answer: Bind 4.9.4 does not support IXFR. Each time a change occurs in the Bind zone, it has to replicate the entire zone to a computer that is running Windows Server 2008  R2 to remain updated.</a:t>
            </a:r>
          </a:p>
          <a:p>
            <a:r>
              <a:rPr lang="en-US" b="1" dirty="0"/>
              <a:t>Question: </a:t>
            </a:r>
            <a:r>
              <a:rPr lang="en-US" dirty="0"/>
              <a:t>You must automate a DNS server configuration process so that you can automate the deployment of Windows Server 2008 R2. What DNS tool can you use to do this?</a:t>
            </a:r>
          </a:p>
          <a:p>
            <a:r>
              <a:rPr lang="en-US" i="1" dirty="0"/>
              <a:t>Answer: You can use dnscmd.exe.</a:t>
            </a:r>
            <a:endParaRPr lang="en-US" dirty="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r>
              <a:rPr lang="en-GB" dirty="0"/>
              <a:t>Module 3: Configuring and Troubleshooting DNS</a:t>
            </a:r>
            <a:endParaRPr lang="en-US" dirty="0"/>
          </a:p>
          <a:p>
            <a:pPr>
              <a:defRPr/>
            </a:pP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6421B</a:t>
            </a:r>
          </a:p>
        </p:txBody>
      </p:sp>
    </p:spTree>
    <p:extLst>
      <p:ext uri="{BB962C8B-B14F-4D97-AF65-F5344CB8AC3E}">
        <p14:creationId xmlns:p14="http://schemas.microsoft.com/office/powerpoint/2010/main" val="228664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22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2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5384C356-881D-45F8-AAB8-3D38C3FAE024}" type="slidenum">
              <a:rPr lang="en-US" b="0" smtClean="0"/>
              <a:pPr/>
              <a:t>5</a:t>
            </a:fld>
            <a:endParaRPr lang="en-US" b="0" dirty="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Explain the purpose of a domain namespace. Refer to the slide to explain a domain namespace, domain, root domain, top-level domain, second-level domain, subdomain, and fully qualified domain name (FQDN). Provide examples of a domain namespace, domain, root domain, top-level domain, second-level domain, and subdomain. Try to use domain names that are familiar to the students to add context to the exercise.</a:t>
            </a:r>
          </a:p>
          <a:p>
            <a:pPr eaLnBrk="1" hangingPunct="1"/>
            <a:endParaRPr lang="en-US" dirty="0"/>
          </a:p>
          <a:p>
            <a:pPr eaLnBrk="1" hangingPunct="1"/>
            <a:r>
              <a:rPr lang="en-US" b="1" dirty="0"/>
              <a:t>DNS Namespace</a:t>
            </a:r>
          </a:p>
          <a:p>
            <a:pPr eaLnBrk="1" hangingPunct="1"/>
            <a:r>
              <a:rPr lang="en-US" dirty="0"/>
              <a:t>The DNS Namespace is used to facilitate how a DNS client locates a computer. It is organized hierarchically or in layers to distribute information across many servers.</a:t>
            </a:r>
          </a:p>
          <a:p>
            <a:pPr eaLnBrk="1" hangingPunct="1"/>
            <a:endParaRPr lang="en-US" dirty="0"/>
          </a:p>
          <a:p>
            <a:pPr eaLnBrk="1" hangingPunct="1"/>
            <a:r>
              <a:rPr lang="en-US" b="1" dirty="0"/>
              <a:t>Root Domain</a:t>
            </a:r>
          </a:p>
          <a:p>
            <a:pPr eaLnBrk="1" hangingPunct="1"/>
            <a:r>
              <a:rPr lang="en-US" dirty="0"/>
              <a:t>The root domain is represented by a period (</a:t>
            </a:r>
            <a:r>
              <a:rPr lang="en-US" b="1" dirty="0"/>
              <a:t>.</a:t>
            </a:r>
            <a:r>
              <a:rPr lang="en-US" dirty="0"/>
              <a:t>).  There are 13 root domain servers worldwide. </a:t>
            </a:r>
          </a:p>
          <a:p>
            <a:pPr eaLnBrk="1" hangingPunct="1"/>
            <a:endParaRPr lang="en-US" dirty="0"/>
          </a:p>
          <a:p>
            <a:pPr eaLnBrk="1" hangingPunct="1"/>
            <a:r>
              <a:rPr lang="en-US" b="1" dirty="0"/>
              <a:t>Top-Level Domain</a:t>
            </a:r>
          </a:p>
          <a:p>
            <a:pPr eaLnBrk="1" hangingPunct="1"/>
            <a:r>
              <a:rPr lang="en-US" dirty="0"/>
              <a:t>Examples of top-level domains on the Internet include .com, .net, .org, .biz, .gov, and .ca.</a:t>
            </a:r>
          </a:p>
          <a:p>
            <a:pPr eaLnBrk="1" hangingPunct="1"/>
            <a:r>
              <a:rPr lang="en-US" dirty="0"/>
              <a:t>There also is a top-level domain (TLD) for each country. For example, the TLD for Canada is .ca, and the TLD for the United Kingdom is .co.uk. </a:t>
            </a:r>
          </a:p>
          <a:p>
            <a:pPr eaLnBrk="1" hangingPunct="1"/>
            <a:r>
              <a:rPr lang="en-US" dirty="0"/>
              <a:t>The body that regulates these domains is called the </a:t>
            </a:r>
            <a:r>
              <a:rPr lang="en-CA" dirty="0"/>
              <a:t>Internet Corporation for Assigned Names and Numbers</a:t>
            </a:r>
            <a:r>
              <a:rPr lang="en-US" b="1" dirty="0"/>
              <a:t> </a:t>
            </a:r>
            <a:r>
              <a:rPr lang="en-US" dirty="0"/>
              <a:t>(http://www.icann.org/). To view an up-to-date list of TLDs, refer to: http://www.iana.org/popular.htm. </a:t>
            </a:r>
          </a:p>
          <a:p>
            <a:pPr eaLnBrk="1" hangingPunct="1"/>
            <a:endParaRPr lang="en-US" dirty="0"/>
          </a:p>
          <a:p>
            <a:pPr eaLnBrk="1" hangingPunct="1"/>
            <a:r>
              <a:rPr lang="en-US" b="1" dirty="0"/>
              <a:t>Second-Level Domain</a:t>
            </a:r>
          </a:p>
          <a:p>
            <a:pPr eaLnBrk="1" hangingPunct="1"/>
            <a:r>
              <a:rPr lang="en-US" dirty="0"/>
              <a:t>The second-level domain name is the portion of the domain name that appears before the TLD. An example of a second-level domain name is </a:t>
            </a:r>
            <a:r>
              <a:rPr lang="en-US" i="1" dirty="0"/>
              <a:t>microsoft</a:t>
            </a:r>
            <a:r>
              <a:rPr lang="en-US" b="1" dirty="0"/>
              <a:t> </a:t>
            </a:r>
            <a:r>
              <a:rPr lang="en-US" dirty="0"/>
              <a:t>in the www.microsoft.com domain.</a:t>
            </a:r>
          </a:p>
          <a:p>
            <a:pPr eaLnBrk="1" hangingPunct="1"/>
            <a:endParaRPr lang="en-US" dirty="0"/>
          </a:p>
          <a:p>
            <a:pPr eaLnBrk="1" hangingPunct="1"/>
            <a:r>
              <a:rPr lang="en-US" b="1" dirty="0"/>
              <a:t>Subdomain</a:t>
            </a:r>
          </a:p>
          <a:p>
            <a:pPr eaLnBrk="1" hangingPunct="1"/>
            <a:r>
              <a:rPr lang="en-US" dirty="0"/>
              <a:t>The subdomain is the domain that is listed before the second-level and top-level domains. An example of a subdomain is </a:t>
            </a:r>
            <a:r>
              <a:rPr lang="en-US" i="1" dirty="0"/>
              <a:t>www</a:t>
            </a:r>
            <a:r>
              <a:rPr lang="en-US" b="1" dirty="0"/>
              <a:t> </a:t>
            </a:r>
            <a:r>
              <a:rPr lang="en-US" dirty="0"/>
              <a:t>in the www.microsoft.com domain.</a:t>
            </a:r>
          </a:p>
        </p:txBody>
      </p:sp>
    </p:spTree>
    <p:extLst>
      <p:ext uri="{BB962C8B-B14F-4D97-AF65-F5344CB8AC3E}">
        <p14:creationId xmlns:p14="http://schemas.microsoft.com/office/powerpoint/2010/main" val="320928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574DD37A-FAE8-4F76-B0A2-77A2FC1A5FFC}" type="slidenum">
              <a:rPr lang="en-US" b="0" smtClean="0"/>
              <a:pPr/>
              <a:t>6</a:t>
            </a:fld>
            <a:endParaRPr lang="en-US" b="0" dirty="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Describe the new abilities provided in the Windows Server 2008 versions of DNS. </a:t>
            </a:r>
          </a:p>
          <a:p>
            <a:pPr eaLnBrk="1" hangingPunct="1"/>
            <a:endParaRPr lang="en-US" dirty="0"/>
          </a:p>
          <a:p>
            <a:pPr eaLnBrk="1" hangingPunct="1"/>
            <a:r>
              <a:rPr lang="en-US" b="1" dirty="0"/>
              <a:t>Background Zone Loading </a:t>
            </a:r>
          </a:p>
          <a:p>
            <a:pPr eaLnBrk="1" hangingPunct="1"/>
            <a:r>
              <a:rPr lang="en-US" dirty="0"/>
              <a:t>DNS servers that host large DNS zones that Active Directory Domain Services (AD DS) stores are able to respond to client queries more quickly when they restart because zone data now loads in the background.</a:t>
            </a:r>
          </a:p>
          <a:p>
            <a:pPr eaLnBrk="1" hangingPunct="1"/>
            <a:endParaRPr lang="en-US" dirty="0"/>
          </a:p>
          <a:p>
            <a:pPr eaLnBrk="1" hangingPunct="1"/>
            <a:r>
              <a:rPr lang="en-US" b="1" dirty="0"/>
              <a:t>IPv6 Support </a:t>
            </a:r>
          </a:p>
          <a:p>
            <a:pPr eaLnBrk="1" hangingPunct="1"/>
            <a:r>
              <a:rPr lang="en-US" dirty="0"/>
              <a:t>The DNS Server service now fully supports the longer addresses of the IP</a:t>
            </a:r>
            <a:r>
              <a:rPr lang="en-US" baseline="0" dirty="0"/>
              <a:t> version 6 (</a:t>
            </a:r>
            <a:r>
              <a:rPr lang="en-US" dirty="0"/>
              <a:t>IPv6) specification.</a:t>
            </a:r>
          </a:p>
          <a:p>
            <a:pPr eaLnBrk="1" hangingPunct="1"/>
            <a:endParaRPr lang="en-US" b="1" dirty="0"/>
          </a:p>
          <a:p>
            <a:pPr eaLnBrk="1" hangingPunct="1"/>
            <a:r>
              <a:rPr lang="en-US" b="1" dirty="0"/>
              <a:t>Support for RODCs</a:t>
            </a:r>
            <a:r>
              <a:rPr lang="en-US" dirty="0"/>
              <a:t> </a:t>
            </a:r>
          </a:p>
          <a:p>
            <a:pPr eaLnBrk="1" hangingPunct="1"/>
            <a:r>
              <a:rPr lang="en-US" dirty="0"/>
              <a:t>The DNS Server role in Windows Server 2008 provides primary read-only zones on read-only domain controllers (RODCs). Students should understand that this is a new role that allows for domain controllers and DNS servers to be deployed to remote sites that lack physical security. An RODC cannot write information back to the full Active Directory servers and DNS servers. </a:t>
            </a:r>
          </a:p>
          <a:p>
            <a:pPr eaLnBrk="1" hangingPunct="1"/>
            <a:endParaRPr lang="en-US" dirty="0"/>
          </a:p>
          <a:p>
            <a:pPr eaLnBrk="1" hangingPunct="1"/>
            <a:r>
              <a:rPr lang="en-US" b="1" dirty="0"/>
              <a:t>Global Single Names </a:t>
            </a:r>
          </a:p>
          <a:p>
            <a:pPr eaLnBrk="1" hangingPunct="1"/>
            <a:r>
              <a:rPr lang="en-US" dirty="0"/>
              <a:t>The DNS Server service in Windows Server 2008 provides a new zone type–the GlobalNames zone–that you can use to hold single-label names that can be unique across an entire forest. This potentially eliminates the need to use the NetBIOS-based Windows Internet Name Service (WINS) to provide support for single-label names.</a:t>
            </a:r>
          </a:p>
          <a:p>
            <a:pPr marL="0" marR="0" indent="0" algn="l" defTabSz="914400" rtl="0" eaLnBrk="1" fontAlgn="base" latinLnBrk="0" hangingPunct="1">
              <a:lnSpc>
                <a:spcPct val="100000"/>
              </a:lnSpc>
              <a:spcBef>
                <a:spcPct val="0"/>
              </a:spcBef>
              <a:spcAft>
                <a:spcPct val="60000"/>
              </a:spcAft>
              <a:buClrTx/>
              <a:buSzTx/>
              <a:buFontTx/>
              <a:buNone/>
              <a:tabLst/>
              <a:defRPr/>
            </a:pPr>
            <a:endParaRPr lang="en-US" b="1" dirty="0"/>
          </a:p>
          <a:p>
            <a:pPr marL="0" marR="0" indent="0" algn="l" defTabSz="914400" rtl="0" eaLnBrk="1" fontAlgn="base" latinLnBrk="0" hangingPunct="1">
              <a:lnSpc>
                <a:spcPct val="100000"/>
              </a:lnSpc>
              <a:spcBef>
                <a:spcPct val="0"/>
              </a:spcBef>
              <a:spcAft>
                <a:spcPct val="60000"/>
              </a:spcAft>
              <a:buClrTx/>
              <a:buSzTx/>
              <a:buFontTx/>
              <a:buNone/>
              <a:tabLst/>
              <a:defRPr/>
            </a:pPr>
            <a:r>
              <a:rPr lang="en-US" b="1" dirty="0"/>
              <a:t>Global Query Block List </a:t>
            </a:r>
          </a:p>
          <a:p>
            <a:pPr eaLnBrk="1" hangingPunct="1"/>
            <a:endParaRPr lang="en-US" b="1" dirty="0"/>
          </a:p>
          <a:p>
            <a:pPr eaLnBrk="1" hangingPunct="1"/>
            <a:endParaRPr lang="en-US" dirty="0"/>
          </a:p>
          <a:p>
            <a:pPr eaLnBrk="1" hangingPunct="1"/>
            <a:r>
              <a:rPr lang="en-US" b="1" dirty="0"/>
              <a:t>References</a:t>
            </a:r>
          </a:p>
          <a:p>
            <a:pPr eaLnBrk="1" hangingPunct="1"/>
            <a:r>
              <a:rPr lang="en-US" dirty="0"/>
              <a:t>What's New in DNS in Windows Server 2008: http://go.microsoft.com/fwlink/?LinkID=112074&amp;clcid=0x409</a:t>
            </a:r>
          </a:p>
          <a:p>
            <a:pPr eaLnBrk="1" hangingPunct="1"/>
            <a:endParaRPr lang="en-US" dirty="0"/>
          </a:p>
        </p:txBody>
      </p:sp>
    </p:spTree>
    <p:extLst>
      <p:ext uri="{BB962C8B-B14F-4D97-AF65-F5344CB8AC3E}">
        <p14:creationId xmlns:p14="http://schemas.microsoft.com/office/powerpoint/2010/main" val="390924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662561"/>
            <a:ext cx="6286500" cy="6807427"/>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r>
              <a:rPr lang="en-US" i="0" dirty="0"/>
              <a:t>Describe the new abilities provided in the </a:t>
            </a:r>
            <a:br>
              <a:rPr lang="en-US" i="0" dirty="0"/>
            </a:br>
            <a:r>
              <a:rPr lang="en-US" i="0" dirty="0"/>
              <a:t>Windows Server 2008 R2 versions of DNS. </a:t>
            </a:r>
          </a:p>
          <a:p>
            <a:endParaRPr lang="en-GB" i="0" dirty="0"/>
          </a:p>
          <a:p>
            <a:r>
              <a:rPr lang="en-US" sz="1000" b="1" i="0" kern="1200" dirty="0">
                <a:solidFill>
                  <a:schemeClr val="tx1"/>
                </a:solidFill>
                <a:effectLst/>
                <a:latin typeface="Arial" charset="0"/>
                <a:ea typeface="+mn-ea"/>
                <a:cs typeface="+mn-cs"/>
              </a:rPr>
              <a:t>DNS Security Extensions</a:t>
            </a:r>
            <a:endParaRPr lang="en-GB" sz="1000" b="1"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Windows Server 2008 R2 zones now support DNS Security Extensions (DNSSEC); this means that you can sign and host DNSSEC-signed zones to provide additional security for your name resolution infrastructure.</a:t>
            </a:r>
            <a:endParaRPr lang="en-GB" sz="1000"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DNSSEC are extensions to the DNS protocol, defined in RFC 4033, 4034, and 4035; these extensions add origin authority, data integrity, and authenticated denial of existence to DNS. These changes enable your DNS zones and the records contained within them to be digitally signed. </a:t>
            </a:r>
            <a:endParaRPr lang="en-GB" sz="1000" i="0" kern="1200" dirty="0">
              <a:solidFill>
                <a:schemeClr val="tx1"/>
              </a:solidFill>
              <a:effectLst/>
              <a:latin typeface="Arial" charset="0"/>
              <a:ea typeface="+mn-ea"/>
              <a:cs typeface="+mn-cs"/>
            </a:endParaRPr>
          </a:p>
          <a:p>
            <a:r>
              <a:rPr lang="en-US" sz="1000" b="1" i="0" kern="1200" dirty="0">
                <a:solidFill>
                  <a:schemeClr val="tx1"/>
                </a:solidFill>
                <a:effectLst/>
                <a:latin typeface="Arial" charset="0"/>
                <a:ea typeface="+mn-ea"/>
                <a:cs typeface="+mn-cs"/>
              </a:rPr>
              <a:t>DNS Devolution </a:t>
            </a:r>
            <a:endParaRPr lang="en-GB" sz="1000" b="1"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With DNS devolution, a DNS resolver, such as Internet Explorer, appends the parent suffix to an incomplete DNS fully qualified domain name (FQDN). For example, if the user entered http://server1 in the address bar in Internet Explorer, assuming the primary suffix of the client that is running Internet Explorer is sales.contoso.com, this is appended. If resolution is unsuccessful, then the parent of Contoso.com is appended and so on. </a:t>
            </a:r>
            <a:endParaRPr lang="en-GB" sz="1000"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Devolution is the behavior in AD DS that enables client computers that are members of a child domain to access resources in the parent domain without the need to explicitly provide the FQDN of the resource.</a:t>
            </a:r>
            <a:endParaRPr lang="en-GB" sz="1000"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The DNS resolver client in Windows Server 2008 R2 and Windows 7 introduces devolution levels; these provide control of the label where devolution stops. Previously, the effective devolution level was two. You can now specify the devolution level, allowing for precise control of the organizational boundary in your AD DS domain when clients attempt to resolve resources within the domain.</a:t>
            </a:r>
            <a:endParaRPr lang="en-GB" sz="1000" i="0" kern="1200" dirty="0">
              <a:solidFill>
                <a:schemeClr val="tx1"/>
              </a:solidFill>
              <a:effectLst/>
              <a:latin typeface="Arial" charset="0"/>
              <a:ea typeface="+mn-ea"/>
              <a:cs typeface="+mn-cs"/>
            </a:endParaRPr>
          </a:p>
          <a:p>
            <a:r>
              <a:rPr lang="en-US" sz="1000" b="1" i="0" kern="1200" dirty="0">
                <a:solidFill>
                  <a:schemeClr val="tx1"/>
                </a:solidFill>
                <a:effectLst/>
                <a:latin typeface="Arial" charset="0"/>
                <a:ea typeface="+mn-ea"/>
                <a:cs typeface="+mn-cs"/>
              </a:rPr>
              <a:t>DNS Cache Locking </a:t>
            </a:r>
            <a:endParaRPr lang="en-GB" sz="1000" b="1"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When you enable cache locking, the DNS server does not allow cached records to be overwritten for the duration of the time to live (TTL) value. Cache locking provides improved security against cache poisoning attacks. </a:t>
            </a:r>
            <a:endParaRPr lang="en-GB" sz="1000" i="0" kern="1200" dirty="0">
              <a:solidFill>
                <a:schemeClr val="tx1"/>
              </a:solidFill>
              <a:effectLst/>
              <a:latin typeface="Arial" charset="0"/>
              <a:ea typeface="+mn-ea"/>
              <a:cs typeface="+mn-cs"/>
            </a:endParaRPr>
          </a:p>
          <a:p>
            <a:r>
              <a:rPr lang="en-US" sz="1000" b="1" i="0" kern="1200" dirty="0">
                <a:solidFill>
                  <a:schemeClr val="tx1"/>
                </a:solidFill>
                <a:effectLst/>
                <a:latin typeface="Arial" charset="0"/>
                <a:ea typeface="+mn-ea"/>
                <a:cs typeface="+mn-cs"/>
              </a:rPr>
              <a:t>DNS Socket Pool </a:t>
            </a:r>
            <a:endParaRPr lang="en-GB" sz="1000" b="1"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Instead of using a predetermined source port (TCP or UDP 53) when issuing queries, the DNS server uses a random port number selected from a pool, known as the socket pool. The socket pool makes cache poisoning attacks more difficult because an attacker must correctly guess the source port of a DNS query in addition to a random transaction ID to successfully execute an attack.</a:t>
            </a:r>
            <a:endParaRPr lang="en-US" i="0" dirty="0"/>
          </a:p>
          <a:p>
            <a:r>
              <a:rPr lang="en-US" sz="1000" b="1" u="none" kern="1200" dirty="0">
                <a:solidFill>
                  <a:schemeClr val="tx1"/>
                </a:solidFill>
                <a:effectLst/>
                <a:latin typeface="Arial" charset="0"/>
                <a:ea typeface="+mn-ea"/>
                <a:cs typeface="+mn-cs"/>
              </a:rPr>
              <a:t>Name Resolution Policy Table </a:t>
            </a:r>
            <a:endParaRPr lang="en-GB" sz="1000" b="1" i="0" u="none"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To separate Internet traffic from Intranet traffic for DirectAccess, Windows Server 2008 R2 and Windows 7 include the Name Resolution Policy Table (NRPT), a feature that allows DNS servers to be defined per DNS namespace, rather than per interface. Do</a:t>
            </a:r>
            <a:r>
              <a:rPr lang="en-US" sz="1000" kern="1200" baseline="0" dirty="0">
                <a:solidFill>
                  <a:schemeClr val="tx1"/>
                </a:solidFill>
                <a:effectLst/>
                <a:latin typeface="Arial" charset="0"/>
                <a:ea typeface="+mn-ea"/>
                <a:cs typeface="+mn-cs"/>
              </a:rPr>
              <a:t> not provide too much detail; this is discussed in a later module.</a:t>
            </a:r>
            <a:endParaRPr lang="en-US" i="0" dirty="0"/>
          </a:p>
          <a:p>
            <a:pPr eaLnBrk="1" hangingPunct="1"/>
            <a:endParaRPr lang="en-US" i="0" dirty="0"/>
          </a:p>
          <a:p>
            <a:pPr eaLnBrk="1" hangingPunct="1"/>
            <a:r>
              <a:rPr lang="en-US" b="1" i="0" dirty="0"/>
              <a:t>References</a:t>
            </a:r>
          </a:p>
          <a:p>
            <a:pPr eaLnBrk="1" hangingPunct="1"/>
            <a:r>
              <a:rPr lang="en-US" i="0" dirty="0"/>
              <a:t>What’s New in DNS in Windows Server 2008 R2: http://technet.microsoft.com/en-us/library/dd378952(WS.10).aspx </a:t>
            </a:r>
            <a:endParaRPr lang="en-GB" i="0" dirty="0"/>
          </a:p>
        </p:txBody>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7</a:t>
            </a:fld>
            <a:endParaRPr lang="en-US" dirty="0"/>
          </a:p>
        </p:txBody>
      </p:sp>
      <p:sp>
        <p:nvSpPr>
          <p:cNvPr id="5" name="Header Placeholder 4"/>
          <p:cNvSpPr>
            <a:spLocks noGrp="1"/>
          </p:cNvSpPr>
          <p:nvPr>
            <p:ph type="hdr" sz="quarter" idx="11"/>
          </p:nvPr>
        </p:nvSpPr>
        <p:spPr/>
        <p:txBody>
          <a:bodyPr/>
          <a:lstStyle/>
          <a:p>
            <a:r>
              <a:rPr lang="en-GB" dirty="0"/>
              <a:t>Module 3: Configuring and Troubleshooting DNS</a:t>
            </a:r>
            <a:endParaRPr lang="en-US" dirty="0"/>
          </a:p>
          <a:p>
            <a:pPr>
              <a:defRPr/>
            </a:pPr>
            <a:endParaRPr lang="en-US" dirty="0"/>
          </a:p>
        </p:txBody>
      </p:sp>
      <p:sp>
        <p:nvSpPr>
          <p:cNvPr id="6" name="Date Placeholder 5"/>
          <p:cNvSpPr>
            <a:spLocks noGrp="1"/>
          </p:cNvSpPr>
          <p:nvPr>
            <p:ph type="dt" idx="12"/>
          </p:nvPr>
        </p:nvSpPr>
        <p:spPr/>
        <p:txBody>
          <a:bodyPr/>
          <a:lstStyle/>
          <a:p>
            <a:pPr>
              <a:defRPr/>
            </a:pPr>
            <a:r>
              <a:rPr lang="en-US" dirty="0"/>
              <a:t>Course 6421B</a:t>
            </a:r>
          </a:p>
        </p:txBody>
      </p:sp>
    </p:spTree>
    <p:extLst>
      <p:ext uri="{BB962C8B-B14F-4D97-AF65-F5344CB8AC3E}">
        <p14:creationId xmlns:p14="http://schemas.microsoft.com/office/powerpoint/2010/main" val="352367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5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AA0D52B3-FD1E-49CD-9A1B-FC7F48AD9C2B}" type="slidenum">
              <a:rPr lang="en-US" b="0" smtClean="0"/>
              <a:pPr/>
              <a:t>8</a:t>
            </a:fld>
            <a:endParaRPr lang="en-US" b="0" dirty="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1" kern="1200" dirty="0">
                <a:solidFill>
                  <a:schemeClr val="tx1"/>
                </a:solidFill>
                <a:effectLst/>
                <a:latin typeface="Arial" charset="0"/>
                <a:ea typeface="+mn-ea"/>
                <a:cs typeface="+mn-cs"/>
              </a:rPr>
              <a:t>Demonstration steps:</a:t>
            </a:r>
            <a:endParaRPr lang="en-GB" sz="1000" b="1"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You require the 6421B-NYC-DC1, 6421B-NYC-SVR1, and 6421B-NYC-CL1 virtual machines to complete this demonstration. Log on to the virtual machines as </a:t>
            </a:r>
            <a:r>
              <a:rPr lang="en-US" sz="1000" b="1" kern="1200" dirty="0">
                <a:solidFill>
                  <a:schemeClr val="tx1"/>
                </a:solidFill>
                <a:effectLst/>
                <a:latin typeface="Arial" charset="0"/>
                <a:ea typeface="+mn-ea"/>
                <a:cs typeface="+mn-cs"/>
              </a:rPr>
              <a:t>Contoso\Administrator</a:t>
            </a:r>
            <a:r>
              <a:rPr lang="en-US" sz="1000" kern="1200" dirty="0">
                <a:solidFill>
                  <a:schemeClr val="tx1"/>
                </a:solidFill>
                <a:effectLst/>
                <a:latin typeface="Arial" charset="0"/>
                <a:ea typeface="+mn-ea"/>
                <a:cs typeface="+mn-cs"/>
              </a:rPr>
              <a:t> with the password of </a:t>
            </a:r>
            <a:r>
              <a:rPr lang="en-US" sz="1000" b="1" kern="1200" dirty="0">
                <a:solidFill>
                  <a:schemeClr val="tx1"/>
                </a:solidFill>
                <a:effectLst/>
                <a:latin typeface="Arial" charset="0"/>
                <a:ea typeface="+mn-ea"/>
                <a:cs typeface="+mn-cs"/>
              </a:rPr>
              <a:t>Pa$$w0rd</a:t>
            </a:r>
            <a:r>
              <a:rPr lang="en-US" sz="1000" kern="1200" dirty="0">
                <a:solidFill>
                  <a:schemeClr val="tx1"/>
                </a:solidFill>
                <a:effectLst/>
                <a:latin typeface="Arial" charset="0"/>
                <a:ea typeface="+mn-ea"/>
                <a:cs typeface="+mn-cs"/>
              </a:rPr>
              <a:t>.</a:t>
            </a:r>
          </a:p>
          <a:p>
            <a:endParaRPr lang="en-GB"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Install the DNS Server role</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NYC-SVR1, and on the </a:t>
            </a:r>
            <a:r>
              <a:rPr lang="en-US" sz="1000" b="1" kern="1200" dirty="0">
                <a:solidFill>
                  <a:schemeClr val="tx1"/>
                </a:solidFill>
                <a:effectLst/>
                <a:latin typeface="Arial" charset="0"/>
                <a:ea typeface="+mn-ea"/>
                <a:cs typeface="+mn-cs"/>
              </a:rPr>
              <a:t>Taskbar</a:t>
            </a:r>
            <a:r>
              <a:rPr lang="en-US" sz="1000" kern="1200" dirty="0">
                <a:solidFill>
                  <a:schemeClr val="tx1"/>
                </a:solidFill>
                <a:effectLst/>
                <a:latin typeface="Arial" charset="0"/>
                <a:ea typeface="+mn-ea"/>
                <a:cs typeface="+mn-cs"/>
              </a:rPr>
              <a:t>, click </a:t>
            </a:r>
            <a:r>
              <a:rPr lang="en-US" sz="1000" b="1" kern="1200" dirty="0">
                <a:solidFill>
                  <a:schemeClr val="tx1"/>
                </a:solidFill>
                <a:effectLst/>
                <a:latin typeface="Arial" charset="0"/>
                <a:ea typeface="+mn-ea"/>
                <a:cs typeface="+mn-cs"/>
              </a:rPr>
              <a:t>Server Manager</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Server Manager, in the navigation pane, click </a:t>
            </a:r>
            <a:r>
              <a:rPr lang="en-US" sz="1000" b="1" kern="1200" dirty="0">
                <a:solidFill>
                  <a:schemeClr val="tx1"/>
                </a:solidFill>
                <a:effectLst/>
                <a:latin typeface="Arial" charset="0"/>
                <a:ea typeface="+mn-ea"/>
                <a:cs typeface="+mn-cs"/>
              </a:rPr>
              <a:t>Roles</a:t>
            </a:r>
            <a:r>
              <a:rPr lang="en-US" sz="1000" kern="1200" dirty="0">
                <a:solidFill>
                  <a:schemeClr val="tx1"/>
                </a:solidFill>
                <a:effectLst/>
                <a:latin typeface="Arial" charset="0"/>
                <a:ea typeface="+mn-ea"/>
                <a:cs typeface="+mn-cs"/>
              </a:rPr>
              <a:t>, and in the right pane, click </a:t>
            </a:r>
            <a:r>
              <a:rPr lang="en-US" sz="1000" b="1" kern="1200" dirty="0">
                <a:solidFill>
                  <a:schemeClr val="tx1"/>
                </a:solidFill>
                <a:effectLst/>
                <a:latin typeface="Arial" charset="0"/>
                <a:ea typeface="+mn-ea"/>
                <a:cs typeface="+mn-cs"/>
              </a:rPr>
              <a:t>Add Roles.</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Add Roles Wizard</a:t>
            </a:r>
            <a:r>
              <a:rPr lang="en-US" sz="1000" kern="1200" dirty="0">
                <a:solidFill>
                  <a:schemeClr val="tx1"/>
                </a:solidFill>
                <a:effectLst/>
                <a:latin typeface="Arial" charset="0"/>
                <a:ea typeface="+mn-ea"/>
                <a:cs typeface="+mn-cs"/>
              </a:rPr>
              <a:t>, on the </a:t>
            </a:r>
            <a:r>
              <a:rPr lang="en-US" sz="1000" b="1" kern="1200" dirty="0">
                <a:solidFill>
                  <a:schemeClr val="tx1"/>
                </a:solidFill>
                <a:effectLst/>
                <a:latin typeface="Arial" charset="0"/>
                <a:ea typeface="+mn-ea"/>
                <a:cs typeface="+mn-cs"/>
              </a:rPr>
              <a:t>Before You Begin</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Select Server Roles</a:t>
            </a:r>
            <a:r>
              <a:rPr lang="en-US" sz="1000" kern="1200" dirty="0">
                <a:solidFill>
                  <a:schemeClr val="tx1"/>
                </a:solidFill>
                <a:effectLst/>
                <a:latin typeface="Arial" charset="0"/>
                <a:ea typeface="+mn-ea"/>
                <a:cs typeface="+mn-cs"/>
              </a:rPr>
              <a:t> page, in the </a:t>
            </a:r>
            <a:r>
              <a:rPr lang="en-US" sz="1000" b="1" kern="1200" dirty="0">
                <a:solidFill>
                  <a:schemeClr val="tx1"/>
                </a:solidFill>
                <a:effectLst/>
                <a:latin typeface="Arial" charset="0"/>
                <a:ea typeface="+mn-ea"/>
                <a:cs typeface="+mn-cs"/>
              </a:rPr>
              <a:t>Roles</a:t>
            </a:r>
            <a:r>
              <a:rPr lang="en-US" sz="1000" kern="1200" dirty="0">
                <a:solidFill>
                  <a:schemeClr val="tx1"/>
                </a:solidFill>
                <a:effectLst/>
                <a:latin typeface="Arial" charset="0"/>
                <a:ea typeface="+mn-ea"/>
                <a:cs typeface="+mn-cs"/>
              </a:rPr>
              <a:t> list, select the </a:t>
            </a:r>
            <a:r>
              <a:rPr lang="en-US" sz="1000" b="1" kern="1200" dirty="0">
                <a:solidFill>
                  <a:schemeClr val="tx1"/>
                </a:solidFill>
                <a:effectLst/>
                <a:latin typeface="Arial" charset="0"/>
                <a:ea typeface="+mn-ea"/>
                <a:cs typeface="+mn-cs"/>
              </a:rPr>
              <a:t>DNS Server</a:t>
            </a:r>
            <a:r>
              <a:rPr lang="en-US" sz="1000" kern="1200" dirty="0">
                <a:solidFill>
                  <a:schemeClr val="tx1"/>
                </a:solidFill>
                <a:effectLst/>
                <a:latin typeface="Arial" charset="0"/>
                <a:ea typeface="+mn-ea"/>
                <a:cs typeface="+mn-cs"/>
              </a:rPr>
              <a:t> check box and then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DNS Server</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Confirm Installation Selections</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Install</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Once the role is installed, click </a:t>
            </a:r>
            <a:r>
              <a:rPr lang="en-US" sz="1000" b="1" kern="1200" dirty="0">
                <a:solidFill>
                  <a:schemeClr val="tx1"/>
                </a:solidFill>
                <a:effectLst/>
                <a:latin typeface="Arial" charset="0"/>
                <a:ea typeface="+mn-ea"/>
                <a:cs typeface="+mn-cs"/>
              </a:rPr>
              <a:t>Close</a:t>
            </a:r>
            <a:r>
              <a:rPr lang="en-US" sz="1000"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endParaRPr lang="en-US" sz="1000" b="1" kern="1200" dirty="0">
              <a:solidFill>
                <a:schemeClr val="tx1"/>
              </a:solidFill>
              <a:effectLst/>
              <a:latin typeface="Arial" charset="0"/>
              <a:ea typeface="+mn-ea"/>
              <a:cs typeface="+mn-cs"/>
            </a:endParaRPr>
          </a:p>
          <a:p>
            <a:endParaRPr lang="en-US" sz="1000" b="1"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Leave all virtual machines in their current state for the subsequent demonstration.</a:t>
            </a:r>
            <a:endParaRPr lang="en-GB" sz="1000" kern="1200" dirty="0">
              <a:solidFill>
                <a:schemeClr val="tx1"/>
              </a:solidFill>
              <a:effectLst/>
              <a:latin typeface="Arial" charset="0"/>
              <a:ea typeface="+mn-ea"/>
              <a:cs typeface="+mn-cs"/>
            </a:endParaRPr>
          </a:p>
          <a:p>
            <a:pPr marL="190500" indent="-190500" eaLnBrk="1" hangingPunct="1"/>
            <a:endParaRPr lang="en-US" dirty="0"/>
          </a:p>
        </p:txBody>
      </p:sp>
    </p:spTree>
    <p:extLst>
      <p:ext uri="{BB962C8B-B14F-4D97-AF65-F5344CB8AC3E}">
        <p14:creationId xmlns:p14="http://schemas.microsoft.com/office/powerpoint/2010/main" val="1050475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CE6DB409-0DFA-4497-A836-4641A5AE4F7C}" type="slidenum">
              <a:rPr lang="en-US" b="0" smtClean="0"/>
              <a:pPr/>
              <a:t>9</a:t>
            </a:fld>
            <a:endParaRPr lang="en-US" b="0" dirty="0"/>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dirty="0"/>
              <a:t>The following questions are helpful when considering a DNS server role deployment:</a:t>
            </a:r>
          </a:p>
          <a:p>
            <a:pPr lvl="1" eaLnBrk="1" hangingPunct="1"/>
            <a:r>
              <a:rPr lang="en-CA" dirty="0"/>
              <a:t>If you are deploying DNS to support </a:t>
            </a:r>
            <a:r>
              <a:rPr lang="en-US" dirty="0"/>
              <a:t>Active Directory Domain Services</a:t>
            </a:r>
            <a:r>
              <a:rPr lang="en-CA" dirty="0"/>
              <a:t>, is the DNS server computer also a domain controller or is it likely to be promoted to a domain controller in the future?</a:t>
            </a:r>
          </a:p>
          <a:p>
            <a:pPr lvl="1" eaLnBrk="1" hangingPunct="1"/>
            <a:r>
              <a:rPr lang="en-CA" dirty="0"/>
              <a:t>If the DNS server stops responding, are its local clients able to gain access to an alternate DNS server?</a:t>
            </a:r>
          </a:p>
          <a:p>
            <a:pPr lvl="1" eaLnBrk="1" hangingPunct="1"/>
            <a:r>
              <a:rPr lang="en-CA" dirty="0"/>
              <a:t>If the DNS server is located on a subnet that is remote to some of its clients, what other DNS servers or name-resolution options are available if the routed connection stops responding?</a:t>
            </a:r>
            <a:endParaRPr lang="en-US" dirty="0"/>
          </a:p>
          <a:p>
            <a:pPr eaLnBrk="1" hangingPunct="1"/>
            <a:r>
              <a:rPr lang="en-US" dirty="0"/>
              <a:t>Mention that for many Active Directory issues–such as replication–authentication can be caused by nonfunctioning DNS servers.</a:t>
            </a:r>
          </a:p>
          <a:p>
            <a:pPr eaLnBrk="1" hangingPunct="1"/>
            <a:endParaRPr lang="en-US" dirty="0"/>
          </a:p>
          <a:p>
            <a:pPr eaLnBrk="1" hangingPunct="1"/>
            <a:r>
              <a:rPr lang="en-US" b="1" dirty="0"/>
              <a:t>References</a:t>
            </a:r>
            <a:endParaRPr lang="en-US" dirty="0"/>
          </a:p>
          <a:p>
            <a:pPr eaLnBrk="1" hangingPunct="1"/>
            <a:r>
              <a:rPr lang="en-US" dirty="0"/>
              <a:t>Help topic: Planning DNS Servers</a:t>
            </a:r>
          </a:p>
          <a:p>
            <a:pPr eaLnBrk="1" hangingPunct="1"/>
            <a:endParaRPr lang="en-US" dirty="0"/>
          </a:p>
          <a:p>
            <a:endParaRPr lang="en-GB" dirty="0"/>
          </a:p>
          <a:p>
            <a:pPr eaLnBrk="1" hangingPunct="1"/>
            <a:endParaRPr lang="en-US" dirty="0"/>
          </a:p>
        </p:txBody>
      </p:sp>
    </p:spTree>
    <p:extLst>
      <p:ext uri="{BB962C8B-B14F-4D97-AF65-F5344CB8AC3E}">
        <p14:creationId xmlns:p14="http://schemas.microsoft.com/office/powerpoint/2010/main" val="2827730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bckgrd_3.jpg"/>
          <p:cNvPicPr>
            <a:picLocks noChangeAspect="1"/>
          </p:cNvPicPr>
          <p:nvPr/>
        </p:nvPicPr>
        <p:blipFill>
          <a:blip r:embed="rId2" cstate="print"/>
          <a:srcRect/>
          <a:stretch>
            <a:fillRect/>
          </a:stretch>
        </p:blipFill>
        <p:spPr bwMode="auto">
          <a:xfrm>
            <a:off x="-182563" y="0"/>
            <a:ext cx="9326563"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a:t>Click to edit Master title style</a:t>
            </a:r>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endParaRPr lang="en-US" noProof="0" dirty="0"/>
          </a:p>
        </p:txBody>
      </p:sp>
    </p:spTree>
    <p:extLst>
      <p:ext uri="{BB962C8B-B14F-4D97-AF65-F5344CB8AC3E}">
        <p14:creationId xmlns:p14="http://schemas.microsoft.com/office/powerpoint/2010/main" val="321451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9"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sz="quarter" idx="1"/>
          </p:nvPr>
        </p:nvSpPr>
        <p:spPr>
          <a:xfrm>
            <a:off x="3448050" y="1981200"/>
            <a:ext cx="4152900" cy="1743075"/>
          </a:xfrm>
        </p:spPr>
        <p:txBody>
          <a:bodyPr/>
          <a:lstStyle/>
          <a:p>
            <a:endParaRPr lang="en-US" dirty="0">
              <a:latin typeface="Segoe Light" pitchFamily="34" charset="0"/>
            </a:endParaRPr>
          </a:p>
          <a:p>
            <a:r>
              <a:rPr lang="en-US" dirty="0"/>
              <a:t>Configuring and Troubleshooting DNS</a:t>
            </a:r>
          </a:p>
        </p:txBody>
      </p:sp>
    </p:spTree>
    <p:extLst>
      <p:ext uri="{BB962C8B-B14F-4D97-AF65-F5344CB8AC3E}">
        <p14:creationId xmlns:p14="http://schemas.microsoft.com/office/powerpoint/2010/main" val="13689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Lesson 2: Configuring the DNS Server Role</a:t>
            </a:r>
          </a:p>
        </p:txBody>
      </p:sp>
      <p:sp>
        <p:nvSpPr>
          <p:cNvPr id="12291" name="Rectangle 3"/>
          <p:cNvSpPr>
            <a:spLocks noGrp="1" noChangeArrowheads="1"/>
          </p:cNvSpPr>
          <p:nvPr>
            <p:ph type="body" idx="1"/>
          </p:nvPr>
        </p:nvSpPr>
        <p:spPr/>
        <p:txBody>
          <a:bodyPr/>
          <a:lstStyle/>
          <a:p>
            <a:pPr eaLnBrk="1" hangingPunct="1"/>
            <a:r>
              <a:rPr lang="en-US" dirty="0"/>
              <a:t>What Are the Components of a DNS Solution?</a:t>
            </a:r>
          </a:p>
          <a:p>
            <a:pPr eaLnBrk="1" hangingPunct="1"/>
            <a:r>
              <a:rPr lang="en-US" dirty="0"/>
              <a:t>DNS Resource Records</a:t>
            </a:r>
          </a:p>
          <a:p>
            <a:pPr eaLnBrk="1" hangingPunct="1"/>
            <a:r>
              <a:rPr lang="en-US" dirty="0"/>
              <a:t>What Are Root Hints?</a:t>
            </a:r>
          </a:p>
          <a:p>
            <a:pPr eaLnBrk="1" hangingPunct="1"/>
            <a:r>
              <a:rPr lang="en-US" dirty="0"/>
              <a:t>What Are DNS Queries?</a:t>
            </a:r>
          </a:p>
          <a:p>
            <a:pPr eaLnBrk="1" hangingPunct="1"/>
            <a:r>
              <a:rPr lang="en-US" dirty="0"/>
              <a:t>What Is Forwarding?</a:t>
            </a:r>
          </a:p>
          <a:p>
            <a:pPr eaLnBrk="1" hangingPunct="1"/>
            <a:r>
              <a:rPr lang="en-US" dirty="0"/>
              <a:t>How DNS Server Caching Works</a:t>
            </a:r>
          </a:p>
          <a:p>
            <a:r>
              <a:rPr lang="en-US" dirty="0"/>
              <a:t>Demonstration: How to Configure the DNS Server Role </a:t>
            </a:r>
          </a:p>
        </p:txBody>
      </p:sp>
    </p:spTree>
    <p:extLst>
      <p:ext uri="{BB962C8B-B14F-4D97-AF65-F5344CB8AC3E}">
        <p14:creationId xmlns:p14="http://schemas.microsoft.com/office/powerpoint/2010/main" val="55068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What Are the Components of a DNS Solution?</a:t>
            </a:r>
          </a:p>
        </p:txBody>
      </p:sp>
      <p:sp>
        <p:nvSpPr>
          <p:cNvPr id="13315" name="AutoShape 4"/>
          <p:cNvSpPr>
            <a:spLocks noChangeArrowheads="1"/>
          </p:cNvSpPr>
          <p:nvPr/>
        </p:nvSpPr>
        <p:spPr bwMode="auto">
          <a:xfrm>
            <a:off x="5027613" y="1284288"/>
            <a:ext cx="3500437" cy="4865687"/>
          </a:xfrm>
          <a:prstGeom prst="roundRect">
            <a:avLst>
              <a:gd name="adj" fmla="val 5296"/>
            </a:avLst>
          </a:prstGeom>
          <a:solidFill>
            <a:srgbClr val="BBCDE3"/>
          </a:solidFill>
          <a:ln w="9525" algn="ctr">
            <a:solidFill>
              <a:srgbClr val="333333"/>
            </a:solidFill>
            <a:round/>
            <a:headEnd/>
            <a:tailEnd/>
          </a:ln>
        </p:spPr>
        <p:txBody>
          <a:bodyPr wrap="none" anchor="b" anchorCtr="1"/>
          <a:lstStyle/>
          <a:p>
            <a:r>
              <a:rPr lang="en-US" sz="1600" dirty="0"/>
              <a:t>DNS Servers on the Internet</a:t>
            </a:r>
          </a:p>
        </p:txBody>
      </p:sp>
      <p:sp>
        <p:nvSpPr>
          <p:cNvPr id="13316" name="AutoShape 5"/>
          <p:cNvSpPr>
            <a:spLocks noChangeArrowheads="1"/>
          </p:cNvSpPr>
          <p:nvPr/>
        </p:nvSpPr>
        <p:spPr bwMode="auto">
          <a:xfrm>
            <a:off x="2876550" y="1284288"/>
            <a:ext cx="2098675" cy="4865687"/>
          </a:xfrm>
          <a:prstGeom prst="roundRect">
            <a:avLst>
              <a:gd name="adj" fmla="val 7491"/>
            </a:avLst>
          </a:prstGeom>
          <a:solidFill>
            <a:srgbClr val="E8F6E4"/>
          </a:solidFill>
          <a:ln w="9525" algn="ctr">
            <a:solidFill>
              <a:srgbClr val="333333"/>
            </a:solidFill>
            <a:round/>
            <a:headEnd/>
            <a:tailEnd/>
          </a:ln>
        </p:spPr>
        <p:txBody>
          <a:bodyPr wrap="none" anchor="b" anchorCtr="1"/>
          <a:lstStyle/>
          <a:p>
            <a:r>
              <a:rPr lang="en-US" sz="1600" dirty="0"/>
              <a:t>DNS Servers</a:t>
            </a:r>
          </a:p>
        </p:txBody>
      </p:sp>
      <p:sp>
        <p:nvSpPr>
          <p:cNvPr id="13317" name="AutoShape 6"/>
          <p:cNvSpPr>
            <a:spLocks noChangeArrowheads="1"/>
          </p:cNvSpPr>
          <p:nvPr/>
        </p:nvSpPr>
        <p:spPr bwMode="auto">
          <a:xfrm>
            <a:off x="657225" y="1284288"/>
            <a:ext cx="2166938" cy="4865687"/>
          </a:xfrm>
          <a:prstGeom prst="roundRect">
            <a:avLst>
              <a:gd name="adj" fmla="val 7477"/>
            </a:avLst>
          </a:prstGeom>
          <a:solidFill>
            <a:srgbClr val="BBCDE3"/>
          </a:solidFill>
          <a:ln w="9525" algn="ctr">
            <a:solidFill>
              <a:srgbClr val="333333"/>
            </a:solidFill>
            <a:round/>
            <a:headEnd/>
            <a:tailEnd/>
          </a:ln>
        </p:spPr>
        <p:txBody>
          <a:bodyPr wrap="none" anchor="b" anchorCtr="1"/>
          <a:lstStyle/>
          <a:p>
            <a:r>
              <a:rPr lang="en-US" sz="1600" dirty="0"/>
              <a:t>DNS Resolvers</a:t>
            </a:r>
          </a:p>
        </p:txBody>
      </p:sp>
      <p:sp>
        <p:nvSpPr>
          <p:cNvPr id="13318" name="Line 7"/>
          <p:cNvSpPr>
            <a:spLocks noChangeShapeType="1"/>
          </p:cNvSpPr>
          <p:nvPr/>
        </p:nvSpPr>
        <p:spPr bwMode="auto">
          <a:xfrm>
            <a:off x="3325813" y="2962275"/>
            <a:ext cx="1974850" cy="565150"/>
          </a:xfrm>
          <a:prstGeom prst="line">
            <a:avLst/>
          </a:prstGeom>
          <a:noFill/>
          <a:ln w="57150">
            <a:solidFill>
              <a:srgbClr val="333333"/>
            </a:solidFill>
            <a:prstDash val="sysDot"/>
            <a:round/>
            <a:headEnd/>
            <a:tailEnd/>
          </a:ln>
          <a:extLst>
            <a:ext uri="{909E8E84-426E-40DD-AFC4-6F175D3DCCD1}">
              <a14:hiddenFill xmlns:a14="http://schemas.microsoft.com/office/drawing/2010/main">
                <a:noFill/>
              </a14:hiddenFill>
            </a:ext>
          </a:extLst>
        </p:spPr>
        <p:txBody>
          <a:bodyPr anchor="ctr"/>
          <a:lstStyle/>
          <a:p>
            <a:endParaRPr lang="en-GB" dirty="0"/>
          </a:p>
        </p:txBody>
      </p:sp>
      <p:pic>
        <p:nvPicPr>
          <p:cNvPr id="13319" name="Picture 8" descr="Site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2201863"/>
            <a:ext cx="24749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9" descr="Serve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913" y="1733550"/>
            <a:ext cx="9144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0" descr="Computer_DesktopComputerSansKeyboard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3" y="2592388"/>
            <a:ext cx="703262"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1" descr="Server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717675"/>
            <a:ext cx="8032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12" descr="Site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4121150"/>
            <a:ext cx="24749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13" descr="Serve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913" y="4408488"/>
            <a:ext cx="914400"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14" descr="Computer_DesktopComputerSansKeyboard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3" y="3873500"/>
            <a:ext cx="70326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15" descr="LaptopComputer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788" y="4513263"/>
            <a:ext cx="7747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Line 16"/>
          <p:cNvSpPr>
            <a:spLocks noChangeShapeType="1"/>
          </p:cNvSpPr>
          <p:nvPr/>
        </p:nvSpPr>
        <p:spPr bwMode="auto">
          <a:xfrm flipH="1">
            <a:off x="3338513" y="3824288"/>
            <a:ext cx="1936750" cy="488950"/>
          </a:xfrm>
          <a:prstGeom prst="line">
            <a:avLst/>
          </a:prstGeom>
          <a:noFill/>
          <a:ln w="57150">
            <a:solidFill>
              <a:srgbClr val="333333"/>
            </a:solidFill>
            <a:prstDash val="sysDot"/>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13328" name="Line 17"/>
          <p:cNvSpPr>
            <a:spLocks noChangeShapeType="1"/>
          </p:cNvSpPr>
          <p:nvPr/>
        </p:nvSpPr>
        <p:spPr bwMode="auto">
          <a:xfrm>
            <a:off x="2292350" y="3168650"/>
            <a:ext cx="0" cy="954088"/>
          </a:xfrm>
          <a:prstGeom prst="line">
            <a:avLst/>
          </a:prstGeom>
          <a:noFill/>
          <a:ln w="57150">
            <a:solidFill>
              <a:srgbClr val="333333"/>
            </a:solidFill>
            <a:prstDash val="sysDot"/>
            <a:round/>
            <a:headEnd/>
            <a:tailEnd/>
          </a:ln>
          <a:extLst>
            <a:ext uri="{909E8E84-426E-40DD-AFC4-6F175D3DCCD1}">
              <a14:hiddenFill xmlns:a14="http://schemas.microsoft.com/office/drawing/2010/main">
                <a:noFill/>
              </a14:hiddenFill>
            </a:ext>
          </a:extLst>
        </p:spPr>
        <p:txBody>
          <a:bodyPr anchor="ctr"/>
          <a:lstStyle/>
          <a:p>
            <a:endParaRPr lang="en-GB" dirty="0"/>
          </a:p>
        </p:txBody>
      </p:sp>
      <p:pic>
        <p:nvPicPr>
          <p:cNvPr id="13329" name="Picture 18" descr="Internet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0975" y="2819400"/>
            <a:ext cx="1973263"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19" descr="Server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2195513"/>
            <a:ext cx="8032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1" name="AutoShape 20"/>
          <p:cNvSpPr>
            <a:spLocks noChangeArrowheads="1"/>
          </p:cNvSpPr>
          <p:nvPr/>
        </p:nvSpPr>
        <p:spPr bwMode="auto">
          <a:xfrm>
            <a:off x="6297613" y="2119313"/>
            <a:ext cx="1109662" cy="2825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Root “.”</a:t>
            </a:r>
          </a:p>
        </p:txBody>
      </p:sp>
      <p:pic>
        <p:nvPicPr>
          <p:cNvPr id="13332" name="Picture 21" descr="Server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8800" y="3062288"/>
            <a:ext cx="8032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AutoShape 22"/>
          <p:cNvSpPr>
            <a:spLocks noChangeArrowheads="1"/>
          </p:cNvSpPr>
          <p:nvPr/>
        </p:nvSpPr>
        <p:spPr bwMode="auto">
          <a:xfrm>
            <a:off x="7216775" y="2928938"/>
            <a:ext cx="744538" cy="2825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.com</a:t>
            </a:r>
          </a:p>
        </p:txBody>
      </p:sp>
      <p:pic>
        <p:nvPicPr>
          <p:cNvPr id="13334" name="Picture 23" descr="Server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2363" y="4360863"/>
            <a:ext cx="8032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AutoShape 24"/>
          <p:cNvSpPr>
            <a:spLocks noChangeArrowheads="1"/>
          </p:cNvSpPr>
          <p:nvPr/>
        </p:nvSpPr>
        <p:spPr bwMode="auto">
          <a:xfrm>
            <a:off x="6727825" y="4703763"/>
            <a:ext cx="693738" cy="2825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.edu</a:t>
            </a:r>
          </a:p>
        </p:txBody>
      </p:sp>
      <p:pic>
        <p:nvPicPr>
          <p:cNvPr id="13336" name="Picture 25" descr="Database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1888" y="2422525"/>
            <a:ext cx="6540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26" descr="Database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8550" y="4975225"/>
            <a:ext cx="6540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8" name="Picture 27" descr="Database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1888" y="2451100"/>
            <a:ext cx="6540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28" descr="Document_Writing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8888" y="4389438"/>
            <a:ext cx="50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0" name="AutoShape 29"/>
          <p:cNvSpPr>
            <a:spLocks noChangeArrowheads="1"/>
          </p:cNvSpPr>
          <p:nvPr/>
        </p:nvSpPr>
        <p:spPr bwMode="auto">
          <a:xfrm>
            <a:off x="4070350" y="4981575"/>
            <a:ext cx="1258888" cy="461963"/>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Resource</a:t>
            </a:r>
          </a:p>
          <a:p>
            <a:pPr>
              <a:lnSpc>
                <a:spcPct val="80000"/>
              </a:lnSpc>
            </a:pPr>
            <a:r>
              <a:rPr lang="en-US" sz="1600" dirty="0"/>
              <a:t>Record</a:t>
            </a:r>
          </a:p>
        </p:txBody>
      </p:sp>
      <p:pic>
        <p:nvPicPr>
          <p:cNvPr id="13341" name="Picture 30" descr="Document_Writing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4125" y="1798638"/>
            <a:ext cx="50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2" name="AutoShape 31"/>
          <p:cNvSpPr>
            <a:spLocks noChangeArrowheads="1"/>
          </p:cNvSpPr>
          <p:nvPr/>
        </p:nvSpPr>
        <p:spPr bwMode="auto">
          <a:xfrm>
            <a:off x="4094163" y="2290763"/>
            <a:ext cx="1258887" cy="461962"/>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Resource</a:t>
            </a:r>
          </a:p>
          <a:p>
            <a:pPr>
              <a:lnSpc>
                <a:spcPct val="80000"/>
              </a:lnSpc>
            </a:pPr>
            <a:r>
              <a:rPr lang="en-US" sz="1600" dirty="0"/>
              <a:t>Record</a:t>
            </a:r>
          </a:p>
        </p:txBody>
      </p:sp>
    </p:spTree>
    <p:extLst>
      <p:ext uri="{BB962C8B-B14F-4D97-AF65-F5344CB8AC3E}">
        <p14:creationId xmlns:p14="http://schemas.microsoft.com/office/powerpoint/2010/main" val="133703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ounded Rectangle 849923"/>
          <p:cNvSpPr>
            <a:spLocks noChangeArrowheads="1"/>
          </p:cNvSpPr>
          <p:nvPr/>
        </p:nvSpPr>
        <p:spPr bwMode="auto">
          <a:xfrm>
            <a:off x="644525" y="1422400"/>
            <a:ext cx="7854950" cy="4494213"/>
          </a:xfrm>
          <a:prstGeom prst="roundRect">
            <a:avLst>
              <a:gd name="adj" fmla="val 4167"/>
            </a:avLst>
          </a:prstGeom>
          <a:solidFill>
            <a:srgbClr val="DEE7F1"/>
          </a:solidFill>
          <a:ln w="9525" algn="ctr">
            <a:solidFill>
              <a:srgbClr val="333333"/>
            </a:solidFill>
            <a:round/>
            <a:headEnd/>
            <a:tailEnd/>
          </a:ln>
        </p:spPr>
        <p:txBody>
          <a:bodyPr/>
          <a:lstStyle/>
          <a:p>
            <a:pPr algn="l"/>
            <a:r>
              <a:rPr lang="en-US" dirty="0"/>
              <a:t>DNS resource records include:</a:t>
            </a:r>
          </a:p>
        </p:txBody>
      </p:sp>
      <p:sp>
        <p:nvSpPr>
          <p:cNvPr id="14339" name="Rounded Rectangle 844804"/>
          <p:cNvSpPr>
            <a:spLocks noChangeArrowheads="1"/>
          </p:cNvSpPr>
          <p:nvPr/>
        </p:nvSpPr>
        <p:spPr bwMode="auto">
          <a:xfrm>
            <a:off x="1039813" y="1970088"/>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SOA: Start of Authority</a:t>
            </a:r>
          </a:p>
        </p:txBody>
      </p:sp>
      <p:sp>
        <p:nvSpPr>
          <p:cNvPr id="14340" name="Rounded Rectangle 844806"/>
          <p:cNvSpPr>
            <a:spLocks noChangeArrowheads="1"/>
          </p:cNvSpPr>
          <p:nvPr/>
        </p:nvSpPr>
        <p:spPr bwMode="auto">
          <a:xfrm>
            <a:off x="1039813" y="2501900"/>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A: Host Record</a:t>
            </a:r>
          </a:p>
        </p:txBody>
      </p:sp>
      <p:sp>
        <p:nvSpPr>
          <p:cNvPr id="14341" name="Rounded Rectangle 844804"/>
          <p:cNvSpPr>
            <a:spLocks noChangeArrowheads="1"/>
          </p:cNvSpPr>
          <p:nvPr/>
        </p:nvSpPr>
        <p:spPr bwMode="auto">
          <a:xfrm>
            <a:off x="1036638" y="3033713"/>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CNAME: Alias Record</a:t>
            </a:r>
          </a:p>
        </p:txBody>
      </p:sp>
      <p:sp>
        <p:nvSpPr>
          <p:cNvPr id="14342" name="Rounded Rectangle 844806"/>
          <p:cNvSpPr>
            <a:spLocks noChangeArrowheads="1"/>
          </p:cNvSpPr>
          <p:nvPr/>
        </p:nvSpPr>
        <p:spPr bwMode="auto">
          <a:xfrm>
            <a:off x="1036638" y="3581400"/>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MX: Mail Exchange Record</a:t>
            </a:r>
          </a:p>
        </p:txBody>
      </p:sp>
      <p:sp>
        <p:nvSpPr>
          <p:cNvPr id="14343" name="Rounded Rectangle 844806"/>
          <p:cNvSpPr>
            <a:spLocks noChangeArrowheads="1"/>
          </p:cNvSpPr>
          <p:nvPr/>
        </p:nvSpPr>
        <p:spPr bwMode="auto">
          <a:xfrm>
            <a:off x="1025525" y="4110038"/>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SRV: Service Resources</a:t>
            </a:r>
          </a:p>
        </p:txBody>
      </p:sp>
      <p:sp>
        <p:nvSpPr>
          <p:cNvPr id="14344" name="Rounded Rectangle 844806"/>
          <p:cNvSpPr>
            <a:spLocks noChangeArrowheads="1"/>
          </p:cNvSpPr>
          <p:nvPr/>
        </p:nvSpPr>
        <p:spPr bwMode="auto">
          <a:xfrm>
            <a:off x="1014413" y="4652963"/>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NS: Name Servers</a:t>
            </a:r>
          </a:p>
        </p:txBody>
      </p:sp>
      <p:sp>
        <p:nvSpPr>
          <p:cNvPr id="14345" name="Rounded Rectangle 844806"/>
          <p:cNvSpPr>
            <a:spLocks noChangeArrowheads="1"/>
          </p:cNvSpPr>
          <p:nvPr/>
        </p:nvSpPr>
        <p:spPr bwMode="auto">
          <a:xfrm>
            <a:off x="1025525" y="5227638"/>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AAAA: IPv6 DNS Record</a:t>
            </a:r>
          </a:p>
        </p:txBody>
      </p:sp>
      <p:sp>
        <p:nvSpPr>
          <p:cNvPr id="14346" name="Rectangle 2"/>
          <p:cNvSpPr>
            <a:spLocks noChangeArrowheads="1"/>
          </p:cNvSpPr>
          <p:nvPr/>
        </p:nvSpPr>
        <p:spPr bwMode="auto">
          <a:xfrm>
            <a:off x="460375" y="0"/>
            <a:ext cx="77739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lstStyle/>
          <a:p>
            <a:pPr algn="l" eaLnBrk="1" hangingPunct="1">
              <a:lnSpc>
                <a:spcPct val="85000"/>
              </a:lnSpc>
              <a:buClr>
                <a:srgbClr val="DC0081"/>
              </a:buClr>
              <a:buFont typeface="Wingdings" pitchFamily="2" charset="2"/>
              <a:buNone/>
            </a:pPr>
            <a:r>
              <a:rPr lang="en-US" sz="2400" b="0" dirty="0"/>
              <a:t>DNS Resource Records</a:t>
            </a:r>
          </a:p>
        </p:txBody>
      </p:sp>
      <p:sp>
        <p:nvSpPr>
          <p:cNvPr id="14347" name="Rectangle 11"/>
          <p:cNvSpPr>
            <a:spLocks noGrp="1" noChangeArrowheads="1"/>
          </p:cNvSpPr>
          <p:nvPr>
            <p:ph type="title" idx="4294967295"/>
          </p:nvPr>
        </p:nvSpPr>
        <p:spPr/>
        <p:txBody>
          <a:bodyPr/>
          <a:lstStyle/>
          <a:p>
            <a:r>
              <a:rPr lang="en-US" dirty="0"/>
              <a:t>DNS Resource Records</a:t>
            </a:r>
          </a:p>
        </p:txBody>
      </p:sp>
    </p:spTree>
    <p:extLst>
      <p:ext uri="{BB962C8B-B14F-4D97-AF65-F5344CB8AC3E}">
        <p14:creationId xmlns:p14="http://schemas.microsoft.com/office/powerpoint/2010/main" val="264458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What Are Root Hints?</a:t>
            </a:r>
          </a:p>
        </p:txBody>
      </p:sp>
      <p:sp>
        <p:nvSpPr>
          <p:cNvPr id="854020" name="AutoShape 4"/>
          <p:cNvSpPr>
            <a:spLocks noChangeArrowheads="1"/>
          </p:cNvSpPr>
          <p:nvPr/>
        </p:nvSpPr>
        <p:spPr bwMode="auto">
          <a:xfrm>
            <a:off x="682625" y="1122363"/>
            <a:ext cx="7789863" cy="76517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85000"/>
              </a:lnSpc>
              <a:buSzPct val="70000"/>
              <a:defRPr/>
            </a:pPr>
            <a:r>
              <a:rPr lang="en-US" i="1" dirty="0"/>
              <a:t>Root hints</a:t>
            </a:r>
            <a:r>
              <a:rPr lang="en-US" dirty="0"/>
              <a:t> contain the IP addresses for DNS root servers </a:t>
            </a:r>
          </a:p>
        </p:txBody>
      </p:sp>
      <p:sp>
        <p:nvSpPr>
          <p:cNvPr id="15364" name="AutoShape 5"/>
          <p:cNvSpPr>
            <a:spLocks noChangeArrowheads="1"/>
          </p:cNvSpPr>
          <p:nvPr/>
        </p:nvSpPr>
        <p:spPr bwMode="auto">
          <a:xfrm>
            <a:off x="6645275" y="5553075"/>
            <a:ext cx="1384300" cy="517525"/>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p:spPr>
        <p:txBody>
          <a:bodyPr anchor="ctr"/>
          <a:lstStyle/>
          <a:p>
            <a:r>
              <a:rPr lang="en-US" sz="1600" dirty="0"/>
              <a:t>microsoft</a:t>
            </a:r>
          </a:p>
        </p:txBody>
      </p:sp>
      <p:sp>
        <p:nvSpPr>
          <p:cNvPr id="15365" name="Line 6"/>
          <p:cNvSpPr>
            <a:spLocks noChangeShapeType="1"/>
          </p:cNvSpPr>
          <p:nvPr/>
        </p:nvSpPr>
        <p:spPr bwMode="auto">
          <a:xfrm>
            <a:off x="7337425" y="4921250"/>
            <a:ext cx="0" cy="63023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854023" name="Oval 7"/>
          <p:cNvSpPr>
            <a:spLocks noChangeArrowheads="1"/>
          </p:cNvSpPr>
          <p:nvPr/>
        </p:nvSpPr>
        <p:spPr bwMode="auto">
          <a:xfrm>
            <a:off x="927100" y="3871913"/>
            <a:ext cx="2784475" cy="1668462"/>
          </a:xfrm>
          <a:prstGeom prst="ellipse">
            <a:avLst/>
          </a:prstGeom>
          <a:gradFill rotWithShape="1">
            <a:gsLst>
              <a:gs pos="0">
                <a:srgbClr val="F0F1FF"/>
              </a:gs>
              <a:gs pos="100000">
                <a:srgbClr val="B3C8DF"/>
              </a:gs>
            </a:gsLst>
            <a:path path="shape">
              <a:fillToRect l="50000" t="50000" r="50000" b="50000"/>
            </a:path>
          </a:gradFill>
          <a:ln w="9525">
            <a:solidFill>
              <a:srgbClr val="333333"/>
            </a:solidFill>
            <a:round/>
            <a:headEnd/>
            <a:tailEnd/>
          </a:ln>
          <a:effectLst>
            <a:outerShdw dist="35921" dir="2700000" algn="ctr" rotWithShape="0">
              <a:srgbClr val="ADADAD"/>
            </a:outerShdw>
          </a:effectLst>
        </p:spPr>
        <p:txBody>
          <a:bodyPr wrap="none" anchor="ctr"/>
          <a:lstStyle/>
          <a:p>
            <a:pPr>
              <a:defRPr/>
            </a:pPr>
            <a:endParaRPr lang="en-US" dirty="0"/>
          </a:p>
        </p:txBody>
      </p:sp>
      <p:grpSp>
        <p:nvGrpSpPr>
          <p:cNvPr id="15367" name="Group 8"/>
          <p:cNvGrpSpPr>
            <a:grpSpLocks/>
          </p:cNvGrpSpPr>
          <p:nvPr/>
        </p:nvGrpSpPr>
        <p:grpSpPr bwMode="auto">
          <a:xfrm>
            <a:off x="1017588" y="3087688"/>
            <a:ext cx="1385887" cy="1403350"/>
            <a:chOff x="2938" y="2114"/>
            <a:chExt cx="1189" cy="1204"/>
          </a:xfrm>
        </p:grpSpPr>
        <p:pic>
          <p:nvPicPr>
            <p:cNvPr id="15386" name="Picture 9" descr="Server0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361" y="2114"/>
              <a:ext cx="734"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0" descr="Server0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938" y="2342"/>
              <a:ext cx="734"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8" name="Picture 11" descr="Server0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393" y="2455"/>
              <a:ext cx="734"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8" name="AutoShape 12"/>
          <p:cNvSpPr>
            <a:spLocks noChangeArrowheads="1"/>
          </p:cNvSpPr>
          <p:nvPr/>
        </p:nvSpPr>
        <p:spPr bwMode="auto">
          <a:xfrm>
            <a:off x="890588" y="2719388"/>
            <a:ext cx="1636712" cy="331787"/>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DNS Servers</a:t>
            </a:r>
          </a:p>
        </p:txBody>
      </p:sp>
      <p:sp>
        <p:nvSpPr>
          <p:cNvPr id="15369" name="Line 13"/>
          <p:cNvSpPr>
            <a:spLocks noChangeShapeType="1"/>
          </p:cNvSpPr>
          <p:nvPr/>
        </p:nvSpPr>
        <p:spPr bwMode="auto">
          <a:xfrm flipV="1">
            <a:off x="2471738" y="5051425"/>
            <a:ext cx="822325" cy="41275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pic>
        <p:nvPicPr>
          <p:cNvPr id="15370" name="Picture 14" descr="Computer_DesktopComputerSansKeyboard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4930775"/>
            <a:ext cx="963613"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Line 15"/>
          <p:cNvSpPr>
            <a:spLocks noChangeShapeType="1"/>
          </p:cNvSpPr>
          <p:nvPr/>
        </p:nvSpPr>
        <p:spPr bwMode="auto">
          <a:xfrm flipH="1" flipV="1">
            <a:off x="2420938" y="3927475"/>
            <a:ext cx="749300" cy="42862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pic>
        <p:nvPicPr>
          <p:cNvPr id="15372" name="Picture 16" descr="Server01"/>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3233738" y="3938588"/>
            <a:ext cx="116522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AutoShape 17"/>
          <p:cNvSpPr>
            <a:spLocks noChangeArrowheads="1"/>
          </p:cNvSpPr>
          <p:nvPr/>
        </p:nvSpPr>
        <p:spPr bwMode="auto">
          <a:xfrm>
            <a:off x="3990975" y="4900613"/>
            <a:ext cx="1520825" cy="33655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DNS Server</a:t>
            </a:r>
          </a:p>
        </p:txBody>
      </p:sp>
      <p:pic>
        <p:nvPicPr>
          <p:cNvPr id="15374" name="Picture 18" descr="Internet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3513" y="2581275"/>
            <a:ext cx="164782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5" name="Group 19"/>
          <p:cNvGrpSpPr>
            <a:grpSpLocks/>
          </p:cNvGrpSpPr>
          <p:nvPr/>
        </p:nvGrpSpPr>
        <p:grpSpPr bwMode="auto">
          <a:xfrm>
            <a:off x="5434013" y="2573338"/>
            <a:ext cx="1385887" cy="1403350"/>
            <a:chOff x="2938" y="2114"/>
            <a:chExt cx="1189" cy="1204"/>
          </a:xfrm>
        </p:grpSpPr>
        <p:pic>
          <p:nvPicPr>
            <p:cNvPr id="15383" name="Picture 20" descr="Server0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361" y="2114"/>
              <a:ext cx="734"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21" descr="Server0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938" y="2342"/>
              <a:ext cx="734"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22" descr="Server0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393" y="2455"/>
              <a:ext cx="734"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76" name="AutoShape 23"/>
          <p:cNvSpPr>
            <a:spLocks noChangeArrowheads="1"/>
          </p:cNvSpPr>
          <p:nvPr/>
        </p:nvSpPr>
        <p:spPr bwMode="auto">
          <a:xfrm>
            <a:off x="5113338" y="2178050"/>
            <a:ext cx="2038350" cy="3460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Root (.) Servers</a:t>
            </a:r>
          </a:p>
        </p:txBody>
      </p:sp>
      <p:sp>
        <p:nvSpPr>
          <p:cNvPr id="15377" name="AutoShape 24"/>
          <p:cNvSpPr>
            <a:spLocks noChangeArrowheads="1"/>
          </p:cNvSpPr>
          <p:nvPr/>
        </p:nvSpPr>
        <p:spPr bwMode="auto">
          <a:xfrm>
            <a:off x="6892925" y="4675188"/>
            <a:ext cx="889000" cy="438150"/>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p:spPr>
        <p:txBody>
          <a:bodyPr anchor="ctr"/>
          <a:lstStyle/>
          <a:p>
            <a:r>
              <a:rPr lang="en-US" sz="1600" dirty="0"/>
              <a:t>com</a:t>
            </a:r>
          </a:p>
        </p:txBody>
      </p:sp>
      <p:sp>
        <p:nvSpPr>
          <p:cNvPr id="15378" name="Line 25"/>
          <p:cNvSpPr>
            <a:spLocks noChangeShapeType="1"/>
          </p:cNvSpPr>
          <p:nvPr/>
        </p:nvSpPr>
        <p:spPr bwMode="auto">
          <a:xfrm>
            <a:off x="7337425" y="4214813"/>
            <a:ext cx="0" cy="47625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15379" name="AutoShape 26"/>
          <p:cNvSpPr>
            <a:spLocks noChangeArrowheads="1"/>
          </p:cNvSpPr>
          <p:nvPr/>
        </p:nvSpPr>
        <p:spPr bwMode="auto">
          <a:xfrm>
            <a:off x="1008063" y="5759450"/>
            <a:ext cx="862012" cy="34925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Client</a:t>
            </a:r>
          </a:p>
        </p:txBody>
      </p:sp>
      <p:pic>
        <p:nvPicPr>
          <p:cNvPr id="15380" name="Picture 27" descr="Document_Writing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3900" y="3316288"/>
            <a:ext cx="50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AutoShape 28"/>
          <p:cNvSpPr>
            <a:spLocks noChangeArrowheads="1"/>
          </p:cNvSpPr>
          <p:nvPr/>
        </p:nvSpPr>
        <p:spPr bwMode="auto">
          <a:xfrm>
            <a:off x="3486150" y="3209925"/>
            <a:ext cx="1439863" cy="29845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Root Hints</a:t>
            </a:r>
          </a:p>
        </p:txBody>
      </p:sp>
      <p:sp>
        <p:nvSpPr>
          <p:cNvPr id="15382" name="Line 29"/>
          <p:cNvSpPr>
            <a:spLocks noChangeShapeType="1"/>
          </p:cNvSpPr>
          <p:nvPr/>
        </p:nvSpPr>
        <p:spPr bwMode="auto">
          <a:xfrm flipV="1">
            <a:off x="4451350" y="3832225"/>
            <a:ext cx="1289050" cy="55403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Tree>
    <p:extLst>
      <p:ext uri="{BB962C8B-B14F-4D97-AF65-F5344CB8AC3E}">
        <p14:creationId xmlns:p14="http://schemas.microsoft.com/office/powerpoint/2010/main" val="31449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0375" y="1"/>
            <a:ext cx="7773988" cy="707366"/>
          </a:xfrm>
        </p:spPr>
        <p:txBody>
          <a:bodyPr/>
          <a:lstStyle/>
          <a:p>
            <a:pPr eaLnBrk="1" hangingPunct="1"/>
            <a:r>
              <a:rPr lang="en-US" dirty="0"/>
              <a:t>What Are DNS Queries?</a:t>
            </a:r>
          </a:p>
        </p:txBody>
      </p:sp>
      <p:grpSp>
        <p:nvGrpSpPr>
          <p:cNvPr id="2" name="Group 1"/>
          <p:cNvGrpSpPr/>
          <p:nvPr/>
        </p:nvGrpSpPr>
        <p:grpSpPr>
          <a:xfrm>
            <a:off x="193322" y="2161238"/>
            <a:ext cx="7716838" cy="3768725"/>
            <a:chOff x="10332357" y="282008"/>
            <a:chExt cx="7716838" cy="3768725"/>
          </a:xfrm>
        </p:grpSpPr>
        <p:sp>
          <p:nvSpPr>
            <p:cNvPr id="10" name="Oval 4"/>
            <p:cNvSpPr>
              <a:spLocks noChangeArrowheads="1"/>
            </p:cNvSpPr>
            <p:nvPr/>
          </p:nvSpPr>
          <p:spPr bwMode="auto">
            <a:xfrm>
              <a:off x="15426645" y="2298133"/>
              <a:ext cx="2220912" cy="1239837"/>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dirty="0"/>
            </a:p>
          </p:txBody>
        </p:sp>
        <p:sp>
          <p:nvSpPr>
            <p:cNvPr id="11" name="AutoShape 6"/>
            <p:cNvSpPr>
              <a:spLocks noChangeArrowheads="1"/>
            </p:cNvSpPr>
            <p:nvPr/>
          </p:nvSpPr>
          <p:spPr bwMode="auto">
            <a:xfrm>
              <a:off x="10995932" y="3669733"/>
              <a:ext cx="1457325" cy="3810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DNS Client</a:t>
              </a:r>
            </a:p>
          </p:txBody>
        </p:sp>
        <p:sp>
          <p:nvSpPr>
            <p:cNvPr id="12" name="Oval 7"/>
            <p:cNvSpPr>
              <a:spLocks noChangeArrowheads="1"/>
            </p:cNvSpPr>
            <p:nvPr/>
          </p:nvSpPr>
          <p:spPr bwMode="auto">
            <a:xfrm>
              <a:off x="10660970" y="2326708"/>
              <a:ext cx="2220912" cy="1239837"/>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dirty="0"/>
            </a:p>
          </p:txBody>
        </p:sp>
        <p:pic>
          <p:nvPicPr>
            <p:cNvPr id="13" name="Picture 8" descr="Computer_DesktopComputerSansKeyboard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1032" y="1769495"/>
              <a:ext cx="1347788"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9"/>
            <p:cNvSpPr>
              <a:spLocks noChangeArrowheads="1"/>
            </p:cNvSpPr>
            <p:nvPr/>
          </p:nvSpPr>
          <p:spPr bwMode="auto">
            <a:xfrm>
              <a:off x="12983482" y="1410720"/>
              <a:ext cx="241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sz="1600" dirty="0"/>
                <a:t>mail1.contoso.com</a:t>
              </a:r>
            </a:p>
          </p:txBody>
        </p:sp>
        <p:sp>
          <p:nvSpPr>
            <p:cNvPr id="15" name="Arc 10"/>
            <p:cNvSpPr>
              <a:spLocks/>
            </p:cNvSpPr>
            <p:nvPr/>
          </p:nvSpPr>
          <p:spPr bwMode="auto">
            <a:xfrm>
              <a:off x="12575495" y="1807595"/>
              <a:ext cx="3233737" cy="1082675"/>
            </a:xfrm>
            <a:custGeom>
              <a:avLst/>
              <a:gdLst>
                <a:gd name="T0" fmla="*/ 0 w 33710"/>
                <a:gd name="T1" fmla="*/ 2147483647 h 21600"/>
                <a:gd name="T2" fmla="*/ 2147483647 w 33710"/>
                <a:gd name="T3" fmla="*/ 2147483647 h 21600"/>
                <a:gd name="T4" fmla="*/ 2147483647 w 33710"/>
                <a:gd name="T5" fmla="*/ 2147483647 h 21600"/>
                <a:gd name="T6" fmla="*/ 0 60000 65536"/>
                <a:gd name="T7" fmla="*/ 0 60000 65536"/>
                <a:gd name="T8" fmla="*/ 0 60000 65536"/>
                <a:gd name="T9" fmla="*/ 0 w 33710"/>
                <a:gd name="T10" fmla="*/ 0 h 21600"/>
                <a:gd name="T11" fmla="*/ 33710 w 33710"/>
                <a:gd name="T12" fmla="*/ 21600 h 21600"/>
              </a:gdLst>
              <a:ahLst/>
              <a:cxnLst>
                <a:cxn ang="T6">
                  <a:pos x="T0" y="T1"/>
                </a:cxn>
                <a:cxn ang="T7">
                  <a:pos x="T2" y="T3"/>
                </a:cxn>
                <a:cxn ang="T8">
                  <a:pos x="T4" y="T5"/>
                </a:cxn>
              </a:cxnLst>
              <a:rect l="T9" t="T10" r="T11" b="T12"/>
              <a:pathLst>
                <a:path w="33710" h="21600" fill="none" extrusionOk="0">
                  <a:moveTo>
                    <a:pt x="-1" y="8060"/>
                  </a:moveTo>
                  <a:cubicBezTo>
                    <a:pt x="4099" y="2964"/>
                    <a:pt x="10288" y="-1"/>
                    <a:pt x="16830" y="0"/>
                  </a:cubicBezTo>
                  <a:cubicBezTo>
                    <a:pt x="23399" y="0"/>
                    <a:pt x="29611" y="2989"/>
                    <a:pt x="33709" y="8123"/>
                  </a:cubicBezTo>
                </a:path>
                <a:path w="33710" h="21600" stroke="0" extrusionOk="0">
                  <a:moveTo>
                    <a:pt x="-1" y="8060"/>
                  </a:moveTo>
                  <a:cubicBezTo>
                    <a:pt x="4099" y="2964"/>
                    <a:pt x="10288" y="-1"/>
                    <a:pt x="16830" y="0"/>
                  </a:cubicBezTo>
                  <a:cubicBezTo>
                    <a:pt x="23399" y="0"/>
                    <a:pt x="29611" y="2989"/>
                    <a:pt x="33709" y="8123"/>
                  </a:cubicBezTo>
                  <a:lnTo>
                    <a:pt x="16830" y="21600"/>
                  </a:lnTo>
                  <a:close/>
                </a:path>
              </a:pathLst>
            </a:custGeom>
            <a:noFill/>
            <a:ln w="5715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16" name="Group 11"/>
            <p:cNvGrpSpPr>
              <a:grpSpLocks/>
            </p:cNvGrpSpPr>
            <p:nvPr/>
          </p:nvGrpSpPr>
          <p:grpSpPr bwMode="auto">
            <a:xfrm>
              <a:off x="12551682" y="2437833"/>
              <a:ext cx="3279775" cy="1082675"/>
              <a:chOff x="1768" y="2731"/>
              <a:chExt cx="2066" cy="682"/>
            </a:xfrm>
          </p:grpSpPr>
          <p:sp>
            <p:nvSpPr>
              <p:cNvPr id="17" name="Text Box 12"/>
              <p:cNvSpPr txBox="1">
                <a:spLocks noChangeArrowheads="1"/>
              </p:cNvSpPr>
              <p:nvPr/>
            </p:nvSpPr>
            <p:spPr bwMode="auto">
              <a:xfrm>
                <a:off x="2265" y="3138"/>
                <a:ext cx="10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t>172.16.64.11</a:t>
                </a:r>
              </a:p>
            </p:txBody>
          </p:sp>
          <p:sp>
            <p:nvSpPr>
              <p:cNvPr id="18" name="Arc 13"/>
              <p:cNvSpPr>
                <a:spLocks/>
              </p:cNvSpPr>
              <p:nvPr/>
            </p:nvSpPr>
            <p:spPr bwMode="auto">
              <a:xfrm flipH="1" flipV="1">
                <a:off x="1768" y="2731"/>
                <a:ext cx="2066" cy="682"/>
              </a:xfrm>
              <a:custGeom>
                <a:avLst/>
                <a:gdLst>
                  <a:gd name="T0" fmla="*/ 0 w 34186"/>
                  <a:gd name="T1" fmla="*/ 0 h 21600"/>
                  <a:gd name="T2" fmla="*/ 0 w 34186"/>
                  <a:gd name="T3" fmla="*/ 0 h 21600"/>
                  <a:gd name="T4" fmla="*/ 0 w 34186"/>
                  <a:gd name="T5" fmla="*/ 0 h 21600"/>
                  <a:gd name="T6" fmla="*/ 0 60000 65536"/>
                  <a:gd name="T7" fmla="*/ 0 60000 65536"/>
                  <a:gd name="T8" fmla="*/ 0 60000 65536"/>
                  <a:gd name="T9" fmla="*/ 0 w 34186"/>
                  <a:gd name="T10" fmla="*/ 0 h 21600"/>
                  <a:gd name="T11" fmla="*/ 34186 w 34186"/>
                  <a:gd name="T12" fmla="*/ 21600 h 21600"/>
                </a:gdLst>
                <a:ahLst/>
                <a:cxnLst>
                  <a:cxn ang="T6">
                    <a:pos x="T0" y="T1"/>
                  </a:cxn>
                  <a:cxn ang="T7">
                    <a:pos x="T2" y="T3"/>
                  </a:cxn>
                  <a:cxn ang="T8">
                    <a:pos x="T4" y="T5"/>
                  </a:cxn>
                </a:cxnLst>
                <a:rect l="T9" t="T10" r="T11" b="T12"/>
                <a:pathLst>
                  <a:path w="34186" h="21600" fill="none" extrusionOk="0">
                    <a:moveTo>
                      <a:pt x="-1" y="8060"/>
                    </a:moveTo>
                    <a:cubicBezTo>
                      <a:pt x="4099" y="2964"/>
                      <a:pt x="10288" y="-1"/>
                      <a:pt x="16830" y="0"/>
                    </a:cubicBezTo>
                    <a:cubicBezTo>
                      <a:pt x="23673" y="0"/>
                      <a:pt x="30112" y="3243"/>
                      <a:pt x="34186" y="8741"/>
                    </a:cubicBezTo>
                  </a:path>
                  <a:path w="34186" h="21600" stroke="0" extrusionOk="0">
                    <a:moveTo>
                      <a:pt x="-1" y="8060"/>
                    </a:moveTo>
                    <a:cubicBezTo>
                      <a:pt x="4099" y="2964"/>
                      <a:pt x="10288" y="-1"/>
                      <a:pt x="16830" y="0"/>
                    </a:cubicBezTo>
                    <a:cubicBezTo>
                      <a:pt x="23673" y="0"/>
                      <a:pt x="30112" y="3243"/>
                      <a:pt x="34186" y="8741"/>
                    </a:cubicBezTo>
                    <a:lnTo>
                      <a:pt x="16830" y="21600"/>
                    </a:lnTo>
                    <a:close/>
                  </a:path>
                </a:pathLst>
              </a:custGeom>
              <a:noFill/>
              <a:ln w="57150" cap="rnd">
                <a:solidFill>
                  <a:srgbClr val="CC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grpSp>
        <p:sp>
          <p:nvSpPr>
            <p:cNvPr id="19" name="AutoShape 14"/>
            <p:cNvSpPr>
              <a:spLocks noChangeArrowheads="1"/>
            </p:cNvSpPr>
            <p:nvPr/>
          </p:nvSpPr>
          <p:spPr bwMode="auto">
            <a:xfrm>
              <a:off x="10332357" y="282008"/>
              <a:ext cx="7716838" cy="773112"/>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85000"/>
                </a:lnSpc>
                <a:defRPr/>
              </a:pPr>
              <a:r>
                <a:rPr lang="en-US" dirty="0"/>
                <a:t>A </a:t>
              </a:r>
              <a:r>
                <a:rPr lang="en-US" i="1" dirty="0"/>
                <a:t>recursive query</a:t>
              </a:r>
              <a:r>
                <a:rPr lang="en-US" dirty="0"/>
                <a:t> is sent to a DNS server and requires a complete answer</a:t>
              </a:r>
            </a:p>
          </p:txBody>
        </p:sp>
        <p:pic>
          <p:nvPicPr>
            <p:cNvPr id="20" name="Picture 15" descr="Serve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1307" y="1720283"/>
              <a:ext cx="1338263"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85532" y="2588645"/>
              <a:ext cx="11588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25"/>
            <p:cNvSpPr txBox="1">
              <a:spLocks noChangeArrowheads="1"/>
            </p:cNvSpPr>
            <p:nvPr/>
          </p:nvSpPr>
          <p:spPr bwMode="auto">
            <a:xfrm>
              <a:off x="16660132" y="2698183"/>
              <a:ext cx="1252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t>Database</a:t>
              </a:r>
            </a:p>
          </p:txBody>
        </p:sp>
        <p:sp>
          <p:nvSpPr>
            <p:cNvPr id="31" name="AutoShape 26"/>
            <p:cNvSpPr>
              <a:spLocks noChangeArrowheads="1"/>
            </p:cNvSpPr>
            <p:nvPr/>
          </p:nvSpPr>
          <p:spPr bwMode="auto">
            <a:xfrm>
              <a:off x="15469507" y="3641158"/>
              <a:ext cx="2187575" cy="3810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Local DNS Server</a:t>
              </a:r>
            </a:p>
          </p:txBody>
        </p:sp>
      </p:grpSp>
      <p:grpSp>
        <p:nvGrpSpPr>
          <p:cNvPr id="3" name="Group 2"/>
          <p:cNvGrpSpPr/>
          <p:nvPr/>
        </p:nvGrpSpPr>
        <p:grpSpPr>
          <a:xfrm>
            <a:off x="504825" y="638825"/>
            <a:ext cx="8461375" cy="5302250"/>
            <a:chOff x="-9279164" y="811012"/>
            <a:chExt cx="8461375" cy="5302250"/>
          </a:xfrm>
        </p:grpSpPr>
        <p:sp>
          <p:nvSpPr>
            <p:cNvPr id="32" name="AutoShape 4"/>
            <p:cNvSpPr>
              <a:spLocks noChangeArrowheads="1"/>
            </p:cNvSpPr>
            <p:nvPr/>
          </p:nvSpPr>
          <p:spPr bwMode="auto">
            <a:xfrm>
              <a:off x="-8583839" y="811012"/>
              <a:ext cx="6958013" cy="712787"/>
            </a:xfrm>
            <a:prstGeom prst="roundRect">
              <a:avLst>
                <a:gd name="adj" fmla="val 7944"/>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defRPr/>
              </a:pPr>
              <a:r>
                <a:rPr lang="en-US" dirty="0"/>
                <a:t>An iterative query directed to a DNS server may be answered with a referral to another DNS server</a:t>
              </a:r>
              <a:endParaRPr lang="en-US" b="0" dirty="0"/>
            </a:p>
          </p:txBody>
        </p:sp>
        <p:sp>
          <p:nvSpPr>
            <p:cNvPr id="33" name="Oval 5"/>
            <p:cNvSpPr>
              <a:spLocks noChangeArrowheads="1"/>
            </p:cNvSpPr>
            <p:nvPr/>
          </p:nvSpPr>
          <p:spPr bwMode="auto">
            <a:xfrm>
              <a:off x="-8872764" y="2127049"/>
              <a:ext cx="2790825" cy="3856038"/>
            </a:xfrm>
            <a:prstGeom prst="ellipse">
              <a:avLst/>
            </a:prstGeom>
            <a:gradFill rotWithShape="1">
              <a:gsLst>
                <a:gs pos="0">
                  <a:srgbClr val="F0F1FF"/>
                </a:gs>
                <a:gs pos="100000">
                  <a:srgbClr val="B3C8D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pic>
          <p:nvPicPr>
            <p:cNvPr id="34" name="Picture 6" descr="Computer_DesktopComputerSansKeyboard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1289" y="5160762"/>
              <a:ext cx="7826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7" descr="Server01"/>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7421789" y="1960362"/>
              <a:ext cx="9128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8"/>
            <p:cNvSpPr>
              <a:spLocks noChangeArrowheads="1"/>
            </p:cNvSpPr>
            <p:nvPr/>
          </p:nvSpPr>
          <p:spPr bwMode="auto">
            <a:xfrm>
              <a:off x="-7671026" y="5637012"/>
              <a:ext cx="1708150" cy="3333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Client Server</a:t>
              </a:r>
            </a:p>
          </p:txBody>
        </p:sp>
        <p:sp>
          <p:nvSpPr>
            <p:cNvPr id="37" name="AutoShape 9"/>
            <p:cNvSpPr>
              <a:spLocks noChangeArrowheads="1"/>
            </p:cNvSpPr>
            <p:nvPr/>
          </p:nvSpPr>
          <p:spPr bwMode="auto">
            <a:xfrm>
              <a:off x="-9279164" y="1800024"/>
              <a:ext cx="2197100" cy="3683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Local DNS Server</a:t>
              </a:r>
            </a:p>
          </p:txBody>
        </p:sp>
        <p:pic>
          <p:nvPicPr>
            <p:cNvPr id="38" name="Picture 10" descr="Internet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6676" y="2427087"/>
              <a:ext cx="19097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1" descr="Server01"/>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3995964" y="1719062"/>
              <a:ext cx="8842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2" descr="Server01"/>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3803876" y="2847774"/>
              <a:ext cx="88423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3" descr="Server01"/>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3233964" y="4338437"/>
              <a:ext cx="8842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AutoShape 14"/>
            <p:cNvSpPr>
              <a:spLocks noChangeArrowheads="1"/>
            </p:cNvSpPr>
            <p:nvPr/>
          </p:nvSpPr>
          <p:spPr bwMode="auto">
            <a:xfrm>
              <a:off x="-3219676" y="1715887"/>
              <a:ext cx="1684337" cy="3333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Root Hint (.)</a:t>
              </a:r>
            </a:p>
          </p:txBody>
        </p:sp>
        <p:sp>
          <p:nvSpPr>
            <p:cNvPr id="43" name="AutoShape 15"/>
            <p:cNvSpPr>
              <a:spLocks noChangeArrowheads="1"/>
            </p:cNvSpPr>
            <p:nvPr/>
          </p:nvSpPr>
          <p:spPr bwMode="auto">
            <a:xfrm>
              <a:off x="-2960914" y="2814437"/>
              <a:ext cx="750888" cy="3333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.com</a:t>
              </a:r>
            </a:p>
          </p:txBody>
        </p:sp>
        <p:sp>
          <p:nvSpPr>
            <p:cNvPr id="44" name="Line 16"/>
            <p:cNvSpPr>
              <a:spLocks noChangeShapeType="1"/>
            </p:cNvSpPr>
            <p:nvPr/>
          </p:nvSpPr>
          <p:spPr bwMode="auto">
            <a:xfrm flipV="1">
              <a:off x="-8152039" y="2990649"/>
              <a:ext cx="830263" cy="2065338"/>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45" name="Line 17"/>
            <p:cNvSpPr>
              <a:spLocks noChangeShapeType="1"/>
            </p:cNvSpPr>
            <p:nvPr/>
          </p:nvSpPr>
          <p:spPr bwMode="auto">
            <a:xfrm flipH="1">
              <a:off x="-8026626" y="3090662"/>
              <a:ext cx="839787" cy="2068512"/>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46" name="Rectangle 18"/>
            <p:cNvSpPr>
              <a:spLocks noChangeArrowheads="1"/>
            </p:cNvSpPr>
            <p:nvPr/>
          </p:nvSpPr>
          <p:spPr bwMode="auto">
            <a:xfrm>
              <a:off x="-8017101" y="3803449"/>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dirty="0"/>
            </a:p>
          </p:txBody>
        </p:sp>
        <p:sp>
          <p:nvSpPr>
            <p:cNvPr id="47" name="Rectangle 19"/>
            <p:cNvSpPr>
              <a:spLocks noChangeArrowheads="1"/>
            </p:cNvSpPr>
            <p:nvPr/>
          </p:nvSpPr>
          <p:spPr bwMode="auto">
            <a:xfrm rot="-4043676">
              <a:off x="-9164864" y="3481187"/>
              <a:ext cx="21097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nSpc>
                  <a:spcPct val="85000"/>
                </a:lnSpc>
              </a:pPr>
              <a:r>
                <a:rPr lang="en-US" b="0" dirty="0"/>
                <a:t>Recursive Query</a:t>
              </a:r>
            </a:p>
            <a:p>
              <a:pPr>
                <a:lnSpc>
                  <a:spcPct val="85000"/>
                </a:lnSpc>
              </a:pPr>
              <a:r>
                <a:rPr lang="en-US" b="0" dirty="0"/>
                <a:t>mail1.contoso.com</a:t>
              </a:r>
            </a:p>
          </p:txBody>
        </p:sp>
        <p:sp>
          <p:nvSpPr>
            <p:cNvPr id="48" name="Rectangle 20"/>
            <p:cNvSpPr>
              <a:spLocks noChangeArrowheads="1"/>
            </p:cNvSpPr>
            <p:nvPr/>
          </p:nvSpPr>
          <p:spPr bwMode="auto">
            <a:xfrm rot="-4000979">
              <a:off x="-8139339" y="3808212"/>
              <a:ext cx="16541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t>172.16.64.11</a:t>
              </a:r>
            </a:p>
          </p:txBody>
        </p:sp>
        <p:sp>
          <p:nvSpPr>
            <p:cNvPr id="49" name="Line 21"/>
            <p:cNvSpPr>
              <a:spLocks noChangeShapeType="1"/>
            </p:cNvSpPr>
            <p:nvPr/>
          </p:nvSpPr>
          <p:spPr bwMode="auto">
            <a:xfrm>
              <a:off x="-6450239" y="2069899"/>
              <a:ext cx="2379663" cy="1588"/>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0" name="Line 22"/>
            <p:cNvSpPr>
              <a:spLocks noChangeShapeType="1"/>
            </p:cNvSpPr>
            <p:nvPr/>
          </p:nvSpPr>
          <p:spPr bwMode="auto">
            <a:xfrm>
              <a:off x="-6466114" y="2669974"/>
              <a:ext cx="2603500" cy="550863"/>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1" name="Line 23"/>
            <p:cNvSpPr>
              <a:spLocks noChangeShapeType="1"/>
            </p:cNvSpPr>
            <p:nvPr/>
          </p:nvSpPr>
          <p:spPr bwMode="auto">
            <a:xfrm>
              <a:off x="-6702651" y="3044624"/>
              <a:ext cx="3443287" cy="1554163"/>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2" name="Rectangle 24"/>
            <p:cNvSpPr>
              <a:spLocks noChangeArrowheads="1"/>
            </p:cNvSpPr>
            <p:nvPr/>
          </p:nvSpPr>
          <p:spPr bwMode="auto">
            <a:xfrm>
              <a:off x="-6002564" y="1692074"/>
              <a:ext cx="1611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t>Iterative Query</a:t>
              </a:r>
            </a:p>
          </p:txBody>
        </p:sp>
        <p:sp>
          <p:nvSpPr>
            <p:cNvPr id="53" name="Rectangle 25"/>
            <p:cNvSpPr>
              <a:spLocks noChangeArrowheads="1"/>
            </p:cNvSpPr>
            <p:nvPr/>
          </p:nvSpPr>
          <p:spPr bwMode="auto">
            <a:xfrm rot="1409217">
              <a:off x="-5018314" y="3722487"/>
              <a:ext cx="1611313"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t>Iterative Query</a:t>
              </a:r>
            </a:p>
          </p:txBody>
        </p:sp>
        <p:sp>
          <p:nvSpPr>
            <p:cNvPr id="54" name="Rectangle 26"/>
            <p:cNvSpPr>
              <a:spLocks noChangeArrowheads="1"/>
            </p:cNvSpPr>
            <p:nvPr/>
          </p:nvSpPr>
          <p:spPr bwMode="auto">
            <a:xfrm rot="690929">
              <a:off x="-5745389" y="2582662"/>
              <a:ext cx="144303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t>Iterative Query</a:t>
              </a:r>
            </a:p>
          </p:txBody>
        </p:sp>
        <p:sp>
          <p:nvSpPr>
            <p:cNvPr id="55" name="Text Box 27"/>
            <p:cNvSpPr txBox="1">
              <a:spLocks noChangeArrowheads="1"/>
            </p:cNvSpPr>
            <p:nvPr/>
          </p:nvSpPr>
          <p:spPr bwMode="auto">
            <a:xfrm>
              <a:off x="-5758089" y="2169912"/>
              <a:ext cx="1290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t>Ask .com</a:t>
              </a:r>
            </a:p>
          </p:txBody>
        </p:sp>
        <p:sp>
          <p:nvSpPr>
            <p:cNvPr id="56" name="Line 28"/>
            <p:cNvSpPr>
              <a:spLocks noChangeShapeType="1"/>
            </p:cNvSpPr>
            <p:nvPr/>
          </p:nvSpPr>
          <p:spPr bwMode="auto">
            <a:xfrm flipH="1" flipV="1">
              <a:off x="-6483576" y="2198487"/>
              <a:ext cx="2390775" cy="17462"/>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57" name="Line 29"/>
            <p:cNvSpPr>
              <a:spLocks noChangeShapeType="1"/>
            </p:cNvSpPr>
            <p:nvPr/>
          </p:nvSpPr>
          <p:spPr bwMode="auto">
            <a:xfrm flipH="1" flipV="1">
              <a:off x="-6897914" y="3082724"/>
              <a:ext cx="3498850" cy="1576388"/>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58" name="Line 30"/>
            <p:cNvSpPr>
              <a:spLocks noChangeShapeType="1"/>
            </p:cNvSpPr>
            <p:nvPr/>
          </p:nvSpPr>
          <p:spPr bwMode="auto">
            <a:xfrm flipH="1" flipV="1">
              <a:off x="-6555014" y="2768399"/>
              <a:ext cx="2647950" cy="592138"/>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59" name="Text Box 31"/>
            <p:cNvSpPr txBox="1">
              <a:spLocks noChangeArrowheads="1"/>
            </p:cNvSpPr>
            <p:nvPr/>
          </p:nvSpPr>
          <p:spPr bwMode="auto">
            <a:xfrm rot="775546">
              <a:off x="-6254976" y="3058912"/>
              <a:ext cx="241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t>Ask contoso.com</a:t>
              </a:r>
            </a:p>
          </p:txBody>
        </p:sp>
        <p:sp>
          <p:nvSpPr>
            <p:cNvPr id="60" name="Text Box 32"/>
            <p:cNvSpPr txBox="1">
              <a:spLocks noChangeArrowheads="1"/>
            </p:cNvSpPr>
            <p:nvPr/>
          </p:nvSpPr>
          <p:spPr bwMode="auto">
            <a:xfrm rot="1457945">
              <a:off x="-6077176" y="4124124"/>
              <a:ext cx="2846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t>Authoritative Response</a:t>
              </a:r>
            </a:p>
          </p:txBody>
        </p:sp>
        <p:sp>
          <p:nvSpPr>
            <p:cNvPr id="69" name="AutoShape 41"/>
            <p:cNvSpPr>
              <a:spLocks noChangeArrowheads="1"/>
            </p:cNvSpPr>
            <p:nvPr/>
          </p:nvSpPr>
          <p:spPr bwMode="auto">
            <a:xfrm>
              <a:off x="-2825976" y="4398762"/>
              <a:ext cx="2008187" cy="3333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Contoso.com</a:t>
              </a:r>
            </a:p>
          </p:txBody>
        </p:sp>
      </p:grpSp>
      <p:sp>
        <p:nvSpPr>
          <p:cNvPr id="4" name="Rectangle 3"/>
          <p:cNvSpPr/>
          <p:nvPr/>
        </p:nvSpPr>
        <p:spPr bwMode="auto">
          <a:xfrm>
            <a:off x="0" y="638825"/>
            <a:ext cx="9143999" cy="5905224"/>
          </a:xfrm>
          <a:prstGeom prst="rect">
            <a:avLst/>
          </a:prstGeom>
          <a:solidFill>
            <a:schemeClr val="accent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nvGrpSpPr>
          <p:cNvPr id="73" name="Group 72"/>
          <p:cNvGrpSpPr/>
          <p:nvPr/>
        </p:nvGrpSpPr>
        <p:grpSpPr>
          <a:xfrm>
            <a:off x="176213" y="915988"/>
            <a:ext cx="8789987" cy="5537200"/>
            <a:chOff x="176213" y="915988"/>
            <a:chExt cx="8789987" cy="5537200"/>
          </a:xfrm>
        </p:grpSpPr>
        <p:sp>
          <p:nvSpPr>
            <p:cNvPr id="74" name="Rounded Rectangle 812098"/>
            <p:cNvSpPr txBox="1">
              <a:spLocks noChangeArrowheads="1"/>
            </p:cNvSpPr>
            <p:nvPr/>
          </p:nvSpPr>
          <p:spPr bwMode="auto">
            <a:xfrm>
              <a:off x="195263" y="1849438"/>
              <a:ext cx="8753475" cy="4603750"/>
            </a:xfrm>
            <a:prstGeom prst="roundRect">
              <a:avLst>
                <a:gd name="adj" fmla="val 4167"/>
              </a:avLst>
            </a:prstGeom>
            <a:solidFill>
              <a:srgbClr val="DEE7F1"/>
            </a:solidFill>
            <a:ln w="9525" cap="flat" algn="ctr">
              <a:solidFill>
                <a:srgbClr val="333333"/>
              </a:solidFill>
              <a:round/>
              <a:headEnd type="none" w="med" len="med"/>
              <a:tailEnd type="none" w="med" len="med"/>
            </a:ln>
          </p:spPr>
          <p:txBody>
            <a:bodyPr vert="horz" wrap="square" lIns="91440" tIns="45720" rIns="91440" bIns="4572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00000"/>
                </a:lnSpc>
                <a:spcBef>
                  <a:spcPct val="0"/>
                </a:spcBef>
                <a:buFontTx/>
                <a:buNone/>
              </a:pPr>
              <a:r>
                <a:rPr lang="en-US" b="1" dirty="0"/>
                <a:t> </a:t>
              </a:r>
            </a:p>
          </p:txBody>
        </p:sp>
        <p:sp>
          <p:nvSpPr>
            <p:cNvPr id="75" name="Rounded Rectangle 844804"/>
            <p:cNvSpPr>
              <a:spLocks noChangeArrowheads="1"/>
            </p:cNvSpPr>
            <p:nvPr/>
          </p:nvSpPr>
          <p:spPr bwMode="auto">
            <a:xfrm>
              <a:off x="423863" y="1989138"/>
              <a:ext cx="8296275" cy="44767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Queries are recursive or iterative</a:t>
              </a:r>
            </a:p>
          </p:txBody>
        </p:sp>
        <p:sp>
          <p:nvSpPr>
            <p:cNvPr id="76" name="Rounded Rectangle 844806"/>
            <p:cNvSpPr>
              <a:spLocks noChangeArrowheads="1"/>
            </p:cNvSpPr>
            <p:nvPr/>
          </p:nvSpPr>
          <p:spPr bwMode="auto">
            <a:xfrm>
              <a:off x="423863" y="2530475"/>
              <a:ext cx="8296275" cy="44767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DNS clients and DNS servers initiate queries</a:t>
              </a:r>
            </a:p>
          </p:txBody>
        </p:sp>
        <p:sp>
          <p:nvSpPr>
            <p:cNvPr id="77" name="Rounded Rectangle 844808"/>
            <p:cNvSpPr>
              <a:spLocks noChangeArrowheads="1"/>
            </p:cNvSpPr>
            <p:nvPr/>
          </p:nvSpPr>
          <p:spPr bwMode="auto">
            <a:xfrm>
              <a:off x="423863" y="3079750"/>
              <a:ext cx="8296275" cy="646113"/>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DNS servers are authoritative or nonauthoritative for </a:t>
              </a:r>
              <a:br>
                <a:rPr lang="en-US" dirty="0"/>
              </a:br>
              <a:r>
                <a:rPr lang="en-US" dirty="0"/>
                <a:t>a namespace</a:t>
              </a:r>
            </a:p>
          </p:txBody>
        </p:sp>
        <p:sp>
          <p:nvSpPr>
            <p:cNvPr id="78" name="Rounded Rectangle 844812"/>
            <p:cNvSpPr>
              <a:spLocks noChangeArrowheads="1"/>
            </p:cNvSpPr>
            <p:nvPr/>
          </p:nvSpPr>
          <p:spPr bwMode="auto">
            <a:xfrm>
              <a:off x="423863" y="3835400"/>
              <a:ext cx="8296275" cy="9794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An authoritative DNS server for the namespace will either:</a:t>
              </a:r>
            </a:p>
            <a:p>
              <a:pPr marL="692150" lvl="1" indent="-234950" algn="l">
                <a:lnSpc>
                  <a:spcPct val="90000"/>
                </a:lnSpc>
                <a:spcBef>
                  <a:spcPct val="40000"/>
                </a:spcBef>
                <a:buClr>
                  <a:srgbClr val="006699"/>
                </a:buClr>
                <a:buFontTx/>
                <a:buChar char="•"/>
              </a:pPr>
              <a:r>
                <a:rPr lang="en-US" sz="1600" b="0" dirty="0"/>
                <a:t>Return the requested IP address</a:t>
              </a:r>
            </a:p>
            <a:p>
              <a:pPr marL="692150" lvl="1" indent="-234950" algn="l">
                <a:lnSpc>
                  <a:spcPct val="90000"/>
                </a:lnSpc>
                <a:spcBef>
                  <a:spcPct val="40000"/>
                </a:spcBef>
                <a:buClr>
                  <a:srgbClr val="006699"/>
                </a:buClr>
                <a:buFontTx/>
                <a:buChar char="•"/>
              </a:pPr>
              <a:r>
                <a:rPr lang="en-US" sz="1600" b="0" dirty="0"/>
                <a:t>Return an authoritative “No”</a:t>
              </a:r>
            </a:p>
          </p:txBody>
        </p:sp>
        <p:sp>
          <p:nvSpPr>
            <p:cNvPr id="79" name="Rounded Rectangle 844812"/>
            <p:cNvSpPr>
              <a:spLocks noChangeArrowheads="1"/>
            </p:cNvSpPr>
            <p:nvPr/>
          </p:nvSpPr>
          <p:spPr bwMode="auto">
            <a:xfrm>
              <a:off x="423863" y="4919663"/>
              <a:ext cx="8296275" cy="131603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A nonauthoritative DNS server for the namespace will either:</a:t>
              </a:r>
            </a:p>
            <a:p>
              <a:pPr marL="692150" lvl="1" indent="-234950" algn="l">
                <a:lnSpc>
                  <a:spcPct val="90000"/>
                </a:lnSpc>
                <a:spcBef>
                  <a:spcPct val="40000"/>
                </a:spcBef>
                <a:buClr>
                  <a:srgbClr val="006699"/>
                </a:buClr>
                <a:buFontTx/>
                <a:buChar char="•"/>
              </a:pPr>
              <a:r>
                <a:rPr lang="en-US" sz="1600" b="0" dirty="0"/>
                <a:t>Check its cache</a:t>
              </a:r>
            </a:p>
            <a:p>
              <a:pPr marL="692150" lvl="1" indent="-234950" algn="l">
                <a:lnSpc>
                  <a:spcPct val="90000"/>
                </a:lnSpc>
                <a:spcBef>
                  <a:spcPct val="40000"/>
                </a:spcBef>
                <a:buClr>
                  <a:srgbClr val="006699"/>
                </a:buClr>
                <a:buFontTx/>
                <a:buChar char="•"/>
              </a:pPr>
              <a:r>
                <a:rPr lang="en-US" sz="1600" b="0" dirty="0"/>
                <a:t>Use forwarders</a:t>
              </a:r>
            </a:p>
            <a:p>
              <a:pPr marL="692150" lvl="1" indent="-234950" algn="l">
                <a:lnSpc>
                  <a:spcPct val="90000"/>
                </a:lnSpc>
                <a:spcBef>
                  <a:spcPct val="40000"/>
                </a:spcBef>
                <a:buClr>
                  <a:srgbClr val="006699"/>
                </a:buClr>
                <a:buFontTx/>
                <a:buChar char="•"/>
              </a:pPr>
              <a:r>
                <a:rPr lang="en-US" sz="1600" b="0" dirty="0"/>
                <a:t>Use root hints</a:t>
              </a:r>
            </a:p>
          </p:txBody>
        </p:sp>
        <p:sp>
          <p:nvSpPr>
            <p:cNvPr id="80" name="AutoShape 10"/>
            <p:cNvSpPr>
              <a:spLocks noChangeArrowheads="1"/>
            </p:cNvSpPr>
            <p:nvPr/>
          </p:nvSpPr>
          <p:spPr bwMode="auto">
            <a:xfrm>
              <a:off x="176213" y="915988"/>
              <a:ext cx="8789987" cy="801687"/>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tIns="91440" bIns="91440" anchor="ctr">
              <a:spAutoFit/>
            </a:bodyPr>
            <a:lstStyle/>
            <a:p>
              <a:pPr algn="l">
                <a:defRPr/>
              </a:pPr>
              <a:r>
                <a:rPr lang="en-US" dirty="0"/>
                <a:t>A </a:t>
              </a:r>
              <a:r>
                <a:rPr lang="en-US" i="1" dirty="0"/>
                <a:t>query</a:t>
              </a:r>
              <a:r>
                <a:rPr lang="en-US" dirty="0"/>
                <a:t> is a request for name resolution and is directed to a </a:t>
              </a:r>
              <a:br>
                <a:rPr lang="en-US" dirty="0"/>
              </a:br>
              <a:r>
                <a:rPr lang="en-US" dirty="0"/>
                <a:t>DNS server</a:t>
              </a:r>
            </a:p>
          </p:txBody>
        </p:sp>
      </p:grpSp>
      <p:grpSp>
        <p:nvGrpSpPr>
          <p:cNvPr id="81" name="Group 51"/>
          <p:cNvGrpSpPr>
            <a:grpSpLocks/>
          </p:cNvGrpSpPr>
          <p:nvPr/>
        </p:nvGrpSpPr>
        <p:grpSpPr bwMode="auto">
          <a:xfrm>
            <a:off x="8035925" y="6265863"/>
            <a:ext cx="914400" cy="425450"/>
            <a:chOff x="384" y="3024"/>
            <a:chExt cx="720" cy="336"/>
          </a:xfrm>
        </p:grpSpPr>
        <p:sp>
          <p:nvSpPr>
            <p:cNvPr id="82" name="Oval 5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83" name="Group 53"/>
            <p:cNvGrpSpPr>
              <a:grpSpLocks/>
            </p:cNvGrpSpPr>
            <p:nvPr/>
          </p:nvGrpSpPr>
          <p:grpSpPr bwMode="auto">
            <a:xfrm>
              <a:off x="480" y="3096"/>
              <a:ext cx="240" cy="192"/>
              <a:chOff x="480" y="3096"/>
              <a:chExt cx="240" cy="192"/>
            </a:xfrm>
          </p:grpSpPr>
          <p:sp>
            <p:nvSpPr>
              <p:cNvPr id="84" name="Oval 5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5" name="Freeform 5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86" name="Group 56"/>
          <p:cNvGrpSpPr>
            <a:grpSpLocks/>
          </p:cNvGrpSpPr>
          <p:nvPr/>
        </p:nvGrpSpPr>
        <p:grpSpPr bwMode="auto">
          <a:xfrm>
            <a:off x="8523288" y="6356350"/>
            <a:ext cx="304800" cy="244475"/>
            <a:chOff x="768" y="3096"/>
            <a:chExt cx="240" cy="192"/>
          </a:xfrm>
        </p:grpSpPr>
        <p:sp>
          <p:nvSpPr>
            <p:cNvPr id="87" name="Oval 5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8" name="Rectangle 5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356836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499"/>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What Is Forwarding?</a:t>
            </a:r>
          </a:p>
        </p:txBody>
      </p:sp>
      <p:grpSp>
        <p:nvGrpSpPr>
          <p:cNvPr id="5" name="Group 4"/>
          <p:cNvGrpSpPr/>
          <p:nvPr/>
        </p:nvGrpSpPr>
        <p:grpSpPr>
          <a:xfrm>
            <a:off x="950119" y="1182688"/>
            <a:ext cx="7156450" cy="5099050"/>
            <a:chOff x="-8479064" y="293121"/>
            <a:chExt cx="7156450" cy="5099050"/>
          </a:xfrm>
        </p:grpSpPr>
        <p:sp>
          <p:nvSpPr>
            <p:cNvPr id="47" name="Oval 4"/>
            <p:cNvSpPr>
              <a:spLocks noChangeArrowheads="1"/>
            </p:cNvSpPr>
            <p:nvPr/>
          </p:nvSpPr>
          <p:spPr bwMode="auto">
            <a:xfrm>
              <a:off x="-8344126" y="1982221"/>
              <a:ext cx="3233737" cy="3149600"/>
            </a:xfrm>
            <a:prstGeom prst="ellipse">
              <a:avLst/>
            </a:prstGeom>
            <a:gradFill rotWithShape="1">
              <a:gsLst>
                <a:gs pos="0">
                  <a:srgbClr val="F0F1FF"/>
                </a:gs>
                <a:gs pos="100000">
                  <a:srgbClr val="B3C8D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eaLnBrk="1" hangingPunct="1"/>
              <a:endParaRPr lang="en-US" b="0" dirty="0"/>
            </a:p>
          </p:txBody>
        </p:sp>
        <p:pic>
          <p:nvPicPr>
            <p:cNvPr id="48" name="Picture 5" descr="Interne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376" y="1713933"/>
              <a:ext cx="19097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6" descr="Server0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3511776" y="1290071"/>
              <a:ext cx="884237"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7" descr="Server0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3446689" y="3904683"/>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utoShape 8"/>
            <p:cNvSpPr>
              <a:spLocks noChangeArrowheads="1"/>
            </p:cNvSpPr>
            <p:nvPr/>
          </p:nvSpPr>
          <p:spPr bwMode="auto">
            <a:xfrm>
              <a:off x="-2735489" y="1574233"/>
              <a:ext cx="1203325" cy="333375"/>
            </a:xfrm>
            <a:prstGeom prst="roundRect">
              <a:avLst>
                <a:gd name="adj" fmla="val 4167"/>
              </a:avLst>
            </a:prstGeom>
            <a:solidFill>
              <a:schemeClr val="bg1"/>
            </a:solidFill>
            <a:ln w="9525" algn="ctr">
              <a:solidFill>
                <a:srgbClr val="777777"/>
              </a:solidFill>
              <a:round/>
              <a:headEnd/>
              <a:tailEnd/>
            </a:ln>
          </p:spPr>
          <p:txBody>
            <a:bodyPr anchor="ctr"/>
            <a:lstStyle/>
            <a:p>
              <a:pPr algn="l" eaLnBrk="1" hangingPunct="1">
                <a:lnSpc>
                  <a:spcPct val="80000"/>
                </a:lnSpc>
              </a:pPr>
              <a:r>
                <a:rPr lang="en-US" sz="1600" dirty="0"/>
                <a:t>ISP DNS</a:t>
              </a:r>
            </a:p>
          </p:txBody>
        </p:sp>
        <p:sp>
          <p:nvSpPr>
            <p:cNvPr id="52" name="Line 9"/>
            <p:cNvSpPr>
              <a:spLocks noChangeShapeType="1"/>
            </p:cNvSpPr>
            <p:nvPr/>
          </p:nvSpPr>
          <p:spPr bwMode="auto">
            <a:xfrm>
              <a:off x="-6018439" y="1483746"/>
              <a:ext cx="2378075" cy="3175"/>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3" name="Line 10"/>
            <p:cNvSpPr>
              <a:spLocks noChangeShapeType="1"/>
            </p:cNvSpPr>
            <p:nvPr/>
          </p:nvSpPr>
          <p:spPr bwMode="auto">
            <a:xfrm>
              <a:off x="-5999389" y="2179071"/>
              <a:ext cx="2698750" cy="180498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54" name="Rectangle 11"/>
            <p:cNvSpPr>
              <a:spLocks noChangeArrowheads="1"/>
            </p:cNvSpPr>
            <p:nvPr/>
          </p:nvSpPr>
          <p:spPr bwMode="auto">
            <a:xfrm>
              <a:off x="-6240689" y="1132908"/>
              <a:ext cx="2774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l" eaLnBrk="1" hangingPunct="1"/>
              <a:r>
                <a:rPr lang="en-US" b="0" dirty="0"/>
                <a:t>All other DNS domains</a:t>
              </a:r>
            </a:p>
          </p:txBody>
        </p:sp>
        <p:pic>
          <p:nvPicPr>
            <p:cNvPr id="55" name="Picture 12" descr="Server01"/>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6983639" y="1404371"/>
              <a:ext cx="9128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13"/>
            <p:cNvSpPr>
              <a:spLocks noChangeArrowheads="1"/>
            </p:cNvSpPr>
            <p:nvPr/>
          </p:nvSpPr>
          <p:spPr bwMode="auto">
            <a:xfrm>
              <a:off x="-8479064" y="1480571"/>
              <a:ext cx="1355725" cy="384175"/>
            </a:xfrm>
            <a:prstGeom prst="roundRect">
              <a:avLst>
                <a:gd name="adj" fmla="val 4167"/>
              </a:avLst>
            </a:prstGeom>
            <a:solidFill>
              <a:schemeClr val="bg1"/>
            </a:solidFill>
            <a:ln w="9525" algn="ctr">
              <a:solidFill>
                <a:srgbClr val="777777"/>
              </a:solidFill>
              <a:round/>
              <a:headEnd/>
              <a:tailEnd/>
            </a:ln>
          </p:spPr>
          <p:txBody>
            <a:bodyPr anchor="ctr"/>
            <a:lstStyle/>
            <a:p>
              <a:pPr algn="l" eaLnBrk="1" hangingPunct="1">
                <a:lnSpc>
                  <a:spcPct val="80000"/>
                </a:lnSpc>
              </a:pPr>
              <a:r>
                <a:rPr lang="en-US" sz="1600" dirty="0"/>
                <a:t>Local DNS</a:t>
              </a:r>
            </a:p>
          </p:txBody>
        </p:sp>
        <p:sp>
          <p:nvSpPr>
            <p:cNvPr id="57" name="AutoShape 14"/>
            <p:cNvSpPr>
              <a:spLocks noChangeArrowheads="1"/>
            </p:cNvSpPr>
            <p:nvPr/>
          </p:nvSpPr>
          <p:spPr bwMode="auto">
            <a:xfrm>
              <a:off x="-4648426" y="4933383"/>
              <a:ext cx="2325687" cy="458788"/>
            </a:xfrm>
            <a:prstGeom prst="roundRect">
              <a:avLst>
                <a:gd name="adj" fmla="val 4167"/>
              </a:avLst>
            </a:prstGeom>
            <a:solidFill>
              <a:schemeClr val="bg1"/>
            </a:solidFill>
            <a:ln w="9525" algn="ctr">
              <a:solidFill>
                <a:srgbClr val="777777"/>
              </a:solidFill>
              <a:round/>
              <a:headEnd/>
              <a:tailEnd/>
            </a:ln>
          </p:spPr>
          <p:txBody>
            <a:bodyPr anchor="ctr"/>
            <a:lstStyle/>
            <a:p>
              <a:pPr algn="l" eaLnBrk="1" hangingPunct="1">
                <a:lnSpc>
                  <a:spcPct val="80000"/>
                </a:lnSpc>
              </a:pPr>
              <a:r>
                <a:rPr lang="en-US" sz="1600" dirty="0"/>
                <a:t>Contoso.com DNS</a:t>
              </a:r>
            </a:p>
          </p:txBody>
        </p:sp>
        <p:sp>
          <p:nvSpPr>
            <p:cNvPr id="58" name="Rectangle 15"/>
            <p:cNvSpPr>
              <a:spLocks noChangeArrowheads="1"/>
            </p:cNvSpPr>
            <p:nvPr/>
          </p:nvSpPr>
          <p:spPr bwMode="auto">
            <a:xfrm rot="2112675">
              <a:off x="-5513614" y="2625158"/>
              <a:ext cx="1611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l" eaLnBrk="1" hangingPunct="1"/>
              <a:r>
                <a:rPr lang="en-US" b="0" dirty="0"/>
                <a:t>contoso.com</a:t>
              </a:r>
            </a:p>
          </p:txBody>
        </p:sp>
        <p:pic>
          <p:nvPicPr>
            <p:cNvPr id="59" name="Picture 16" descr="Computer_DesktopComputerSansKeyboard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8101" y="4082483"/>
              <a:ext cx="78263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Line 17"/>
            <p:cNvSpPr>
              <a:spLocks noChangeShapeType="1"/>
            </p:cNvSpPr>
            <p:nvPr/>
          </p:nvSpPr>
          <p:spPr bwMode="auto">
            <a:xfrm flipV="1">
              <a:off x="-8080601" y="2342583"/>
              <a:ext cx="1217612" cy="177165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61" name="Rectangle 18"/>
            <p:cNvSpPr>
              <a:spLocks noChangeArrowheads="1"/>
            </p:cNvSpPr>
            <p:nvPr/>
          </p:nvSpPr>
          <p:spPr bwMode="auto">
            <a:xfrm rot="-3276222">
              <a:off x="-8837046" y="3186340"/>
              <a:ext cx="1611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l" eaLnBrk="1" hangingPunct="1"/>
              <a:r>
                <a:rPr lang="en-US" b="0" dirty="0"/>
                <a:t>Query for </a:t>
              </a:r>
            </a:p>
            <a:p>
              <a:pPr algn="l" eaLnBrk="1" hangingPunct="1"/>
              <a:r>
                <a:rPr lang="en-US" b="0" dirty="0"/>
                <a:t>www.contoso.com</a:t>
              </a:r>
            </a:p>
          </p:txBody>
        </p:sp>
        <p:sp>
          <p:nvSpPr>
            <p:cNvPr id="62" name="AutoShape 19"/>
            <p:cNvSpPr>
              <a:spLocks noChangeArrowheads="1"/>
            </p:cNvSpPr>
            <p:nvPr/>
          </p:nvSpPr>
          <p:spPr bwMode="auto">
            <a:xfrm>
              <a:off x="-8383814" y="293121"/>
              <a:ext cx="6948488" cy="709612"/>
            </a:xfrm>
            <a:prstGeom prst="roundRect">
              <a:avLst>
                <a:gd name="adj" fmla="val 10514"/>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fontAlgn="auto" hangingPunct="1">
                <a:lnSpc>
                  <a:spcPct val="85000"/>
                </a:lnSpc>
                <a:spcBef>
                  <a:spcPts val="0"/>
                </a:spcBef>
                <a:spcAft>
                  <a:spcPts val="0"/>
                </a:spcAft>
                <a:defRPr/>
              </a:pPr>
              <a:r>
                <a:rPr lang="en-US" b="0" i="1" dirty="0">
                  <a:latin typeface="+mn-lt"/>
                </a:rPr>
                <a:t>Conditional forwarding</a:t>
              </a:r>
              <a:r>
                <a:rPr lang="en-US" b="0" dirty="0">
                  <a:latin typeface="+mn-lt"/>
                </a:rPr>
                <a:t> forwards requests using a domain name condition</a:t>
              </a:r>
            </a:p>
          </p:txBody>
        </p:sp>
        <p:sp>
          <p:nvSpPr>
            <p:cNvPr id="63" name="AutoShape 20"/>
            <p:cNvSpPr>
              <a:spLocks noChangeArrowheads="1"/>
            </p:cNvSpPr>
            <p:nvPr/>
          </p:nvSpPr>
          <p:spPr bwMode="auto">
            <a:xfrm>
              <a:off x="-7672614" y="4731771"/>
              <a:ext cx="2078038" cy="349250"/>
            </a:xfrm>
            <a:prstGeom prst="roundRect">
              <a:avLst>
                <a:gd name="adj" fmla="val 4167"/>
              </a:avLst>
            </a:prstGeom>
            <a:solidFill>
              <a:schemeClr val="bg1"/>
            </a:solidFill>
            <a:ln w="9525" algn="ctr">
              <a:solidFill>
                <a:srgbClr val="777777"/>
              </a:solidFill>
              <a:round/>
              <a:headEnd/>
              <a:tailEnd/>
            </a:ln>
          </p:spPr>
          <p:txBody>
            <a:bodyPr anchor="ctr"/>
            <a:lstStyle/>
            <a:p>
              <a:pPr algn="l" eaLnBrk="1" hangingPunct="1">
                <a:lnSpc>
                  <a:spcPct val="80000"/>
                </a:lnSpc>
              </a:pPr>
              <a:r>
                <a:rPr lang="en-US" sz="1600" dirty="0"/>
                <a:t>Client Computer</a:t>
              </a:r>
            </a:p>
          </p:txBody>
        </p:sp>
        <p:sp>
          <p:nvSpPr>
            <p:cNvPr id="72" name="Line 29"/>
            <p:cNvSpPr>
              <a:spLocks noChangeShapeType="1"/>
            </p:cNvSpPr>
            <p:nvPr/>
          </p:nvSpPr>
          <p:spPr bwMode="auto">
            <a:xfrm flipH="1">
              <a:off x="-7899626" y="2471171"/>
              <a:ext cx="1116012" cy="1685925"/>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73" name="Line 30"/>
            <p:cNvSpPr>
              <a:spLocks noChangeShapeType="1"/>
            </p:cNvSpPr>
            <p:nvPr/>
          </p:nvSpPr>
          <p:spPr bwMode="auto">
            <a:xfrm flipH="1" flipV="1">
              <a:off x="-6143851" y="2350521"/>
              <a:ext cx="2549525" cy="1714500"/>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grpSp>
      <p:sp>
        <p:nvSpPr>
          <p:cNvPr id="3" name="Rectangle 2"/>
          <p:cNvSpPr/>
          <p:nvPr/>
        </p:nvSpPr>
        <p:spPr bwMode="auto">
          <a:xfrm>
            <a:off x="73025" y="881175"/>
            <a:ext cx="9070975" cy="5729061"/>
          </a:xfrm>
          <a:prstGeom prst="rect">
            <a:avLst/>
          </a:prstGeom>
          <a:solidFill>
            <a:schemeClr val="accent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nvGrpSpPr>
          <p:cNvPr id="77" name="Group 76"/>
          <p:cNvGrpSpPr/>
          <p:nvPr/>
        </p:nvGrpSpPr>
        <p:grpSpPr>
          <a:xfrm>
            <a:off x="157163" y="1182688"/>
            <a:ext cx="8675687" cy="5194300"/>
            <a:chOff x="157163" y="1182688"/>
            <a:chExt cx="8675687" cy="5194300"/>
          </a:xfrm>
        </p:grpSpPr>
        <p:sp>
          <p:nvSpPr>
            <p:cNvPr id="78" name="AutoShape 5"/>
            <p:cNvSpPr>
              <a:spLocks noChangeArrowheads="1"/>
            </p:cNvSpPr>
            <p:nvPr/>
          </p:nvSpPr>
          <p:spPr bwMode="auto">
            <a:xfrm>
              <a:off x="1054100" y="1182688"/>
              <a:ext cx="6948488" cy="676275"/>
            </a:xfrm>
            <a:prstGeom prst="roundRect">
              <a:avLst>
                <a:gd name="adj" fmla="val 5634"/>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defRPr/>
              </a:pPr>
              <a:r>
                <a:rPr lang="en-US" dirty="0"/>
                <a:t>A </a:t>
              </a:r>
              <a:r>
                <a:rPr lang="en-US" i="1" dirty="0"/>
                <a:t>forwarder</a:t>
              </a:r>
              <a:r>
                <a:rPr lang="en-US" dirty="0"/>
                <a:t> is a DNS server designated to resolve external or offsite DNS domain names</a:t>
              </a:r>
            </a:p>
          </p:txBody>
        </p:sp>
        <p:sp>
          <p:nvSpPr>
            <p:cNvPr id="79" name="Oval 6"/>
            <p:cNvSpPr>
              <a:spLocks noChangeArrowheads="1"/>
            </p:cNvSpPr>
            <p:nvPr/>
          </p:nvSpPr>
          <p:spPr bwMode="auto">
            <a:xfrm>
              <a:off x="1093788" y="2757488"/>
              <a:ext cx="3233737" cy="3619500"/>
            </a:xfrm>
            <a:prstGeom prst="ellipse">
              <a:avLst/>
            </a:prstGeom>
            <a:gradFill rotWithShape="1">
              <a:gsLst>
                <a:gs pos="0">
                  <a:srgbClr val="F0F1FF"/>
                </a:gs>
                <a:gs pos="100000">
                  <a:srgbClr val="B3C8D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
          <p:nvSpPr>
            <p:cNvPr id="80" name="AutoShape 8"/>
            <p:cNvSpPr>
              <a:spLocks noChangeArrowheads="1"/>
            </p:cNvSpPr>
            <p:nvPr/>
          </p:nvSpPr>
          <p:spPr bwMode="auto">
            <a:xfrm>
              <a:off x="6859588" y="5294313"/>
              <a:ext cx="1973262" cy="3333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contoso.com</a:t>
              </a:r>
            </a:p>
          </p:txBody>
        </p:sp>
        <p:pic>
          <p:nvPicPr>
            <p:cNvPr id="81" name="Picture 9" descr="Interne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738" y="2552700"/>
              <a:ext cx="19097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0" descr="Server0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786438" y="2065338"/>
              <a:ext cx="884237"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11" descr="Server0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940425" y="3225800"/>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12" descr="Server0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959600" y="4206875"/>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AutoShape 13"/>
            <p:cNvSpPr>
              <a:spLocks noChangeArrowheads="1"/>
            </p:cNvSpPr>
            <p:nvPr/>
          </p:nvSpPr>
          <p:spPr bwMode="auto">
            <a:xfrm>
              <a:off x="6578600" y="2349500"/>
              <a:ext cx="1647825" cy="3333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Root Hint (.)</a:t>
              </a:r>
            </a:p>
          </p:txBody>
        </p:sp>
        <p:sp>
          <p:nvSpPr>
            <p:cNvPr id="86" name="AutoShape 14"/>
            <p:cNvSpPr>
              <a:spLocks noChangeArrowheads="1"/>
            </p:cNvSpPr>
            <p:nvPr/>
          </p:nvSpPr>
          <p:spPr bwMode="auto">
            <a:xfrm>
              <a:off x="6719888" y="3240088"/>
              <a:ext cx="749300" cy="3333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.com</a:t>
              </a:r>
            </a:p>
          </p:txBody>
        </p:sp>
        <p:sp>
          <p:nvSpPr>
            <p:cNvPr id="87" name="Line 15"/>
            <p:cNvSpPr>
              <a:spLocks noChangeShapeType="1"/>
            </p:cNvSpPr>
            <p:nvPr/>
          </p:nvSpPr>
          <p:spPr bwMode="auto">
            <a:xfrm>
              <a:off x="3403600" y="2336800"/>
              <a:ext cx="2206625" cy="1588"/>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88" name="Line 16"/>
            <p:cNvSpPr>
              <a:spLocks noChangeShapeType="1"/>
            </p:cNvSpPr>
            <p:nvPr/>
          </p:nvSpPr>
          <p:spPr bwMode="auto">
            <a:xfrm>
              <a:off x="3438525" y="2954338"/>
              <a:ext cx="2379663" cy="50165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89" name="Line 17"/>
            <p:cNvSpPr>
              <a:spLocks noChangeShapeType="1"/>
            </p:cNvSpPr>
            <p:nvPr/>
          </p:nvSpPr>
          <p:spPr bwMode="auto">
            <a:xfrm>
              <a:off x="2994025" y="3278188"/>
              <a:ext cx="3887788" cy="167005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90" name="Rectangle 18"/>
            <p:cNvSpPr>
              <a:spLocks noChangeArrowheads="1"/>
            </p:cNvSpPr>
            <p:nvPr/>
          </p:nvSpPr>
          <p:spPr bwMode="auto">
            <a:xfrm>
              <a:off x="3589338" y="1958975"/>
              <a:ext cx="1787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t>Iterative Query</a:t>
              </a:r>
            </a:p>
          </p:txBody>
        </p:sp>
        <p:sp>
          <p:nvSpPr>
            <p:cNvPr id="91" name="Rectangle 19"/>
            <p:cNvSpPr>
              <a:spLocks noChangeArrowheads="1"/>
            </p:cNvSpPr>
            <p:nvPr/>
          </p:nvSpPr>
          <p:spPr bwMode="auto">
            <a:xfrm rot="1361310">
              <a:off x="4592638" y="3938588"/>
              <a:ext cx="176371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t>Iterative Query</a:t>
              </a:r>
            </a:p>
          </p:txBody>
        </p:sp>
        <p:sp>
          <p:nvSpPr>
            <p:cNvPr id="92" name="Rectangle 20"/>
            <p:cNvSpPr>
              <a:spLocks noChangeArrowheads="1"/>
            </p:cNvSpPr>
            <p:nvPr/>
          </p:nvSpPr>
          <p:spPr bwMode="auto">
            <a:xfrm rot="690929">
              <a:off x="3781425" y="2814638"/>
              <a:ext cx="17272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t>Iterative Query</a:t>
              </a:r>
            </a:p>
          </p:txBody>
        </p:sp>
        <p:sp>
          <p:nvSpPr>
            <p:cNvPr id="93" name="Text Box 21"/>
            <p:cNvSpPr txBox="1">
              <a:spLocks noChangeArrowheads="1"/>
            </p:cNvSpPr>
            <p:nvPr/>
          </p:nvSpPr>
          <p:spPr bwMode="auto">
            <a:xfrm>
              <a:off x="3948113" y="2436813"/>
              <a:ext cx="1363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t>Ask .com</a:t>
              </a:r>
            </a:p>
          </p:txBody>
        </p:sp>
        <p:sp>
          <p:nvSpPr>
            <p:cNvPr id="94" name="Line 22"/>
            <p:cNvSpPr>
              <a:spLocks noChangeShapeType="1"/>
            </p:cNvSpPr>
            <p:nvPr/>
          </p:nvSpPr>
          <p:spPr bwMode="auto">
            <a:xfrm flipH="1" flipV="1">
              <a:off x="3390900" y="2481263"/>
              <a:ext cx="2197100" cy="1587"/>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95" name="Line 23"/>
            <p:cNvSpPr>
              <a:spLocks noChangeShapeType="1"/>
            </p:cNvSpPr>
            <p:nvPr/>
          </p:nvSpPr>
          <p:spPr bwMode="auto">
            <a:xfrm flipH="1" flipV="1">
              <a:off x="2951163" y="3379788"/>
              <a:ext cx="3921125" cy="1676400"/>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96" name="Line 24"/>
            <p:cNvSpPr>
              <a:spLocks noChangeShapeType="1"/>
            </p:cNvSpPr>
            <p:nvPr/>
          </p:nvSpPr>
          <p:spPr bwMode="auto">
            <a:xfrm flipH="1" flipV="1">
              <a:off x="3367088" y="3067050"/>
              <a:ext cx="2406650" cy="528638"/>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97" name="Text Box 25"/>
            <p:cNvSpPr txBox="1">
              <a:spLocks noChangeArrowheads="1"/>
            </p:cNvSpPr>
            <p:nvPr/>
          </p:nvSpPr>
          <p:spPr bwMode="auto">
            <a:xfrm rot="775546">
              <a:off x="3566442" y="3294341"/>
              <a:ext cx="2141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t>Ask contoso.com</a:t>
              </a:r>
            </a:p>
          </p:txBody>
        </p:sp>
        <p:sp>
          <p:nvSpPr>
            <p:cNvPr id="98" name="Text Box 26"/>
            <p:cNvSpPr txBox="1">
              <a:spLocks noChangeArrowheads="1"/>
            </p:cNvSpPr>
            <p:nvPr/>
          </p:nvSpPr>
          <p:spPr bwMode="auto">
            <a:xfrm rot="1280207">
              <a:off x="3822700" y="4386263"/>
              <a:ext cx="2846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t>Authoritative Response</a:t>
              </a:r>
            </a:p>
          </p:txBody>
        </p:sp>
        <p:pic>
          <p:nvPicPr>
            <p:cNvPr id="99" name="Picture 27" descr="Computer_DesktopComputerSansKeyboard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9888" y="5030788"/>
              <a:ext cx="78263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28" descr="Server01"/>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2327275" y="2179638"/>
              <a:ext cx="9128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AutoShape 29"/>
            <p:cNvSpPr>
              <a:spLocks noChangeArrowheads="1"/>
            </p:cNvSpPr>
            <p:nvPr/>
          </p:nvSpPr>
          <p:spPr bwMode="auto">
            <a:xfrm>
              <a:off x="696913" y="2255838"/>
              <a:ext cx="1465262" cy="3841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Forwarder</a:t>
              </a:r>
            </a:p>
          </p:txBody>
        </p:sp>
        <p:pic>
          <p:nvPicPr>
            <p:cNvPr id="102" name="Picture 30" descr="Server01"/>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715963" y="4516438"/>
              <a:ext cx="9588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Line 31"/>
            <p:cNvSpPr>
              <a:spLocks noChangeShapeType="1"/>
            </p:cNvSpPr>
            <p:nvPr/>
          </p:nvSpPr>
          <p:spPr bwMode="auto">
            <a:xfrm rot="-304617" flipH="1" flipV="1">
              <a:off x="1785938" y="4792663"/>
              <a:ext cx="2263775" cy="785812"/>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104" name="Line 32"/>
            <p:cNvSpPr>
              <a:spLocks noChangeShapeType="1"/>
            </p:cNvSpPr>
            <p:nvPr/>
          </p:nvSpPr>
          <p:spPr bwMode="auto">
            <a:xfrm rot="-305957">
              <a:off x="1865313" y="4673600"/>
              <a:ext cx="2198687" cy="781050"/>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05" name="Rectangle 33"/>
            <p:cNvSpPr>
              <a:spLocks noChangeArrowheads="1"/>
            </p:cNvSpPr>
            <p:nvPr/>
          </p:nvSpPr>
          <p:spPr bwMode="auto">
            <a:xfrm>
              <a:off x="1376363" y="42068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dirty="0"/>
            </a:p>
          </p:txBody>
        </p:sp>
        <p:sp>
          <p:nvSpPr>
            <p:cNvPr id="106" name="Rectangle 34"/>
            <p:cNvSpPr>
              <a:spLocks noChangeArrowheads="1"/>
            </p:cNvSpPr>
            <p:nvPr/>
          </p:nvSpPr>
          <p:spPr bwMode="auto">
            <a:xfrm rot="722950">
              <a:off x="1706563" y="5126038"/>
              <a:ext cx="236537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t>Recursive Query for </a:t>
              </a:r>
            </a:p>
            <a:p>
              <a:r>
                <a:rPr lang="en-US" b="0" dirty="0"/>
                <a:t>mail1.contoso.com</a:t>
              </a:r>
            </a:p>
          </p:txBody>
        </p:sp>
        <p:sp>
          <p:nvSpPr>
            <p:cNvPr id="107" name="Rectangle 35"/>
            <p:cNvSpPr>
              <a:spLocks noChangeArrowheads="1"/>
            </p:cNvSpPr>
            <p:nvPr/>
          </p:nvSpPr>
          <p:spPr bwMode="auto">
            <a:xfrm rot="862126">
              <a:off x="2230438" y="4614863"/>
              <a:ext cx="16541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b="0" dirty="0"/>
                <a:t>172.16.64.11</a:t>
              </a:r>
            </a:p>
          </p:txBody>
        </p:sp>
        <p:sp>
          <p:nvSpPr>
            <p:cNvPr id="108" name="Line 36"/>
            <p:cNvSpPr>
              <a:spLocks noChangeShapeType="1"/>
            </p:cNvSpPr>
            <p:nvPr/>
          </p:nvSpPr>
          <p:spPr bwMode="auto">
            <a:xfrm flipV="1">
              <a:off x="1296988" y="3081338"/>
              <a:ext cx="912812" cy="13795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109" name="Line 37"/>
            <p:cNvSpPr>
              <a:spLocks noChangeShapeType="1"/>
            </p:cNvSpPr>
            <p:nvPr/>
          </p:nvSpPr>
          <p:spPr bwMode="auto">
            <a:xfrm flipH="1">
              <a:off x="1463675" y="3216275"/>
              <a:ext cx="869950" cy="1311275"/>
            </a:xfrm>
            <a:prstGeom prst="line">
              <a:avLst/>
            </a:prstGeom>
            <a:noFill/>
            <a:ln w="50800" cap="rnd">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10" name="Text Box 38"/>
            <p:cNvSpPr txBox="1">
              <a:spLocks noChangeArrowheads="1"/>
            </p:cNvSpPr>
            <p:nvPr/>
          </p:nvSpPr>
          <p:spPr bwMode="auto">
            <a:xfrm rot="-3565563">
              <a:off x="1283494" y="3709194"/>
              <a:ext cx="174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t>172.16.64.11</a:t>
              </a:r>
            </a:p>
          </p:txBody>
        </p:sp>
        <p:sp>
          <p:nvSpPr>
            <p:cNvPr id="111" name="Text Box 39"/>
            <p:cNvSpPr txBox="1">
              <a:spLocks noChangeArrowheads="1"/>
            </p:cNvSpPr>
            <p:nvPr/>
          </p:nvSpPr>
          <p:spPr bwMode="auto">
            <a:xfrm rot="-3323937">
              <a:off x="564356" y="3388520"/>
              <a:ext cx="2066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b="0" dirty="0"/>
                <a:t>Recursive Query</a:t>
              </a:r>
            </a:p>
          </p:txBody>
        </p:sp>
        <p:sp>
          <p:nvSpPr>
            <p:cNvPr id="112" name="AutoShape 48"/>
            <p:cNvSpPr>
              <a:spLocks noChangeArrowheads="1"/>
            </p:cNvSpPr>
            <p:nvPr/>
          </p:nvSpPr>
          <p:spPr bwMode="auto">
            <a:xfrm>
              <a:off x="157163" y="5707063"/>
              <a:ext cx="2173287" cy="379412"/>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Local DNS Server</a:t>
              </a:r>
            </a:p>
          </p:txBody>
        </p:sp>
        <p:sp>
          <p:nvSpPr>
            <p:cNvPr id="113" name="AutoShape 7"/>
            <p:cNvSpPr>
              <a:spLocks noChangeArrowheads="1"/>
            </p:cNvSpPr>
            <p:nvPr/>
          </p:nvSpPr>
          <p:spPr bwMode="auto">
            <a:xfrm>
              <a:off x="4810125" y="5778500"/>
              <a:ext cx="1709738" cy="3333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Client Server</a:t>
              </a:r>
            </a:p>
          </p:txBody>
        </p:sp>
      </p:grpSp>
      <p:grpSp>
        <p:nvGrpSpPr>
          <p:cNvPr id="114" name="Group 51"/>
          <p:cNvGrpSpPr>
            <a:grpSpLocks/>
          </p:cNvGrpSpPr>
          <p:nvPr/>
        </p:nvGrpSpPr>
        <p:grpSpPr bwMode="auto">
          <a:xfrm>
            <a:off x="8035925" y="6265863"/>
            <a:ext cx="914400" cy="425450"/>
            <a:chOff x="384" y="3024"/>
            <a:chExt cx="720" cy="336"/>
          </a:xfrm>
        </p:grpSpPr>
        <p:sp>
          <p:nvSpPr>
            <p:cNvPr id="115" name="Oval 5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116" name="Group 53"/>
            <p:cNvGrpSpPr>
              <a:grpSpLocks/>
            </p:cNvGrpSpPr>
            <p:nvPr/>
          </p:nvGrpSpPr>
          <p:grpSpPr bwMode="auto">
            <a:xfrm>
              <a:off x="480" y="3096"/>
              <a:ext cx="240" cy="192"/>
              <a:chOff x="480" y="3096"/>
              <a:chExt cx="240" cy="192"/>
            </a:xfrm>
          </p:grpSpPr>
          <p:sp>
            <p:nvSpPr>
              <p:cNvPr id="117" name="Oval 5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118" name="Freeform 5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119" name="Group 56"/>
          <p:cNvGrpSpPr>
            <a:grpSpLocks/>
          </p:cNvGrpSpPr>
          <p:nvPr/>
        </p:nvGrpSpPr>
        <p:grpSpPr bwMode="auto">
          <a:xfrm>
            <a:off x="8523288" y="6356350"/>
            <a:ext cx="304800" cy="244475"/>
            <a:chOff x="768" y="3096"/>
            <a:chExt cx="240" cy="192"/>
          </a:xfrm>
        </p:grpSpPr>
        <p:sp>
          <p:nvSpPr>
            <p:cNvPr id="120" name="Oval 5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121" name="Rectangle 5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286288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7"/>
                                        </p:tgtEl>
                                      </p:cBhvr>
                                    </p:animEffect>
                                    <p:set>
                                      <p:cBhvr>
                                        <p:cTn id="7" dur="1" fill="hold">
                                          <p:stCondLst>
                                            <p:cond delay="499"/>
                                          </p:stCondLst>
                                        </p:cTn>
                                        <p:tgtEl>
                                          <p:spTgt spid="7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8" name="Oval 4"/>
          <p:cNvSpPr>
            <a:spLocks noChangeArrowheads="1"/>
          </p:cNvSpPr>
          <p:nvPr/>
        </p:nvSpPr>
        <p:spPr bwMode="auto">
          <a:xfrm>
            <a:off x="1903413" y="3868738"/>
            <a:ext cx="2617787" cy="158750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defRPr/>
            </a:pPr>
            <a:endParaRPr lang="en-US" sz="1600" dirty="0"/>
          </a:p>
        </p:txBody>
      </p:sp>
      <p:sp>
        <p:nvSpPr>
          <p:cNvPr id="856069" name="AutoShape 5"/>
          <p:cNvSpPr>
            <a:spLocks noChangeArrowheads="1"/>
          </p:cNvSpPr>
          <p:nvPr/>
        </p:nvSpPr>
        <p:spPr bwMode="auto">
          <a:xfrm>
            <a:off x="1512888" y="3292475"/>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p:spPr>
        <p:txBody>
          <a:bodyPr anchor="ctr"/>
          <a:lstStyle/>
          <a:p>
            <a:r>
              <a:rPr lang="en-US" sz="1600" dirty="0"/>
              <a:t>Where’s ServerA?</a:t>
            </a:r>
          </a:p>
        </p:txBody>
      </p:sp>
      <p:sp>
        <p:nvSpPr>
          <p:cNvPr id="856089" name="AutoShape 25"/>
          <p:cNvSpPr>
            <a:spLocks noChangeArrowheads="1"/>
          </p:cNvSpPr>
          <p:nvPr/>
        </p:nvSpPr>
        <p:spPr bwMode="auto">
          <a:xfrm>
            <a:off x="1327150" y="3294063"/>
            <a:ext cx="1933575" cy="635000"/>
          </a:xfrm>
          <a:prstGeom prst="roundRect">
            <a:avLst>
              <a:gd name="adj" fmla="val 6329"/>
            </a:avLst>
          </a:prstGeom>
          <a:gradFill rotWithShape="1">
            <a:gsLst>
              <a:gs pos="0">
                <a:srgbClr val="EAABA0"/>
              </a:gs>
              <a:gs pos="100000">
                <a:srgbClr val="F6D9D4"/>
              </a:gs>
            </a:gsLst>
            <a:lin ang="2700000" scaled="1"/>
          </a:gradFill>
          <a:ln w="9525" algn="ctr">
            <a:solidFill>
              <a:srgbClr val="4D4D4D"/>
            </a:solidFill>
            <a:round/>
            <a:headEnd/>
            <a:tailEnd/>
          </a:ln>
        </p:spPr>
        <p:txBody>
          <a:bodyPr anchor="ctr"/>
          <a:lstStyle/>
          <a:p>
            <a:r>
              <a:rPr lang="en-US" sz="1600" dirty="0"/>
              <a:t>ServerA is at 192.168.8.44</a:t>
            </a:r>
          </a:p>
        </p:txBody>
      </p:sp>
      <p:sp>
        <p:nvSpPr>
          <p:cNvPr id="856090" name="AutoShape 26"/>
          <p:cNvSpPr>
            <a:spLocks noChangeArrowheads="1"/>
          </p:cNvSpPr>
          <p:nvPr/>
        </p:nvSpPr>
        <p:spPr bwMode="auto">
          <a:xfrm>
            <a:off x="3700463" y="5443538"/>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p:spPr>
        <p:txBody>
          <a:bodyPr anchor="ctr"/>
          <a:lstStyle/>
          <a:p>
            <a:r>
              <a:rPr lang="en-US" sz="1600" dirty="0"/>
              <a:t>Where’s ServerA?</a:t>
            </a:r>
          </a:p>
        </p:txBody>
      </p:sp>
      <p:sp>
        <p:nvSpPr>
          <p:cNvPr id="856091" name="AutoShape 27"/>
          <p:cNvSpPr>
            <a:spLocks noChangeArrowheads="1"/>
          </p:cNvSpPr>
          <p:nvPr/>
        </p:nvSpPr>
        <p:spPr bwMode="auto">
          <a:xfrm>
            <a:off x="3525838" y="5440363"/>
            <a:ext cx="1933575" cy="635000"/>
          </a:xfrm>
          <a:prstGeom prst="roundRect">
            <a:avLst>
              <a:gd name="adj" fmla="val 6329"/>
            </a:avLst>
          </a:prstGeom>
          <a:gradFill rotWithShape="1">
            <a:gsLst>
              <a:gs pos="0">
                <a:srgbClr val="EAABA0"/>
              </a:gs>
              <a:gs pos="100000">
                <a:srgbClr val="F6D9D4"/>
              </a:gs>
            </a:gsLst>
            <a:lin ang="2700000" scaled="1"/>
          </a:gradFill>
          <a:ln w="9525" algn="ctr">
            <a:solidFill>
              <a:srgbClr val="4D4D4D"/>
            </a:solidFill>
            <a:round/>
            <a:headEnd/>
            <a:tailEnd/>
          </a:ln>
        </p:spPr>
        <p:txBody>
          <a:bodyPr anchor="ctr"/>
          <a:lstStyle/>
          <a:p>
            <a:r>
              <a:rPr lang="en-US" sz="1600" dirty="0"/>
              <a:t>ServerA is at 192.168.8.44</a:t>
            </a:r>
          </a:p>
        </p:txBody>
      </p:sp>
      <p:sp>
        <p:nvSpPr>
          <p:cNvPr id="21511" name="Rectangle 2"/>
          <p:cNvSpPr>
            <a:spLocks noGrp="1" noChangeArrowheads="1"/>
          </p:cNvSpPr>
          <p:nvPr>
            <p:ph type="title"/>
          </p:nvPr>
        </p:nvSpPr>
        <p:spPr/>
        <p:txBody>
          <a:bodyPr/>
          <a:lstStyle/>
          <a:p>
            <a:pPr eaLnBrk="1" hangingPunct="1"/>
            <a:r>
              <a:rPr lang="en-US" dirty="0"/>
              <a:t>How DNS Server Caching Works</a:t>
            </a:r>
          </a:p>
        </p:txBody>
      </p:sp>
      <p:sp>
        <p:nvSpPr>
          <p:cNvPr id="856070" name="Oval 6"/>
          <p:cNvSpPr>
            <a:spLocks noChangeArrowheads="1"/>
          </p:cNvSpPr>
          <p:nvPr/>
        </p:nvSpPr>
        <p:spPr bwMode="auto">
          <a:xfrm>
            <a:off x="5807075" y="4976813"/>
            <a:ext cx="2101850" cy="114935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defRPr/>
            </a:pPr>
            <a:endParaRPr lang="en-US" sz="1600" dirty="0"/>
          </a:p>
        </p:txBody>
      </p:sp>
      <p:pic>
        <p:nvPicPr>
          <p:cNvPr id="21513" name="Picture 7" descr="Interne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2073275"/>
            <a:ext cx="1531938"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6072" name="Arc 8"/>
          <p:cNvSpPr>
            <a:spLocks/>
          </p:cNvSpPr>
          <p:nvPr/>
        </p:nvSpPr>
        <p:spPr bwMode="auto">
          <a:xfrm>
            <a:off x="5829300" y="4492625"/>
            <a:ext cx="1284288" cy="947738"/>
          </a:xfrm>
          <a:custGeom>
            <a:avLst/>
            <a:gdLst>
              <a:gd name="T0" fmla="*/ 2147483647 w 15563"/>
              <a:gd name="T1" fmla="*/ 2147483647 h 19332"/>
              <a:gd name="T2" fmla="*/ 2147483647 w 15563"/>
              <a:gd name="T3" fmla="*/ 2147483647 h 19332"/>
              <a:gd name="T4" fmla="*/ 0 w 15563"/>
              <a:gd name="T5" fmla="*/ 0 h 19332"/>
              <a:gd name="T6" fmla="*/ 0 60000 65536"/>
              <a:gd name="T7" fmla="*/ 0 60000 65536"/>
              <a:gd name="T8" fmla="*/ 0 60000 65536"/>
              <a:gd name="T9" fmla="*/ 0 w 15563"/>
              <a:gd name="T10" fmla="*/ 0 h 19332"/>
              <a:gd name="T11" fmla="*/ 15563 w 15563"/>
              <a:gd name="T12" fmla="*/ 19332 h 19332"/>
            </a:gdLst>
            <a:ahLst/>
            <a:cxnLst>
              <a:cxn ang="T6">
                <a:pos x="T0" y="T1"/>
              </a:cxn>
              <a:cxn ang="T7">
                <a:pos x="T2" y="T3"/>
              </a:cxn>
              <a:cxn ang="T8">
                <a:pos x="T4" y="T5"/>
              </a:cxn>
            </a:cxnLst>
            <a:rect l="T9" t="T10" r="T11" b="T12"/>
            <a:pathLst>
              <a:path w="15563" h="19332" fill="none" extrusionOk="0">
                <a:moveTo>
                  <a:pt x="15562" y="14978"/>
                </a:moveTo>
                <a:cubicBezTo>
                  <a:pt x="13849" y="16758"/>
                  <a:pt x="11844" y="18230"/>
                  <a:pt x="9634" y="19332"/>
                </a:cubicBezTo>
              </a:path>
              <a:path w="15563" h="19332" stroke="0" extrusionOk="0">
                <a:moveTo>
                  <a:pt x="15562" y="14978"/>
                </a:moveTo>
                <a:cubicBezTo>
                  <a:pt x="13849" y="16758"/>
                  <a:pt x="11844" y="18230"/>
                  <a:pt x="9634" y="19332"/>
                </a:cubicBezTo>
                <a:lnTo>
                  <a:pt x="0" y="0"/>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p>
        </p:txBody>
      </p:sp>
      <p:pic>
        <p:nvPicPr>
          <p:cNvPr id="21515" name="Picture 9" descr="Server0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692775" y="2640013"/>
            <a:ext cx="8842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10" descr="Server0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137400" y="3359150"/>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11" descr="Server0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799138" y="5076825"/>
            <a:ext cx="88423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12" descr="Server01"/>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3689350" y="3355975"/>
            <a:ext cx="88423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13" descr="Computer_DesktopComputerSansKeyboard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0" y="5146675"/>
            <a:ext cx="7604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14" descr="Computer_DesktopComputerSansKeyboard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763" y="4340225"/>
            <a:ext cx="760412"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1" name="AutoShape 15"/>
          <p:cNvSpPr>
            <a:spLocks noChangeArrowheads="1"/>
          </p:cNvSpPr>
          <p:nvPr/>
        </p:nvSpPr>
        <p:spPr bwMode="auto">
          <a:xfrm>
            <a:off x="928688" y="5227638"/>
            <a:ext cx="1122362" cy="2825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Client1</a:t>
            </a:r>
          </a:p>
        </p:txBody>
      </p:sp>
      <p:sp>
        <p:nvSpPr>
          <p:cNvPr id="21522" name="AutoShape 16"/>
          <p:cNvSpPr>
            <a:spLocks noChangeArrowheads="1"/>
          </p:cNvSpPr>
          <p:nvPr/>
        </p:nvSpPr>
        <p:spPr bwMode="auto">
          <a:xfrm>
            <a:off x="1573213" y="5729288"/>
            <a:ext cx="1122362" cy="2825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Client2</a:t>
            </a:r>
          </a:p>
        </p:txBody>
      </p:sp>
      <p:sp>
        <p:nvSpPr>
          <p:cNvPr id="21523" name="AutoShape 17"/>
          <p:cNvSpPr>
            <a:spLocks noChangeArrowheads="1"/>
          </p:cNvSpPr>
          <p:nvPr/>
        </p:nvSpPr>
        <p:spPr bwMode="auto">
          <a:xfrm>
            <a:off x="5102225" y="4851400"/>
            <a:ext cx="1122363" cy="282575"/>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ServerA</a:t>
            </a:r>
          </a:p>
        </p:txBody>
      </p:sp>
      <p:sp>
        <p:nvSpPr>
          <p:cNvPr id="856082" name="Arc 18"/>
          <p:cNvSpPr>
            <a:spLocks/>
          </p:cNvSpPr>
          <p:nvPr/>
        </p:nvSpPr>
        <p:spPr bwMode="auto">
          <a:xfrm>
            <a:off x="4711700" y="3633788"/>
            <a:ext cx="1133475" cy="882650"/>
          </a:xfrm>
          <a:custGeom>
            <a:avLst/>
            <a:gdLst>
              <a:gd name="T0" fmla="*/ 0 w 15285"/>
              <a:gd name="T1" fmla="*/ 2147483647 h 21600"/>
              <a:gd name="T2" fmla="*/ 2147483647 w 15285"/>
              <a:gd name="T3" fmla="*/ 11122658 h 21600"/>
              <a:gd name="T4" fmla="*/ 2147483647 w 15285"/>
              <a:gd name="T5" fmla="*/ 2147483647 h 21600"/>
              <a:gd name="T6" fmla="*/ 0 60000 65536"/>
              <a:gd name="T7" fmla="*/ 0 60000 65536"/>
              <a:gd name="T8" fmla="*/ 0 60000 65536"/>
              <a:gd name="T9" fmla="*/ 0 w 15285"/>
              <a:gd name="T10" fmla="*/ 0 h 21600"/>
              <a:gd name="T11" fmla="*/ 15285 w 15285"/>
              <a:gd name="T12" fmla="*/ 21600 h 21600"/>
            </a:gdLst>
            <a:ahLst/>
            <a:cxnLst>
              <a:cxn ang="T6">
                <a:pos x="T0" y="T1"/>
              </a:cxn>
              <a:cxn ang="T7">
                <a:pos x="T2" y="T3"/>
              </a:cxn>
              <a:cxn ang="T8">
                <a:pos x="T4" y="T5"/>
              </a:cxn>
            </a:cxnLst>
            <a:rect l="T9" t="T10" r="T11" b="T12"/>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3" name="Arc 19"/>
          <p:cNvSpPr>
            <a:spLocks/>
          </p:cNvSpPr>
          <p:nvPr/>
        </p:nvSpPr>
        <p:spPr bwMode="auto">
          <a:xfrm>
            <a:off x="5799138" y="4421188"/>
            <a:ext cx="1782762" cy="479425"/>
          </a:xfrm>
          <a:custGeom>
            <a:avLst/>
            <a:gdLst>
              <a:gd name="T0" fmla="*/ 2147483647 w 21600"/>
              <a:gd name="T1" fmla="*/ 0 h 9780"/>
              <a:gd name="T2" fmla="*/ 2147483647 w 21600"/>
              <a:gd name="T3" fmla="*/ 2147483647 h 9780"/>
              <a:gd name="T4" fmla="*/ 0 w 21600"/>
              <a:gd name="T5" fmla="*/ 2147483647 h 9780"/>
              <a:gd name="T6" fmla="*/ 0 60000 65536"/>
              <a:gd name="T7" fmla="*/ 0 60000 65536"/>
              <a:gd name="T8" fmla="*/ 0 60000 65536"/>
              <a:gd name="T9" fmla="*/ 0 w 21600"/>
              <a:gd name="T10" fmla="*/ 0 h 9780"/>
              <a:gd name="T11" fmla="*/ 21600 w 21600"/>
              <a:gd name="T12" fmla="*/ 9780 h 9780"/>
            </a:gdLst>
            <a:ahLst/>
            <a:cxnLst>
              <a:cxn ang="T6">
                <a:pos x="T0" y="T1"/>
              </a:cxn>
              <a:cxn ang="T7">
                <a:pos x="T2" y="T3"/>
              </a:cxn>
              <a:cxn ang="T8">
                <a:pos x="T4" y="T5"/>
              </a:cxn>
            </a:cxnLst>
            <a:rect l="T9" t="T10" r="T11" b="T12"/>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4" name="Arc 20"/>
          <p:cNvSpPr>
            <a:spLocks/>
          </p:cNvSpPr>
          <p:nvPr/>
        </p:nvSpPr>
        <p:spPr bwMode="auto">
          <a:xfrm>
            <a:off x="5773738" y="3543300"/>
            <a:ext cx="1331912" cy="982663"/>
          </a:xfrm>
          <a:custGeom>
            <a:avLst/>
            <a:gdLst>
              <a:gd name="T0" fmla="*/ 2147483647 w 16140"/>
              <a:gd name="T1" fmla="*/ 0 h 20082"/>
              <a:gd name="T2" fmla="*/ 2147483647 w 16140"/>
              <a:gd name="T3" fmla="*/ 2147483647 h 20082"/>
              <a:gd name="T4" fmla="*/ 0 w 16140"/>
              <a:gd name="T5" fmla="*/ 2147483647 h 20082"/>
              <a:gd name="T6" fmla="*/ 0 60000 65536"/>
              <a:gd name="T7" fmla="*/ 0 60000 65536"/>
              <a:gd name="T8" fmla="*/ 0 60000 65536"/>
              <a:gd name="T9" fmla="*/ 0 w 16140"/>
              <a:gd name="T10" fmla="*/ 0 h 20082"/>
              <a:gd name="T11" fmla="*/ 16140 w 16140"/>
              <a:gd name="T12" fmla="*/ 20082 h 20082"/>
            </a:gdLst>
            <a:ahLst/>
            <a:cxnLst>
              <a:cxn ang="T6">
                <a:pos x="T0" y="T1"/>
              </a:cxn>
              <a:cxn ang="T7">
                <a:pos x="T2" y="T3"/>
              </a:cxn>
              <a:cxn ang="T8">
                <a:pos x="T4" y="T5"/>
              </a:cxn>
            </a:cxnLst>
            <a:rect l="T9" t="T10" r="T11" b="T12"/>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5" name="Arc 21"/>
          <p:cNvSpPr>
            <a:spLocks/>
          </p:cNvSpPr>
          <p:nvPr/>
        </p:nvSpPr>
        <p:spPr bwMode="auto">
          <a:xfrm>
            <a:off x="4652963" y="3470275"/>
            <a:ext cx="1122362" cy="1055688"/>
          </a:xfrm>
          <a:custGeom>
            <a:avLst/>
            <a:gdLst>
              <a:gd name="T0" fmla="*/ 0 w 13606"/>
              <a:gd name="T1" fmla="*/ 2147483647 h 21543"/>
              <a:gd name="T2" fmla="*/ 2147483647 w 13606"/>
              <a:gd name="T3" fmla="*/ 0 h 21543"/>
              <a:gd name="T4" fmla="*/ 2147483647 w 13606"/>
              <a:gd name="T5" fmla="*/ 2147483647 h 21543"/>
              <a:gd name="T6" fmla="*/ 0 60000 65536"/>
              <a:gd name="T7" fmla="*/ 0 60000 65536"/>
              <a:gd name="T8" fmla="*/ 0 60000 65536"/>
              <a:gd name="T9" fmla="*/ 0 w 13606"/>
              <a:gd name="T10" fmla="*/ 0 h 21543"/>
              <a:gd name="T11" fmla="*/ 13606 w 13606"/>
              <a:gd name="T12" fmla="*/ 21543 h 21543"/>
            </a:gdLst>
            <a:ahLst/>
            <a:cxnLst>
              <a:cxn ang="T6">
                <a:pos x="T0" y="T1"/>
              </a:cxn>
              <a:cxn ang="T7">
                <a:pos x="T2" y="T3"/>
              </a:cxn>
              <a:cxn ang="T8">
                <a:pos x="T4" y="T5"/>
              </a:cxn>
            </a:cxnLst>
            <a:rect l="T9" t="T10" r="T11" b="T12"/>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6" name="Arc 22"/>
          <p:cNvSpPr>
            <a:spLocks/>
          </p:cNvSpPr>
          <p:nvPr/>
        </p:nvSpPr>
        <p:spPr bwMode="auto">
          <a:xfrm>
            <a:off x="5815013" y="3678238"/>
            <a:ext cx="1247775" cy="838200"/>
          </a:xfrm>
          <a:custGeom>
            <a:avLst/>
            <a:gdLst>
              <a:gd name="T0" fmla="*/ 2147483647 w 16830"/>
              <a:gd name="T1" fmla="*/ 0 h 20529"/>
              <a:gd name="T2" fmla="*/ 2147483647 w 16830"/>
              <a:gd name="T3" fmla="*/ 2147483647 h 20529"/>
              <a:gd name="T4" fmla="*/ 0 w 16830"/>
              <a:gd name="T5" fmla="*/ 2147483647 h 20529"/>
              <a:gd name="T6" fmla="*/ 0 60000 65536"/>
              <a:gd name="T7" fmla="*/ 0 60000 65536"/>
              <a:gd name="T8" fmla="*/ 0 60000 65536"/>
              <a:gd name="T9" fmla="*/ 0 w 16830"/>
              <a:gd name="T10" fmla="*/ 0 h 20529"/>
              <a:gd name="T11" fmla="*/ 16830 w 16830"/>
              <a:gd name="T12" fmla="*/ 20529 h 20529"/>
            </a:gdLst>
            <a:ahLst/>
            <a:cxnLst>
              <a:cxn ang="T6">
                <a:pos x="T0" y="T1"/>
              </a:cxn>
              <a:cxn ang="T7">
                <a:pos x="T2" y="T3"/>
              </a:cxn>
              <a:cxn ang="T8">
                <a:pos x="T4" y="T5"/>
              </a:cxn>
            </a:cxnLst>
            <a:rect l="T9" t="T10" r="T11" b="T12"/>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7" name="Arc 23"/>
          <p:cNvSpPr>
            <a:spLocks/>
          </p:cNvSpPr>
          <p:nvPr/>
        </p:nvSpPr>
        <p:spPr bwMode="auto">
          <a:xfrm>
            <a:off x="5826125" y="4351338"/>
            <a:ext cx="1601788" cy="620712"/>
          </a:xfrm>
          <a:custGeom>
            <a:avLst/>
            <a:gdLst>
              <a:gd name="T0" fmla="*/ 2147483647 w 21600"/>
              <a:gd name="T1" fmla="*/ 0 h 15183"/>
              <a:gd name="T2" fmla="*/ 2147483647 w 21600"/>
              <a:gd name="T3" fmla="*/ 2147483647 h 15183"/>
              <a:gd name="T4" fmla="*/ 0 w 21600"/>
              <a:gd name="T5" fmla="*/ 2147483647 h 15183"/>
              <a:gd name="T6" fmla="*/ 0 60000 65536"/>
              <a:gd name="T7" fmla="*/ 0 60000 65536"/>
              <a:gd name="T8" fmla="*/ 0 60000 65536"/>
              <a:gd name="T9" fmla="*/ 0 w 21600"/>
              <a:gd name="T10" fmla="*/ 0 h 15183"/>
              <a:gd name="T11" fmla="*/ 21600 w 21600"/>
              <a:gd name="T12" fmla="*/ 15183 h 15183"/>
            </a:gdLst>
            <a:ahLst/>
            <a:cxnLst>
              <a:cxn ang="T6">
                <a:pos x="T0" y="T1"/>
              </a:cxn>
              <a:cxn ang="T7">
                <a:pos x="T2" y="T3"/>
              </a:cxn>
              <a:cxn ang="T8">
                <a:pos x="T4" y="T5"/>
              </a:cxn>
            </a:cxnLst>
            <a:rect l="T9" t="T10" r="T11" b="T12"/>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88" name="Arc 24"/>
          <p:cNvSpPr>
            <a:spLocks/>
          </p:cNvSpPr>
          <p:nvPr/>
        </p:nvSpPr>
        <p:spPr bwMode="auto">
          <a:xfrm>
            <a:off x="5870575" y="4484688"/>
            <a:ext cx="1189038" cy="773112"/>
          </a:xfrm>
          <a:custGeom>
            <a:avLst/>
            <a:gdLst>
              <a:gd name="T0" fmla="*/ 2147483647 w 16040"/>
              <a:gd name="T1" fmla="*/ 2147483647 h 18912"/>
              <a:gd name="T2" fmla="*/ 2147483647 w 16040"/>
              <a:gd name="T3" fmla="*/ 2147483647 h 18912"/>
              <a:gd name="T4" fmla="*/ 0 w 16040"/>
              <a:gd name="T5" fmla="*/ 0 h 18912"/>
              <a:gd name="T6" fmla="*/ 0 60000 65536"/>
              <a:gd name="T7" fmla="*/ 0 60000 65536"/>
              <a:gd name="T8" fmla="*/ 0 60000 65536"/>
              <a:gd name="T9" fmla="*/ 0 w 16040"/>
              <a:gd name="T10" fmla="*/ 0 h 18912"/>
              <a:gd name="T11" fmla="*/ 16040 w 16040"/>
              <a:gd name="T12" fmla="*/ 18912 h 18912"/>
            </a:gdLst>
            <a:ahLst/>
            <a:cxnLst>
              <a:cxn ang="T6">
                <a:pos x="T0" y="T1"/>
              </a:cxn>
              <a:cxn ang="T7">
                <a:pos x="T2" y="T3"/>
              </a:cxn>
              <a:cxn ang="T8">
                <a:pos x="T4" y="T5"/>
              </a:cxn>
            </a:cxnLst>
            <a:rect l="T9" t="T10" r="T11" b="T12"/>
            <a:pathLst>
              <a:path w="16040" h="18912" fill="none" extrusionOk="0">
                <a:moveTo>
                  <a:pt x="16040" y="14466"/>
                </a:moveTo>
                <a:cubicBezTo>
                  <a:pt x="14431" y="16249"/>
                  <a:pt x="12537" y="17752"/>
                  <a:pt x="10435" y="18912"/>
                </a:cubicBezTo>
              </a:path>
              <a:path w="16040" h="18912" stroke="0" extrusionOk="0">
                <a:moveTo>
                  <a:pt x="16040" y="14466"/>
                </a:moveTo>
                <a:cubicBezTo>
                  <a:pt x="14431" y="16249"/>
                  <a:pt x="12537" y="17752"/>
                  <a:pt x="10435" y="18912"/>
                </a:cubicBezTo>
                <a:lnTo>
                  <a:pt x="0" y="0"/>
                </a:lnTo>
                <a:close/>
              </a:path>
            </a:pathLst>
          </a:custGeom>
          <a:noFill/>
          <a:ln w="50800">
            <a:solidFill>
              <a:srgbClr val="CC0000"/>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p>
        </p:txBody>
      </p:sp>
      <p:sp>
        <p:nvSpPr>
          <p:cNvPr id="856092" name="Line 28"/>
          <p:cNvSpPr>
            <a:spLocks noChangeShapeType="1"/>
          </p:cNvSpPr>
          <p:nvPr/>
        </p:nvSpPr>
        <p:spPr bwMode="auto">
          <a:xfrm flipV="1">
            <a:off x="2600325" y="4062413"/>
            <a:ext cx="971550" cy="4778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56093" name="Line 29"/>
          <p:cNvSpPr>
            <a:spLocks noChangeShapeType="1"/>
          </p:cNvSpPr>
          <p:nvPr/>
        </p:nvSpPr>
        <p:spPr bwMode="auto">
          <a:xfrm flipH="1">
            <a:off x="2611438" y="4225925"/>
            <a:ext cx="998537" cy="493713"/>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56094" name="Line 30"/>
          <p:cNvSpPr>
            <a:spLocks noChangeShapeType="1"/>
          </p:cNvSpPr>
          <p:nvPr/>
        </p:nvSpPr>
        <p:spPr bwMode="auto">
          <a:xfrm flipH="1">
            <a:off x="3455988" y="4484688"/>
            <a:ext cx="490537" cy="638175"/>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56095" name="Line 31"/>
          <p:cNvSpPr>
            <a:spLocks noChangeShapeType="1"/>
          </p:cNvSpPr>
          <p:nvPr/>
        </p:nvSpPr>
        <p:spPr bwMode="auto">
          <a:xfrm flipV="1">
            <a:off x="3227388" y="4352925"/>
            <a:ext cx="593725" cy="739775"/>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graphicFrame>
        <p:nvGraphicFramePr>
          <p:cNvPr id="856136" name="Group 72"/>
          <p:cNvGraphicFramePr>
            <a:graphicFrameLocks noGrp="1"/>
          </p:cNvGraphicFramePr>
          <p:nvPr/>
        </p:nvGraphicFramePr>
        <p:xfrm>
          <a:off x="247650" y="1401763"/>
          <a:ext cx="6018213" cy="1022654"/>
        </p:xfrm>
        <a:graphic>
          <a:graphicData uri="http://schemas.openxmlformats.org/drawingml/2006/table">
            <a:tbl>
              <a:tblPr/>
              <a:tblGrid>
                <a:gridCol w="2652713">
                  <a:extLst>
                    <a:ext uri="{9D8B030D-6E8A-4147-A177-3AD203B41FA5}">
                      <a16:colId xmlns:a16="http://schemas.microsoft.com/office/drawing/2014/main" val="20000"/>
                    </a:ext>
                  </a:extLst>
                </a:gridCol>
                <a:gridCol w="1762125">
                  <a:extLst>
                    <a:ext uri="{9D8B030D-6E8A-4147-A177-3AD203B41FA5}">
                      <a16:colId xmlns:a16="http://schemas.microsoft.com/office/drawing/2014/main" val="20001"/>
                    </a:ext>
                  </a:extLst>
                </a:gridCol>
                <a:gridCol w="1603375">
                  <a:extLst>
                    <a:ext uri="{9D8B030D-6E8A-4147-A177-3AD203B41FA5}">
                      <a16:colId xmlns:a16="http://schemas.microsoft.com/office/drawing/2014/main" val="20002"/>
                    </a:ext>
                  </a:extLst>
                </a:gridCol>
              </a:tblGrid>
              <a:tr h="352206">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DNS server cache</a:t>
                      </a:r>
                    </a:p>
                  </a:txBody>
                  <a:tcPr marT="45692" marB="4569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0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Host name</a:t>
                      </a:r>
                    </a:p>
                  </a:txBody>
                  <a:tcPr marT="45692" marB="4569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IP address</a:t>
                      </a:r>
                    </a:p>
                  </a:txBody>
                  <a:tcPr marT="45692" marB="4569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TTL</a:t>
                      </a:r>
                    </a:p>
                  </a:txBody>
                  <a:tcPr marT="45692" marB="4569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extLst>
                  <a:ext uri="{0D108BD9-81ED-4DB2-BD59-A6C34878D82A}">
                    <a16:rowId xmlns:a16="http://schemas.microsoft.com/office/drawing/2014/main" val="10001"/>
                  </a:ext>
                </a:extLst>
              </a:tr>
              <a:tr h="3350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ServerA.contoso.com</a:t>
                      </a:r>
                    </a:p>
                  </a:txBody>
                  <a:tcPr marT="45692" marB="4569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1" i="0" u="none" strike="noStrike" cap="none" normalizeH="0" baseline="0" dirty="0">
                          <a:ln>
                            <a:noFill/>
                          </a:ln>
                          <a:solidFill>
                            <a:schemeClr val="tx1"/>
                          </a:solidFill>
                          <a:effectLst/>
                          <a:latin typeface="Verdana" pitchFamily="34" charset="0"/>
                        </a:rPr>
                        <a:t>192.168.8.44</a:t>
                      </a:r>
                    </a:p>
                  </a:txBody>
                  <a:tcPr marT="45692" marB="4569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1" i="0" u="none" strike="noStrike" cap="none" normalizeH="0" baseline="0" dirty="0">
                          <a:ln>
                            <a:noFill/>
                          </a:ln>
                          <a:solidFill>
                            <a:schemeClr val="tx1"/>
                          </a:solidFill>
                          <a:effectLst/>
                          <a:latin typeface="Verdana" pitchFamily="34" charset="0"/>
                        </a:rPr>
                        <a:t>28 seconds</a:t>
                      </a:r>
                    </a:p>
                  </a:txBody>
                  <a:tcPr marT="45692" marB="4569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pSp>
        <p:nvGrpSpPr>
          <p:cNvPr id="21551" name="Group 51"/>
          <p:cNvGrpSpPr>
            <a:grpSpLocks/>
          </p:cNvGrpSpPr>
          <p:nvPr/>
        </p:nvGrpSpPr>
        <p:grpSpPr bwMode="auto">
          <a:xfrm>
            <a:off x="8035925" y="6265863"/>
            <a:ext cx="914400" cy="425450"/>
            <a:chOff x="384" y="3024"/>
            <a:chExt cx="720" cy="336"/>
          </a:xfrm>
        </p:grpSpPr>
        <p:sp>
          <p:nvSpPr>
            <p:cNvPr id="856116" name="Oval 5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21556" name="Group 53"/>
            <p:cNvGrpSpPr>
              <a:grpSpLocks/>
            </p:cNvGrpSpPr>
            <p:nvPr/>
          </p:nvGrpSpPr>
          <p:grpSpPr bwMode="auto">
            <a:xfrm>
              <a:off x="480" y="3096"/>
              <a:ext cx="240" cy="192"/>
              <a:chOff x="480" y="3096"/>
              <a:chExt cx="240" cy="192"/>
            </a:xfrm>
          </p:grpSpPr>
          <p:sp>
            <p:nvSpPr>
              <p:cNvPr id="21557" name="Oval 5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56119" name="Freeform 5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4" name="Group 56"/>
          <p:cNvGrpSpPr>
            <a:grpSpLocks/>
          </p:cNvGrpSpPr>
          <p:nvPr/>
        </p:nvGrpSpPr>
        <p:grpSpPr bwMode="auto">
          <a:xfrm>
            <a:off x="8523288" y="6356350"/>
            <a:ext cx="304800" cy="244475"/>
            <a:chOff x="768" y="3096"/>
            <a:chExt cx="240" cy="192"/>
          </a:xfrm>
        </p:grpSpPr>
        <p:sp>
          <p:nvSpPr>
            <p:cNvPr id="21553" name="Oval 5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56122" name="Rectangle 5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39263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6069"/>
                                        </p:tgtEl>
                                        <p:attrNameLst>
                                          <p:attrName>style.visibility</p:attrName>
                                        </p:attrNameLst>
                                      </p:cBhvr>
                                      <p:to>
                                        <p:strVal val="visible"/>
                                      </p:to>
                                    </p:set>
                                    <p:animEffect transition="in" filter="fade">
                                      <p:cBhvr>
                                        <p:cTn id="7" dur="500"/>
                                        <p:tgtEl>
                                          <p:spTgt spid="85606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56092"/>
                                        </p:tgtEl>
                                        <p:attrNameLst>
                                          <p:attrName>style.visibility</p:attrName>
                                        </p:attrNameLst>
                                      </p:cBhvr>
                                      <p:to>
                                        <p:strVal val="visible"/>
                                      </p:to>
                                    </p:set>
                                    <p:animEffect transition="in" filter="wipe(left)">
                                      <p:cBhvr>
                                        <p:cTn id="11" dur="500"/>
                                        <p:tgtEl>
                                          <p:spTgt spid="85609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56085"/>
                                        </p:tgtEl>
                                        <p:attrNameLst>
                                          <p:attrName>style.visibility</p:attrName>
                                        </p:attrNameLst>
                                      </p:cBhvr>
                                      <p:to>
                                        <p:strVal val="visible"/>
                                      </p:to>
                                    </p:set>
                                    <p:animEffect transition="in" filter="wipe(left)">
                                      <p:cBhvr>
                                        <p:cTn id="15" dur="500"/>
                                        <p:tgtEl>
                                          <p:spTgt spid="85608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56084"/>
                                        </p:tgtEl>
                                        <p:attrNameLst>
                                          <p:attrName>style.visibility</p:attrName>
                                        </p:attrNameLst>
                                      </p:cBhvr>
                                      <p:to>
                                        <p:strVal val="visible"/>
                                      </p:to>
                                    </p:set>
                                    <p:animEffect transition="in" filter="wipe(left)">
                                      <p:cBhvr>
                                        <p:cTn id="19" dur="500"/>
                                        <p:tgtEl>
                                          <p:spTgt spid="85608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56083"/>
                                        </p:tgtEl>
                                        <p:attrNameLst>
                                          <p:attrName>style.visibility</p:attrName>
                                        </p:attrNameLst>
                                      </p:cBhvr>
                                      <p:to>
                                        <p:strVal val="visible"/>
                                      </p:to>
                                    </p:set>
                                    <p:animEffect transition="in" filter="wipe(up)">
                                      <p:cBhvr>
                                        <p:cTn id="23" dur="500"/>
                                        <p:tgtEl>
                                          <p:spTgt spid="856083"/>
                                        </p:tgtEl>
                                      </p:cBhvr>
                                    </p:animEffect>
                                  </p:childTnLst>
                                </p:cTn>
                              </p:par>
                            </p:childTnLst>
                          </p:cTn>
                        </p:par>
                        <p:par>
                          <p:cTn id="24" fill="hold" nodeType="afterGroup">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856072"/>
                                        </p:tgtEl>
                                        <p:attrNameLst>
                                          <p:attrName>style.visibility</p:attrName>
                                        </p:attrNameLst>
                                      </p:cBhvr>
                                      <p:to>
                                        <p:strVal val="visible"/>
                                      </p:to>
                                    </p:set>
                                    <p:animEffect transition="in" filter="wipe(right)">
                                      <p:cBhvr>
                                        <p:cTn id="27" dur="500"/>
                                        <p:tgtEl>
                                          <p:spTgt spid="85607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56088"/>
                                        </p:tgtEl>
                                        <p:attrNameLst>
                                          <p:attrName>style.visibility</p:attrName>
                                        </p:attrNameLst>
                                      </p:cBhvr>
                                      <p:to>
                                        <p:strVal val="visible"/>
                                      </p:to>
                                    </p:set>
                                    <p:animEffect transition="in" filter="wipe(left)">
                                      <p:cBhvr>
                                        <p:cTn id="31" dur="500"/>
                                        <p:tgtEl>
                                          <p:spTgt spid="856088"/>
                                        </p:tgtEl>
                                      </p:cBhvr>
                                    </p:animEffect>
                                  </p:childTnLst>
                                </p:cTn>
                              </p:par>
                            </p:childTnLst>
                          </p:cTn>
                        </p:par>
                        <p:par>
                          <p:cTn id="32" fill="hold" nodeType="afterGroup">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56087"/>
                                        </p:tgtEl>
                                        <p:attrNameLst>
                                          <p:attrName>style.visibility</p:attrName>
                                        </p:attrNameLst>
                                      </p:cBhvr>
                                      <p:to>
                                        <p:strVal val="visible"/>
                                      </p:to>
                                    </p:set>
                                    <p:animEffect transition="in" filter="wipe(down)">
                                      <p:cBhvr>
                                        <p:cTn id="35" dur="500"/>
                                        <p:tgtEl>
                                          <p:spTgt spid="856087"/>
                                        </p:tgtEl>
                                      </p:cBhvr>
                                    </p:animEffect>
                                  </p:childTnLst>
                                </p:cTn>
                              </p:par>
                            </p:childTnLst>
                          </p:cTn>
                        </p:par>
                        <p:par>
                          <p:cTn id="36" fill="hold" nodeType="afterGroup">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856086"/>
                                        </p:tgtEl>
                                        <p:attrNameLst>
                                          <p:attrName>style.visibility</p:attrName>
                                        </p:attrNameLst>
                                      </p:cBhvr>
                                      <p:to>
                                        <p:strVal val="visible"/>
                                      </p:to>
                                    </p:set>
                                    <p:animEffect transition="in" filter="wipe(right)">
                                      <p:cBhvr>
                                        <p:cTn id="39" dur="500"/>
                                        <p:tgtEl>
                                          <p:spTgt spid="856086"/>
                                        </p:tgtEl>
                                      </p:cBhvr>
                                    </p:animEffect>
                                  </p:childTnLst>
                                </p:cTn>
                              </p:par>
                            </p:childTnLst>
                          </p:cTn>
                        </p:par>
                        <p:par>
                          <p:cTn id="40" fill="hold" nodeType="afterGroup">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856082"/>
                                        </p:tgtEl>
                                        <p:attrNameLst>
                                          <p:attrName>style.visibility</p:attrName>
                                        </p:attrNameLst>
                                      </p:cBhvr>
                                      <p:to>
                                        <p:strVal val="visible"/>
                                      </p:to>
                                    </p:set>
                                    <p:animEffect transition="in" filter="wipe(right)">
                                      <p:cBhvr>
                                        <p:cTn id="43" dur="500"/>
                                        <p:tgtEl>
                                          <p:spTgt spid="856082"/>
                                        </p:tgtEl>
                                      </p:cBhvr>
                                    </p:animEffect>
                                  </p:childTnLst>
                                </p:cTn>
                              </p:par>
                            </p:childTnLst>
                          </p:cTn>
                        </p:par>
                        <p:par>
                          <p:cTn id="44" fill="hold" nodeType="afterGroup">
                            <p:stCondLst>
                              <p:cond delay="5000"/>
                            </p:stCondLst>
                            <p:childTnLst>
                              <p:par>
                                <p:cTn id="45" presetID="10" presetClass="entr" presetSubtype="0" fill="hold" nodeType="afterEffect">
                                  <p:stCondLst>
                                    <p:cond delay="0"/>
                                  </p:stCondLst>
                                  <p:childTnLst>
                                    <p:set>
                                      <p:cBhvr>
                                        <p:cTn id="46" dur="1" fill="hold">
                                          <p:stCondLst>
                                            <p:cond delay="0"/>
                                          </p:stCondLst>
                                        </p:cTn>
                                        <p:tgtEl>
                                          <p:spTgt spid="856136"/>
                                        </p:tgtEl>
                                        <p:attrNameLst>
                                          <p:attrName>style.visibility</p:attrName>
                                        </p:attrNameLst>
                                      </p:cBhvr>
                                      <p:to>
                                        <p:strVal val="visible"/>
                                      </p:to>
                                    </p:set>
                                    <p:animEffect transition="in" filter="fade">
                                      <p:cBhvr>
                                        <p:cTn id="47" dur="500"/>
                                        <p:tgtEl>
                                          <p:spTgt spid="856136"/>
                                        </p:tgtEl>
                                      </p:cBhvr>
                                    </p:animEffect>
                                  </p:childTnLst>
                                </p:cTn>
                              </p:par>
                            </p:childTnLst>
                          </p:cTn>
                        </p:par>
                        <p:par>
                          <p:cTn id="48" fill="hold" nodeType="afterGroup">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856093"/>
                                        </p:tgtEl>
                                        <p:attrNameLst>
                                          <p:attrName>style.visibility</p:attrName>
                                        </p:attrNameLst>
                                      </p:cBhvr>
                                      <p:to>
                                        <p:strVal val="visible"/>
                                      </p:to>
                                    </p:set>
                                    <p:animEffect transition="in" filter="wipe(right)">
                                      <p:cBhvr>
                                        <p:cTn id="51" dur="500"/>
                                        <p:tgtEl>
                                          <p:spTgt spid="856093"/>
                                        </p:tgtEl>
                                      </p:cBhvr>
                                    </p:animEffect>
                                  </p:childTnLst>
                                </p:cTn>
                              </p:par>
                            </p:childTnLst>
                          </p:cTn>
                        </p:par>
                        <p:par>
                          <p:cTn id="52" fill="hold" nodeType="afterGroup">
                            <p:stCondLst>
                              <p:cond delay="6000"/>
                            </p:stCondLst>
                            <p:childTnLst>
                              <p:par>
                                <p:cTn id="53" presetID="1" presetClass="entr" presetSubtype="0" fill="hold" grpId="0" nodeType="afterEffect">
                                  <p:stCondLst>
                                    <p:cond delay="0"/>
                                  </p:stCondLst>
                                  <p:childTnLst>
                                    <p:set>
                                      <p:cBhvr>
                                        <p:cTn id="54" dur="1" fill="hold">
                                          <p:stCondLst>
                                            <p:cond delay="499"/>
                                          </p:stCondLst>
                                        </p:cTn>
                                        <p:tgtEl>
                                          <p:spTgt spid="85608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56090"/>
                                        </p:tgtEl>
                                        <p:attrNameLst>
                                          <p:attrName>style.visibility</p:attrName>
                                        </p:attrNameLst>
                                      </p:cBhvr>
                                      <p:to>
                                        <p:strVal val="visible"/>
                                      </p:to>
                                    </p:set>
                                  </p:childTnLst>
                                </p:cTn>
                              </p:par>
                            </p:childTnLst>
                          </p:cTn>
                        </p:par>
                        <p:par>
                          <p:cTn id="59" fill="hold" nodeType="afterGroup">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856095"/>
                                        </p:tgtEl>
                                        <p:attrNameLst>
                                          <p:attrName>style.visibility</p:attrName>
                                        </p:attrNameLst>
                                      </p:cBhvr>
                                      <p:to>
                                        <p:strVal val="visible"/>
                                      </p:to>
                                    </p:set>
                                    <p:animEffect transition="in" filter="wipe(down)">
                                      <p:cBhvr>
                                        <p:cTn id="62" dur="500"/>
                                        <p:tgtEl>
                                          <p:spTgt spid="856095"/>
                                        </p:tgtEl>
                                      </p:cBhvr>
                                    </p:animEffect>
                                  </p:childTnLst>
                                </p:cTn>
                              </p:par>
                            </p:childTnLst>
                          </p:cTn>
                        </p:par>
                        <p:par>
                          <p:cTn id="63" fill="hold" nodeType="afterGroup">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856094"/>
                                        </p:tgtEl>
                                        <p:attrNameLst>
                                          <p:attrName>style.visibility</p:attrName>
                                        </p:attrNameLst>
                                      </p:cBhvr>
                                      <p:to>
                                        <p:strVal val="visible"/>
                                      </p:to>
                                    </p:set>
                                    <p:animEffect transition="in" filter="wipe(up)">
                                      <p:cBhvr>
                                        <p:cTn id="66" dur="500"/>
                                        <p:tgtEl>
                                          <p:spTgt spid="856094"/>
                                        </p:tgtEl>
                                      </p:cBhvr>
                                    </p:animEffect>
                                  </p:childTnLst>
                                </p:cTn>
                              </p:par>
                            </p:childTnLst>
                          </p:cTn>
                        </p:par>
                        <p:par>
                          <p:cTn id="67" fill="hold" nodeType="afterGroup">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856091"/>
                                        </p:tgtEl>
                                        <p:attrNameLst>
                                          <p:attrName>style.visibility</p:attrName>
                                        </p:attrNameLst>
                                      </p:cBhvr>
                                      <p:to>
                                        <p:strVal val="visible"/>
                                      </p:to>
                                    </p:set>
                                  </p:childTnLst>
                                </p:cTn>
                              </p:par>
                            </p:childTnLst>
                          </p:cTn>
                        </p:par>
                        <p:par>
                          <p:cTn id="70" fill="hold" nodeType="afterGroup">
                            <p:stCondLst>
                              <p:cond delay="2000"/>
                            </p:stCondLst>
                            <p:childTnLst>
                              <p:par>
                                <p:cTn id="71" presetID="1" presetClass="entr" presetSubtype="0" fill="hold" nodeType="afterEffect">
                                  <p:stCondLst>
                                    <p:cond delay="0"/>
                                  </p:stCondLst>
                                  <p:childTnLst>
                                    <p:set>
                                      <p:cBhvr>
                                        <p:cTn id="7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9" grpId="0" animBg="1" autoUpdateAnimBg="0"/>
      <p:bldP spid="856089" grpId="0" animBg="1" autoUpdateAnimBg="0"/>
      <p:bldP spid="856090" grpId="0" animBg="1" autoUpdateAnimBg="0"/>
      <p:bldP spid="856091" grpId="0" animBg="1" autoUpdateAnimBg="0"/>
      <p:bldP spid="856072" grpId="0" animBg="1"/>
      <p:bldP spid="856082" grpId="0" animBg="1"/>
      <p:bldP spid="856083" grpId="0" animBg="1"/>
      <p:bldP spid="856084" grpId="0" animBg="1"/>
      <p:bldP spid="856085" grpId="0" animBg="1"/>
      <p:bldP spid="856086" grpId="0" animBg="1"/>
      <p:bldP spid="856087" grpId="0" animBg="1"/>
      <p:bldP spid="856088" grpId="0" animBg="1"/>
      <p:bldP spid="856092" grpId="0" animBg="1"/>
      <p:bldP spid="856093" grpId="0" animBg="1"/>
      <p:bldP spid="856094" grpId="0" animBg="1"/>
      <p:bldP spid="85609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Demonstration: How to Configure the DNS Server Role </a:t>
            </a:r>
          </a:p>
        </p:txBody>
      </p:sp>
      <p:sp>
        <p:nvSpPr>
          <p:cNvPr id="22531" name="Rectangle 5"/>
          <p:cNvSpPr>
            <a:spLocks noGrp="1" noChangeArrowheads="1"/>
          </p:cNvSpPr>
          <p:nvPr>
            <p:ph type="body" idx="1"/>
          </p:nvPr>
        </p:nvSpPr>
        <p:spPr>
          <a:noFill/>
        </p:spPr>
        <p:txBody>
          <a:bodyPr/>
          <a:lstStyle/>
          <a:p>
            <a:pPr eaLnBrk="1" hangingPunct="1">
              <a:buFontTx/>
              <a:buNone/>
            </a:pPr>
            <a:r>
              <a:rPr lang="en-US" b="1" dirty="0"/>
              <a:t>This demonstration shows how to: </a:t>
            </a:r>
          </a:p>
          <a:p>
            <a:pPr lvl="0"/>
            <a:r>
              <a:rPr lang="en-US" dirty="0"/>
              <a:t>Configure DNS server properties</a:t>
            </a:r>
            <a:endParaRPr lang="en-GB" dirty="0"/>
          </a:p>
          <a:p>
            <a:pPr lvl="0"/>
            <a:r>
              <a:rPr lang="en-US" dirty="0"/>
              <a:t>Configure conditional forwarding</a:t>
            </a:r>
            <a:endParaRPr lang="en-GB" dirty="0"/>
          </a:p>
          <a:p>
            <a:r>
              <a:rPr lang="en-US" dirty="0"/>
              <a:t>Clear the DNS cache</a:t>
            </a:r>
          </a:p>
        </p:txBody>
      </p:sp>
    </p:spTree>
    <p:extLst>
      <p:ext uri="{BB962C8B-B14F-4D97-AF65-F5344CB8AC3E}">
        <p14:creationId xmlns:p14="http://schemas.microsoft.com/office/powerpoint/2010/main" val="317448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Lesson 3: Configuring DNS Zones</a:t>
            </a:r>
          </a:p>
        </p:txBody>
      </p:sp>
      <p:sp>
        <p:nvSpPr>
          <p:cNvPr id="23555" name="Rectangle 3"/>
          <p:cNvSpPr>
            <a:spLocks noGrp="1" noChangeArrowheads="1"/>
          </p:cNvSpPr>
          <p:nvPr>
            <p:ph type="body" idx="1"/>
          </p:nvPr>
        </p:nvSpPr>
        <p:spPr/>
        <p:txBody>
          <a:bodyPr/>
          <a:lstStyle/>
          <a:p>
            <a:pPr eaLnBrk="1" hangingPunct="1"/>
            <a:r>
              <a:rPr lang="en-US" dirty="0"/>
              <a:t>What Is a DNS Zone?</a:t>
            </a:r>
          </a:p>
          <a:p>
            <a:pPr eaLnBrk="1" hangingPunct="1"/>
            <a:r>
              <a:rPr lang="en-US" dirty="0"/>
              <a:t>What Are the DNS Zone Types?</a:t>
            </a:r>
          </a:p>
          <a:p>
            <a:pPr eaLnBrk="1" hangingPunct="1"/>
            <a:r>
              <a:rPr lang="en-US" dirty="0"/>
              <a:t>What Are Forward and Reverse Lookup Zones?</a:t>
            </a:r>
          </a:p>
          <a:p>
            <a:pPr eaLnBrk="1" hangingPunct="1"/>
            <a:r>
              <a:rPr lang="en-US" dirty="0"/>
              <a:t>What are Stub Zones?</a:t>
            </a:r>
          </a:p>
          <a:p>
            <a:pPr eaLnBrk="1" hangingPunct="1"/>
            <a:r>
              <a:rPr lang="en-US" dirty="0"/>
              <a:t>Demonstration: How to Create Zones</a:t>
            </a:r>
          </a:p>
          <a:p>
            <a:pPr eaLnBrk="1" hangingPunct="1"/>
            <a:r>
              <a:rPr lang="en-US" dirty="0"/>
              <a:t>DNS Zone Delegation</a:t>
            </a:r>
          </a:p>
        </p:txBody>
      </p:sp>
    </p:spTree>
    <p:extLst>
      <p:ext uri="{BB962C8B-B14F-4D97-AF65-F5344CB8AC3E}">
        <p14:creationId xmlns:p14="http://schemas.microsoft.com/office/powerpoint/2010/main" val="168045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eaLnBrk="1" hangingPunct="1"/>
            <a:r>
              <a:rPr lang="en-US" dirty="0"/>
              <a:t>What Is a DNS Zone?</a:t>
            </a:r>
          </a:p>
        </p:txBody>
      </p:sp>
      <p:sp>
        <p:nvSpPr>
          <p:cNvPr id="111623" name="Oval 7"/>
          <p:cNvSpPr>
            <a:spLocks noChangeArrowheads="1"/>
          </p:cNvSpPr>
          <p:nvPr/>
        </p:nvSpPr>
        <p:spPr bwMode="auto">
          <a:xfrm rot="-63532170">
            <a:off x="1524000" y="2557463"/>
            <a:ext cx="6078538" cy="3663950"/>
          </a:xfrm>
          <a:prstGeom prst="ellipse">
            <a:avLst/>
          </a:prstGeom>
          <a:solidFill>
            <a:schemeClr val="accent2">
              <a:alpha val="70000"/>
            </a:schemeClr>
          </a:solidFill>
          <a:ln>
            <a:noFill/>
          </a:ln>
          <a:effectLst/>
          <a:extLst>
            <a:ext uri="{91240B29-F687-4F45-9708-019B960494DF}">
              <a14:hiddenLine xmlns:a14="http://schemas.microsoft.com/office/drawing/2010/main" w="9525" algn="ctr">
                <a:solidFill>
                  <a:schemeClr val="bg2"/>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sp>
        <p:nvSpPr>
          <p:cNvPr id="111626" name="Oval 10"/>
          <p:cNvSpPr>
            <a:spLocks noChangeArrowheads="1"/>
          </p:cNvSpPr>
          <p:nvPr/>
        </p:nvSpPr>
        <p:spPr bwMode="auto">
          <a:xfrm rot="1068983">
            <a:off x="3211513" y="2908300"/>
            <a:ext cx="3419475" cy="1398588"/>
          </a:xfrm>
          <a:prstGeom prst="ellipse">
            <a:avLst/>
          </a:prstGeom>
          <a:gradFill rotWithShape="1">
            <a:gsLst>
              <a:gs pos="0">
                <a:srgbClr val="EEEFD7"/>
              </a:gs>
              <a:gs pos="100000">
                <a:srgbClr val="D5D69C"/>
              </a:gs>
            </a:gsLst>
            <a:path path="shape">
              <a:fillToRect l="50000" t="50000" r="50000" b="50000"/>
            </a:path>
          </a:gradFill>
          <a:ln w="9525">
            <a:solidFill>
              <a:srgbClr val="808080"/>
            </a:solidFill>
            <a:round/>
            <a:headEnd/>
            <a:tailEnd/>
          </a:ln>
          <a:effectLst>
            <a:outerShdw dist="35921" dir="2700000" algn="ctr" rotWithShape="0">
              <a:srgbClr val="808080"/>
            </a:outerShdw>
          </a:effectLst>
        </p:spPr>
        <p:txBody>
          <a:bodyPr wrap="none" lIns="45720" rIns="45720" anchor="ctr"/>
          <a:lstStyle/>
          <a:p>
            <a:endParaRPr lang="en-US" sz="2000" dirty="0">
              <a:latin typeface="Arial Narrow" pitchFamily="34" charset="0"/>
            </a:endParaRPr>
          </a:p>
        </p:txBody>
      </p:sp>
      <p:sp>
        <p:nvSpPr>
          <p:cNvPr id="111627" name="Oval 11"/>
          <p:cNvSpPr>
            <a:spLocks noChangeArrowheads="1"/>
          </p:cNvSpPr>
          <p:nvPr/>
        </p:nvSpPr>
        <p:spPr bwMode="auto">
          <a:xfrm rot="1068983">
            <a:off x="2513013" y="4470400"/>
            <a:ext cx="3419475" cy="1398588"/>
          </a:xfrm>
          <a:prstGeom prst="ellipse">
            <a:avLst/>
          </a:prstGeom>
          <a:gradFill rotWithShape="1">
            <a:gsLst>
              <a:gs pos="0">
                <a:srgbClr val="EEEFD7"/>
              </a:gs>
              <a:gs pos="100000">
                <a:srgbClr val="D5D69C"/>
              </a:gs>
            </a:gsLst>
            <a:path path="shape">
              <a:fillToRect l="50000" t="50000" r="50000" b="50000"/>
            </a:path>
          </a:gradFill>
          <a:ln w="9525">
            <a:solidFill>
              <a:srgbClr val="808080"/>
            </a:solidFill>
            <a:round/>
            <a:headEnd/>
            <a:tailEnd/>
          </a:ln>
          <a:effectLst>
            <a:outerShdw dist="35921" dir="2700000" algn="ctr" rotWithShape="0">
              <a:srgbClr val="808080"/>
            </a:outerShdw>
          </a:effectLst>
        </p:spPr>
        <p:txBody>
          <a:bodyPr wrap="none" lIns="45720" rIns="45720" anchor="ctr"/>
          <a:lstStyle/>
          <a:p>
            <a:endParaRPr lang="en-US" sz="2000" dirty="0">
              <a:latin typeface="Arial Narrow" pitchFamily="34" charset="0"/>
            </a:endParaRPr>
          </a:p>
        </p:txBody>
      </p:sp>
      <p:pic>
        <p:nvPicPr>
          <p:cNvPr id="111628" name="Picture 12" descr="Interne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963" y="847725"/>
            <a:ext cx="1689100" cy="1684338"/>
          </a:xfrm>
          <a:prstGeom prst="rect">
            <a:avLst/>
          </a:prstGeom>
          <a:noFill/>
          <a:extLst>
            <a:ext uri="{909E8E84-426E-40DD-AFC4-6F175D3DCCD1}">
              <a14:hiddenFill xmlns:a14="http://schemas.microsoft.com/office/drawing/2010/main">
                <a:solidFill>
                  <a:srgbClr val="FFFFFF"/>
                </a:solidFill>
              </a14:hiddenFill>
            </a:ext>
          </a:extLst>
        </p:spPr>
      </p:pic>
      <p:sp>
        <p:nvSpPr>
          <p:cNvPr id="111629" name="Line 13"/>
          <p:cNvSpPr>
            <a:spLocks noChangeShapeType="1"/>
          </p:cNvSpPr>
          <p:nvPr/>
        </p:nvSpPr>
        <p:spPr bwMode="auto">
          <a:xfrm flipH="1">
            <a:off x="3605213" y="1506538"/>
            <a:ext cx="2527300" cy="16192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p>
            <a:endParaRPr lang="en-GB" dirty="0"/>
          </a:p>
        </p:txBody>
      </p:sp>
      <p:sp>
        <p:nvSpPr>
          <p:cNvPr id="111630" name="Oval 14"/>
          <p:cNvSpPr>
            <a:spLocks noChangeArrowheads="1"/>
          </p:cNvSpPr>
          <p:nvPr/>
        </p:nvSpPr>
        <p:spPr bwMode="auto">
          <a:xfrm>
            <a:off x="5702300" y="1135063"/>
            <a:ext cx="833438" cy="484187"/>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r>
              <a:rPr lang="en-US" sz="2400" dirty="0">
                <a:effectLst>
                  <a:outerShdw blurRad="38100" dist="38100" dir="2700000" algn="tl">
                    <a:srgbClr val="FFFFFF"/>
                  </a:outerShdw>
                </a:effectLst>
                <a:latin typeface="Arial" charset="0"/>
              </a:rPr>
              <a:t>“.”</a:t>
            </a:r>
          </a:p>
        </p:txBody>
      </p:sp>
      <p:sp>
        <p:nvSpPr>
          <p:cNvPr id="111631" name="Oval 15"/>
          <p:cNvSpPr>
            <a:spLocks noChangeArrowheads="1"/>
          </p:cNvSpPr>
          <p:nvPr/>
        </p:nvSpPr>
        <p:spPr bwMode="auto">
          <a:xfrm>
            <a:off x="5181600" y="1706563"/>
            <a:ext cx="833438" cy="484187"/>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r>
              <a:rPr lang="en-US" dirty="0">
                <a:effectLst>
                  <a:outerShdw blurRad="38100" dist="38100" dir="2700000" algn="tl">
                    <a:srgbClr val="FFFFFF"/>
                  </a:outerShdw>
                </a:effectLst>
                <a:latin typeface="Arial" charset="0"/>
              </a:rPr>
              <a:t>.com</a:t>
            </a:r>
          </a:p>
        </p:txBody>
      </p:sp>
      <p:sp>
        <p:nvSpPr>
          <p:cNvPr id="111638" name="Text Box 22"/>
          <p:cNvSpPr txBox="1">
            <a:spLocks noChangeArrowheads="1"/>
          </p:cNvSpPr>
          <p:nvPr/>
        </p:nvSpPr>
        <p:spPr bwMode="auto">
          <a:xfrm flipH="1">
            <a:off x="1250415" y="2992438"/>
            <a:ext cx="1831975" cy="33337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microsoft.com zone</a:t>
            </a:r>
          </a:p>
        </p:txBody>
      </p:sp>
      <p:sp>
        <p:nvSpPr>
          <p:cNvPr id="111640" name="AutoShape 12"/>
          <p:cNvSpPr>
            <a:spLocks noChangeArrowheads="1"/>
          </p:cNvSpPr>
          <p:nvPr/>
        </p:nvSpPr>
        <p:spPr bwMode="auto">
          <a:xfrm>
            <a:off x="420688" y="1957388"/>
            <a:ext cx="1941512" cy="573087"/>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microsoft.com domain</a:t>
            </a:r>
          </a:p>
        </p:txBody>
      </p:sp>
      <p:sp>
        <p:nvSpPr>
          <p:cNvPr id="111641" name="AutoShape 12"/>
          <p:cNvSpPr>
            <a:spLocks noChangeArrowheads="1"/>
          </p:cNvSpPr>
          <p:nvPr/>
        </p:nvSpPr>
        <p:spPr bwMode="auto">
          <a:xfrm>
            <a:off x="3962400" y="865188"/>
            <a:ext cx="1168400" cy="331787"/>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Internet</a:t>
            </a:r>
          </a:p>
        </p:txBody>
      </p:sp>
      <p:sp>
        <p:nvSpPr>
          <p:cNvPr id="111642" name="Text Box 26"/>
          <p:cNvSpPr txBox="1">
            <a:spLocks noChangeArrowheads="1"/>
          </p:cNvSpPr>
          <p:nvPr/>
        </p:nvSpPr>
        <p:spPr bwMode="auto">
          <a:xfrm flipH="1">
            <a:off x="215900" y="4389438"/>
            <a:ext cx="2419350" cy="49847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pPr algn="r"/>
            <a:r>
              <a:rPr lang="en-US" sz="1400" dirty="0"/>
              <a:t>example.microsoft.com</a:t>
            </a:r>
          </a:p>
          <a:p>
            <a:pPr algn="r"/>
            <a:r>
              <a:rPr lang="en-US" sz="1400" dirty="0"/>
              <a:t>zone</a:t>
            </a:r>
          </a:p>
        </p:txBody>
      </p:sp>
      <p:sp>
        <p:nvSpPr>
          <p:cNvPr id="111643" name="Text Box 27"/>
          <p:cNvSpPr txBox="1">
            <a:spLocks noChangeArrowheads="1"/>
          </p:cNvSpPr>
          <p:nvPr/>
        </p:nvSpPr>
        <p:spPr bwMode="auto">
          <a:xfrm>
            <a:off x="6686550" y="1285875"/>
            <a:ext cx="1898650" cy="2333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root domain</a:t>
            </a:r>
          </a:p>
        </p:txBody>
      </p:sp>
      <p:sp>
        <p:nvSpPr>
          <p:cNvPr id="111644" name="Line 28"/>
          <p:cNvSpPr>
            <a:spLocks noChangeShapeType="1"/>
          </p:cNvSpPr>
          <p:nvPr/>
        </p:nvSpPr>
        <p:spPr bwMode="auto">
          <a:xfrm flipH="1">
            <a:off x="3046413" y="3208338"/>
            <a:ext cx="609600" cy="1390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p>
            <a:endParaRPr lang="en-GB" dirty="0"/>
          </a:p>
        </p:txBody>
      </p:sp>
      <p:sp>
        <p:nvSpPr>
          <p:cNvPr id="111647" name="Text Box 31"/>
          <p:cNvSpPr txBox="1">
            <a:spLocks noChangeArrowheads="1"/>
          </p:cNvSpPr>
          <p:nvPr/>
        </p:nvSpPr>
        <p:spPr bwMode="auto">
          <a:xfrm flipH="1">
            <a:off x="4270375" y="3843338"/>
            <a:ext cx="1831975" cy="33337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Zone database</a:t>
            </a:r>
          </a:p>
        </p:txBody>
      </p:sp>
      <p:sp>
        <p:nvSpPr>
          <p:cNvPr id="111648" name="Text Box 32"/>
          <p:cNvSpPr txBox="1">
            <a:spLocks noChangeArrowheads="1"/>
          </p:cNvSpPr>
          <p:nvPr/>
        </p:nvSpPr>
        <p:spPr bwMode="auto">
          <a:xfrm flipH="1">
            <a:off x="3940175" y="5570538"/>
            <a:ext cx="1831975" cy="33337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Zone database</a:t>
            </a:r>
          </a:p>
        </p:txBody>
      </p:sp>
      <p:sp>
        <p:nvSpPr>
          <p:cNvPr id="111649" name="Freeform 33"/>
          <p:cNvSpPr>
            <a:spLocks/>
          </p:cNvSpPr>
          <p:nvPr/>
        </p:nvSpPr>
        <p:spPr bwMode="auto">
          <a:xfrm>
            <a:off x="5202238" y="2605088"/>
            <a:ext cx="1652587" cy="1198562"/>
          </a:xfrm>
          <a:custGeom>
            <a:avLst/>
            <a:gdLst>
              <a:gd name="T0" fmla="*/ 0 w 1084"/>
              <a:gd name="T1" fmla="*/ 1076 h 1229"/>
              <a:gd name="T2" fmla="*/ 1025 w 1084"/>
              <a:gd name="T3" fmla="*/ 0 h 1229"/>
              <a:gd name="T4" fmla="*/ 1084 w 1084"/>
              <a:gd name="T5" fmla="*/ 1229 h 1229"/>
              <a:gd name="T6" fmla="*/ 0 w 1084"/>
              <a:gd name="T7" fmla="*/ 1076 h 1229"/>
            </a:gdLst>
            <a:ahLst/>
            <a:cxnLst>
              <a:cxn ang="0">
                <a:pos x="T0" y="T1"/>
              </a:cxn>
              <a:cxn ang="0">
                <a:pos x="T2" y="T3"/>
              </a:cxn>
              <a:cxn ang="0">
                <a:pos x="T4" y="T5"/>
              </a:cxn>
              <a:cxn ang="0">
                <a:pos x="T6" y="T7"/>
              </a:cxn>
            </a:cxnLst>
            <a:rect l="0" t="0" r="r" b="b"/>
            <a:pathLst>
              <a:path w="1084" h="1229">
                <a:moveTo>
                  <a:pt x="0" y="1076"/>
                </a:moveTo>
                <a:lnTo>
                  <a:pt x="1025" y="0"/>
                </a:lnTo>
                <a:lnTo>
                  <a:pt x="1084" y="1229"/>
                </a:lnTo>
                <a:lnTo>
                  <a:pt x="0" y="1076"/>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rgbClr val="333333"/>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111691" name="Freeform 75"/>
          <p:cNvSpPr>
            <a:spLocks/>
          </p:cNvSpPr>
          <p:nvPr/>
        </p:nvSpPr>
        <p:spPr bwMode="auto">
          <a:xfrm rot="675623">
            <a:off x="4618038" y="4791075"/>
            <a:ext cx="1652587" cy="862013"/>
          </a:xfrm>
          <a:custGeom>
            <a:avLst/>
            <a:gdLst>
              <a:gd name="T0" fmla="*/ 0 w 1084"/>
              <a:gd name="T1" fmla="*/ 1076 h 1229"/>
              <a:gd name="T2" fmla="*/ 1025 w 1084"/>
              <a:gd name="T3" fmla="*/ 0 h 1229"/>
              <a:gd name="T4" fmla="*/ 1084 w 1084"/>
              <a:gd name="T5" fmla="*/ 1229 h 1229"/>
              <a:gd name="T6" fmla="*/ 0 w 1084"/>
              <a:gd name="T7" fmla="*/ 1076 h 1229"/>
            </a:gdLst>
            <a:ahLst/>
            <a:cxnLst>
              <a:cxn ang="0">
                <a:pos x="T0" y="T1"/>
              </a:cxn>
              <a:cxn ang="0">
                <a:pos x="T2" y="T3"/>
              </a:cxn>
              <a:cxn ang="0">
                <a:pos x="T4" y="T5"/>
              </a:cxn>
              <a:cxn ang="0">
                <a:pos x="T6" y="T7"/>
              </a:cxn>
            </a:cxnLst>
            <a:rect l="0" t="0" r="r" b="b"/>
            <a:pathLst>
              <a:path w="1084" h="1229">
                <a:moveTo>
                  <a:pt x="0" y="1076"/>
                </a:moveTo>
                <a:lnTo>
                  <a:pt x="1025" y="0"/>
                </a:lnTo>
                <a:lnTo>
                  <a:pt x="1084" y="1229"/>
                </a:lnTo>
                <a:lnTo>
                  <a:pt x="0" y="1076"/>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rgbClr val="333333"/>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graphicFrame>
        <p:nvGraphicFramePr>
          <p:cNvPr id="111710" name="Group 94"/>
          <p:cNvGraphicFramePr>
            <a:graphicFrameLocks noGrp="1"/>
          </p:cNvGraphicFramePr>
          <p:nvPr/>
        </p:nvGraphicFramePr>
        <p:xfrm>
          <a:off x="6019800" y="4953000"/>
          <a:ext cx="2897188" cy="914400"/>
        </p:xfrm>
        <a:graphic>
          <a:graphicData uri="http://schemas.openxmlformats.org/drawingml/2006/table">
            <a:tbl>
              <a:tblPr/>
              <a:tblGrid>
                <a:gridCol w="2897188">
                  <a:extLst>
                    <a:ext uri="{9D8B030D-6E8A-4147-A177-3AD203B41FA5}">
                      <a16:colId xmlns:a16="http://schemas.microsoft.com/office/drawing/2014/main" val="20000"/>
                    </a:ext>
                  </a:extLst>
                </a:gridCol>
              </a:tblGrid>
              <a:tr h="123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example.microsoft.com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4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www.example.microsoft.com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6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ftp.example.microsoft.com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847893" name="Line 21"/>
          <p:cNvSpPr>
            <a:spLocks noChangeShapeType="1"/>
          </p:cNvSpPr>
          <p:nvPr/>
        </p:nvSpPr>
        <p:spPr bwMode="auto">
          <a:xfrm rot="19420776" flipH="1">
            <a:off x="6986588" y="4121150"/>
            <a:ext cx="1358900" cy="454025"/>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847896" name="Rectangle 24"/>
          <p:cNvSpPr>
            <a:spLocks noChangeArrowheads="1"/>
          </p:cNvSpPr>
          <p:nvPr/>
        </p:nvSpPr>
        <p:spPr bwMode="auto">
          <a:xfrm rot="18379224" flipH="1">
            <a:off x="6699250" y="4113213"/>
            <a:ext cx="14827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sz="1400" b="0" dirty="0"/>
              <a:t>Delegated</a:t>
            </a:r>
          </a:p>
        </p:txBody>
      </p:sp>
      <p:graphicFrame>
        <p:nvGraphicFramePr>
          <p:cNvPr id="111728" name="Group 112"/>
          <p:cNvGraphicFramePr>
            <a:graphicFrameLocks noGrp="1"/>
          </p:cNvGraphicFramePr>
          <p:nvPr/>
        </p:nvGraphicFramePr>
        <p:xfrm>
          <a:off x="6642100" y="2527300"/>
          <a:ext cx="2274888" cy="1285875"/>
        </p:xfrm>
        <a:graphic>
          <a:graphicData uri="http://schemas.openxmlformats.org/drawingml/2006/table">
            <a:tbl>
              <a:tblPr/>
              <a:tblGrid>
                <a:gridCol w="2274888">
                  <a:extLst>
                    <a:ext uri="{9D8B030D-6E8A-4147-A177-3AD203B41FA5}">
                      <a16:colId xmlns:a16="http://schemas.microsoft.com/office/drawing/2014/main" val="20000"/>
                    </a:ext>
                  </a:extLst>
                </a:gridCol>
              </a:tblGrid>
              <a:tr h="149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4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www.microsoft.com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ftp.microsoft.com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example.microsoft.com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2" name="Line 21"/>
          <p:cNvSpPr>
            <a:spLocks noChangeShapeType="1"/>
          </p:cNvSpPr>
          <p:nvPr/>
        </p:nvSpPr>
        <p:spPr bwMode="auto">
          <a:xfrm rot="2688164" flipH="1">
            <a:off x="3968750" y="2895600"/>
            <a:ext cx="1160463" cy="8143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p>
            <a:endParaRPr lang="en-GB" dirty="0"/>
          </a:p>
        </p:txBody>
      </p:sp>
      <p:sp>
        <p:nvSpPr>
          <p:cNvPr id="3" name="Rectangle 24"/>
          <p:cNvSpPr>
            <a:spLocks noChangeArrowheads="1"/>
          </p:cNvSpPr>
          <p:nvPr/>
        </p:nvSpPr>
        <p:spPr bwMode="auto">
          <a:xfrm rot="749953" flipH="1">
            <a:off x="3806825" y="3067050"/>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sz="1400" b="0" dirty="0"/>
              <a:t>WWW</a:t>
            </a:r>
          </a:p>
        </p:txBody>
      </p:sp>
      <p:sp>
        <p:nvSpPr>
          <p:cNvPr id="4" name="Line 21"/>
          <p:cNvSpPr>
            <a:spLocks noChangeShapeType="1"/>
          </p:cNvSpPr>
          <p:nvPr/>
        </p:nvSpPr>
        <p:spPr bwMode="auto">
          <a:xfrm rot="2688164" flipH="1">
            <a:off x="3870325" y="3270250"/>
            <a:ext cx="1216025" cy="452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p>
            <a:endParaRPr lang="en-GB" dirty="0"/>
          </a:p>
        </p:txBody>
      </p:sp>
      <p:sp>
        <p:nvSpPr>
          <p:cNvPr id="5" name="Rectangle 24"/>
          <p:cNvSpPr>
            <a:spLocks noChangeArrowheads="1"/>
          </p:cNvSpPr>
          <p:nvPr/>
        </p:nvSpPr>
        <p:spPr bwMode="auto">
          <a:xfrm rot="1503280" flipH="1">
            <a:off x="3527425" y="3498850"/>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sz="1400" b="0" dirty="0"/>
              <a:t>FTP</a:t>
            </a:r>
          </a:p>
        </p:txBody>
      </p:sp>
      <p:sp>
        <p:nvSpPr>
          <p:cNvPr id="111639" name="Oval 23"/>
          <p:cNvSpPr>
            <a:spLocks noChangeArrowheads="1"/>
          </p:cNvSpPr>
          <p:nvPr/>
        </p:nvSpPr>
        <p:spPr bwMode="auto">
          <a:xfrm flipH="1">
            <a:off x="3362325" y="2957513"/>
            <a:ext cx="701675" cy="396875"/>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endParaRPr lang="en-GB" dirty="0"/>
          </a:p>
        </p:txBody>
      </p:sp>
      <p:pic>
        <p:nvPicPr>
          <p:cNvPr id="111645" name="Picture 29" descr="Database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6313" y="3284538"/>
            <a:ext cx="736600" cy="593725"/>
          </a:xfrm>
          <a:prstGeom prst="rect">
            <a:avLst/>
          </a:prstGeom>
          <a:noFill/>
          <a:extLst>
            <a:ext uri="{909E8E84-426E-40DD-AFC4-6F175D3DCCD1}">
              <a14:hiddenFill xmlns:a14="http://schemas.microsoft.com/office/drawing/2010/main">
                <a:solidFill>
                  <a:srgbClr val="FFFFFF"/>
                </a:solidFill>
              </a14:hiddenFill>
            </a:ext>
          </a:extLst>
        </p:spPr>
      </p:pic>
      <p:sp>
        <p:nvSpPr>
          <p:cNvPr id="6" name="Line 21"/>
          <p:cNvSpPr>
            <a:spLocks noChangeShapeType="1"/>
          </p:cNvSpPr>
          <p:nvPr/>
        </p:nvSpPr>
        <p:spPr bwMode="auto">
          <a:xfrm rot="2688164" flipH="1">
            <a:off x="3167063" y="4454525"/>
            <a:ext cx="1401762" cy="8493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p>
            <a:endParaRPr lang="en-GB" dirty="0"/>
          </a:p>
        </p:txBody>
      </p:sp>
      <p:sp>
        <p:nvSpPr>
          <p:cNvPr id="7" name="Rectangle 24"/>
          <p:cNvSpPr>
            <a:spLocks noChangeArrowheads="1"/>
          </p:cNvSpPr>
          <p:nvPr/>
        </p:nvSpPr>
        <p:spPr bwMode="auto">
          <a:xfrm rot="749953" flipH="1">
            <a:off x="3336925" y="4679950"/>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sz="1400" b="0" dirty="0"/>
              <a:t>WWW.example</a:t>
            </a:r>
          </a:p>
        </p:txBody>
      </p:sp>
      <p:sp>
        <p:nvSpPr>
          <p:cNvPr id="8" name="Line 21"/>
          <p:cNvSpPr>
            <a:spLocks noChangeShapeType="1"/>
          </p:cNvSpPr>
          <p:nvPr/>
        </p:nvSpPr>
        <p:spPr bwMode="auto">
          <a:xfrm rot="2688164" flipH="1">
            <a:off x="3175000" y="4826000"/>
            <a:ext cx="1423988" cy="5143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p>
            <a:endParaRPr lang="en-GB" dirty="0"/>
          </a:p>
        </p:txBody>
      </p:sp>
      <p:sp>
        <p:nvSpPr>
          <p:cNvPr id="9" name="Rectangle 24"/>
          <p:cNvSpPr>
            <a:spLocks noChangeArrowheads="1"/>
          </p:cNvSpPr>
          <p:nvPr/>
        </p:nvSpPr>
        <p:spPr bwMode="auto">
          <a:xfrm rot="1503280" flipH="1">
            <a:off x="3032125" y="5137150"/>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sz="1400" b="0" dirty="0"/>
              <a:t>FTP.example</a:t>
            </a:r>
          </a:p>
        </p:txBody>
      </p:sp>
      <p:sp>
        <p:nvSpPr>
          <p:cNvPr id="111635" name="Oval 19"/>
          <p:cNvSpPr>
            <a:spLocks noChangeArrowheads="1"/>
          </p:cNvSpPr>
          <p:nvPr/>
        </p:nvSpPr>
        <p:spPr bwMode="auto">
          <a:xfrm flipH="1">
            <a:off x="2625725" y="4506913"/>
            <a:ext cx="701675" cy="396875"/>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endParaRPr lang="en-GB" dirty="0"/>
          </a:p>
        </p:txBody>
      </p:sp>
      <p:pic>
        <p:nvPicPr>
          <p:cNvPr id="111646" name="Picture 30" descr="Database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4050" y="5014913"/>
            <a:ext cx="736600" cy="593725"/>
          </a:xfrm>
          <a:prstGeom prst="rect">
            <a:avLst/>
          </a:prstGeom>
          <a:noFill/>
          <a:extLst>
            <a:ext uri="{909E8E84-426E-40DD-AFC4-6F175D3DCCD1}">
              <a14:hiddenFill xmlns:a14="http://schemas.microsoft.com/office/drawing/2010/main">
                <a:solidFill>
                  <a:srgbClr val="FFFFFF"/>
                </a:solidFill>
              </a14:hiddenFill>
            </a:ext>
          </a:extLst>
        </p:spPr>
      </p:pic>
      <p:sp>
        <p:nvSpPr>
          <p:cNvPr id="111736" name="Text Box 120"/>
          <p:cNvSpPr txBox="1">
            <a:spLocks noChangeArrowheads="1"/>
          </p:cNvSpPr>
          <p:nvPr/>
        </p:nvSpPr>
        <p:spPr bwMode="auto">
          <a:xfrm>
            <a:off x="6642100" y="3517900"/>
            <a:ext cx="2273300" cy="300038"/>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p>
            <a:pPr>
              <a:spcBef>
                <a:spcPct val="50000"/>
              </a:spcBef>
            </a:pPr>
            <a:endParaRPr lang="en-US" dirty="0"/>
          </a:p>
        </p:txBody>
      </p:sp>
    </p:spTree>
    <p:extLst>
      <p:ext uri="{BB962C8B-B14F-4D97-AF65-F5344CB8AC3E}">
        <p14:creationId xmlns:p14="http://schemas.microsoft.com/office/powerpoint/2010/main" val="330364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Module Overview</a:t>
            </a:r>
          </a:p>
        </p:txBody>
      </p:sp>
      <p:sp>
        <p:nvSpPr>
          <p:cNvPr id="4099" name="Rectangle 3"/>
          <p:cNvSpPr>
            <a:spLocks noGrp="1" noChangeArrowheads="1"/>
          </p:cNvSpPr>
          <p:nvPr>
            <p:ph type="body" idx="1"/>
          </p:nvPr>
        </p:nvSpPr>
        <p:spPr/>
        <p:txBody>
          <a:bodyPr/>
          <a:lstStyle/>
          <a:p>
            <a:pPr eaLnBrk="1" hangingPunct="1"/>
            <a:r>
              <a:rPr lang="en-US" dirty="0"/>
              <a:t>Installing the DNS Server Role</a:t>
            </a:r>
          </a:p>
          <a:p>
            <a:pPr eaLnBrk="1" hangingPunct="1"/>
            <a:r>
              <a:rPr lang="en-US" dirty="0"/>
              <a:t>Configuring the DNS Server Role</a:t>
            </a:r>
          </a:p>
          <a:p>
            <a:pPr eaLnBrk="1" hangingPunct="1"/>
            <a:r>
              <a:rPr lang="en-US" dirty="0"/>
              <a:t>Configuring DNS Zones</a:t>
            </a:r>
          </a:p>
          <a:p>
            <a:pPr eaLnBrk="1" hangingPunct="1"/>
            <a:r>
              <a:rPr lang="en-US" dirty="0"/>
              <a:t>Configuring DNS Zone Transfers</a:t>
            </a:r>
          </a:p>
          <a:p>
            <a:pPr eaLnBrk="1" hangingPunct="1"/>
            <a:r>
              <a:rPr lang="en-US" dirty="0"/>
              <a:t>Managing and Troubleshooting DNS</a:t>
            </a:r>
          </a:p>
        </p:txBody>
      </p:sp>
    </p:spTree>
    <p:extLst>
      <p:ext uri="{BB962C8B-B14F-4D97-AF65-F5344CB8AC3E}">
        <p14:creationId xmlns:p14="http://schemas.microsoft.com/office/powerpoint/2010/main" val="1007973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t>What Are the DNS Zone Types?</a:t>
            </a:r>
          </a:p>
        </p:txBody>
      </p:sp>
      <p:graphicFrame>
        <p:nvGraphicFramePr>
          <p:cNvPr id="837670" name="Group 38"/>
          <p:cNvGraphicFramePr>
            <a:graphicFrameLocks noGrp="1"/>
          </p:cNvGraphicFramePr>
          <p:nvPr>
            <p:ph idx="1"/>
          </p:nvPr>
        </p:nvGraphicFramePr>
        <p:xfrm>
          <a:off x="712788" y="1284288"/>
          <a:ext cx="7751762" cy="3883025"/>
        </p:xfrm>
        <a:graphic>
          <a:graphicData uri="http://schemas.openxmlformats.org/drawingml/2006/table">
            <a:tbl>
              <a:tblPr/>
              <a:tblGrid>
                <a:gridCol w="2265362">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523918">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1" i="0" u="none" strike="noStrike" cap="none" normalizeH="0" baseline="0" dirty="0">
                          <a:ln>
                            <a:noFill/>
                          </a:ln>
                          <a:solidFill>
                            <a:schemeClr val="tx1"/>
                          </a:solidFill>
                          <a:effectLst/>
                          <a:latin typeface="Verdana" pitchFamily="34" charset="0"/>
                        </a:rPr>
                        <a:t>Zones</a:t>
                      </a:r>
                      <a:endParaRPr kumimoji="0" lang="en-US" sz="2200" b="0" i="0" u="none" strike="noStrike" cap="none" normalizeH="0" baseline="0" dirty="0">
                        <a:ln>
                          <a:noFill/>
                        </a:ln>
                        <a:solidFill>
                          <a:schemeClr val="tx1"/>
                        </a:solidFill>
                        <a:effectLst/>
                        <a:latin typeface="Verdana" pitchFamily="34" charset="0"/>
                      </a:endParaRP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200" b="1" i="0" u="none" strike="noStrike" cap="none" normalizeH="0" baseline="0" dirty="0">
                          <a:ln>
                            <a:noFill/>
                          </a:ln>
                          <a:solidFill>
                            <a:schemeClr val="tx1"/>
                          </a:solidFill>
                          <a:effectLst/>
                          <a:latin typeface="Verdana" pitchFamily="34" charset="0"/>
                        </a:rPr>
                        <a:t>Description</a:t>
                      </a:r>
                      <a:endParaRPr kumimoji="0" lang="en-US" sz="2200" b="0" i="0" u="none" strike="noStrike" cap="none" normalizeH="0" baseline="0" dirty="0">
                        <a:ln>
                          <a:noFill/>
                        </a:ln>
                        <a:solidFill>
                          <a:schemeClr val="tx1"/>
                        </a:solidFill>
                        <a:effectLst/>
                        <a:latin typeface="Verdana" pitchFamily="34" charset="0"/>
                      </a:endParaRP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72078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Primary</a:t>
                      </a: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Read/write copy of a DNS database</a:t>
                      </a: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6365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Secondary</a:t>
                      </a: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Read-only copy of a DNS database</a:t>
                      </a: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8644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Stub</a:t>
                      </a: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Copy of a zone that contains only records used to locate name servers</a:t>
                      </a: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0882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Active Directory integrated</a:t>
                      </a: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Zone data is stored in Active Directory rather than in zone files</a:t>
                      </a:r>
                    </a:p>
                  </a:txBody>
                  <a:tcPr marT="91447" marB="9144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0217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8"/>
          <p:cNvSpPr>
            <a:spLocks noChangeArrowheads="1"/>
          </p:cNvSpPr>
          <p:nvPr/>
        </p:nvSpPr>
        <p:spPr bwMode="auto">
          <a:xfrm>
            <a:off x="3657600" y="5956300"/>
            <a:ext cx="1922463" cy="31115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DNS Client2</a:t>
            </a:r>
          </a:p>
        </p:txBody>
      </p:sp>
      <p:sp>
        <p:nvSpPr>
          <p:cNvPr id="26627" name="AutoShape 10"/>
          <p:cNvSpPr>
            <a:spLocks noChangeArrowheads="1"/>
          </p:cNvSpPr>
          <p:nvPr/>
        </p:nvSpPr>
        <p:spPr bwMode="auto">
          <a:xfrm>
            <a:off x="5133975" y="5210175"/>
            <a:ext cx="1958975" cy="31115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DNS Client3</a:t>
            </a:r>
          </a:p>
        </p:txBody>
      </p:sp>
      <p:sp>
        <p:nvSpPr>
          <p:cNvPr id="26628" name="Rectangle 2"/>
          <p:cNvSpPr>
            <a:spLocks noGrp="1" noChangeArrowheads="1"/>
          </p:cNvSpPr>
          <p:nvPr>
            <p:ph type="title"/>
          </p:nvPr>
        </p:nvSpPr>
        <p:spPr/>
        <p:txBody>
          <a:bodyPr/>
          <a:lstStyle/>
          <a:p>
            <a:pPr eaLnBrk="1" hangingPunct="1"/>
            <a:r>
              <a:rPr lang="en-US" dirty="0"/>
              <a:t>What Are Forward and Reverse Lookup Zones?</a:t>
            </a:r>
          </a:p>
        </p:txBody>
      </p:sp>
      <p:sp>
        <p:nvSpPr>
          <p:cNvPr id="26629" name="Text Box 4"/>
          <p:cNvSpPr txBox="1">
            <a:spLocks noChangeArrowheads="1"/>
          </p:cNvSpPr>
          <p:nvPr/>
        </p:nvSpPr>
        <p:spPr bwMode="auto">
          <a:xfrm>
            <a:off x="2393950" y="1160463"/>
            <a:ext cx="4102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t>Namespace: training.contoso.com</a:t>
            </a:r>
          </a:p>
        </p:txBody>
      </p:sp>
      <p:sp>
        <p:nvSpPr>
          <p:cNvPr id="839685" name="Oval 5"/>
          <p:cNvSpPr>
            <a:spLocks noChangeArrowheads="1"/>
          </p:cNvSpPr>
          <p:nvPr/>
        </p:nvSpPr>
        <p:spPr bwMode="auto">
          <a:xfrm>
            <a:off x="1025525" y="3338513"/>
            <a:ext cx="4056063" cy="2325687"/>
          </a:xfrm>
          <a:prstGeom prst="ellipse">
            <a:avLst/>
          </a:prstGeom>
          <a:gradFill rotWithShape="1">
            <a:gsLst>
              <a:gs pos="0">
                <a:srgbClr val="FFFFFF"/>
              </a:gs>
              <a:gs pos="100000">
                <a:srgbClr val="EEEFD7"/>
              </a:gs>
            </a:gsLst>
            <a:path path="shape">
              <a:fillToRect l="50000" t="50000" r="50000" b="50000"/>
            </a:path>
          </a:gradFill>
          <a:ln w="9525" algn="ctr">
            <a:solidFill>
              <a:srgbClr val="333333"/>
            </a:solidFill>
            <a:round/>
            <a:headEnd/>
            <a:tailEnd/>
          </a:ln>
          <a:effectLst>
            <a:outerShdw dist="35921" dir="2700000" algn="ctr" rotWithShape="0">
              <a:srgbClr val="ADADAD"/>
            </a:outerShdw>
          </a:effectLst>
        </p:spPr>
        <p:txBody>
          <a:bodyPr wrap="none" anchor="ctr"/>
          <a:lstStyle/>
          <a:p>
            <a:pPr>
              <a:defRPr/>
            </a:pPr>
            <a:endParaRPr lang="en-US" sz="1600" dirty="0">
              <a:latin typeface="Arial" charset="0"/>
            </a:endParaRPr>
          </a:p>
        </p:txBody>
      </p:sp>
      <p:sp>
        <p:nvSpPr>
          <p:cNvPr id="26631" name="AutoShape 6"/>
          <p:cNvSpPr>
            <a:spLocks noChangeArrowheads="1"/>
          </p:cNvSpPr>
          <p:nvPr/>
        </p:nvSpPr>
        <p:spPr bwMode="auto">
          <a:xfrm>
            <a:off x="552450" y="5708650"/>
            <a:ext cx="1922463" cy="31115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DNS Client1</a:t>
            </a:r>
          </a:p>
        </p:txBody>
      </p:sp>
      <p:pic>
        <p:nvPicPr>
          <p:cNvPr id="26632" name="Picture 7"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525" y="4962525"/>
            <a:ext cx="8509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9"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4217988"/>
            <a:ext cx="8509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AutoShape 11"/>
          <p:cNvSpPr>
            <a:spLocks noChangeArrowheads="1"/>
          </p:cNvSpPr>
          <p:nvPr/>
        </p:nvSpPr>
        <p:spPr bwMode="auto">
          <a:xfrm>
            <a:off x="127000" y="2033588"/>
            <a:ext cx="2844800" cy="595312"/>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DNS Server Authorized</a:t>
            </a:r>
          </a:p>
          <a:p>
            <a:pPr>
              <a:lnSpc>
                <a:spcPct val="80000"/>
              </a:lnSpc>
            </a:pPr>
            <a:r>
              <a:rPr lang="en-US" sz="1600" dirty="0"/>
              <a:t>for training</a:t>
            </a:r>
          </a:p>
        </p:txBody>
      </p:sp>
      <p:sp>
        <p:nvSpPr>
          <p:cNvPr id="839692" name="Freeform 12"/>
          <p:cNvSpPr>
            <a:spLocks/>
          </p:cNvSpPr>
          <p:nvPr/>
        </p:nvSpPr>
        <p:spPr bwMode="auto">
          <a:xfrm rot="-120363">
            <a:off x="2711450" y="1957388"/>
            <a:ext cx="768350" cy="1811337"/>
          </a:xfrm>
          <a:custGeom>
            <a:avLst/>
            <a:gdLst>
              <a:gd name="T0" fmla="*/ 0 w 499"/>
              <a:gd name="T1" fmla="*/ 2147483647 h 1253"/>
              <a:gd name="T2" fmla="*/ 2147483647 w 499"/>
              <a:gd name="T3" fmla="*/ 0 h 1253"/>
              <a:gd name="T4" fmla="*/ 2147483647 w 499"/>
              <a:gd name="T5" fmla="*/ 2147483647 h 1253"/>
              <a:gd name="T6" fmla="*/ 0 w 499"/>
              <a:gd name="T7" fmla="*/ 2147483647 h 1253"/>
              <a:gd name="T8" fmla="*/ 0 60000 65536"/>
              <a:gd name="T9" fmla="*/ 0 60000 65536"/>
              <a:gd name="T10" fmla="*/ 0 60000 65536"/>
              <a:gd name="T11" fmla="*/ 0 60000 65536"/>
              <a:gd name="T12" fmla="*/ 0 w 499"/>
              <a:gd name="T13" fmla="*/ 0 h 1253"/>
              <a:gd name="T14" fmla="*/ 499 w 499"/>
              <a:gd name="T15" fmla="*/ 1253 h 1253"/>
            </a:gdLst>
            <a:ahLst/>
            <a:cxnLst>
              <a:cxn ang="T8">
                <a:pos x="T0" y="T1"/>
              </a:cxn>
              <a:cxn ang="T9">
                <a:pos x="T2" y="T3"/>
              </a:cxn>
              <a:cxn ang="T10">
                <a:pos x="T4" y="T5"/>
              </a:cxn>
              <a:cxn ang="T11">
                <a:pos x="T6" y="T7"/>
              </a:cxn>
            </a:cxnLst>
            <a:rect l="T12" t="T13" r="T14" b="T15"/>
            <a:pathLst>
              <a:path w="499" h="1253">
                <a:moveTo>
                  <a:pt x="0" y="1065"/>
                </a:moveTo>
                <a:lnTo>
                  <a:pt x="388" y="0"/>
                </a:lnTo>
                <a:lnTo>
                  <a:pt x="499" y="1253"/>
                </a:lnTo>
                <a:lnTo>
                  <a:pt x="0" y="1065"/>
                </a:ln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dirty="0"/>
          </a:p>
        </p:txBody>
      </p:sp>
      <p:graphicFrame>
        <p:nvGraphicFramePr>
          <p:cNvPr id="839753" name="Group 73"/>
          <p:cNvGraphicFramePr>
            <a:graphicFrameLocks noGrp="1"/>
          </p:cNvGraphicFramePr>
          <p:nvPr/>
        </p:nvGraphicFramePr>
        <p:xfrm>
          <a:off x="3084513" y="1895475"/>
          <a:ext cx="5937250" cy="1859216"/>
        </p:xfrm>
        <a:graphic>
          <a:graphicData uri="http://schemas.openxmlformats.org/drawingml/2006/table">
            <a:tbl>
              <a:tblPr/>
              <a:tblGrid>
                <a:gridCol w="1074737">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08138">
                  <a:extLst>
                    <a:ext uri="{9D8B030D-6E8A-4147-A177-3AD203B41FA5}">
                      <a16:colId xmlns:a16="http://schemas.microsoft.com/office/drawing/2014/main" val="20003"/>
                    </a:ext>
                  </a:extLst>
                </a:gridCol>
              </a:tblGrid>
              <a:tr h="30474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Verdana" pitchFamily="34" charset="0"/>
                        </a:rPr>
                        <a:t>Forward zone</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Verdana" pitchFamily="34" charset="0"/>
                        </a:rPr>
                        <a:t>Training</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DNS Client1</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192.168.2.45</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extLst>
                  <a:ext uri="{0D108BD9-81ED-4DB2-BD59-A6C34878D82A}">
                    <a16:rowId xmlns:a16="http://schemas.microsoft.com/office/drawing/2014/main" val="10000"/>
                  </a:ext>
                </a:extLst>
              </a:tr>
              <a:tr h="30474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DNS Client2</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192.168.2.46</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extLst>
                  <a:ext uri="{0D108BD9-81ED-4DB2-BD59-A6C34878D82A}">
                    <a16:rowId xmlns:a16="http://schemas.microsoft.com/office/drawing/2014/main" val="10001"/>
                  </a:ext>
                </a:extLst>
              </a:tr>
              <a:tr h="30474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DNS Client3</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192.168.2.47</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extLst>
                  <a:ext uri="{0D108BD9-81ED-4DB2-BD59-A6C34878D82A}">
                    <a16:rowId xmlns:a16="http://schemas.microsoft.com/office/drawing/2014/main" val="10002"/>
                  </a:ext>
                </a:extLst>
              </a:tr>
              <a:tr h="30474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Verdana" pitchFamily="34" charset="0"/>
                        </a:rPr>
                        <a:t>Reverse zone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Verdana" pitchFamily="34" charset="0"/>
                        </a:rPr>
                        <a:t> </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Verdana" pitchFamily="34" charset="0"/>
                        </a:rPr>
                        <a:t>1.168.192.in-addr.arpa</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192.168.2.45</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DNS Client1</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extLst>
                  <a:ext uri="{0D108BD9-81ED-4DB2-BD59-A6C34878D82A}">
                    <a16:rowId xmlns:a16="http://schemas.microsoft.com/office/drawing/2014/main" val="10003"/>
                  </a:ext>
                </a:extLst>
              </a:tr>
              <a:tr h="30474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192.168.2.46</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DNS Client2</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extLst>
                  <a:ext uri="{0D108BD9-81ED-4DB2-BD59-A6C34878D82A}">
                    <a16:rowId xmlns:a16="http://schemas.microsoft.com/office/drawing/2014/main" val="10004"/>
                  </a:ext>
                </a:extLst>
              </a:tr>
              <a:tr h="335223">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rPr>
                        <a:t>192.168.2.47</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DNS Client3</a:t>
                      </a:r>
                    </a:p>
                  </a:txBody>
                  <a:tcPr marT="45712" marB="45712"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extLst>
                  <a:ext uri="{0D108BD9-81ED-4DB2-BD59-A6C34878D82A}">
                    <a16:rowId xmlns:a16="http://schemas.microsoft.com/office/drawing/2014/main" val="10005"/>
                  </a:ext>
                </a:extLst>
              </a:tr>
            </a:tbl>
          </a:graphicData>
        </a:graphic>
      </p:graphicFrame>
      <p:grpSp>
        <p:nvGrpSpPr>
          <p:cNvPr id="26665" name="Group 45"/>
          <p:cNvGrpSpPr>
            <a:grpSpLocks/>
          </p:cNvGrpSpPr>
          <p:nvPr/>
        </p:nvGrpSpPr>
        <p:grpSpPr bwMode="auto">
          <a:xfrm>
            <a:off x="1454150" y="2573338"/>
            <a:ext cx="1477963" cy="1377950"/>
            <a:chOff x="1205" y="1577"/>
            <a:chExt cx="1088" cy="1014"/>
          </a:xfrm>
        </p:grpSpPr>
        <p:pic>
          <p:nvPicPr>
            <p:cNvPr id="26678" name="Picture 46" descr="Serve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 y="1577"/>
              <a:ext cx="815"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9" name="Picture 47"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1" y="2128"/>
              <a:ext cx="572"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66" name="Arc 48"/>
          <p:cNvSpPr>
            <a:spLocks/>
          </p:cNvSpPr>
          <p:nvPr/>
        </p:nvSpPr>
        <p:spPr bwMode="auto">
          <a:xfrm>
            <a:off x="715963" y="3278188"/>
            <a:ext cx="1752600" cy="1930400"/>
          </a:xfrm>
          <a:custGeom>
            <a:avLst/>
            <a:gdLst>
              <a:gd name="T0" fmla="*/ 2147483647 w 43200"/>
              <a:gd name="T1" fmla="*/ 2147483647 h 41810"/>
              <a:gd name="T2" fmla="*/ 2147483647 w 43200"/>
              <a:gd name="T3" fmla="*/ 0 h 41810"/>
              <a:gd name="T4" fmla="*/ 2147483647 w 43200"/>
              <a:gd name="T5" fmla="*/ 2147483647 h 41810"/>
              <a:gd name="T6" fmla="*/ 0 60000 65536"/>
              <a:gd name="T7" fmla="*/ 0 60000 65536"/>
              <a:gd name="T8" fmla="*/ 0 60000 65536"/>
              <a:gd name="T9" fmla="*/ 0 w 43200"/>
              <a:gd name="T10" fmla="*/ 0 h 41810"/>
              <a:gd name="T11" fmla="*/ 43200 w 43200"/>
              <a:gd name="T12" fmla="*/ 41810 h 41810"/>
            </a:gdLst>
            <a:ahLst/>
            <a:cxnLst>
              <a:cxn ang="T6">
                <a:pos x="T0" y="T1"/>
              </a:cxn>
              <a:cxn ang="T7">
                <a:pos x="T2" y="T3"/>
              </a:cxn>
              <a:cxn ang="T8">
                <a:pos x="T4" y="T5"/>
              </a:cxn>
            </a:cxnLst>
            <a:rect l="T9" t="T10" r="T11" b="T12"/>
            <a:pathLst>
              <a:path w="43200" h="41810" fill="none"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path>
              <a:path w="43200" h="41810" stroke="0"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lnTo>
                  <a:pt x="21600" y="20210"/>
                </a:lnTo>
                <a:close/>
              </a:path>
            </a:pathLst>
          </a:custGeom>
          <a:noFill/>
          <a:ln w="50800">
            <a:solidFill>
              <a:srgbClr val="CC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6667" name="AutoShape 49"/>
          <p:cNvSpPr>
            <a:spLocks noChangeArrowheads="1"/>
          </p:cNvSpPr>
          <p:nvPr/>
        </p:nvSpPr>
        <p:spPr bwMode="auto">
          <a:xfrm>
            <a:off x="112713" y="3968750"/>
            <a:ext cx="2027237" cy="376238"/>
          </a:xfrm>
          <a:prstGeom prst="roundRect">
            <a:avLst>
              <a:gd name="adj" fmla="val 16667"/>
            </a:avLst>
          </a:prstGeom>
          <a:gradFill rotWithShape="1">
            <a:gsLst>
              <a:gs pos="0">
                <a:srgbClr val="ADE2A1"/>
              </a:gs>
              <a:gs pos="100000">
                <a:srgbClr val="E8F6E4"/>
              </a:gs>
            </a:gsLst>
            <a:lin ang="2700000" scaled="1"/>
          </a:gradFill>
          <a:ln w="9525" algn="ctr">
            <a:solidFill>
              <a:srgbClr val="4D4D4D"/>
            </a:solidFill>
            <a:round/>
            <a:headEnd/>
            <a:tailEnd/>
          </a:ln>
        </p:spPr>
        <p:txBody>
          <a:bodyPr anchor="ctr"/>
          <a:lstStyle/>
          <a:p>
            <a:pPr>
              <a:lnSpc>
                <a:spcPct val="85000"/>
              </a:lnSpc>
            </a:pPr>
            <a:r>
              <a:rPr lang="en-US" sz="1600" dirty="0"/>
              <a:t>DNS Client2 = ?</a:t>
            </a:r>
          </a:p>
        </p:txBody>
      </p:sp>
      <p:pic>
        <p:nvPicPr>
          <p:cNvPr id="26668" name="Picture 50"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4687888"/>
            <a:ext cx="8509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9" name="AutoShape 51"/>
          <p:cNvSpPr>
            <a:spLocks noChangeArrowheads="1"/>
          </p:cNvSpPr>
          <p:nvPr/>
        </p:nvSpPr>
        <p:spPr bwMode="auto">
          <a:xfrm>
            <a:off x="1657350" y="4551363"/>
            <a:ext cx="2232025" cy="376237"/>
          </a:xfrm>
          <a:prstGeom prst="roundRect">
            <a:avLst>
              <a:gd name="adj" fmla="val 16667"/>
            </a:avLst>
          </a:prstGeom>
          <a:gradFill rotWithShape="1">
            <a:gsLst>
              <a:gs pos="0">
                <a:srgbClr val="ADE2A1"/>
              </a:gs>
              <a:gs pos="100000">
                <a:srgbClr val="E8F6E4"/>
              </a:gs>
            </a:gsLst>
            <a:lin ang="2700000" scaled="1"/>
          </a:gradFill>
          <a:ln w="9525" algn="ctr">
            <a:solidFill>
              <a:srgbClr val="4D4D4D"/>
            </a:solidFill>
            <a:round/>
            <a:headEnd/>
            <a:tailEnd/>
          </a:ln>
        </p:spPr>
        <p:txBody>
          <a:bodyPr anchor="ctr"/>
          <a:lstStyle/>
          <a:p>
            <a:pPr>
              <a:lnSpc>
                <a:spcPct val="85000"/>
              </a:lnSpc>
            </a:pPr>
            <a:r>
              <a:rPr lang="en-US" sz="1600" dirty="0"/>
              <a:t>192.168.2.46 = ?</a:t>
            </a:r>
          </a:p>
        </p:txBody>
      </p:sp>
      <p:grpSp>
        <p:nvGrpSpPr>
          <p:cNvPr id="26670" name="Group 52"/>
          <p:cNvGrpSpPr>
            <a:grpSpLocks/>
          </p:cNvGrpSpPr>
          <p:nvPr/>
        </p:nvGrpSpPr>
        <p:grpSpPr bwMode="auto">
          <a:xfrm>
            <a:off x="8023225" y="6262688"/>
            <a:ext cx="914400" cy="425450"/>
            <a:chOff x="384" y="3024"/>
            <a:chExt cx="720" cy="336"/>
          </a:xfrm>
        </p:grpSpPr>
        <p:sp>
          <p:nvSpPr>
            <p:cNvPr id="839733" name="Oval 5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26675" name="Group 54"/>
            <p:cNvGrpSpPr>
              <a:grpSpLocks/>
            </p:cNvGrpSpPr>
            <p:nvPr/>
          </p:nvGrpSpPr>
          <p:grpSpPr bwMode="auto">
            <a:xfrm>
              <a:off x="480" y="3096"/>
              <a:ext cx="240" cy="192"/>
              <a:chOff x="480" y="3096"/>
              <a:chExt cx="240" cy="192"/>
            </a:xfrm>
          </p:grpSpPr>
          <p:sp>
            <p:nvSpPr>
              <p:cNvPr id="26676" name="Oval 5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39736" name="Freeform 56"/>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5" name="Group 57"/>
          <p:cNvGrpSpPr>
            <a:grpSpLocks/>
          </p:cNvGrpSpPr>
          <p:nvPr/>
        </p:nvGrpSpPr>
        <p:grpSpPr bwMode="auto">
          <a:xfrm>
            <a:off x="8510588" y="6353175"/>
            <a:ext cx="304800" cy="244475"/>
            <a:chOff x="768" y="3096"/>
            <a:chExt cx="240" cy="192"/>
          </a:xfrm>
        </p:grpSpPr>
        <p:sp>
          <p:nvSpPr>
            <p:cNvPr id="26672" name="Oval 5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39739" name="Rectangle 59"/>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272597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692"/>
                                        </p:tgtEl>
                                        <p:attrNameLst>
                                          <p:attrName>style.visibility</p:attrName>
                                        </p:attrNameLst>
                                      </p:cBhvr>
                                      <p:to>
                                        <p:strVal val="visible"/>
                                      </p:to>
                                    </p:set>
                                    <p:animEffect transition="in" filter="fade">
                                      <p:cBhvr>
                                        <p:cTn id="7" dur="500"/>
                                        <p:tgtEl>
                                          <p:spTgt spid="839692"/>
                                        </p:tgtEl>
                                      </p:cBhvr>
                                    </p:animEffect>
                                  </p:childTnLst>
                                </p:cTn>
                              </p:par>
                              <p:par>
                                <p:cTn id="8" presetID="10" presetClass="entr" presetSubtype="0" fill="hold" nodeType="withEffect">
                                  <p:stCondLst>
                                    <p:cond delay="0"/>
                                  </p:stCondLst>
                                  <p:childTnLst>
                                    <p:set>
                                      <p:cBhvr>
                                        <p:cTn id="9" dur="1" fill="hold">
                                          <p:stCondLst>
                                            <p:cond delay="0"/>
                                          </p:stCondLst>
                                        </p:cTn>
                                        <p:tgtEl>
                                          <p:spTgt spid="839753"/>
                                        </p:tgtEl>
                                        <p:attrNameLst>
                                          <p:attrName>style.visibility</p:attrName>
                                        </p:attrNameLst>
                                      </p:cBhvr>
                                      <p:to>
                                        <p:strVal val="visible"/>
                                      </p:to>
                                    </p:set>
                                    <p:animEffect transition="in" filter="fade">
                                      <p:cBhvr>
                                        <p:cTn id="10" dur="500"/>
                                        <p:tgtEl>
                                          <p:spTgt spid="839753"/>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738" name="Group 74"/>
          <p:cNvGrpSpPr>
            <a:grpSpLocks/>
          </p:cNvGrpSpPr>
          <p:nvPr/>
        </p:nvGrpSpPr>
        <p:grpSpPr bwMode="auto">
          <a:xfrm>
            <a:off x="38100" y="749300"/>
            <a:ext cx="9029700" cy="5778500"/>
            <a:chOff x="24" y="472"/>
            <a:chExt cx="5688" cy="3640"/>
          </a:xfrm>
        </p:grpSpPr>
        <p:sp>
          <p:nvSpPr>
            <p:cNvPr id="113737" name="Rectangle 73"/>
            <p:cNvSpPr>
              <a:spLocks noChangeArrowheads="1"/>
            </p:cNvSpPr>
            <p:nvPr/>
          </p:nvSpPr>
          <p:spPr bwMode="auto">
            <a:xfrm>
              <a:off x="48" y="472"/>
              <a:ext cx="5664" cy="3640"/>
            </a:xfrm>
            <a:prstGeom prst="rect">
              <a:avLst/>
            </a:prstGeom>
            <a:solidFill>
              <a:schemeClr val="accent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grpSp>
          <p:nvGrpSpPr>
            <p:cNvPr id="113736" name="Group 72"/>
            <p:cNvGrpSpPr>
              <a:grpSpLocks/>
            </p:cNvGrpSpPr>
            <p:nvPr/>
          </p:nvGrpSpPr>
          <p:grpSpPr bwMode="auto">
            <a:xfrm>
              <a:off x="24" y="530"/>
              <a:ext cx="5605" cy="3556"/>
              <a:chOff x="24" y="530"/>
              <a:chExt cx="5605" cy="3556"/>
            </a:xfrm>
          </p:grpSpPr>
          <p:sp>
            <p:nvSpPr>
              <p:cNvPr id="113724" name="Line 60"/>
              <p:cNvSpPr>
                <a:spLocks noChangeShapeType="1"/>
              </p:cNvSpPr>
              <p:nvPr/>
            </p:nvSpPr>
            <p:spPr bwMode="auto">
              <a:xfrm>
                <a:off x="4360" y="1952"/>
                <a:ext cx="424" cy="792"/>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sp>
            <p:nvSpPr>
              <p:cNvPr id="113723" name="Line 59"/>
              <p:cNvSpPr>
                <a:spLocks noChangeShapeType="1"/>
              </p:cNvSpPr>
              <p:nvPr/>
            </p:nvSpPr>
            <p:spPr bwMode="auto">
              <a:xfrm>
                <a:off x="2088" y="1336"/>
                <a:ext cx="2088" cy="376"/>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sp>
            <p:nvSpPr>
              <p:cNvPr id="113706" name="Line 42"/>
              <p:cNvSpPr>
                <a:spLocks noChangeShapeType="1"/>
              </p:cNvSpPr>
              <p:nvPr/>
            </p:nvSpPr>
            <p:spPr bwMode="auto">
              <a:xfrm flipH="1">
                <a:off x="864" y="1912"/>
                <a:ext cx="888" cy="1456"/>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sp>
            <p:nvSpPr>
              <p:cNvPr id="113707" name="Line 43"/>
              <p:cNvSpPr>
                <a:spLocks noChangeShapeType="1"/>
              </p:cNvSpPr>
              <p:nvPr/>
            </p:nvSpPr>
            <p:spPr bwMode="auto">
              <a:xfrm>
                <a:off x="2336" y="1856"/>
                <a:ext cx="936" cy="1656"/>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sp>
            <p:nvSpPr>
              <p:cNvPr id="2" name="AutoShape 10"/>
              <p:cNvSpPr>
                <a:spLocks noChangeArrowheads="1"/>
              </p:cNvSpPr>
              <p:nvPr/>
            </p:nvSpPr>
            <p:spPr bwMode="auto">
              <a:xfrm>
                <a:off x="310" y="530"/>
                <a:ext cx="5140" cy="697"/>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tIns="91440" bIns="91440" anchor="ctr">
                <a:spAutoFit/>
              </a:bodyPr>
              <a:lstStyle/>
              <a:p>
                <a:pPr algn="l"/>
                <a:r>
                  <a:rPr lang="en-US" dirty="0"/>
                  <a:t>With a stub zone defined, the location of the na.fabrikam.com zone is known without querying multiple DNS servers</a:t>
                </a:r>
              </a:p>
            </p:txBody>
          </p:sp>
          <p:pic>
            <p:nvPicPr>
              <p:cNvPr id="113685" name="Picture 21"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3" y="1281"/>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687" name="Picture 23"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9" y="1262"/>
                <a:ext cx="303" cy="329"/>
              </a:xfrm>
              <a:prstGeom prst="rect">
                <a:avLst/>
              </a:prstGeom>
              <a:noFill/>
              <a:extLst>
                <a:ext uri="{909E8E84-426E-40DD-AFC4-6F175D3DCCD1}">
                  <a14:hiddenFill xmlns:a14="http://schemas.microsoft.com/office/drawing/2010/main">
                    <a:solidFill>
                      <a:srgbClr val="FFFFFF"/>
                    </a:solidFill>
                  </a14:hiddenFill>
                </a:ext>
              </a:extLst>
            </p:spPr>
          </p:pic>
          <p:pic>
            <p:nvPicPr>
              <p:cNvPr id="113691" name="Picture 27"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 y="2179"/>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692" name="Picture 28"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1" y="2160"/>
                <a:ext cx="303" cy="329"/>
              </a:xfrm>
              <a:prstGeom prst="rect">
                <a:avLst/>
              </a:prstGeom>
              <a:noFill/>
              <a:extLst>
                <a:ext uri="{909E8E84-426E-40DD-AFC4-6F175D3DCCD1}">
                  <a14:hiddenFill xmlns:a14="http://schemas.microsoft.com/office/drawing/2010/main">
                    <a:solidFill>
                      <a:srgbClr val="FFFFFF"/>
                    </a:solidFill>
                  </a14:hiddenFill>
                </a:ext>
              </a:extLst>
            </p:spPr>
          </p:pic>
          <p:pic>
            <p:nvPicPr>
              <p:cNvPr id="113694" name="Picture 30"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 y="3083"/>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697" name="Picture 33"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7" y="2187"/>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698" name="Picture 34"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3" y="2168"/>
                <a:ext cx="303" cy="329"/>
              </a:xfrm>
              <a:prstGeom prst="rect">
                <a:avLst/>
              </a:prstGeom>
              <a:noFill/>
              <a:extLst>
                <a:ext uri="{909E8E84-426E-40DD-AFC4-6F175D3DCCD1}">
                  <a14:hiddenFill xmlns:a14="http://schemas.microsoft.com/office/drawing/2010/main">
                    <a:solidFill>
                      <a:srgbClr val="FFFFFF"/>
                    </a:solidFill>
                  </a14:hiddenFill>
                </a:ext>
              </a:extLst>
            </p:spPr>
          </p:pic>
          <p:pic>
            <p:nvPicPr>
              <p:cNvPr id="113700" name="Picture 36"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2" y="3091"/>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01" name="Picture 37"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8" y="3072"/>
                <a:ext cx="303" cy="329"/>
              </a:xfrm>
              <a:prstGeom prst="rect">
                <a:avLst/>
              </a:prstGeom>
              <a:noFill/>
              <a:extLst>
                <a:ext uri="{909E8E84-426E-40DD-AFC4-6F175D3DCCD1}">
                  <a14:hiddenFill xmlns:a14="http://schemas.microsoft.com/office/drawing/2010/main">
                    <a:solidFill>
                      <a:srgbClr val="FFFFFF"/>
                    </a:solidFill>
                  </a14:hiddenFill>
                </a:ext>
              </a:extLst>
            </p:spPr>
          </p:pic>
          <p:sp>
            <p:nvSpPr>
              <p:cNvPr id="113676" name="AutoShape 12"/>
              <p:cNvSpPr>
                <a:spLocks noChangeArrowheads="1"/>
              </p:cNvSpPr>
              <p:nvPr/>
            </p:nvSpPr>
            <p:spPr bwMode="auto">
              <a:xfrm flipH="1">
                <a:off x="1678" y="1757"/>
                <a:ext cx="783" cy="294"/>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Contoso.com</a:t>
                </a:r>
              </a:p>
              <a:p>
                <a:r>
                  <a:rPr lang="en-US" sz="1200" dirty="0">
                    <a:latin typeface="Arial Narrow" pitchFamily="34" charset="0"/>
                  </a:rPr>
                  <a:t>(Root domain)</a:t>
                </a:r>
              </a:p>
            </p:txBody>
          </p:sp>
          <p:sp>
            <p:nvSpPr>
              <p:cNvPr id="113702" name="AutoShape 38"/>
              <p:cNvSpPr>
                <a:spLocks noChangeArrowheads="1"/>
              </p:cNvSpPr>
              <p:nvPr/>
            </p:nvSpPr>
            <p:spPr bwMode="auto">
              <a:xfrm flipH="1">
                <a:off x="1082" y="2767"/>
                <a:ext cx="747"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na.contoso.com</a:t>
                </a:r>
              </a:p>
            </p:txBody>
          </p:sp>
          <p:sp>
            <p:nvSpPr>
              <p:cNvPr id="113708" name="AutoShape 44"/>
              <p:cNvSpPr>
                <a:spLocks noChangeArrowheads="1"/>
              </p:cNvSpPr>
              <p:nvPr/>
            </p:nvSpPr>
            <p:spPr bwMode="auto">
              <a:xfrm flipH="1">
                <a:off x="2236" y="2775"/>
                <a:ext cx="747"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sa.contoso.com</a:t>
                </a:r>
              </a:p>
            </p:txBody>
          </p:sp>
          <p:sp>
            <p:nvSpPr>
              <p:cNvPr id="113709" name="AutoShape 45"/>
              <p:cNvSpPr>
                <a:spLocks noChangeArrowheads="1"/>
              </p:cNvSpPr>
              <p:nvPr/>
            </p:nvSpPr>
            <p:spPr bwMode="auto">
              <a:xfrm flipH="1">
                <a:off x="539" y="3671"/>
                <a:ext cx="859"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ny.na.contoso.com</a:t>
                </a:r>
              </a:p>
            </p:txBody>
          </p:sp>
          <p:sp>
            <p:nvSpPr>
              <p:cNvPr id="113710" name="AutoShape 46"/>
              <p:cNvSpPr>
                <a:spLocks noChangeArrowheads="1"/>
              </p:cNvSpPr>
              <p:nvPr/>
            </p:nvSpPr>
            <p:spPr bwMode="auto">
              <a:xfrm flipH="1">
                <a:off x="2675" y="3687"/>
                <a:ext cx="843"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rio.sa.contoso.com</a:t>
                </a:r>
              </a:p>
            </p:txBody>
          </p:sp>
          <p:sp>
            <p:nvSpPr>
              <p:cNvPr id="113711" name="Text Box 47"/>
              <p:cNvSpPr txBox="1">
                <a:spLocks noChangeArrowheads="1"/>
              </p:cNvSpPr>
              <p:nvPr/>
            </p:nvSpPr>
            <p:spPr bwMode="auto">
              <a:xfrm>
                <a:off x="1121" y="1322"/>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12" name="Text Box 48"/>
              <p:cNvSpPr txBox="1">
                <a:spLocks noChangeArrowheads="1"/>
              </p:cNvSpPr>
              <p:nvPr/>
            </p:nvSpPr>
            <p:spPr bwMode="auto">
              <a:xfrm>
                <a:off x="513" y="2234"/>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13" name="Text Box 49"/>
              <p:cNvSpPr txBox="1">
                <a:spLocks noChangeArrowheads="1"/>
              </p:cNvSpPr>
              <p:nvPr/>
            </p:nvSpPr>
            <p:spPr bwMode="auto">
              <a:xfrm>
                <a:off x="24" y="3154"/>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14" name="Text Box 50"/>
              <p:cNvSpPr txBox="1">
                <a:spLocks noChangeArrowheads="1"/>
              </p:cNvSpPr>
              <p:nvPr/>
            </p:nvSpPr>
            <p:spPr bwMode="auto">
              <a:xfrm>
                <a:off x="2729" y="2210"/>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15" name="Text Box 51"/>
              <p:cNvSpPr txBox="1">
                <a:spLocks noChangeArrowheads="1"/>
              </p:cNvSpPr>
              <p:nvPr/>
            </p:nvSpPr>
            <p:spPr bwMode="auto">
              <a:xfrm>
                <a:off x="3217" y="3122"/>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pic>
            <p:nvPicPr>
              <p:cNvPr id="113716" name="Picture 52"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3" y="1555"/>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17" name="Picture 53"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9" y="1536"/>
                <a:ext cx="303" cy="329"/>
              </a:xfrm>
              <a:prstGeom prst="rect">
                <a:avLst/>
              </a:prstGeom>
              <a:noFill/>
              <a:extLst>
                <a:ext uri="{909E8E84-426E-40DD-AFC4-6F175D3DCCD1}">
                  <a14:hiddenFill xmlns:a14="http://schemas.microsoft.com/office/drawing/2010/main">
                    <a:solidFill>
                      <a:srgbClr val="FFFFFF"/>
                    </a:solidFill>
                  </a14:hiddenFill>
                </a:ext>
              </a:extLst>
            </p:spPr>
          </p:pic>
          <p:pic>
            <p:nvPicPr>
              <p:cNvPr id="113718" name="Picture 54"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8" y="2459"/>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19" name="Picture 55"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4" y="2440"/>
                <a:ext cx="303" cy="329"/>
              </a:xfrm>
              <a:prstGeom prst="rect">
                <a:avLst/>
              </a:prstGeom>
              <a:noFill/>
              <a:extLst>
                <a:ext uri="{909E8E84-426E-40DD-AFC4-6F175D3DCCD1}">
                  <a14:hiddenFill xmlns:a14="http://schemas.microsoft.com/office/drawing/2010/main">
                    <a:solidFill>
                      <a:srgbClr val="FFFFFF"/>
                    </a:solidFill>
                  </a14:hiddenFill>
                </a:ext>
              </a:extLst>
            </p:spPr>
          </p:pic>
          <p:sp>
            <p:nvSpPr>
              <p:cNvPr id="113720" name="AutoShape 56"/>
              <p:cNvSpPr>
                <a:spLocks noChangeArrowheads="1"/>
              </p:cNvSpPr>
              <p:nvPr/>
            </p:nvSpPr>
            <p:spPr bwMode="auto">
              <a:xfrm flipH="1">
                <a:off x="3812" y="2143"/>
                <a:ext cx="747"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fabrikam.com</a:t>
                </a:r>
              </a:p>
            </p:txBody>
          </p:sp>
          <p:sp>
            <p:nvSpPr>
              <p:cNvPr id="113721" name="Text Box 57"/>
              <p:cNvSpPr txBox="1">
                <a:spLocks noChangeArrowheads="1"/>
              </p:cNvSpPr>
              <p:nvPr/>
            </p:nvSpPr>
            <p:spPr bwMode="auto">
              <a:xfrm>
                <a:off x="4305" y="1578"/>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22" name="Text Box 58"/>
              <p:cNvSpPr txBox="1">
                <a:spLocks noChangeArrowheads="1"/>
              </p:cNvSpPr>
              <p:nvPr/>
            </p:nvSpPr>
            <p:spPr bwMode="auto">
              <a:xfrm>
                <a:off x="4793" y="2490"/>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25" name="AutoShape 61"/>
              <p:cNvSpPr>
                <a:spLocks noChangeArrowheads="1"/>
              </p:cNvSpPr>
              <p:nvPr/>
            </p:nvSpPr>
            <p:spPr bwMode="auto">
              <a:xfrm flipH="1">
                <a:off x="4251" y="3047"/>
                <a:ext cx="843"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na.fabrikam.com</a:t>
                </a:r>
              </a:p>
            </p:txBody>
          </p:sp>
          <p:sp>
            <p:nvSpPr>
              <p:cNvPr id="113728" name="Freeform 64"/>
              <p:cNvSpPr>
                <a:spLocks/>
              </p:cNvSpPr>
              <p:nvPr/>
            </p:nvSpPr>
            <p:spPr bwMode="auto">
              <a:xfrm rot="2017575">
                <a:off x="967" y="2852"/>
                <a:ext cx="1055" cy="803"/>
              </a:xfrm>
              <a:custGeom>
                <a:avLst/>
                <a:gdLst>
                  <a:gd name="T0" fmla="*/ 0 w 1084"/>
                  <a:gd name="T1" fmla="*/ 1076 h 1229"/>
                  <a:gd name="T2" fmla="*/ 1025 w 1084"/>
                  <a:gd name="T3" fmla="*/ 0 h 1229"/>
                  <a:gd name="T4" fmla="*/ 1084 w 1084"/>
                  <a:gd name="T5" fmla="*/ 1229 h 1229"/>
                  <a:gd name="T6" fmla="*/ 0 w 1084"/>
                  <a:gd name="T7" fmla="*/ 1076 h 1229"/>
                </a:gdLst>
                <a:ahLst/>
                <a:cxnLst>
                  <a:cxn ang="0">
                    <a:pos x="T0" y="T1"/>
                  </a:cxn>
                  <a:cxn ang="0">
                    <a:pos x="T2" y="T3"/>
                  </a:cxn>
                  <a:cxn ang="0">
                    <a:pos x="T4" y="T5"/>
                  </a:cxn>
                  <a:cxn ang="0">
                    <a:pos x="T6" y="T7"/>
                  </a:cxn>
                </a:cxnLst>
                <a:rect l="0" t="0" r="r" b="b"/>
                <a:pathLst>
                  <a:path w="1084" h="1229">
                    <a:moveTo>
                      <a:pt x="0" y="1076"/>
                    </a:moveTo>
                    <a:lnTo>
                      <a:pt x="1025" y="0"/>
                    </a:lnTo>
                    <a:lnTo>
                      <a:pt x="1084" y="1229"/>
                    </a:lnTo>
                    <a:lnTo>
                      <a:pt x="0" y="1076"/>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rgbClr val="333333"/>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pic>
            <p:nvPicPr>
              <p:cNvPr id="113695" name="Picture 31"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 y="3064"/>
                <a:ext cx="303" cy="329"/>
              </a:xfrm>
              <a:prstGeom prst="rect">
                <a:avLst/>
              </a:prstGeom>
              <a:noFill/>
              <a:extLst>
                <a:ext uri="{909E8E84-426E-40DD-AFC4-6F175D3DCCD1}">
                  <a14:hiddenFill xmlns:a14="http://schemas.microsoft.com/office/drawing/2010/main">
                    <a:solidFill>
                      <a:srgbClr val="FFFFFF"/>
                    </a:solidFill>
                  </a14:hiddenFill>
                </a:ext>
              </a:extLst>
            </p:spPr>
          </p:pic>
          <p:pic>
            <p:nvPicPr>
              <p:cNvPr id="113726" name="Picture 62" descr="Document_Docu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 y="3028"/>
                <a:ext cx="806" cy="1058"/>
              </a:xfrm>
              <a:prstGeom prst="rect">
                <a:avLst/>
              </a:prstGeom>
              <a:noFill/>
              <a:extLst>
                <a:ext uri="{909E8E84-426E-40DD-AFC4-6F175D3DCCD1}">
                  <a14:hiddenFill xmlns:a14="http://schemas.microsoft.com/office/drawing/2010/main">
                    <a:solidFill>
                      <a:srgbClr val="FFFFFF"/>
                    </a:solidFill>
                  </a14:hiddenFill>
                </a:ext>
              </a:extLst>
            </p:spPr>
          </p:pic>
          <p:sp>
            <p:nvSpPr>
              <p:cNvPr id="113727" name="AutoShape 63"/>
              <p:cNvSpPr>
                <a:spLocks noChangeArrowheads="1"/>
              </p:cNvSpPr>
              <p:nvPr/>
            </p:nvSpPr>
            <p:spPr bwMode="auto">
              <a:xfrm rot="478910" flipH="1">
                <a:off x="1541" y="3325"/>
                <a:ext cx="885" cy="647"/>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pPr algn="l"/>
                <a:r>
                  <a:rPr lang="en-US" sz="1200" dirty="0">
                    <a:latin typeface="Arial Narrow" pitchFamily="34" charset="0"/>
                  </a:rPr>
                  <a:t>Stub zone: na.fabrikam.com</a:t>
                </a:r>
              </a:p>
              <a:p>
                <a:pPr algn="l"/>
                <a:endParaRPr lang="en-US" sz="1200" dirty="0">
                  <a:latin typeface="Arial Narrow" pitchFamily="34" charset="0"/>
                </a:endParaRPr>
              </a:p>
              <a:p>
                <a:pPr algn="l"/>
                <a:r>
                  <a:rPr lang="en-US" sz="1200" dirty="0">
                    <a:latin typeface="Arial Narrow" pitchFamily="34" charset="0"/>
                  </a:rPr>
                  <a:t>Stub zone: rio.sa.contoso.com</a:t>
                </a:r>
              </a:p>
            </p:txBody>
          </p:sp>
          <p:sp>
            <p:nvSpPr>
              <p:cNvPr id="113734" name="Arc 70"/>
              <p:cNvSpPr>
                <a:spLocks/>
              </p:cNvSpPr>
              <p:nvPr/>
            </p:nvSpPr>
            <p:spPr bwMode="auto">
              <a:xfrm rot="-1314000">
                <a:off x="2134" y="2861"/>
                <a:ext cx="2509" cy="455"/>
              </a:xfrm>
              <a:custGeom>
                <a:avLst/>
                <a:gdLst>
                  <a:gd name="G0" fmla="+- 18064 0 0"/>
                  <a:gd name="G1" fmla="+- 21600 0 0"/>
                  <a:gd name="G2" fmla="+- 21600 0 0"/>
                  <a:gd name="T0" fmla="*/ 0 w 34468"/>
                  <a:gd name="T1" fmla="*/ 9758 h 21600"/>
                  <a:gd name="T2" fmla="*/ 34468 w 34468"/>
                  <a:gd name="T3" fmla="*/ 7548 h 21600"/>
                  <a:gd name="T4" fmla="*/ 18064 w 34468"/>
                  <a:gd name="T5" fmla="*/ 21600 h 21600"/>
                </a:gdLst>
                <a:ahLst/>
                <a:cxnLst>
                  <a:cxn ang="0">
                    <a:pos x="T0" y="T1"/>
                  </a:cxn>
                  <a:cxn ang="0">
                    <a:pos x="T2" y="T3"/>
                  </a:cxn>
                  <a:cxn ang="0">
                    <a:pos x="T4" y="T5"/>
                  </a:cxn>
                </a:cxnLst>
                <a:rect l="0" t="0" r="r" b="b"/>
                <a:pathLst>
                  <a:path w="34468" h="21600" fill="none" extrusionOk="0">
                    <a:moveTo>
                      <a:pt x="-1" y="9757"/>
                    </a:moveTo>
                    <a:cubicBezTo>
                      <a:pt x="3991" y="3668"/>
                      <a:pt x="10782" y="-1"/>
                      <a:pt x="18064" y="0"/>
                    </a:cubicBezTo>
                    <a:cubicBezTo>
                      <a:pt x="24371" y="0"/>
                      <a:pt x="30364" y="2757"/>
                      <a:pt x="34468" y="7547"/>
                    </a:cubicBezTo>
                  </a:path>
                  <a:path w="34468" h="21600" stroke="0" extrusionOk="0">
                    <a:moveTo>
                      <a:pt x="-1" y="9757"/>
                    </a:moveTo>
                    <a:cubicBezTo>
                      <a:pt x="3991" y="3668"/>
                      <a:pt x="10782" y="-1"/>
                      <a:pt x="18064" y="0"/>
                    </a:cubicBezTo>
                    <a:cubicBezTo>
                      <a:pt x="24371" y="0"/>
                      <a:pt x="30364" y="2757"/>
                      <a:pt x="34468" y="7547"/>
                    </a:cubicBezTo>
                    <a:lnTo>
                      <a:pt x="18064" y="21600"/>
                    </a:lnTo>
                    <a:close/>
                  </a:path>
                </a:pathLst>
              </a:custGeom>
              <a:noFill/>
              <a:ln w="38100">
                <a:solidFill>
                  <a:srgbClr val="CC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13735" name="Arc 71"/>
              <p:cNvSpPr>
                <a:spLocks/>
              </p:cNvSpPr>
              <p:nvPr/>
            </p:nvSpPr>
            <p:spPr bwMode="auto">
              <a:xfrm rot="-2444770">
                <a:off x="2218" y="3455"/>
                <a:ext cx="912" cy="455"/>
              </a:xfrm>
              <a:custGeom>
                <a:avLst/>
                <a:gdLst>
                  <a:gd name="G0" fmla="+- 11544 0 0"/>
                  <a:gd name="G1" fmla="+- 21600 0 0"/>
                  <a:gd name="G2" fmla="+- 21600 0 0"/>
                  <a:gd name="T0" fmla="*/ 0 w 27948"/>
                  <a:gd name="T1" fmla="*/ 3344 h 21600"/>
                  <a:gd name="T2" fmla="*/ 27948 w 27948"/>
                  <a:gd name="T3" fmla="*/ 7548 h 21600"/>
                  <a:gd name="T4" fmla="*/ 11544 w 27948"/>
                  <a:gd name="T5" fmla="*/ 21600 h 21600"/>
                </a:gdLst>
                <a:ahLst/>
                <a:cxnLst>
                  <a:cxn ang="0">
                    <a:pos x="T0" y="T1"/>
                  </a:cxn>
                  <a:cxn ang="0">
                    <a:pos x="T2" y="T3"/>
                  </a:cxn>
                  <a:cxn ang="0">
                    <a:pos x="T4" y="T5"/>
                  </a:cxn>
                </a:cxnLst>
                <a:rect l="0" t="0" r="r" b="b"/>
                <a:pathLst>
                  <a:path w="27948" h="21600" fill="none" extrusionOk="0">
                    <a:moveTo>
                      <a:pt x="-1" y="3343"/>
                    </a:moveTo>
                    <a:cubicBezTo>
                      <a:pt x="3454" y="1159"/>
                      <a:pt x="7457" y="-1"/>
                      <a:pt x="11544" y="0"/>
                    </a:cubicBezTo>
                    <a:cubicBezTo>
                      <a:pt x="17851" y="0"/>
                      <a:pt x="23844" y="2757"/>
                      <a:pt x="27948" y="7547"/>
                    </a:cubicBezTo>
                  </a:path>
                  <a:path w="27948" h="21600" stroke="0" extrusionOk="0">
                    <a:moveTo>
                      <a:pt x="-1" y="3343"/>
                    </a:moveTo>
                    <a:cubicBezTo>
                      <a:pt x="3454" y="1159"/>
                      <a:pt x="7457" y="-1"/>
                      <a:pt x="11544" y="0"/>
                    </a:cubicBezTo>
                    <a:cubicBezTo>
                      <a:pt x="17851" y="0"/>
                      <a:pt x="23844" y="2757"/>
                      <a:pt x="27948" y="7547"/>
                    </a:cubicBezTo>
                    <a:lnTo>
                      <a:pt x="11544" y="21600"/>
                    </a:lnTo>
                    <a:close/>
                  </a:path>
                </a:pathLst>
              </a:custGeom>
              <a:noFill/>
              <a:ln w="38100">
                <a:solidFill>
                  <a:srgbClr val="CC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grpSp>
      </p:grpSp>
      <p:grpSp>
        <p:nvGrpSpPr>
          <p:cNvPr id="113739" name="Group 75"/>
          <p:cNvGrpSpPr>
            <a:grpSpLocks/>
          </p:cNvGrpSpPr>
          <p:nvPr/>
        </p:nvGrpSpPr>
        <p:grpSpPr bwMode="auto">
          <a:xfrm>
            <a:off x="50800" y="749300"/>
            <a:ext cx="9029700" cy="5778500"/>
            <a:chOff x="24" y="472"/>
            <a:chExt cx="5688" cy="3640"/>
          </a:xfrm>
        </p:grpSpPr>
        <p:sp>
          <p:nvSpPr>
            <p:cNvPr id="113740" name="Rectangle 76"/>
            <p:cNvSpPr>
              <a:spLocks noChangeArrowheads="1"/>
            </p:cNvSpPr>
            <p:nvPr/>
          </p:nvSpPr>
          <p:spPr bwMode="auto">
            <a:xfrm>
              <a:off x="48" y="472"/>
              <a:ext cx="5664" cy="3640"/>
            </a:xfrm>
            <a:prstGeom prst="rect">
              <a:avLst/>
            </a:prstGeom>
            <a:solidFill>
              <a:schemeClr val="accent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grpSp>
          <p:nvGrpSpPr>
            <p:cNvPr id="113741" name="Group 77"/>
            <p:cNvGrpSpPr>
              <a:grpSpLocks/>
            </p:cNvGrpSpPr>
            <p:nvPr/>
          </p:nvGrpSpPr>
          <p:grpSpPr bwMode="auto">
            <a:xfrm>
              <a:off x="24" y="530"/>
              <a:ext cx="5605" cy="3339"/>
              <a:chOff x="24" y="530"/>
              <a:chExt cx="5605" cy="3339"/>
            </a:xfrm>
          </p:grpSpPr>
          <p:sp>
            <p:nvSpPr>
              <p:cNvPr id="868362" name="AutoShape 10"/>
              <p:cNvSpPr>
                <a:spLocks noChangeArrowheads="1"/>
              </p:cNvSpPr>
              <p:nvPr/>
            </p:nvSpPr>
            <p:spPr bwMode="auto">
              <a:xfrm>
                <a:off x="310" y="530"/>
                <a:ext cx="5140" cy="697"/>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tIns="91440" bIns="91440" anchor="ctr">
                <a:spAutoFit/>
              </a:bodyPr>
              <a:lstStyle/>
              <a:p>
                <a:pPr algn="l"/>
                <a:r>
                  <a:rPr lang="en-US" dirty="0"/>
                  <a:t>Without stub zones, the ny.na.contoso.com server must query several servers to find the server that hosts the na.fabrikam.com zone</a:t>
                </a:r>
              </a:p>
            </p:txBody>
          </p:sp>
          <p:sp>
            <p:nvSpPr>
              <p:cNvPr id="113743" name="Line 79"/>
              <p:cNvSpPr>
                <a:spLocks noChangeShapeType="1"/>
              </p:cNvSpPr>
              <p:nvPr/>
            </p:nvSpPr>
            <p:spPr bwMode="auto">
              <a:xfrm>
                <a:off x="4360" y="1952"/>
                <a:ext cx="424" cy="792"/>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sp>
            <p:nvSpPr>
              <p:cNvPr id="113744" name="Line 80"/>
              <p:cNvSpPr>
                <a:spLocks noChangeShapeType="1"/>
              </p:cNvSpPr>
              <p:nvPr/>
            </p:nvSpPr>
            <p:spPr bwMode="auto">
              <a:xfrm>
                <a:off x="2088" y="1336"/>
                <a:ext cx="2088" cy="376"/>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sp>
            <p:nvSpPr>
              <p:cNvPr id="113745" name="Line 81"/>
              <p:cNvSpPr>
                <a:spLocks noChangeShapeType="1"/>
              </p:cNvSpPr>
              <p:nvPr/>
            </p:nvSpPr>
            <p:spPr bwMode="auto">
              <a:xfrm flipH="1">
                <a:off x="864" y="1912"/>
                <a:ext cx="888" cy="1456"/>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sp>
            <p:nvSpPr>
              <p:cNvPr id="113746" name="Line 82"/>
              <p:cNvSpPr>
                <a:spLocks noChangeShapeType="1"/>
              </p:cNvSpPr>
              <p:nvPr/>
            </p:nvSpPr>
            <p:spPr bwMode="auto">
              <a:xfrm>
                <a:off x="2336" y="1856"/>
                <a:ext cx="936" cy="1656"/>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pic>
            <p:nvPicPr>
              <p:cNvPr id="113747" name="Picture 83"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3" y="1281"/>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48" name="Picture 84"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9" y="1262"/>
                <a:ext cx="303" cy="329"/>
              </a:xfrm>
              <a:prstGeom prst="rect">
                <a:avLst/>
              </a:prstGeom>
              <a:noFill/>
              <a:extLst>
                <a:ext uri="{909E8E84-426E-40DD-AFC4-6F175D3DCCD1}">
                  <a14:hiddenFill xmlns:a14="http://schemas.microsoft.com/office/drawing/2010/main">
                    <a:solidFill>
                      <a:srgbClr val="FFFFFF"/>
                    </a:solidFill>
                  </a14:hiddenFill>
                </a:ext>
              </a:extLst>
            </p:spPr>
          </p:pic>
          <p:pic>
            <p:nvPicPr>
              <p:cNvPr id="113749" name="Picture 85"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 y="2179"/>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50" name="Picture 86"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1" y="2160"/>
                <a:ext cx="303" cy="329"/>
              </a:xfrm>
              <a:prstGeom prst="rect">
                <a:avLst/>
              </a:prstGeom>
              <a:noFill/>
              <a:extLst>
                <a:ext uri="{909E8E84-426E-40DD-AFC4-6F175D3DCCD1}">
                  <a14:hiddenFill xmlns:a14="http://schemas.microsoft.com/office/drawing/2010/main">
                    <a:solidFill>
                      <a:srgbClr val="FFFFFF"/>
                    </a:solidFill>
                  </a14:hiddenFill>
                </a:ext>
              </a:extLst>
            </p:spPr>
          </p:pic>
          <p:pic>
            <p:nvPicPr>
              <p:cNvPr id="113751" name="Picture 87"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 y="3083"/>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52" name="Picture 88"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7" y="2187"/>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53" name="Picture 89"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3" y="2168"/>
                <a:ext cx="303" cy="329"/>
              </a:xfrm>
              <a:prstGeom prst="rect">
                <a:avLst/>
              </a:prstGeom>
              <a:noFill/>
              <a:extLst>
                <a:ext uri="{909E8E84-426E-40DD-AFC4-6F175D3DCCD1}">
                  <a14:hiddenFill xmlns:a14="http://schemas.microsoft.com/office/drawing/2010/main">
                    <a:solidFill>
                      <a:srgbClr val="FFFFFF"/>
                    </a:solidFill>
                  </a14:hiddenFill>
                </a:ext>
              </a:extLst>
            </p:spPr>
          </p:pic>
          <p:pic>
            <p:nvPicPr>
              <p:cNvPr id="113754" name="Picture 90"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2" y="3091"/>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55" name="Picture 91"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8" y="3072"/>
                <a:ext cx="303" cy="329"/>
              </a:xfrm>
              <a:prstGeom prst="rect">
                <a:avLst/>
              </a:prstGeom>
              <a:noFill/>
              <a:extLst>
                <a:ext uri="{909E8E84-426E-40DD-AFC4-6F175D3DCCD1}">
                  <a14:hiddenFill xmlns:a14="http://schemas.microsoft.com/office/drawing/2010/main">
                    <a:solidFill>
                      <a:srgbClr val="FFFFFF"/>
                    </a:solidFill>
                  </a14:hiddenFill>
                </a:ext>
              </a:extLst>
            </p:spPr>
          </p:pic>
          <p:sp>
            <p:nvSpPr>
              <p:cNvPr id="113756" name="AutoShape 92"/>
              <p:cNvSpPr>
                <a:spLocks noChangeArrowheads="1"/>
              </p:cNvSpPr>
              <p:nvPr/>
            </p:nvSpPr>
            <p:spPr bwMode="auto">
              <a:xfrm flipH="1">
                <a:off x="1678" y="1757"/>
                <a:ext cx="783" cy="294"/>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Contoso.com</a:t>
                </a:r>
              </a:p>
              <a:p>
                <a:r>
                  <a:rPr lang="en-US" sz="1200" dirty="0">
                    <a:latin typeface="Arial Narrow" pitchFamily="34" charset="0"/>
                  </a:rPr>
                  <a:t>(Root domain)</a:t>
                </a:r>
              </a:p>
            </p:txBody>
          </p:sp>
          <p:sp>
            <p:nvSpPr>
              <p:cNvPr id="113757" name="AutoShape 93"/>
              <p:cNvSpPr>
                <a:spLocks noChangeArrowheads="1"/>
              </p:cNvSpPr>
              <p:nvPr/>
            </p:nvSpPr>
            <p:spPr bwMode="auto">
              <a:xfrm flipH="1">
                <a:off x="1082" y="2767"/>
                <a:ext cx="747"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na.contoso.com</a:t>
                </a:r>
              </a:p>
            </p:txBody>
          </p:sp>
          <p:sp>
            <p:nvSpPr>
              <p:cNvPr id="113758" name="AutoShape 94"/>
              <p:cNvSpPr>
                <a:spLocks noChangeArrowheads="1"/>
              </p:cNvSpPr>
              <p:nvPr/>
            </p:nvSpPr>
            <p:spPr bwMode="auto">
              <a:xfrm flipH="1">
                <a:off x="2236" y="2775"/>
                <a:ext cx="747"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sa.contoso.com</a:t>
                </a:r>
              </a:p>
            </p:txBody>
          </p:sp>
          <p:sp>
            <p:nvSpPr>
              <p:cNvPr id="113759" name="AutoShape 95"/>
              <p:cNvSpPr>
                <a:spLocks noChangeArrowheads="1"/>
              </p:cNvSpPr>
              <p:nvPr/>
            </p:nvSpPr>
            <p:spPr bwMode="auto">
              <a:xfrm flipH="1">
                <a:off x="539" y="3671"/>
                <a:ext cx="859"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ny.na.contoso.com</a:t>
                </a:r>
              </a:p>
            </p:txBody>
          </p:sp>
          <p:sp>
            <p:nvSpPr>
              <p:cNvPr id="113760" name="AutoShape 96"/>
              <p:cNvSpPr>
                <a:spLocks noChangeArrowheads="1"/>
              </p:cNvSpPr>
              <p:nvPr/>
            </p:nvSpPr>
            <p:spPr bwMode="auto">
              <a:xfrm flipH="1">
                <a:off x="2675" y="3687"/>
                <a:ext cx="843"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rio.sa.contoso.com</a:t>
                </a:r>
              </a:p>
            </p:txBody>
          </p:sp>
          <p:sp>
            <p:nvSpPr>
              <p:cNvPr id="113761" name="Text Box 97"/>
              <p:cNvSpPr txBox="1">
                <a:spLocks noChangeArrowheads="1"/>
              </p:cNvSpPr>
              <p:nvPr/>
            </p:nvSpPr>
            <p:spPr bwMode="auto">
              <a:xfrm>
                <a:off x="1121" y="1322"/>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62" name="Text Box 98"/>
              <p:cNvSpPr txBox="1">
                <a:spLocks noChangeArrowheads="1"/>
              </p:cNvSpPr>
              <p:nvPr/>
            </p:nvSpPr>
            <p:spPr bwMode="auto">
              <a:xfrm>
                <a:off x="513" y="2234"/>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63" name="Text Box 99"/>
              <p:cNvSpPr txBox="1">
                <a:spLocks noChangeArrowheads="1"/>
              </p:cNvSpPr>
              <p:nvPr/>
            </p:nvSpPr>
            <p:spPr bwMode="auto">
              <a:xfrm>
                <a:off x="24" y="3154"/>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64" name="Text Box 100"/>
              <p:cNvSpPr txBox="1">
                <a:spLocks noChangeArrowheads="1"/>
              </p:cNvSpPr>
              <p:nvPr/>
            </p:nvSpPr>
            <p:spPr bwMode="auto">
              <a:xfrm>
                <a:off x="2729" y="2210"/>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65" name="Text Box 101"/>
              <p:cNvSpPr txBox="1">
                <a:spLocks noChangeArrowheads="1"/>
              </p:cNvSpPr>
              <p:nvPr/>
            </p:nvSpPr>
            <p:spPr bwMode="auto">
              <a:xfrm>
                <a:off x="3217" y="3122"/>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pic>
            <p:nvPicPr>
              <p:cNvPr id="113766" name="Picture 102"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3" y="1555"/>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67" name="Picture 103"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9" y="1536"/>
                <a:ext cx="303" cy="329"/>
              </a:xfrm>
              <a:prstGeom prst="rect">
                <a:avLst/>
              </a:prstGeom>
              <a:noFill/>
              <a:extLst>
                <a:ext uri="{909E8E84-426E-40DD-AFC4-6F175D3DCCD1}">
                  <a14:hiddenFill xmlns:a14="http://schemas.microsoft.com/office/drawing/2010/main">
                    <a:solidFill>
                      <a:srgbClr val="FFFFFF"/>
                    </a:solidFill>
                  </a14:hiddenFill>
                </a:ext>
              </a:extLst>
            </p:spPr>
          </p:pic>
          <p:pic>
            <p:nvPicPr>
              <p:cNvPr id="113768" name="Picture 104"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8" y="2459"/>
                <a:ext cx="846" cy="778"/>
              </a:xfrm>
              <a:prstGeom prst="rect">
                <a:avLst/>
              </a:prstGeom>
              <a:noFill/>
              <a:extLst>
                <a:ext uri="{909E8E84-426E-40DD-AFC4-6F175D3DCCD1}">
                  <a14:hiddenFill xmlns:a14="http://schemas.microsoft.com/office/drawing/2010/main">
                    <a:solidFill>
                      <a:srgbClr val="FFFFFF"/>
                    </a:solidFill>
                  </a14:hiddenFill>
                </a:ext>
              </a:extLst>
            </p:spPr>
          </p:pic>
          <p:pic>
            <p:nvPicPr>
              <p:cNvPr id="113769" name="Picture 105"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4" y="2440"/>
                <a:ext cx="303" cy="329"/>
              </a:xfrm>
              <a:prstGeom prst="rect">
                <a:avLst/>
              </a:prstGeom>
              <a:noFill/>
              <a:extLst>
                <a:ext uri="{909E8E84-426E-40DD-AFC4-6F175D3DCCD1}">
                  <a14:hiddenFill xmlns:a14="http://schemas.microsoft.com/office/drawing/2010/main">
                    <a:solidFill>
                      <a:srgbClr val="FFFFFF"/>
                    </a:solidFill>
                  </a14:hiddenFill>
                </a:ext>
              </a:extLst>
            </p:spPr>
          </p:pic>
          <p:sp>
            <p:nvSpPr>
              <p:cNvPr id="113770" name="AutoShape 106"/>
              <p:cNvSpPr>
                <a:spLocks noChangeArrowheads="1"/>
              </p:cNvSpPr>
              <p:nvPr/>
            </p:nvSpPr>
            <p:spPr bwMode="auto">
              <a:xfrm flipH="1">
                <a:off x="3812" y="2143"/>
                <a:ext cx="747"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fabrikam.com</a:t>
                </a:r>
              </a:p>
            </p:txBody>
          </p:sp>
          <p:sp>
            <p:nvSpPr>
              <p:cNvPr id="113771" name="Text Box 107"/>
              <p:cNvSpPr txBox="1">
                <a:spLocks noChangeArrowheads="1"/>
              </p:cNvSpPr>
              <p:nvPr/>
            </p:nvSpPr>
            <p:spPr bwMode="auto">
              <a:xfrm>
                <a:off x="4305" y="1578"/>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72" name="Text Box 108"/>
              <p:cNvSpPr txBox="1">
                <a:spLocks noChangeArrowheads="1"/>
              </p:cNvSpPr>
              <p:nvPr/>
            </p:nvSpPr>
            <p:spPr bwMode="auto">
              <a:xfrm>
                <a:off x="4793" y="2490"/>
                <a:ext cx="836" cy="15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p>
                <a:r>
                  <a:rPr lang="en-US" sz="1400" dirty="0"/>
                  <a:t>DNS server</a:t>
                </a:r>
              </a:p>
            </p:txBody>
          </p:sp>
          <p:sp>
            <p:nvSpPr>
              <p:cNvPr id="113773" name="AutoShape 109"/>
              <p:cNvSpPr>
                <a:spLocks noChangeArrowheads="1"/>
              </p:cNvSpPr>
              <p:nvPr/>
            </p:nvSpPr>
            <p:spPr bwMode="auto">
              <a:xfrm flipH="1">
                <a:off x="4251" y="3047"/>
                <a:ext cx="843" cy="176"/>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spAutoFit/>
              </a:bodyPr>
              <a:lstStyle/>
              <a:p>
                <a:r>
                  <a:rPr lang="en-US" sz="1200" dirty="0">
                    <a:latin typeface="Arial Narrow" pitchFamily="34" charset="0"/>
                  </a:rPr>
                  <a:t>na.fabrikam.com</a:t>
                </a:r>
              </a:p>
            </p:txBody>
          </p:sp>
          <p:sp>
            <p:nvSpPr>
              <p:cNvPr id="113774" name="Arc 110"/>
              <p:cNvSpPr>
                <a:spLocks/>
              </p:cNvSpPr>
              <p:nvPr/>
            </p:nvSpPr>
            <p:spPr bwMode="auto">
              <a:xfrm rot="-336579">
                <a:off x="1005" y="2604"/>
                <a:ext cx="3524" cy="455"/>
              </a:xfrm>
              <a:custGeom>
                <a:avLst/>
                <a:gdLst>
                  <a:gd name="G0" fmla="+- 21596 0 0"/>
                  <a:gd name="G1" fmla="+- 21600 0 0"/>
                  <a:gd name="G2" fmla="+- 21600 0 0"/>
                  <a:gd name="T0" fmla="*/ 0 w 38000"/>
                  <a:gd name="T1" fmla="*/ 21202 h 21600"/>
                  <a:gd name="T2" fmla="*/ 38000 w 38000"/>
                  <a:gd name="T3" fmla="*/ 7548 h 21600"/>
                  <a:gd name="T4" fmla="*/ 21596 w 38000"/>
                  <a:gd name="T5" fmla="*/ 21600 h 21600"/>
                </a:gdLst>
                <a:ahLst/>
                <a:cxnLst>
                  <a:cxn ang="0">
                    <a:pos x="T0" y="T1"/>
                  </a:cxn>
                  <a:cxn ang="0">
                    <a:pos x="T2" y="T3"/>
                  </a:cxn>
                  <a:cxn ang="0">
                    <a:pos x="T4" y="T5"/>
                  </a:cxn>
                </a:cxnLst>
                <a:rect l="0" t="0" r="r" b="b"/>
                <a:pathLst>
                  <a:path w="38000" h="21600" fill="none" extrusionOk="0">
                    <a:moveTo>
                      <a:pt x="-1" y="21201"/>
                    </a:moveTo>
                    <a:cubicBezTo>
                      <a:pt x="216" y="9429"/>
                      <a:pt x="9821" y="-1"/>
                      <a:pt x="21596" y="0"/>
                    </a:cubicBezTo>
                    <a:cubicBezTo>
                      <a:pt x="27903" y="0"/>
                      <a:pt x="33896" y="2757"/>
                      <a:pt x="38000" y="7547"/>
                    </a:cubicBezTo>
                  </a:path>
                  <a:path w="38000" h="21600" stroke="0" extrusionOk="0">
                    <a:moveTo>
                      <a:pt x="-1" y="21201"/>
                    </a:moveTo>
                    <a:cubicBezTo>
                      <a:pt x="216" y="9429"/>
                      <a:pt x="9821" y="-1"/>
                      <a:pt x="21596" y="0"/>
                    </a:cubicBezTo>
                    <a:cubicBezTo>
                      <a:pt x="27903" y="0"/>
                      <a:pt x="33896" y="2757"/>
                      <a:pt x="38000" y="7547"/>
                    </a:cubicBezTo>
                    <a:lnTo>
                      <a:pt x="21596" y="21600"/>
                    </a:lnTo>
                    <a:close/>
                  </a:path>
                </a:pathLst>
              </a:custGeom>
              <a:noFill/>
              <a:ln w="38100">
                <a:solidFill>
                  <a:srgbClr val="CC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13775" name="Arc 111"/>
              <p:cNvSpPr>
                <a:spLocks/>
              </p:cNvSpPr>
              <p:nvPr/>
            </p:nvSpPr>
            <p:spPr bwMode="auto">
              <a:xfrm rot="-1284319">
                <a:off x="845" y="2179"/>
                <a:ext cx="3337" cy="455"/>
              </a:xfrm>
              <a:custGeom>
                <a:avLst/>
                <a:gdLst>
                  <a:gd name="G0" fmla="+- 21596 0 0"/>
                  <a:gd name="G1" fmla="+- 21600 0 0"/>
                  <a:gd name="G2" fmla="+- 21600 0 0"/>
                  <a:gd name="T0" fmla="*/ 0 w 38000"/>
                  <a:gd name="T1" fmla="*/ 21202 h 21600"/>
                  <a:gd name="T2" fmla="*/ 38000 w 38000"/>
                  <a:gd name="T3" fmla="*/ 7548 h 21600"/>
                  <a:gd name="T4" fmla="*/ 21596 w 38000"/>
                  <a:gd name="T5" fmla="*/ 21600 h 21600"/>
                </a:gdLst>
                <a:ahLst/>
                <a:cxnLst>
                  <a:cxn ang="0">
                    <a:pos x="T0" y="T1"/>
                  </a:cxn>
                  <a:cxn ang="0">
                    <a:pos x="T2" y="T3"/>
                  </a:cxn>
                  <a:cxn ang="0">
                    <a:pos x="T4" y="T5"/>
                  </a:cxn>
                </a:cxnLst>
                <a:rect l="0" t="0" r="r" b="b"/>
                <a:pathLst>
                  <a:path w="38000" h="21600" fill="none" extrusionOk="0">
                    <a:moveTo>
                      <a:pt x="-1" y="21201"/>
                    </a:moveTo>
                    <a:cubicBezTo>
                      <a:pt x="216" y="9429"/>
                      <a:pt x="9821" y="-1"/>
                      <a:pt x="21596" y="0"/>
                    </a:cubicBezTo>
                    <a:cubicBezTo>
                      <a:pt x="27903" y="0"/>
                      <a:pt x="33896" y="2757"/>
                      <a:pt x="38000" y="7547"/>
                    </a:cubicBezTo>
                  </a:path>
                  <a:path w="38000" h="21600" stroke="0" extrusionOk="0">
                    <a:moveTo>
                      <a:pt x="-1" y="21201"/>
                    </a:moveTo>
                    <a:cubicBezTo>
                      <a:pt x="216" y="9429"/>
                      <a:pt x="9821" y="-1"/>
                      <a:pt x="21596" y="0"/>
                    </a:cubicBezTo>
                    <a:cubicBezTo>
                      <a:pt x="27903" y="0"/>
                      <a:pt x="33896" y="2757"/>
                      <a:pt x="38000" y="7547"/>
                    </a:cubicBezTo>
                    <a:lnTo>
                      <a:pt x="21596" y="21600"/>
                    </a:lnTo>
                    <a:close/>
                  </a:path>
                </a:pathLst>
              </a:custGeom>
              <a:noFill/>
              <a:ln w="38100">
                <a:solidFill>
                  <a:srgbClr val="CC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13776" name="Arc 112"/>
              <p:cNvSpPr>
                <a:spLocks/>
              </p:cNvSpPr>
              <p:nvPr/>
            </p:nvSpPr>
            <p:spPr bwMode="auto">
              <a:xfrm rot="17695499">
                <a:off x="1006" y="1708"/>
                <a:ext cx="1904" cy="1697"/>
              </a:xfrm>
              <a:custGeom>
                <a:avLst/>
                <a:gdLst>
                  <a:gd name="G0" fmla="+- 10456 0 0"/>
                  <a:gd name="G1" fmla="+- 21600 0 0"/>
                  <a:gd name="G2" fmla="+- 21600 0 0"/>
                  <a:gd name="T0" fmla="*/ 0 w 24503"/>
                  <a:gd name="T1" fmla="*/ 2699 h 21600"/>
                  <a:gd name="T2" fmla="*/ 24503 w 24503"/>
                  <a:gd name="T3" fmla="*/ 5191 h 21600"/>
                  <a:gd name="T4" fmla="*/ 10456 w 24503"/>
                  <a:gd name="T5" fmla="*/ 21600 h 21600"/>
                </a:gdLst>
                <a:ahLst/>
                <a:cxnLst>
                  <a:cxn ang="0">
                    <a:pos x="T0" y="T1"/>
                  </a:cxn>
                  <a:cxn ang="0">
                    <a:pos x="T2" y="T3"/>
                  </a:cxn>
                  <a:cxn ang="0">
                    <a:pos x="T4" y="T5"/>
                  </a:cxn>
                </a:cxnLst>
                <a:rect l="0" t="0" r="r" b="b"/>
                <a:pathLst>
                  <a:path w="24503" h="21600" fill="none" extrusionOk="0">
                    <a:moveTo>
                      <a:pt x="0" y="2699"/>
                    </a:moveTo>
                    <a:cubicBezTo>
                      <a:pt x="3200" y="928"/>
                      <a:pt x="6798" y="-1"/>
                      <a:pt x="10456" y="0"/>
                    </a:cubicBezTo>
                    <a:cubicBezTo>
                      <a:pt x="15607" y="0"/>
                      <a:pt x="20589" y="1841"/>
                      <a:pt x="24502" y="5191"/>
                    </a:cubicBezTo>
                  </a:path>
                  <a:path w="24503" h="21600" stroke="0" extrusionOk="0">
                    <a:moveTo>
                      <a:pt x="0" y="2699"/>
                    </a:moveTo>
                    <a:cubicBezTo>
                      <a:pt x="3200" y="928"/>
                      <a:pt x="6798" y="-1"/>
                      <a:pt x="10456" y="0"/>
                    </a:cubicBezTo>
                    <a:cubicBezTo>
                      <a:pt x="15607" y="0"/>
                      <a:pt x="20589" y="1841"/>
                      <a:pt x="24502" y="5191"/>
                    </a:cubicBezTo>
                    <a:lnTo>
                      <a:pt x="10456" y="21600"/>
                    </a:lnTo>
                    <a:close/>
                  </a:path>
                </a:pathLst>
              </a:custGeom>
              <a:noFill/>
              <a:ln w="38100">
                <a:solidFill>
                  <a:srgbClr val="CC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pic>
            <p:nvPicPr>
              <p:cNvPr id="113777" name="Picture 113"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 y="3064"/>
                <a:ext cx="303" cy="32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3666" name="Rectangle 2"/>
          <p:cNvSpPr>
            <a:spLocks noGrp="1" noChangeArrowheads="1"/>
          </p:cNvSpPr>
          <p:nvPr>
            <p:ph type="title" idx="4294967295"/>
          </p:nvPr>
        </p:nvSpPr>
        <p:spPr/>
        <p:txBody>
          <a:bodyPr/>
          <a:lstStyle/>
          <a:p>
            <a:pPr eaLnBrk="1" hangingPunct="1"/>
            <a:r>
              <a:rPr lang="en-US" dirty="0"/>
              <a:t>What Are Stub Zones?</a:t>
            </a:r>
          </a:p>
        </p:txBody>
      </p:sp>
      <p:grpSp>
        <p:nvGrpSpPr>
          <p:cNvPr id="113778" name="Group 16"/>
          <p:cNvGrpSpPr>
            <a:grpSpLocks/>
          </p:cNvGrpSpPr>
          <p:nvPr/>
        </p:nvGrpSpPr>
        <p:grpSpPr bwMode="auto">
          <a:xfrm>
            <a:off x="8032750" y="6265863"/>
            <a:ext cx="914400" cy="425450"/>
            <a:chOff x="384" y="3024"/>
            <a:chExt cx="720" cy="336"/>
          </a:xfrm>
        </p:grpSpPr>
        <p:sp>
          <p:nvSpPr>
            <p:cNvPr id="845841" name="Oval 1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113780" name="Group 18"/>
            <p:cNvGrpSpPr>
              <a:grpSpLocks/>
            </p:cNvGrpSpPr>
            <p:nvPr/>
          </p:nvGrpSpPr>
          <p:grpSpPr bwMode="auto">
            <a:xfrm>
              <a:off x="480" y="3096"/>
              <a:ext cx="240" cy="192"/>
              <a:chOff x="480" y="3096"/>
              <a:chExt cx="240" cy="192"/>
            </a:xfrm>
          </p:grpSpPr>
          <p:sp>
            <p:nvSpPr>
              <p:cNvPr id="113781" name="Oval 1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45844" name="Freeform 20"/>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5" name="Group 21"/>
          <p:cNvGrpSpPr>
            <a:grpSpLocks/>
          </p:cNvGrpSpPr>
          <p:nvPr/>
        </p:nvGrpSpPr>
        <p:grpSpPr bwMode="auto">
          <a:xfrm>
            <a:off x="8520113" y="6356350"/>
            <a:ext cx="304800" cy="244475"/>
            <a:chOff x="768" y="3096"/>
            <a:chExt cx="240" cy="192"/>
          </a:xfrm>
        </p:grpSpPr>
        <p:sp>
          <p:nvSpPr>
            <p:cNvPr id="113784" name="Oval 2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45847" name="Rectangle 23"/>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1895489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73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13739"/>
                                        </p:tgtEl>
                                        <p:attrNameLst>
                                          <p:attrName>style.visibility</p:attrName>
                                        </p:attrNameLst>
                                      </p:cBhvr>
                                      <p:to>
                                        <p:strVal val="hidden"/>
                                      </p:to>
                                    </p:set>
                                  </p:childTnLst>
                                </p:cTn>
                              </p:par>
                            </p:childTnLst>
                          </p:cTn>
                        </p:par>
                        <p:par>
                          <p:cTn id="9" fill="hold" nodeType="afterGroup">
                            <p:stCondLst>
                              <p:cond delay="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Demonstration: How to Create Zones</a:t>
            </a:r>
          </a:p>
        </p:txBody>
      </p:sp>
      <p:sp>
        <p:nvSpPr>
          <p:cNvPr id="28675" name="Rectangle 823300"/>
          <p:cNvSpPr>
            <a:spLocks noChangeArrowheads="1"/>
          </p:cNvSpPr>
          <p:nvPr/>
        </p:nvSpPr>
        <p:spPr bwMode="auto">
          <a:xfrm>
            <a:off x="574675" y="1155700"/>
            <a:ext cx="79914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p>
            <a:pPr marL="173038" indent="-173038" algn="l">
              <a:spcBef>
                <a:spcPct val="40000"/>
              </a:spcBef>
              <a:buClr>
                <a:srgbClr val="8DACD0"/>
              </a:buClr>
              <a:buSzPct val="70000"/>
              <a:buFont typeface="Wingdings" pitchFamily="2" charset="2"/>
              <a:buNone/>
            </a:pPr>
            <a:r>
              <a:rPr lang="en-US" sz="2000" dirty="0"/>
              <a:t>This demonstration shows how to:</a:t>
            </a:r>
          </a:p>
          <a:p>
            <a:pPr marL="173038" indent="-173038" algn="l" eaLnBrk="1" hangingPunct="1">
              <a:lnSpc>
                <a:spcPct val="90000"/>
              </a:lnSpc>
              <a:spcBef>
                <a:spcPct val="70000"/>
              </a:spcBef>
              <a:buClr>
                <a:schemeClr val="hlink"/>
              </a:buClr>
              <a:buSzPct val="90000"/>
              <a:buFontTx/>
              <a:buChar char="•"/>
            </a:pPr>
            <a:r>
              <a:rPr lang="en-US" sz="2000" b="0" dirty="0"/>
              <a:t>Create a reverse lookup zone</a:t>
            </a:r>
          </a:p>
          <a:p>
            <a:pPr marL="173038" indent="-173038" algn="l" eaLnBrk="1" hangingPunct="1">
              <a:lnSpc>
                <a:spcPct val="90000"/>
              </a:lnSpc>
              <a:spcBef>
                <a:spcPct val="70000"/>
              </a:spcBef>
              <a:buClr>
                <a:schemeClr val="hlink"/>
              </a:buClr>
              <a:buSzPct val="90000"/>
              <a:buFontTx/>
              <a:buChar char="•"/>
            </a:pPr>
            <a:r>
              <a:rPr lang="en-US" sz="2000" b="0" dirty="0"/>
              <a:t>Create a forward lookup zone</a:t>
            </a:r>
          </a:p>
        </p:txBody>
      </p:sp>
    </p:spTree>
    <p:extLst>
      <p:ext uri="{BB962C8B-B14F-4D97-AF65-F5344CB8AC3E}">
        <p14:creationId xmlns:p14="http://schemas.microsoft.com/office/powerpoint/2010/main" val="384843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DNS Zone Delegation</a:t>
            </a:r>
          </a:p>
        </p:txBody>
      </p:sp>
      <p:sp>
        <p:nvSpPr>
          <p:cNvPr id="813060" name="Oval 4"/>
          <p:cNvSpPr>
            <a:spLocks noChangeArrowheads="1"/>
          </p:cNvSpPr>
          <p:nvPr/>
        </p:nvSpPr>
        <p:spPr bwMode="auto">
          <a:xfrm>
            <a:off x="866775" y="1443038"/>
            <a:ext cx="7305675" cy="4606925"/>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dirty="0"/>
          </a:p>
        </p:txBody>
      </p:sp>
      <p:sp>
        <p:nvSpPr>
          <p:cNvPr id="29700" name="Line 5"/>
          <p:cNvSpPr>
            <a:spLocks noChangeShapeType="1"/>
          </p:cNvSpPr>
          <p:nvPr/>
        </p:nvSpPr>
        <p:spPr bwMode="auto">
          <a:xfrm flipH="1">
            <a:off x="3146425" y="3419475"/>
            <a:ext cx="708025" cy="746125"/>
          </a:xfrm>
          <a:prstGeom prst="line">
            <a:avLst/>
          </a:prstGeom>
          <a:noFill/>
          <a:ln w="31750">
            <a:solidFill>
              <a:srgbClr val="4D4D4D"/>
            </a:solidFill>
            <a:round/>
            <a:headEnd/>
            <a:tailEnd/>
          </a:ln>
          <a:extLst>
            <a:ext uri="{909E8E84-426E-40DD-AFC4-6F175D3DCCD1}">
              <a14:hiddenFill xmlns:a14="http://schemas.microsoft.com/office/drawing/2010/main">
                <a:noFill/>
              </a14:hiddenFill>
            </a:ext>
          </a:extLst>
        </p:spPr>
        <p:txBody>
          <a:bodyPr wrap="none" lIns="45720" rIns="45720" anchor="ctr"/>
          <a:lstStyle/>
          <a:p>
            <a:endParaRPr lang="en-GB" dirty="0"/>
          </a:p>
        </p:txBody>
      </p:sp>
      <p:sp>
        <p:nvSpPr>
          <p:cNvPr id="29701" name="Line 6"/>
          <p:cNvSpPr>
            <a:spLocks noChangeShapeType="1"/>
          </p:cNvSpPr>
          <p:nvPr/>
        </p:nvSpPr>
        <p:spPr bwMode="auto">
          <a:xfrm>
            <a:off x="5265738" y="3427413"/>
            <a:ext cx="790575" cy="681037"/>
          </a:xfrm>
          <a:prstGeom prst="line">
            <a:avLst/>
          </a:prstGeom>
          <a:noFill/>
          <a:ln w="31750">
            <a:solidFill>
              <a:srgbClr val="4D4D4D"/>
            </a:solidFill>
            <a:round/>
            <a:headEnd/>
            <a:tailEnd/>
          </a:ln>
          <a:extLst>
            <a:ext uri="{909E8E84-426E-40DD-AFC4-6F175D3DCCD1}">
              <a14:hiddenFill xmlns:a14="http://schemas.microsoft.com/office/drawing/2010/main">
                <a:noFill/>
              </a14:hiddenFill>
            </a:ext>
          </a:extLst>
        </p:spPr>
        <p:txBody>
          <a:bodyPr wrap="none" lIns="45720" rIns="45720" anchor="ctr"/>
          <a:lstStyle/>
          <a:p>
            <a:endParaRPr lang="en-GB" dirty="0"/>
          </a:p>
        </p:txBody>
      </p:sp>
      <p:sp>
        <p:nvSpPr>
          <p:cNvPr id="29702" name="Oval 7"/>
          <p:cNvSpPr>
            <a:spLocks noChangeArrowheads="1"/>
          </p:cNvSpPr>
          <p:nvPr/>
        </p:nvSpPr>
        <p:spPr bwMode="auto">
          <a:xfrm>
            <a:off x="1625600" y="4168775"/>
            <a:ext cx="2590800" cy="1330325"/>
          </a:xfrm>
          <a:prstGeom prst="ellipse">
            <a:avLst/>
          </a:prstGeom>
          <a:solidFill>
            <a:schemeClr val="bg1">
              <a:alpha val="50195"/>
            </a:schemeClr>
          </a:solidFill>
          <a:ln w="28575">
            <a:solidFill>
              <a:srgbClr val="4D4D4D"/>
            </a:solidFill>
            <a:round/>
            <a:headEnd/>
            <a:tailEnd/>
          </a:ln>
        </p:spPr>
        <p:txBody>
          <a:bodyPr wrap="none" lIns="45720" rIns="45720" anchor="ctr"/>
          <a:lstStyle/>
          <a:p>
            <a:r>
              <a:rPr lang="en-US" sz="1600" dirty="0"/>
              <a:t>Training.contoso.com</a:t>
            </a:r>
          </a:p>
        </p:txBody>
      </p:sp>
      <p:pic>
        <p:nvPicPr>
          <p:cNvPr id="29703" name="Picture 8" descr="Serv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588" y="3440113"/>
            <a:ext cx="10414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Oval 9"/>
          <p:cNvSpPr>
            <a:spLocks noChangeArrowheads="1"/>
          </p:cNvSpPr>
          <p:nvPr/>
        </p:nvSpPr>
        <p:spPr bwMode="auto">
          <a:xfrm>
            <a:off x="4959350" y="4092575"/>
            <a:ext cx="2590800" cy="1330325"/>
          </a:xfrm>
          <a:prstGeom prst="ellipse">
            <a:avLst/>
          </a:prstGeom>
          <a:solidFill>
            <a:schemeClr val="bg1">
              <a:alpha val="50195"/>
            </a:schemeClr>
          </a:solidFill>
          <a:ln w="28575">
            <a:solidFill>
              <a:srgbClr val="4D4D4D"/>
            </a:solidFill>
            <a:round/>
            <a:headEnd/>
            <a:tailEnd/>
          </a:ln>
        </p:spPr>
        <p:txBody>
          <a:bodyPr wrap="none" lIns="45720" rIns="45720" anchor="ctr"/>
          <a:lstStyle/>
          <a:p>
            <a:r>
              <a:rPr lang="en-US" sz="1600" dirty="0"/>
              <a:t>Sales.contoso.com</a:t>
            </a:r>
          </a:p>
        </p:txBody>
      </p:sp>
      <p:pic>
        <p:nvPicPr>
          <p:cNvPr id="29705" name="Picture 10" descr="Serv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313" y="3354388"/>
            <a:ext cx="10414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6" name="Oval 11"/>
          <p:cNvSpPr>
            <a:spLocks noChangeArrowheads="1"/>
          </p:cNvSpPr>
          <p:nvPr/>
        </p:nvSpPr>
        <p:spPr bwMode="auto">
          <a:xfrm>
            <a:off x="3252788" y="2193925"/>
            <a:ext cx="2590800" cy="1330325"/>
          </a:xfrm>
          <a:prstGeom prst="ellipse">
            <a:avLst/>
          </a:prstGeom>
          <a:solidFill>
            <a:schemeClr val="bg1">
              <a:alpha val="50195"/>
            </a:schemeClr>
          </a:solidFill>
          <a:ln w="28575">
            <a:solidFill>
              <a:srgbClr val="4D4D4D"/>
            </a:solidFill>
            <a:round/>
            <a:headEnd/>
            <a:tailEnd/>
          </a:ln>
        </p:spPr>
        <p:txBody>
          <a:bodyPr wrap="none" lIns="45720" rIns="45720" anchor="ctr"/>
          <a:lstStyle/>
          <a:p>
            <a:r>
              <a:rPr lang="en-US" sz="1600" dirty="0"/>
              <a:t>contoso.com</a:t>
            </a:r>
          </a:p>
        </p:txBody>
      </p:sp>
      <p:pic>
        <p:nvPicPr>
          <p:cNvPr id="29707" name="Picture 12" descr="Serv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150" y="1327150"/>
            <a:ext cx="10414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48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Lesson 4: Configuring DNS Zone Transfers</a:t>
            </a:r>
          </a:p>
        </p:txBody>
      </p:sp>
      <p:sp>
        <p:nvSpPr>
          <p:cNvPr id="30723" name="Rectangle 3"/>
          <p:cNvSpPr>
            <a:spLocks noGrp="1" noChangeArrowheads="1"/>
          </p:cNvSpPr>
          <p:nvPr>
            <p:ph type="body" idx="1"/>
          </p:nvPr>
        </p:nvSpPr>
        <p:spPr/>
        <p:txBody>
          <a:bodyPr/>
          <a:lstStyle/>
          <a:p>
            <a:pPr eaLnBrk="1" hangingPunct="1"/>
            <a:r>
              <a:rPr lang="en-US" dirty="0"/>
              <a:t>What Is a DNS Zone Transfer?</a:t>
            </a:r>
          </a:p>
          <a:p>
            <a:pPr eaLnBrk="1" hangingPunct="1"/>
            <a:r>
              <a:rPr lang="en-US" dirty="0"/>
              <a:t>Configuring Zone Transfer Security</a:t>
            </a:r>
          </a:p>
          <a:p>
            <a:pPr eaLnBrk="1" hangingPunct="1"/>
            <a:r>
              <a:rPr lang="en-US" dirty="0"/>
              <a:t>Demonstration: How to Configure DNS Zone Transfers</a:t>
            </a:r>
          </a:p>
        </p:txBody>
      </p:sp>
    </p:spTree>
    <p:extLst>
      <p:ext uri="{BB962C8B-B14F-4D97-AF65-F5344CB8AC3E}">
        <p14:creationId xmlns:p14="http://schemas.microsoft.com/office/powerpoint/2010/main" val="341897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What Is a DNS Zone Transfer?</a:t>
            </a:r>
          </a:p>
        </p:txBody>
      </p:sp>
      <p:sp>
        <p:nvSpPr>
          <p:cNvPr id="817156" name="AutoShape 4"/>
          <p:cNvSpPr>
            <a:spLocks noChangeArrowheads="1"/>
          </p:cNvSpPr>
          <p:nvPr/>
        </p:nvSpPr>
        <p:spPr bwMode="auto">
          <a:xfrm>
            <a:off x="1108075" y="1206500"/>
            <a:ext cx="6958013" cy="847725"/>
          </a:xfrm>
          <a:prstGeom prst="roundRect">
            <a:avLst>
              <a:gd name="adj" fmla="val 11611"/>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defRPr/>
            </a:pPr>
            <a:r>
              <a:rPr lang="en-US" dirty="0"/>
              <a:t>A </a:t>
            </a:r>
            <a:r>
              <a:rPr lang="en-US" i="1" dirty="0"/>
              <a:t>DNS zone transfer</a:t>
            </a:r>
            <a:r>
              <a:rPr lang="en-US" dirty="0"/>
              <a:t> is the synchronization of authoritative DNS zone data between DNS servers</a:t>
            </a:r>
          </a:p>
        </p:txBody>
      </p:sp>
      <p:grpSp>
        <p:nvGrpSpPr>
          <p:cNvPr id="31748" name="Group 5"/>
          <p:cNvGrpSpPr>
            <a:grpSpLocks/>
          </p:cNvGrpSpPr>
          <p:nvPr/>
        </p:nvGrpSpPr>
        <p:grpSpPr bwMode="auto">
          <a:xfrm>
            <a:off x="8023225" y="6257925"/>
            <a:ext cx="914400" cy="425450"/>
            <a:chOff x="384" y="3024"/>
            <a:chExt cx="720" cy="336"/>
          </a:xfrm>
        </p:grpSpPr>
        <p:sp>
          <p:nvSpPr>
            <p:cNvPr id="817158" name="Oval 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31771" name="Group 7"/>
            <p:cNvGrpSpPr>
              <a:grpSpLocks/>
            </p:cNvGrpSpPr>
            <p:nvPr/>
          </p:nvGrpSpPr>
          <p:grpSpPr bwMode="auto">
            <a:xfrm>
              <a:off x="480" y="3096"/>
              <a:ext cx="240" cy="192"/>
              <a:chOff x="480" y="3096"/>
              <a:chExt cx="240" cy="192"/>
            </a:xfrm>
          </p:grpSpPr>
          <p:sp>
            <p:nvSpPr>
              <p:cNvPr id="31772" name="Oval 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17161" name="Freeform 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4" name="Group 10"/>
          <p:cNvGrpSpPr>
            <a:grpSpLocks/>
          </p:cNvGrpSpPr>
          <p:nvPr/>
        </p:nvGrpSpPr>
        <p:grpSpPr bwMode="auto">
          <a:xfrm>
            <a:off x="8510588" y="6348413"/>
            <a:ext cx="304800" cy="244475"/>
            <a:chOff x="768" y="3096"/>
            <a:chExt cx="240" cy="192"/>
          </a:xfrm>
        </p:grpSpPr>
        <p:sp>
          <p:nvSpPr>
            <p:cNvPr id="31768" name="Oval 1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817164" name="Rectangle 1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
        <p:nvSpPr>
          <p:cNvPr id="817165" name="Text Box 13"/>
          <p:cNvSpPr txBox="1">
            <a:spLocks noChangeArrowheads="1"/>
          </p:cNvSpPr>
          <p:nvPr/>
        </p:nvSpPr>
        <p:spPr bwMode="auto">
          <a:xfrm>
            <a:off x="3090863" y="2706688"/>
            <a:ext cx="2597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r>
              <a:rPr lang="en-US" sz="1600" dirty="0"/>
              <a:t>SOA query for a zone</a:t>
            </a:r>
          </a:p>
        </p:txBody>
      </p:sp>
      <p:sp>
        <p:nvSpPr>
          <p:cNvPr id="817166" name="Text Box 14"/>
          <p:cNvSpPr txBox="1">
            <a:spLocks noChangeArrowheads="1"/>
          </p:cNvSpPr>
          <p:nvPr/>
        </p:nvSpPr>
        <p:spPr bwMode="auto">
          <a:xfrm>
            <a:off x="3089275" y="3276600"/>
            <a:ext cx="2568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r>
              <a:rPr lang="en-US" sz="1600" dirty="0"/>
              <a:t>SOA query answered</a:t>
            </a:r>
          </a:p>
        </p:txBody>
      </p:sp>
      <p:sp>
        <p:nvSpPr>
          <p:cNvPr id="817167" name="Text Box 15"/>
          <p:cNvSpPr txBox="1">
            <a:spLocks noChangeArrowheads="1"/>
          </p:cNvSpPr>
          <p:nvPr/>
        </p:nvSpPr>
        <p:spPr bwMode="auto">
          <a:xfrm>
            <a:off x="3078163" y="3843338"/>
            <a:ext cx="3663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r>
              <a:rPr lang="en-US" sz="1600" dirty="0"/>
              <a:t>IXFR or AXFR query for a zone</a:t>
            </a:r>
          </a:p>
        </p:txBody>
      </p:sp>
      <p:sp>
        <p:nvSpPr>
          <p:cNvPr id="817168" name="Text Box 16"/>
          <p:cNvSpPr txBox="1">
            <a:spLocks noChangeArrowheads="1"/>
          </p:cNvSpPr>
          <p:nvPr/>
        </p:nvSpPr>
        <p:spPr bwMode="auto">
          <a:xfrm>
            <a:off x="3074988" y="4338638"/>
            <a:ext cx="36353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125000"/>
              </a:lnSpc>
            </a:pPr>
            <a:r>
              <a:rPr lang="en-US" sz="1600" dirty="0"/>
              <a:t>IXFR or AXFR query answered</a:t>
            </a:r>
          </a:p>
          <a:p>
            <a:pPr>
              <a:lnSpc>
                <a:spcPct val="125000"/>
              </a:lnSpc>
            </a:pPr>
            <a:r>
              <a:rPr lang="en-US" sz="1600" dirty="0"/>
              <a:t>(zone transferred)</a:t>
            </a:r>
          </a:p>
        </p:txBody>
      </p:sp>
      <p:sp>
        <p:nvSpPr>
          <p:cNvPr id="817169" name="Line 17"/>
          <p:cNvSpPr>
            <a:spLocks noChangeShapeType="1"/>
          </p:cNvSpPr>
          <p:nvPr/>
        </p:nvSpPr>
        <p:spPr bwMode="auto">
          <a:xfrm flipV="1">
            <a:off x="2395538" y="3038475"/>
            <a:ext cx="4243387" cy="1270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17170" name="Line 18"/>
          <p:cNvSpPr>
            <a:spLocks noChangeShapeType="1"/>
          </p:cNvSpPr>
          <p:nvPr/>
        </p:nvSpPr>
        <p:spPr bwMode="auto">
          <a:xfrm flipH="1">
            <a:off x="2395538" y="3608388"/>
            <a:ext cx="4217987" cy="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17171" name="Line 19"/>
          <p:cNvSpPr>
            <a:spLocks noChangeShapeType="1"/>
          </p:cNvSpPr>
          <p:nvPr/>
        </p:nvSpPr>
        <p:spPr bwMode="auto">
          <a:xfrm>
            <a:off x="2395538" y="4167188"/>
            <a:ext cx="4243387" cy="11112"/>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17172" name="Line 20"/>
          <p:cNvSpPr>
            <a:spLocks noChangeShapeType="1"/>
          </p:cNvSpPr>
          <p:nvPr/>
        </p:nvSpPr>
        <p:spPr bwMode="auto">
          <a:xfrm flipH="1">
            <a:off x="2395538" y="4725988"/>
            <a:ext cx="4289425" cy="0"/>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17173" name="AutoShape 21"/>
          <p:cNvSpPr>
            <a:spLocks noChangeArrowheads="1"/>
          </p:cNvSpPr>
          <p:nvPr/>
        </p:nvSpPr>
        <p:spPr bwMode="auto">
          <a:xfrm>
            <a:off x="2716213" y="2727325"/>
            <a:ext cx="338137" cy="39370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dirty="0">
                <a:solidFill>
                  <a:srgbClr val="990033"/>
                </a:solidFill>
              </a:rPr>
              <a:t>1</a:t>
            </a:r>
          </a:p>
        </p:txBody>
      </p:sp>
      <p:sp>
        <p:nvSpPr>
          <p:cNvPr id="817174" name="AutoShape 22"/>
          <p:cNvSpPr>
            <a:spLocks noChangeArrowheads="1"/>
          </p:cNvSpPr>
          <p:nvPr/>
        </p:nvSpPr>
        <p:spPr bwMode="auto">
          <a:xfrm>
            <a:off x="2716213" y="3292475"/>
            <a:ext cx="338137" cy="39370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dirty="0">
                <a:solidFill>
                  <a:srgbClr val="990033"/>
                </a:solidFill>
              </a:rPr>
              <a:t>2</a:t>
            </a:r>
          </a:p>
        </p:txBody>
      </p:sp>
      <p:sp>
        <p:nvSpPr>
          <p:cNvPr id="817175" name="AutoShape 23"/>
          <p:cNvSpPr>
            <a:spLocks noChangeArrowheads="1"/>
          </p:cNvSpPr>
          <p:nvPr/>
        </p:nvSpPr>
        <p:spPr bwMode="auto">
          <a:xfrm>
            <a:off x="2716213" y="3859213"/>
            <a:ext cx="338137" cy="39370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dirty="0">
                <a:solidFill>
                  <a:srgbClr val="990033"/>
                </a:solidFill>
              </a:rPr>
              <a:t>3</a:t>
            </a:r>
          </a:p>
        </p:txBody>
      </p:sp>
      <p:sp>
        <p:nvSpPr>
          <p:cNvPr id="817176" name="AutoShape 24"/>
          <p:cNvSpPr>
            <a:spLocks noChangeArrowheads="1"/>
          </p:cNvSpPr>
          <p:nvPr/>
        </p:nvSpPr>
        <p:spPr bwMode="auto">
          <a:xfrm>
            <a:off x="2716213" y="4425950"/>
            <a:ext cx="338137" cy="39370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dirty="0">
                <a:solidFill>
                  <a:srgbClr val="990033"/>
                </a:solidFill>
              </a:rPr>
              <a:t>4</a:t>
            </a:r>
          </a:p>
        </p:txBody>
      </p:sp>
      <p:sp>
        <p:nvSpPr>
          <p:cNvPr id="31762" name="Text Box 25"/>
          <p:cNvSpPr txBox="1">
            <a:spLocks noChangeArrowheads="1"/>
          </p:cNvSpPr>
          <p:nvPr/>
        </p:nvSpPr>
        <p:spPr bwMode="auto">
          <a:xfrm>
            <a:off x="295275" y="5021263"/>
            <a:ext cx="2174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t>Secondary server</a:t>
            </a:r>
          </a:p>
        </p:txBody>
      </p:sp>
      <p:sp>
        <p:nvSpPr>
          <p:cNvPr id="817178" name="Oval 26"/>
          <p:cNvSpPr>
            <a:spLocks noChangeArrowheads="1"/>
          </p:cNvSpPr>
          <p:nvPr/>
        </p:nvSpPr>
        <p:spPr bwMode="auto">
          <a:xfrm>
            <a:off x="271463" y="4189413"/>
            <a:ext cx="2079625" cy="825500"/>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dirty="0"/>
          </a:p>
        </p:txBody>
      </p:sp>
      <p:pic>
        <p:nvPicPr>
          <p:cNvPr id="31764" name="Picture 27" descr="Serv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3078163"/>
            <a:ext cx="15557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5" name="Text Box 28"/>
          <p:cNvSpPr txBox="1">
            <a:spLocks noChangeArrowheads="1"/>
          </p:cNvSpPr>
          <p:nvPr/>
        </p:nvSpPr>
        <p:spPr bwMode="auto">
          <a:xfrm>
            <a:off x="6989763" y="5057775"/>
            <a:ext cx="17573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t>Primary and</a:t>
            </a:r>
          </a:p>
          <a:p>
            <a:r>
              <a:rPr lang="en-US" sz="1600" dirty="0"/>
              <a:t>Master server</a:t>
            </a:r>
          </a:p>
        </p:txBody>
      </p:sp>
      <p:sp>
        <p:nvSpPr>
          <p:cNvPr id="817181" name="Oval 29"/>
          <p:cNvSpPr>
            <a:spLocks noChangeArrowheads="1"/>
          </p:cNvSpPr>
          <p:nvPr/>
        </p:nvSpPr>
        <p:spPr bwMode="auto">
          <a:xfrm>
            <a:off x="6764338" y="4189413"/>
            <a:ext cx="2079625" cy="825500"/>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en-US" dirty="0"/>
          </a:p>
        </p:txBody>
      </p:sp>
      <p:pic>
        <p:nvPicPr>
          <p:cNvPr id="31767" name="Picture 30" descr="Serv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3078163"/>
            <a:ext cx="15557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928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7173"/>
                                        </p:tgtEl>
                                        <p:attrNameLst>
                                          <p:attrName>style.visibility</p:attrName>
                                        </p:attrNameLst>
                                      </p:cBhvr>
                                      <p:to>
                                        <p:strVal val="visible"/>
                                      </p:to>
                                    </p:set>
                                    <p:animEffect transition="in" filter="fade">
                                      <p:cBhvr>
                                        <p:cTn id="7" dur="500"/>
                                        <p:tgtEl>
                                          <p:spTgt spid="81717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17165"/>
                                        </p:tgtEl>
                                        <p:attrNameLst>
                                          <p:attrName>style.visibility</p:attrName>
                                        </p:attrNameLst>
                                      </p:cBhvr>
                                      <p:to>
                                        <p:strVal val="visible"/>
                                      </p:to>
                                    </p:set>
                                    <p:animEffect transition="in" filter="wipe(left)">
                                      <p:cBhvr>
                                        <p:cTn id="10" dur="500"/>
                                        <p:tgtEl>
                                          <p:spTgt spid="81716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17169"/>
                                        </p:tgtEl>
                                        <p:attrNameLst>
                                          <p:attrName>style.visibility</p:attrName>
                                        </p:attrNameLst>
                                      </p:cBhvr>
                                      <p:to>
                                        <p:strVal val="visible"/>
                                      </p:to>
                                    </p:set>
                                    <p:animEffect transition="in" filter="wipe(left)">
                                      <p:cBhvr>
                                        <p:cTn id="13" dur="500"/>
                                        <p:tgtEl>
                                          <p:spTgt spid="8171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17174"/>
                                        </p:tgtEl>
                                        <p:attrNameLst>
                                          <p:attrName>style.visibility</p:attrName>
                                        </p:attrNameLst>
                                      </p:cBhvr>
                                      <p:to>
                                        <p:strVal val="visible"/>
                                      </p:to>
                                    </p:set>
                                    <p:animEffect transition="in" filter="fade">
                                      <p:cBhvr>
                                        <p:cTn id="18" dur="500"/>
                                        <p:tgtEl>
                                          <p:spTgt spid="817174"/>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817166"/>
                                        </p:tgtEl>
                                        <p:attrNameLst>
                                          <p:attrName>style.visibility</p:attrName>
                                        </p:attrNameLst>
                                      </p:cBhvr>
                                      <p:to>
                                        <p:strVal val="visible"/>
                                      </p:to>
                                    </p:set>
                                    <p:animEffect transition="in" filter="wipe(right)">
                                      <p:cBhvr>
                                        <p:cTn id="21" dur="500"/>
                                        <p:tgtEl>
                                          <p:spTgt spid="81716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817170"/>
                                        </p:tgtEl>
                                        <p:attrNameLst>
                                          <p:attrName>style.visibility</p:attrName>
                                        </p:attrNameLst>
                                      </p:cBhvr>
                                      <p:to>
                                        <p:strVal val="visible"/>
                                      </p:to>
                                    </p:set>
                                    <p:animEffect transition="in" filter="wipe(right)">
                                      <p:cBhvr>
                                        <p:cTn id="24" dur="500"/>
                                        <p:tgtEl>
                                          <p:spTgt spid="81717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17175"/>
                                        </p:tgtEl>
                                        <p:attrNameLst>
                                          <p:attrName>style.visibility</p:attrName>
                                        </p:attrNameLst>
                                      </p:cBhvr>
                                      <p:to>
                                        <p:strVal val="visible"/>
                                      </p:to>
                                    </p:set>
                                    <p:animEffect transition="in" filter="fade">
                                      <p:cBhvr>
                                        <p:cTn id="29" dur="500"/>
                                        <p:tgtEl>
                                          <p:spTgt spid="81717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17167"/>
                                        </p:tgtEl>
                                        <p:attrNameLst>
                                          <p:attrName>style.visibility</p:attrName>
                                        </p:attrNameLst>
                                      </p:cBhvr>
                                      <p:to>
                                        <p:strVal val="visible"/>
                                      </p:to>
                                    </p:set>
                                    <p:animEffect transition="in" filter="wipe(left)">
                                      <p:cBhvr>
                                        <p:cTn id="32" dur="500"/>
                                        <p:tgtEl>
                                          <p:spTgt spid="81716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17171"/>
                                        </p:tgtEl>
                                        <p:attrNameLst>
                                          <p:attrName>style.visibility</p:attrName>
                                        </p:attrNameLst>
                                      </p:cBhvr>
                                      <p:to>
                                        <p:strVal val="visible"/>
                                      </p:to>
                                    </p:set>
                                    <p:animEffect transition="in" filter="wipe(left)">
                                      <p:cBhvr>
                                        <p:cTn id="35" dur="500"/>
                                        <p:tgtEl>
                                          <p:spTgt spid="8171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17176"/>
                                        </p:tgtEl>
                                        <p:attrNameLst>
                                          <p:attrName>style.visibility</p:attrName>
                                        </p:attrNameLst>
                                      </p:cBhvr>
                                      <p:to>
                                        <p:strVal val="visible"/>
                                      </p:to>
                                    </p:set>
                                    <p:animEffect transition="in" filter="fade">
                                      <p:cBhvr>
                                        <p:cTn id="40" dur="500"/>
                                        <p:tgtEl>
                                          <p:spTgt spid="817176"/>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817168"/>
                                        </p:tgtEl>
                                        <p:attrNameLst>
                                          <p:attrName>style.visibility</p:attrName>
                                        </p:attrNameLst>
                                      </p:cBhvr>
                                      <p:to>
                                        <p:strVal val="visible"/>
                                      </p:to>
                                    </p:set>
                                    <p:animEffect transition="in" filter="wipe(right)">
                                      <p:cBhvr>
                                        <p:cTn id="43" dur="500"/>
                                        <p:tgtEl>
                                          <p:spTgt spid="817168"/>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817172"/>
                                        </p:tgtEl>
                                        <p:attrNameLst>
                                          <p:attrName>style.visibility</p:attrName>
                                        </p:attrNameLst>
                                      </p:cBhvr>
                                      <p:to>
                                        <p:strVal val="visible"/>
                                      </p:to>
                                    </p:set>
                                    <p:animEffect transition="in" filter="wipe(right)">
                                      <p:cBhvr>
                                        <p:cTn id="46" dur="500"/>
                                        <p:tgtEl>
                                          <p:spTgt spid="817172"/>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65" grpId="0"/>
      <p:bldP spid="817166" grpId="0"/>
      <p:bldP spid="817167" grpId="0"/>
      <p:bldP spid="817168" grpId="0"/>
      <p:bldP spid="817169" grpId="0" animBg="1"/>
      <p:bldP spid="817170" grpId="0" animBg="1"/>
      <p:bldP spid="817171" grpId="0" animBg="1"/>
      <p:bldP spid="817172" grpId="0" animBg="1"/>
      <p:bldP spid="817173" grpId="0" animBg="1"/>
      <p:bldP spid="817174" grpId="0" animBg="1"/>
      <p:bldP spid="817175" grpId="0" animBg="1"/>
      <p:bldP spid="8171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Configuring Zone Transfer Security</a:t>
            </a:r>
          </a:p>
        </p:txBody>
      </p:sp>
      <p:sp>
        <p:nvSpPr>
          <p:cNvPr id="33795" name="AutoShape 4"/>
          <p:cNvSpPr>
            <a:spLocks noChangeArrowheads="1"/>
          </p:cNvSpPr>
          <p:nvPr/>
        </p:nvSpPr>
        <p:spPr bwMode="auto">
          <a:xfrm>
            <a:off x="1782763" y="5526088"/>
            <a:ext cx="1766887" cy="5715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Primary Zone</a:t>
            </a:r>
          </a:p>
        </p:txBody>
      </p:sp>
      <p:pic>
        <p:nvPicPr>
          <p:cNvPr id="33796" name="Picture 5" descr="Serv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713" y="4127500"/>
            <a:ext cx="147955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descr="Serv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4017963"/>
            <a:ext cx="1479550"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8" name="Group 7"/>
          <p:cNvGrpSpPr>
            <a:grpSpLocks/>
          </p:cNvGrpSpPr>
          <p:nvPr/>
        </p:nvGrpSpPr>
        <p:grpSpPr bwMode="auto">
          <a:xfrm>
            <a:off x="2074863" y="4124325"/>
            <a:ext cx="1054100" cy="1443038"/>
            <a:chOff x="1454" y="1625"/>
            <a:chExt cx="664" cy="909"/>
          </a:xfrm>
        </p:grpSpPr>
        <p:pic>
          <p:nvPicPr>
            <p:cNvPr id="33809" name="Picture 8" descr="Database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 y="1997"/>
              <a:ext cx="664"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0" name="Picture 9" descr="Document_Document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8" y="1625"/>
              <a:ext cx="374"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799" name="AutoShape 10"/>
          <p:cNvSpPr>
            <a:spLocks noChangeArrowheads="1"/>
          </p:cNvSpPr>
          <p:nvPr/>
        </p:nvSpPr>
        <p:spPr bwMode="auto">
          <a:xfrm>
            <a:off x="5187950" y="5540375"/>
            <a:ext cx="2047875" cy="571500"/>
          </a:xfrm>
          <a:prstGeom prst="roundRect">
            <a:avLst>
              <a:gd name="adj" fmla="val 4167"/>
            </a:avLst>
          </a:prstGeom>
          <a:solidFill>
            <a:schemeClr val="bg1"/>
          </a:solidFill>
          <a:ln w="9525" algn="ctr">
            <a:solidFill>
              <a:srgbClr val="777777"/>
            </a:solidFill>
            <a:round/>
            <a:headEnd/>
            <a:tailEnd/>
          </a:ln>
        </p:spPr>
        <p:txBody>
          <a:bodyPr anchor="ctr"/>
          <a:lstStyle/>
          <a:p>
            <a:pPr>
              <a:lnSpc>
                <a:spcPct val="80000"/>
              </a:lnSpc>
            </a:pPr>
            <a:r>
              <a:rPr lang="en-US" sz="1600" dirty="0"/>
              <a:t>Secondary Zone</a:t>
            </a:r>
          </a:p>
        </p:txBody>
      </p:sp>
      <p:grpSp>
        <p:nvGrpSpPr>
          <p:cNvPr id="33800" name="Group 11"/>
          <p:cNvGrpSpPr>
            <a:grpSpLocks/>
          </p:cNvGrpSpPr>
          <p:nvPr/>
        </p:nvGrpSpPr>
        <p:grpSpPr bwMode="auto">
          <a:xfrm>
            <a:off x="5786438" y="4119563"/>
            <a:ext cx="1054100" cy="1443037"/>
            <a:chOff x="1454" y="1625"/>
            <a:chExt cx="664" cy="909"/>
          </a:xfrm>
        </p:grpSpPr>
        <p:pic>
          <p:nvPicPr>
            <p:cNvPr id="33807" name="Picture 12" descr="Database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 y="1997"/>
              <a:ext cx="664"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13" descr="Document_Document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8" y="1625"/>
              <a:ext cx="374"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01" name="Freeform 14"/>
          <p:cNvSpPr>
            <a:spLocks/>
          </p:cNvSpPr>
          <p:nvPr/>
        </p:nvSpPr>
        <p:spPr bwMode="auto">
          <a:xfrm rot="-7758261">
            <a:off x="3246438" y="3878263"/>
            <a:ext cx="2300287" cy="2249487"/>
          </a:xfrm>
          <a:custGeom>
            <a:avLst/>
            <a:gdLst>
              <a:gd name="T0" fmla="*/ 2147483647 w 1036"/>
              <a:gd name="T1" fmla="*/ 2147483647 h 959"/>
              <a:gd name="T2" fmla="*/ 2147483647 w 1036"/>
              <a:gd name="T3" fmla="*/ 2147483647 h 959"/>
              <a:gd name="T4" fmla="*/ 2147483647 w 1036"/>
              <a:gd name="T5" fmla="*/ 2147483647 h 959"/>
              <a:gd name="T6" fmla="*/ 2147483647 w 1036"/>
              <a:gd name="T7" fmla="*/ 2147483647 h 959"/>
              <a:gd name="T8" fmla="*/ 2147483647 w 1036"/>
              <a:gd name="T9" fmla="*/ 2147483647 h 959"/>
              <a:gd name="T10" fmla="*/ 2147483647 w 1036"/>
              <a:gd name="T11" fmla="*/ 2147483647 h 959"/>
              <a:gd name="T12" fmla="*/ 2147483647 w 1036"/>
              <a:gd name="T13" fmla="*/ 2147483647 h 959"/>
              <a:gd name="T14" fmla="*/ 2147483647 w 1036"/>
              <a:gd name="T15" fmla="*/ 2147483647 h 959"/>
              <a:gd name="T16" fmla="*/ 2147483647 w 1036"/>
              <a:gd name="T17" fmla="*/ 2147483647 h 959"/>
              <a:gd name="T18" fmla="*/ 2147483647 w 1036"/>
              <a:gd name="T19" fmla="*/ 2147483647 h 959"/>
              <a:gd name="T20" fmla="*/ 2147483647 w 1036"/>
              <a:gd name="T21" fmla="*/ 2147483647 h 959"/>
              <a:gd name="T22" fmla="*/ 2147483647 w 1036"/>
              <a:gd name="T23" fmla="*/ 2147483647 h 959"/>
              <a:gd name="T24" fmla="*/ 2147483647 w 1036"/>
              <a:gd name="T25" fmla="*/ 2147483647 h 959"/>
              <a:gd name="T26" fmla="*/ 2147483647 w 1036"/>
              <a:gd name="T27" fmla="*/ 2147483647 h 959"/>
              <a:gd name="T28" fmla="*/ 2147483647 w 1036"/>
              <a:gd name="T29" fmla="*/ 2147483647 h 959"/>
              <a:gd name="T30" fmla="*/ 2147483647 w 1036"/>
              <a:gd name="T31" fmla="*/ 2147483647 h 959"/>
              <a:gd name="T32" fmla="*/ 2147483647 w 1036"/>
              <a:gd name="T33" fmla="*/ 2147483647 h 959"/>
              <a:gd name="T34" fmla="*/ 2147483647 w 1036"/>
              <a:gd name="T35" fmla="*/ 2147483647 h 959"/>
              <a:gd name="T36" fmla="*/ 2147483647 w 1036"/>
              <a:gd name="T37" fmla="*/ 2147483647 h 959"/>
              <a:gd name="T38" fmla="*/ 2147483647 w 1036"/>
              <a:gd name="T39" fmla="*/ 2147483647 h 959"/>
              <a:gd name="T40" fmla="*/ 2147483647 w 1036"/>
              <a:gd name="T41" fmla="*/ 2147483647 h 959"/>
              <a:gd name="T42" fmla="*/ 2147483647 w 1036"/>
              <a:gd name="T43" fmla="*/ 2147483647 h 959"/>
              <a:gd name="T44" fmla="*/ 2147483647 w 1036"/>
              <a:gd name="T45" fmla="*/ 2147483647 h 959"/>
              <a:gd name="T46" fmla="*/ 2147483647 w 1036"/>
              <a:gd name="T47" fmla="*/ 2147483647 h 959"/>
              <a:gd name="T48" fmla="*/ 2147483647 w 1036"/>
              <a:gd name="T49" fmla="*/ 2147483647 h 959"/>
              <a:gd name="T50" fmla="*/ 2147483647 w 1036"/>
              <a:gd name="T51" fmla="*/ 2147483647 h 959"/>
              <a:gd name="T52" fmla="*/ 2147483647 w 1036"/>
              <a:gd name="T53" fmla="*/ 2147483647 h 959"/>
              <a:gd name="T54" fmla="*/ 0 w 1036"/>
              <a:gd name="T55" fmla="*/ 2147483647 h 959"/>
              <a:gd name="T56" fmla="*/ 2147483647 w 1036"/>
              <a:gd name="T57" fmla="*/ 2147483647 h 959"/>
              <a:gd name="T58" fmla="*/ 2147483647 w 1036"/>
              <a:gd name="T59" fmla="*/ 2147483647 h 959"/>
              <a:gd name="T60" fmla="*/ 2147483647 w 1036"/>
              <a:gd name="T61" fmla="*/ 2147483647 h 959"/>
              <a:gd name="T62" fmla="*/ 2147483647 w 1036"/>
              <a:gd name="T63" fmla="*/ 2147483647 h 959"/>
              <a:gd name="T64" fmla="*/ 2147483647 w 1036"/>
              <a:gd name="T65" fmla="*/ 2147483647 h 959"/>
              <a:gd name="T66" fmla="*/ 2147483647 w 1036"/>
              <a:gd name="T67" fmla="*/ 2147483647 h 959"/>
              <a:gd name="T68" fmla="*/ 2147483647 w 1036"/>
              <a:gd name="T69" fmla="*/ 2147483647 h 959"/>
              <a:gd name="T70" fmla="*/ 2147483647 w 1036"/>
              <a:gd name="T71" fmla="*/ 2147483647 h 959"/>
              <a:gd name="T72" fmla="*/ 2147483647 w 1036"/>
              <a:gd name="T73" fmla="*/ 2147483647 h 959"/>
              <a:gd name="T74" fmla="*/ 2147483647 w 1036"/>
              <a:gd name="T75" fmla="*/ 2147483647 h 959"/>
              <a:gd name="T76" fmla="*/ 2147483647 w 1036"/>
              <a:gd name="T77" fmla="*/ 2147483647 h 959"/>
              <a:gd name="T78" fmla="*/ 2147483647 w 1036"/>
              <a:gd name="T79" fmla="*/ 2147483647 h 959"/>
              <a:gd name="T80" fmla="*/ 2147483647 w 1036"/>
              <a:gd name="T81" fmla="*/ 2147483647 h 959"/>
              <a:gd name="T82" fmla="*/ 2147483647 w 1036"/>
              <a:gd name="T83" fmla="*/ 2147483647 h 959"/>
              <a:gd name="T84" fmla="*/ 2147483647 w 1036"/>
              <a:gd name="T85" fmla="*/ 2147483647 h 959"/>
              <a:gd name="T86" fmla="*/ 2147483647 w 1036"/>
              <a:gd name="T87" fmla="*/ 2147483647 h 959"/>
              <a:gd name="T88" fmla="*/ 2147483647 w 1036"/>
              <a:gd name="T89" fmla="*/ 2147483647 h 959"/>
              <a:gd name="T90" fmla="*/ 2147483647 w 1036"/>
              <a:gd name="T91" fmla="*/ 2147483647 h 959"/>
              <a:gd name="T92" fmla="*/ 2147483647 w 1036"/>
              <a:gd name="T93" fmla="*/ 2147483647 h 959"/>
              <a:gd name="T94" fmla="*/ 2147483647 w 1036"/>
              <a:gd name="T95" fmla="*/ 2147483647 h 959"/>
              <a:gd name="T96" fmla="*/ 2147483647 w 1036"/>
              <a:gd name="T97" fmla="*/ 2147483647 h 959"/>
              <a:gd name="T98" fmla="*/ 2147483647 w 1036"/>
              <a:gd name="T99" fmla="*/ 2147483647 h 959"/>
              <a:gd name="T100" fmla="*/ 2147483647 w 1036"/>
              <a:gd name="T101" fmla="*/ 2147483647 h 959"/>
              <a:gd name="T102" fmla="*/ 2147483647 w 1036"/>
              <a:gd name="T103" fmla="*/ 2147483647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802" name="AutoShape 15"/>
          <p:cNvSpPr>
            <a:spLocks noChangeArrowheads="1"/>
          </p:cNvSpPr>
          <p:nvPr/>
        </p:nvSpPr>
        <p:spPr bwMode="auto">
          <a:xfrm>
            <a:off x="955675" y="1190625"/>
            <a:ext cx="7261225" cy="2238375"/>
          </a:xfrm>
          <a:prstGeom prst="roundRect">
            <a:avLst>
              <a:gd name="adj" fmla="val 4167"/>
            </a:avLst>
          </a:prstGeom>
          <a:solidFill>
            <a:srgbClr val="DEE7F1"/>
          </a:solidFill>
          <a:ln w="9525" algn="ctr">
            <a:solidFill>
              <a:srgbClr val="333333"/>
            </a:solidFill>
            <a:round/>
            <a:headEnd/>
            <a:tailEnd/>
          </a:ln>
        </p:spPr>
        <p:txBody>
          <a:bodyPr/>
          <a:lstStyle/>
          <a:p>
            <a:pPr algn="l"/>
            <a:endParaRPr lang="en-US" sz="2200" b="0" dirty="0"/>
          </a:p>
        </p:txBody>
      </p:sp>
      <p:pic>
        <p:nvPicPr>
          <p:cNvPr id="33803" name="Picture 17" descr="Security_Unsecured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3200" y="3617913"/>
            <a:ext cx="7159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4" name="AutoShape 18"/>
          <p:cNvSpPr>
            <a:spLocks noChangeArrowheads="1"/>
          </p:cNvSpPr>
          <p:nvPr/>
        </p:nvSpPr>
        <p:spPr bwMode="auto">
          <a:xfrm>
            <a:off x="1154113" y="2017713"/>
            <a:ext cx="6856412" cy="5857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Encrypt zone transfer traffic</a:t>
            </a:r>
          </a:p>
        </p:txBody>
      </p:sp>
      <p:sp>
        <p:nvSpPr>
          <p:cNvPr id="33805" name="AutoShape 19"/>
          <p:cNvSpPr>
            <a:spLocks noChangeArrowheads="1"/>
          </p:cNvSpPr>
          <p:nvPr/>
        </p:nvSpPr>
        <p:spPr bwMode="auto">
          <a:xfrm>
            <a:off x="1154113" y="2716213"/>
            <a:ext cx="6856412" cy="582612"/>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Consider using Active Directory-integrated zones</a:t>
            </a:r>
          </a:p>
        </p:txBody>
      </p:sp>
      <p:sp>
        <p:nvSpPr>
          <p:cNvPr id="33806" name="AutoShape 16"/>
          <p:cNvSpPr>
            <a:spLocks noChangeArrowheads="1"/>
          </p:cNvSpPr>
          <p:nvPr/>
        </p:nvSpPr>
        <p:spPr bwMode="auto">
          <a:xfrm>
            <a:off x="1154113" y="1322388"/>
            <a:ext cx="6856412" cy="584200"/>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Restrict zone transfer to specified servers</a:t>
            </a:r>
          </a:p>
        </p:txBody>
      </p:sp>
    </p:spTree>
    <p:extLst>
      <p:ext uri="{BB962C8B-B14F-4D97-AF65-F5344CB8AC3E}">
        <p14:creationId xmlns:p14="http://schemas.microsoft.com/office/powerpoint/2010/main" val="3963284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823300"/>
          <p:cNvSpPr>
            <a:spLocks noChangeArrowheads="1"/>
          </p:cNvSpPr>
          <p:nvPr/>
        </p:nvSpPr>
        <p:spPr bwMode="auto">
          <a:xfrm>
            <a:off x="574675" y="1155700"/>
            <a:ext cx="7991475"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p>
            <a:pPr marL="173038" indent="-173038" algn="l">
              <a:spcBef>
                <a:spcPct val="40000"/>
              </a:spcBef>
              <a:buClr>
                <a:srgbClr val="8DACD0"/>
              </a:buClr>
              <a:buSzPct val="70000"/>
              <a:buFont typeface="Wingdings" pitchFamily="2" charset="2"/>
              <a:buNone/>
            </a:pPr>
            <a:r>
              <a:rPr lang="en-US" sz="2000" dirty="0"/>
              <a:t>This demonstration shows how to:</a:t>
            </a:r>
          </a:p>
          <a:p>
            <a:pPr marL="173038" indent="-173038" algn="l" eaLnBrk="1" hangingPunct="1">
              <a:lnSpc>
                <a:spcPct val="90000"/>
              </a:lnSpc>
              <a:spcBef>
                <a:spcPct val="70000"/>
              </a:spcBef>
              <a:buClr>
                <a:schemeClr val="hlink"/>
              </a:buClr>
              <a:buSzPct val="90000"/>
              <a:buFontTx/>
              <a:buChar char="•"/>
            </a:pPr>
            <a:r>
              <a:rPr lang="en-US" sz="2000" b="0" dirty="0"/>
              <a:t>Enable DNS zone transfers</a:t>
            </a:r>
          </a:p>
          <a:p>
            <a:pPr marL="173038" indent="-173038">
              <a:lnSpc>
                <a:spcPct val="90000"/>
              </a:lnSpc>
              <a:spcBef>
                <a:spcPct val="70000"/>
              </a:spcBef>
              <a:buClr>
                <a:schemeClr val="hlink"/>
              </a:buClr>
              <a:buSzPct val="90000"/>
              <a:buFontTx/>
              <a:buChar char="•"/>
            </a:pPr>
            <a:r>
              <a:rPr lang="en-US" sz="2000" b="0" dirty="0"/>
              <a:t>Update the secondary zone from the master server</a:t>
            </a:r>
          </a:p>
          <a:p>
            <a:pPr marL="173038" indent="-173038">
              <a:lnSpc>
                <a:spcPct val="90000"/>
              </a:lnSpc>
              <a:spcBef>
                <a:spcPct val="70000"/>
              </a:spcBef>
              <a:buClr>
                <a:schemeClr val="hlink"/>
              </a:buClr>
              <a:buSzPct val="90000"/>
              <a:buFontTx/>
              <a:buChar char="•"/>
            </a:pPr>
            <a:r>
              <a:rPr lang="en-US" sz="2000" b="0" dirty="0"/>
              <a:t>Update the primary zone and verify the change on the secondary zone</a:t>
            </a:r>
          </a:p>
        </p:txBody>
      </p:sp>
      <p:sp>
        <p:nvSpPr>
          <p:cNvPr id="2" name="Title 1"/>
          <p:cNvSpPr>
            <a:spLocks noGrp="1"/>
          </p:cNvSpPr>
          <p:nvPr>
            <p:ph type="title"/>
          </p:nvPr>
        </p:nvSpPr>
        <p:spPr/>
        <p:txBody>
          <a:bodyPr/>
          <a:lstStyle/>
          <a:p>
            <a:r>
              <a:rPr lang="en-GB" dirty="0"/>
              <a:t>Demonstration: How to Configure Zone Transfers</a:t>
            </a:r>
          </a:p>
        </p:txBody>
      </p:sp>
    </p:spTree>
    <p:extLst>
      <p:ext uri="{BB962C8B-B14F-4D97-AF65-F5344CB8AC3E}">
        <p14:creationId xmlns:p14="http://schemas.microsoft.com/office/powerpoint/2010/main" val="1509597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0375" y="0"/>
            <a:ext cx="7773988" cy="741363"/>
          </a:xfrm>
        </p:spPr>
        <p:txBody>
          <a:bodyPr/>
          <a:lstStyle/>
          <a:p>
            <a:pPr eaLnBrk="1" hangingPunct="1"/>
            <a:r>
              <a:rPr lang="en-US" dirty="0"/>
              <a:t>Notes Page Over-flow Slide. Do Not Print Slide. See Notes pane.</a:t>
            </a:r>
          </a:p>
        </p:txBody>
      </p:sp>
      <p:sp>
        <p:nvSpPr>
          <p:cNvPr id="5" name="Line 4"/>
          <p:cNvSpPr>
            <a:spLocks noChangeShapeType="1"/>
          </p:cNvSpPr>
          <p:nvPr/>
        </p:nvSpPr>
        <p:spPr bwMode="auto">
          <a:xfrm flipH="1">
            <a:off x="0" y="706438"/>
            <a:ext cx="9144000" cy="615156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GB" dirty="0"/>
          </a:p>
        </p:txBody>
      </p:sp>
    </p:spTree>
    <p:extLst>
      <p:ext uri="{BB962C8B-B14F-4D97-AF65-F5344CB8AC3E}">
        <p14:creationId xmlns:p14="http://schemas.microsoft.com/office/powerpoint/2010/main" val="151324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Lesson 1: Installing the DNS Server Role</a:t>
            </a:r>
          </a:p>
        </p:txBody>
      </p:sp>
      <p:sp>
        <p:nvSpPr>
          <p:cNvPr id="5123" name="Rectangle 3"/>
          <p:cNvSpPr>
            <a:spLocks noGrp="1" noChangeArrowheads="1"/>
          </p:cNvSpPr>
          <p:nvPr>
            <p:ph type="body" idx="1"/>
          </p:nvPr>
        </p:nvSpPr>
        <p:spPr/>
        <p:txBody>
          <a:bodyPr/>
          <a:lstStyle/>
          <a:p>
            <a:pPr eaLnBrk="1" hangingPunct="1"/>
            <a:r>
              <a:rPr lang="en-US" dirty="0"/>
              <a:t>Overview of the Domain Name System Role</a:t>
            </a:r>
          </a:p>
          <a:p>
            <a:pPr eaLnBrk="1" hangingPunct="1"/>
            <a:r>
              <a:rPr lang="en-US" dirty="0"/>
              <a:t>Overview of the DNS Namespace</a:t>
            </a:r>
          </a:p>
          <a:p>
            <a:pPr eaLnBrk="1" hangingPunct="1"/>
            <a:r>
              <a:rPr lang="en-US" dirty="0"/>
              <a:t>DNS Improvements for Windows Server 2012 </a:t>
            </a:r>
          </a:p>
          <a:p>
            <a:pPr eaLnBrk="1" hangingPunct="1"/>
            <a:r>
              <a:rPr lang="en-US" dirty="0"/>
              <a:t>DNS Improvements for Windows Server 2012 R2</a:t>
            </a:r>
          </a:p>
          <a:p>
            <a:r>
              <a:rPr lang="en-US" dirty="0"/>
              <a:t>Demonstration: How to Install the DNS Server Role</a:t>
            </a:r>
          </a:p>
          <a:p>
            <a:pPr eaLnBrk="1" hangingPunct="1"/>
            <a:r>
              <a:rPr lang="en-US" dirty="0"/>
              <a:t>Considerations for Deploying the DNS Server Role</a:t>
            </a:r>
          </a:p>
        </p:txBody>
      </p:sp>
    </p:spTree>
    <p:extLst>
      <p:ext uri="{BB962C8B-B14F-4D97-AF65-F5344CB8AC3E}">
        <p14:creationId xmlns:p14="http://schemas.microsoft.com/office/powerpoint/2010/main" val="3168952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Lesson 5: Managing and Troubleshooting DNS</a:t>
            </a:r>
          </a:p>
        </p:txBody>
      </p:sp>
      <p:sp>
        <p:nvSpPr>
          <p:cNvPr id="35843" name="Rectangle 3"/>
          <p:cNvSpPr>
            <a:spLocks noGrp="1" noChangeArrowheads="1"/>
          </p:cNvSpPr>
          <p:nvPr>
            <p:ph type="body" idx="1"/>
          </p:nvPr>
        </p:nvSpPr>
        <p:spPr/>
        <p:txBody>
          <a:bodyPr/>
          <a:lstStyle/>
          <a:p>
            <a:pPr eaLnBrk="1" hangingPunct="1"/>
            <a:r>
              <a:rPr lang="en-US" dirty="0"/>
              <a:t>What Is Time to Live, Aging, and Scavenging?</a:t>
            </a:r>
          </a:p>
          <a:p>
            <a:pPr eaLnBrk="1" hangingPunct="1"/>
            <a:r>
              <a:rPr lang="en-US" dirty="0"/>
              <a:t>Demonstration: How to Manage DNS Records</a:t>
            </a:r>
          </a:p>
          <a:p>
            <a:pPr eaLnBrk="1" hangingPunct="1"/>
            <a:r>
              <a:rPr lang="en-US" dirty="0"/>
              <a:t>Tools That Identify Problems With DNS </a:t>
            </a:r>
          </a:p>
          <a:p>
            <a:pPr eaLnBrk="1" hangingPunct="1"/>
            <a:r>
              <a:rPr lang="en-US" dirty="0"/>
              <a:t>Demonstration: How to Test the DNS Server Configuration</a:t>
            </a:r>
          </a:p>
          <a:p>
            <a:pPr eaLnBrk="1" hangingPunct="1"/>
            <a:r>
              <a:rPr lang="en-US" dirty="0"/>
              <a:t>Monitoring DNS Using the DNS Event Log</a:t>
            </a:r>
          </a:p>
          <a:p>
            <a:pPr eaLnBrk="1" hangingPunct="1"/>
            <a:r>
              <a:rPr lang="en-US" dirty="0"/>
              <a:t>Monitoring DNS Using Debug Logging</a:t>
            </a:r>
          </a:p>
        </p:txBody>
      </p:sp>
    </p:spTree>
    <p:extLst>
      <p:ext uri="{BB962C8B-B14F-4D97-AF65-F5344CB8AC3E}">
        <p14:creationId xmlns:p14="http://schemas.microsoft.com/office/powerpoint/2010/main" val="2192685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What Is Time to Live, Aging, and Scavenging?</a:t>
            </a:r>
          </a:p>
        </p:txBody>
      </p:sp>
      <p:graphicFrame>
        <p:nvGraphicFramePr>
          <p:cNvPr id="819227" name="Group 27"/>
          <p:cNvGraphicFramePr>
            <a:graphicFrameLocks noGrp="1"/>
          </p:cNvGraphicFramePr>
          <p:nvPr>
            <p:ph idx="1"/>
          </p:nvPr>
        </p:nvGraphicFramePr>
        <p:xfrm>
          <a:off x="712788" y="1500188"/>
          <a:ext cx="7751762" cy="3381561"/>
        </p:xfrm>
        <a:graphic>
          <a:graphicData uri="http://schemas.openxmlformats.org/drawingml/2006/table">
            <a:tbl>
              <a:tblPr/>
              <a:tblGrid>
                <a:gridCol w="2265362">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59201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1" i="0" u="none" strike="noStrike" cap="none" normalizeH="0" baseline="0" dirty="0">
                          <a:ln>
                            <a:noFill/>
                          </a:ln>
                          <a:solidFill>
                            <a:schemeClr val="tx1"/>
                          </a:solidFill>
                          <a:effectLst/>
                          <a:latin typeface="Verdana" pitchFamily="34" charset="0"/>
                        </a:rPr>
                        <a:t>Feature</a:t>
                      </a:r>
                      <a:endParaRPr kumimoji="0" lang="en-US" sz="2200" b="0" i="0" u="none" strike="noStrike" cap="none" normalizeH="0" baseline="0" dirty="0">
                        <a:ln>
                          <a:noFill/>
                        </a:ln>
                        <a:solidFill>
                          <a:schemeClr val="tx1"/>
                        </a:solidFill>
                        <a:effectLst/>
                        <a:latin typeface="Verdana" pitchFamily="34" charset="0"/>
                      </a:endParaRPr>
                    </a:p>
                  </a:txBody>
                  <a:tcPr marT="91421" marB="9142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200" b="1" i="0" u="none" strike="noStrike" cap="none" normalizeH="0" baseline="0" dirty="0">
                          <a:ln>
                            <a:noFill/>
                          </a:ln>
                          <a:solidFill>
                            <a:schemeClr val="tx1"/>
                          </a:solidFill>
                          <a:effectLst/>
                          <a:latin typeface="Verdana" pitchFamily="34" charset="0"/>
                        </a:rPr>
                        <a:t>Description</a:t>
                      </a:r>
                      <a:endParaRPr kumimoji="0" lang="en-US" sz="2200" b="0" i="0" u="none" strike="noStrike" cap="none" normalizeH="0" baseline="0" dirty="0">
                        <a:ln>
                          <a:noFill/>
                        </a:ln>
                        <a:solidFill>
                          <a:schemeClr val="tx1"/>
                        </a:solidFill>
                        <a:effectLst/>
                        <a:latin typeface="Verdana" pitchFamily="34" charset="0"/>
                      </a:endParaRPr>
                    </a:p>
                  </a:txBody>
                  <a:tcPr marT="91421" marB="9142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81421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Time to Live (TTL)</a:t>
                      </a:r>
                    </a:p>
                  </a:txBody>
                  <a:tcPr marT="91421" marB="9142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Indicates how long a DNS record will remain valid</a:t>
                      </a:r>
                    </a:p>
                  </a:txBody>
                  <a:tcPr marT="91421" marB="9142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8791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Aging</a:t>
                      </a:r>
                    </a:p>
                  </a:txBody>
                  <a:tcPr marT="91421" marB="9142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Occurs when records that have been inserted into the DNS server reach their expiration and are removed</a:t>
                      </a:r>
                    </a:p>
                  </a:txBody>
                  <a:tcPr marT="91421" marB="9142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8722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Scavenging</a:t>
                      </a:r>
                    </a:p>
                  </a:txBody>
                  <a:tcPr marT="91421" marB="9142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Performs DNS server resource record grooming for old records in DNS</a:t>
                      </a:r>
                    </a:p>
                  </a:txBody>
                  <a:tcPr marT="91421" marB="91421"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7879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Demonstration: How to Manage DNS Records</a:t>
            </a:r>
          </a:p>
        </p:txBody>
      </p:sp>
      <p:sp>
        <p:nvSpPr>
          <p:cNvPr id="37891" name="Rectangle 823300"/>
          <p:cNvSpPr>
            <a:spLocks noChangeArrowheads="1"/>
          </p:cNvSpPr>
          <p:nvPr/>
        </p:nvSpPr>
        <p:spPr bwMode="auto">
          <a:xfrm>
            <a:off x="574675" y="1155700"/>
            <a:ext cx="79914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p>
            <a:pPr marL="173038" indent="-173038" algn="l">
              <a:spcBef>
                <a:spcPct val="40000"/>
              </a:spcBef>
              <a:buClr>
                <a:srgbClr val="8DACD0"/>
              </a:buClr>
              <a:buSzPct val="70000"/>
              <a:buFont typeface="Wingdings" pitchFamily="2" charset="2"/>
              <a:buNone/>
            </a:pPr>
            <a:r>
              <a:rPr lang="en-US" sz="2000" dirty="0"/>
              <a:t>This demonstration shows how to:</a:t>
            </a:r>
          </a:p>
          <a:p>
            <a:pPr marL="173038" indent="-173038" algn="l" eaLnBrk="1" hangingPunct="1">
              <a:lnSpc>
                <a:spcPct val="90000"/>
              </a:lnSpc>
              <a:spcBef>
                <a:spcPct val="70000"/>
              </a:spcBef>
              <a:buClr>
                <a:schemeClr val="hlink"/>
              </a:buClr>
              <a:buSzPct val="90000"/>
              <a:buFontTx/>
              <a:buChar char="•"/>
            </a:pPr>
            <a:r>
              <a:rPr lang="en-US" sz="2000" b="0" dirty="0"/>
              <a:t>Configure TTL </a:t>
            </a:r>
          </a:p>
          <a:p>
            <a:pPr marL="173038" indent="-173038" algn="l" eaLnBrk="1" hangingPunct="1">
              <a:lnSpc>
                <a:spcPct val="90000"/>
              </a:lnSpc>
              <a:spcBef>
                <a:spcPct val="70000"/>
              </a:spcBef>
              <a:buClr>
                <a:schemeClr val="hlink"/>
              </a:buClr>
              <a:buSzPct val="90000"/>
              <a:buFontTx/>
              <a:buChar char="•"/>
            </a:pPr>
            <a:r>
              <a:rPr lang="en-US" sz="2000" b="0" dirty="0"/>
              <a:t>Enable and configure scavenging and aging</a:t>
            </a:r>
          </a:p>
        </p:txBody>
      </p:sp>
    </p:spTree>
    <p:extLst>
      <p:ext uri="{BB962C8B-B14F-4D97-AF65-F5344CB8AC3E}">
        <p14:creationId xmlns:p14="http://schemas.microsoft.com/office/powerpoint/2010/main" val="4179322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Tools That Identify Problems With DNS</a:t>
            </a:r>
          </a:p>
        </p:txBody>
      </p:sp>
      <p:graphicFrame>
        <p:nvGraphicFramePr>
          <p:cNvPr id="825372" name="Group 28"/>
          <p:cNvGraphicFramePr>
            <a:graphicFrameLocks noGrp="1"/>
          </p:cNvGraphicFramePr>
          <p:nvPr>
            <p:ph idx="1"/>
            <p:extLst>
              <p:ext uri="{D42A27DB-BD31-4B8C-83A1-F6EECF244321}">
                <p14:modId xmlns:p14="http://schemas.microsoft.com/office/powerpoint/2010/main" val="2942783939"/>
              </p:ext>
            </p:extLst>
          </p:nvPr>
        </p:nvGraphicFramePr>
        <p:xfrm>
          <a:off x="712788" y="1819275"/>
          <a:ext cx="7751762" cy="3408201"/>
        </p:xfrm>
        <a:graphic>
          <a:graphicData uri="http://schemas.openxmlformats.org/drawingml/2006/table">
            <a:tbl>
              <a:tblPr/>
              <a:tblGrid>
                <a:gridCol w="2265362">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48453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1" i="0" u="none" strike="noStrike" cap="none" normalizeH="0" baseline="0" dirty="0">
                          <a:ln>
                            <a:noFill/>
                          </a:ln>
                          <a:solidFill>
                            <a:schemeClr val="tx1"/>
                          </a:solidFill>
                          <a:effectLst/>
                          <a:latin typeface="Verdana" pitchFamily="34" charset="0"/>
                        </a:rPr>
                        <a:t>Tool</a:t>
                      </a:r>
                      <a:endParaRPr kumimoji="0" lang="en-US" sz="2200" b="0" i="0" u="none" strike="noStrike" cap="none" normalizeH="0" baseline="0" dirty="0">
                        <a:ln>
                          <a:noFill/>
                        </a:ln>
                        <a:solidFill>
                          <a:schemeClr val="tx1"/>
                        </a:solidFill>
                        <a:effectLst/>
                        <a:latin typeface="Verdana" pitchFamily="34" charset="0"/>
                      </a:endParaRP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200" b="1" i="0" u="none" strike="noStrike" cap="none" normalizeH="0" baseline="0" dirty="0">
                          <a:ln>
                            <a:noFill/>
                          </a:ln>
                          <a:solidFill>
                            <a:schemeClr val="tx1"/>
                          </a:solidFill>
                          <a:effectLst/>
                          <a:latin typeface="Verdana" pitchFamily="34" charset="0"/>
                        </a:rPr>
                        <a:t>Used to:</a:t>
                      </a:r>
                      <a:endParaRPr kumimoji="0" lang="en-US" sz="2200" b="0" i="0" u="none" strike="noStrike" cap="none" normalizeH="0" baseline="0" dirty="0">
                        <a:ln>
                          <a:noFill/>
                        </a:ln>
                        <a:solidFill>
                          <a:schemeClr val="tx1"/>
                        </a:solidFill>
                        <a:effectLst/>
                        <a:latin typeface="Verdana" pitchFamily="34" charset="0"/>
                      </a:endParaRP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52218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Nslookup</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Troubleshoot DNS problems</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9677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Dnscmd</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Edit the DNS configuration </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6821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Dnslint</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Diagnose common DNS issues</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6821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Ipconfig</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Display and clear DNS resolver cache</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6821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Monitoring tab</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0" i="0" u="none" strike="noStrike" cap="none" normalizeH="0" baseline="0" dirty="0">
                          <a:ln>
                            <a:noFill/>
                          </a:ln>
                          <a:solidFill>
                            <a:schemeClr val="tx1"/>
                          </a:solidFill>
                          <a:effectLst/>
                          <a:latin typeface="Verdana" pitchFamily="34" charset="0"/>
                        </a:rPr>
                        <a:t>Perform queries against server</a:t>
                      </a:r>
                    </a:p>
                  </a:txBody>
                  <a:tcPr marT="91422" marB="91422"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14712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Demonstration: How to Test the DNS Server Configuration</a:t>
            </a:r>
          </a:p>
        </p:txBody>
      </p:sp>
      <p:sp>
        <p:nvSpPr>
          <p:cNvPr id="40963" name="Rectangle 823300"/>
          <p:cNvSpPr>
            <a:spLocks noChangeArrowheads="1"/>
          </p:cNvSpPr>
          <p:nvPr/>
        </p:nvSpPr>
        <p:spPr bwMode="auto">
          <a:xfrm>
            <a:off x="574675" y="1155700"/>
            <a:ext cx="799147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p>
            <a:pPr algn="l">
              <a:spcBef>
                <a:spcPct val="40000"/>
              </a:spcBef>
              <a:buClr>
                <a:srgbClr val="8DACD0"/>
              </a:buClr>
              <a:buSzPct val="70000"/>
              <a:buFont typeface="Wingdings" pitchFamily="2" charset="2"/>
              <a:buNone/>
            </a:pPr>
            <a:r>
              <a:rPr lang="en-US" sz="2000" dirty="0"/>
              <a:t>This demonstration shows how to:</a:t>
            </a:r>
          </a:p>
          <a:p>
            <a:pPr algn="l" eaLnBrk="1" hangingPunct="1">
              <a:lnSpc>
                <a:spcPct val="90000"/>
              </a:lnSpc>
              <a:spcBef>
                <a:spcPct val="70000"/>
              </a:spcBef>
              <a:buClr>
                <a:schemeClr val="hlink"/>
              </a:buClr>
              <a:buSzPct val="90000"/>
              <a:buFontTx/>
              <a:buChar char="•"/>
            </a:pPr>
            <a:r>
              <a:rPr lang="en-US" sz="2000" b="0" dirty="0"/>
              <a:t> Capture DNS network traffic</a:t>
            </a:r>
          </a:p>
          <a:p>
            <a:pPr>
              <a:lnSpc>
                <a:spcPct val="90000"/>
              </a:lnSpc>
              <a:spcBef>
                <a:spcPct val="70000"/>
              </a:spcBef>
              <a:buClr>
                <a:schemeClr val="hlink"/>
              </a:buClr>
              <a:buSzPct val="90000"/>
              <a:buFontTx/>
              <a:buChar char="•"/>
            </a:pPr>
            <a:r>
              <a:rPr lang="en-GB" sz="2000" b="0" dirty="0"/>
              <a:t> Filter and analyze captured traffic</a:t>
            </a:r>
            <a:endParaRPr lang="en-US" sz="2000" b="0" dirty="0"/>
          </a:p>
          <a:p>
            <a:pPr algn="l" eaLnBrk="1" hangingPunct="1">
              <a:lnSpc>
                <a:spcPct val="90000"/>
              </a:lnSpc>
              <a:spcBef>
                <a:spcPct val="70000"/>
              </a:spcBef>
              <a:buClr>
                <a:schemeClr val="hlink"/>
              </a:buClr>
              <a:buSzPct val="90000"/>
              <a:buFontTx/>
              <a:buChar char="•"/>
            </a:pPr>
            <a:r>
              <a:rPr lang="en-US" sz="2000" b="0" dirty="0"/>
              <a:t> Use NSLookup.exe to test DNS</a:t>
            </a:r>
          </a:p>
        </p:txBody>
      </p:sp>
    </p:spTree>
    <p:extLst>
      <p:ext uri="{BB962C8B-B14F-4D97-AF65-F5344CB8AC3E}">
        <p14:creationId xmlns:p14="http://schemas.microsoft.com/office/powerpoint/2010/main" val="1692997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t>Monitoring DNS Using the DNS Event Log</a:t>
            </a:r>
          </a:p>
        </p:txBody>
      </p:sp>
      <p:sp>
        <p:nvSpPr>
          <p:cNvPr id="41987" name="Rounded Rectangle 849923"/>
          <p:cNvSpPr>
            <a:spLocks noChangeArrowheads="1"/>
          </p:cNvSpPr>
          <p:nvPr/>
        </p:nvSpPr>
        <p:spPr bwMode="auto">
          <a:xfrm>
            <a:off x="644525" y="1397000"/>
            <a:ext cx="7854950" cy="1697892"/>
          </a:xfrm>
          <a:prstGeom prst="roundRect">
            <a:avLst>
              <a:gd name="adj" fmla="val 4167"/>
            </a:avLst>
          </a:prstGeom>
          <a:solidFill>
            <a:srgbClr val="DEE7F1"/>
          </a:solidFill>
          <a:ln w="9525" algn="ctr">
            <a:solidFill>
              <a:srgbClr val="333333"/>
            </a:solidFill>
            <a:round/>
            <a:headEnd/>
            <a:tailEnd/>
          </a:ln>
        </p:spPr>
        <p:txBody>
          <a:bodyPr/>
          <a:lstStyle/>
          <a:p>
            <a:pPr algn="l"/>
            <a:endParaRPr lang="en-US" dirty="0"/>
          </a:p>
        </p:txBody>
      </p:sp>
      <p:sp>
        <p:nvSpPr>
          <p:cNvPr id="41988" name="Rounded Rectangle 844804"/>
          <p:cNvSpPr>
            <a:spLocks noChangeArrowheads="1"/>
          </p:cNvSpPr>
          <p:nvPr/>
        </p:nvSpPr>
        <p:spPr bwMode="auto">
          <a:xfrm>
            <a:off x="1039813" y="1611313"/>
            <a:ext cx="7064375" cy="1128712"/>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Monitor DNS events in the event log to:</a:t>
            </a:r>
          </a:p>
          <a:p>
            <a:pPr marL="682625" lvl="1" indent="-225425" algn="l">
              <a:lnSpc>
                <a:spcPct val="90000"/>
              </a:lnSpc>
              <a:spcBef>
                <a:spcPct val="40000"/>
              </a:spcBef>
              <a:buClr>
                <a:srgbClr val="006699"/>
              </a:buClr>
              <a:buFontTx/>
              <a:buChar char="•"/>
            </a:pPr>
            <a:r>
              <a:rPr lang="en-US" dirty="0"/>
              <a:t>Monitor zone transfer information</a:t>
            </a:r>
          </a:p>
          <a:p>
            <a:pPr marL="682625" lvl="1" indent="-225425" algn="l">
              <a:lnSpc>
                <a:spcPct val="90000"/>
              </a:lnSpc>
              <a:spcBef>
                <a:spcPct val="40000"/>
              </a:spcBef>
              <a:buClr>
                <a:srgbClr val="006699"/>
              </a:buClr>
              <a:buFontTx/>
              <a:buChar char="•"/>
            </a:pPr>
            <a:r>
              <a:rPr lang="en-US" dirty="0"/>
              <a:t>Monitor computer events</a:t>
            </a:r>
          </a:p>
        </p:txBody>
      </p:sp>
    </p:spTree>
    <p:extLst>
      <p:ext uri="{BB962C8B-B14F-4D97-AF65-F5344CB8AC3E}">
        <p14:creationId xmlns:p14="http://schemas.microsoft.com/office/powerpoint/2010/main" val="1089120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DNS Using Debug Logging</a:t>
            </a:r>
            <a:endParaRPr lang="en-GB" dirty="0"/>
          </a:p>
        </p:txBody>
      </p:sp>
      <p:sp>
        <p:nvSpPr>
          <p:cNvPr id="4" name="Rounded Rectangle 849923"/>
          <p:cNvSpPr>
            <a:spLocks noChangeArrowheads="1"/>
          </p:cNvSpPr>
          <p:nvPr/>
        </p:nvSpPr>
        <p:spPr bwMode="auto">
          <a:xfrm>
            <a:off x="644525" y="1397000"/>
            <a:ext cx="7854950" cy="1482725"/>
          </a:xfrm>
          <a:prstGeom prst="roundRect">
            <a:avLst>
              <a:gd name="adj" fmla="val 4167"/>
            </a:avLst>
          </a:prstGeom>
          <a:solidFill>
            <a:srgbClr val="DEE7F1"/>
          </a:solidFill>
          <a:ln w="9525" algn="ctr">
            <a:solidFill>
              <a:srgbClr val="333333"/>
            </a:solidFill>
            <a:round/>
            <a:headEnd/>
            <a:tailEnd/>
          </a:ln>
        </p:spPr>
        <p:txBody>
          <a:bodyPr/>
          <a:lstStyle/>
          <a:p>
            <a:pPr algn="l"/>
            <a:endParaRPr lang="en-US" dirty="0"/>
          </a:p>
        </p:txBody>
      </p:sp>
      <p:sp>
        <p:nvSpPr>
          <p:cNvPr id="6" name="Rounded Rectangle 844804"/>
          <p:cNvSpPr>
            <a:spLocks noChangeArrowheads="1"/>
          </p:cNvSpPr>
          <p:nvPr/>
        </p:nvSpPr>
        <p:spPr bwMode="auto">
          <a:xfrm>
            <a:off x="1036637" y="1744662"/>
            <a:ext cx="7064375" cy="787400"/>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Enable DNS debug logging to view granular </a:t>
            </a:r>
            <a:br>
              <a:rPr lang="en-US" dirty="0"/>
            </a:br>
            <a:r>
              <a:rPr lang="en-US" dirty="0"/>
              <a:t>verbose information about DNS activities</a:t>
            </a:r>
          </a:p>
        </p:txBody>
      </p:sp>
    </p:spTree>
    <p:extLst>
      <p:ext uri="{BB962C8B-B14F-4D97-AF65-F5344CB8AC3E}">
        <p14:creationId xmlns:p14="http://schemas.microsoft.com/office/powerpoint/2010/main" val="955898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Lab: Configuring and Troubleshooting DNS</a:t>
            </a:r>
          </a:p>
        </p:txBody>
      </p:sp>
      <p:sp>
        <p:nvSpPr>
          <p:cNvPr id="40963" name="Rectangle 3"/>
          <p:cNvSpPr>
            <a:spLocks noChangeArrowheads="1"/>
          </p:cNvSpPr>
          <p:nvPr/>
        </p:nvSpPr>
        <p:spPr bwMode="auto">
          <a:xfrm>
            <a:off x="496888" y="1089025"/>
            <a:ext cx="7751762"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74625" indent="-174625" eaLnBrk="0" hangingPunct="0">
              <a:lnSpc>
                <a:spcPct val="90000"/>
              </a:lnSpc>
              <a:spcBef>
                <a:spcPct val="70000"/>
              </a:spcBef>
              <a:buClr>
                <a:schemeClr val="hlink"/>
              </a:buClr>
              <a:buSzPct val="90000"/>
              <a:buFontTx/>
              <a:buChar char="•"/>
            </a:pPr>
            <a:r>
              <a:rPr lang="en-US" sz="2000" b="0" dirty="0"/>
              <a:t>Exercise 1: Selecting a DNS configuration </a:t>
            </a:r>
          </a:p>
          <a:p>
            <a:pPr marL="174625" indent="-174625" eaLnBrk="0" hangingPunct="0">
              <a:lnSpc>
                <a:spcPct val="90000"/>
              </a:lnSpc>
              <a:spcBef>
                <a:spcPct val="70000"/>
              </a:spcBef>
              <a:buClr>
                <a:schemeClr val="hlink"/>
              </a:buClr>
              <a:buSzPct val="90000"/>
              <a:buFontTx/>
              <a:buChar char="•"/>
            </a:pPr>
            <a:r>
              <a:rPr lang="en-US" sz="2000" b="0" dirty="0"/>
              <a:t>Exercise 2: </a:t>
            </a:r>
            <a:r>
              <a:rPr lang="en-GB" sz="2000" b="0" dirty="0"/>
              <a:t>Deploying and configuring DNS</a:t>
            </a:r>
          </a:p>
          <a:p>
            <a:pPr marL="174625" indent="-174625" eaLnBrk="0" hangingPunct="0">
              <a:lnSpc>
                <a:spcPct val="90000"/>
              </a:lnSpc>
              <a:spcBef>
                <a:spcPct val="70000"/>
              </a:spcBef>
              <a:buClr>
                <a:schemeClr val="hlink"/>
              </a:buClr>
              <a:buSzPct val="90000"/>
              <a:buFontTx/>
              <a:buChar char="•"/>
            </a:pPr>
            <a:r>
              <a:rPr lang="en-GB" sz="2000" b="0" dirty="0"/>
              <a:t>Exercise 3: Troubleshooting DNS</a:t>
            </a:r>
            <a:endParaRPr lang="en-US" sz="2000" b="0" dirty="0"/>
          </a:p>
          <a:p>
            <a:pPr marL="174625" indent="-174625" eaLnBrk="0" hangingPunct="0">
              <a:lnSpc>
                <a:spcPct val="90000"/>
              </a:lnSpc>
              <a:spcBef>
                <a:spcPct val="70000"/>
              </a:spcBef>
              <a:buClr>
                <a:schemeClr val="hlink"/>
              </a:buClr>
              <a:buSzPct val="90000"/>
              <a:buFontTx/>
              <a:buChar char="•"/>
            </a:pPr>
            <a:endParaRPr lang="en-US" sz="2000" b="0" dirty="0"/>
          </a:p>
        </p:txBody>
      </p:sp>
      <p:sp>
        <p:nvSpPr>
          <p:cNvPr id="40964" name="Rectangle 131"/>
          <p:cNvSpPr>
            <a:spLocks noChangeArrowheads="1"/>
          </p:cNvSpPr>
          <p:nvPr/>
        </p:nvSpPr>
        <p:spPr bwMode="auto">
          <a:xfrm>
            <a:off x="458788" y="6132513"/>
            <a:ext cx="4033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eaLnBrk="0" hangingPunct="0"/>
            <a:r>
              <a:rPr lang="en-GB" sz="1600" dirty="0"/>
              <a:t>Estimated time: </a:t>
            </a:r>
            <a:r>
              <a:rPr lang="en-US" sz="1600" dirty="0">
                <a:ea typeface="굴림" pitchFamily="34" charset="-127"/>
              </a:rPr>
              <a:t>75</a:t>
            </a:r>
            <a:r>
              <a:rPr lang="en-US" sz="1600" dirty="0">
                <a:solidFill>
                  <a:srgbClr val="FF0000"/>
                </a:solidFill>
                <a:ea typeface="굴림" pitchFamily="34" charset="-127"/>
              </a:rPr>
              <a:t> </a:t>
            </a:r>
            <a:r>
              <a:rPr lang="en-GB" sz="1600" dirty="0">
                <a:ea typeface="굴림" pitchFamily="34" charset="-127"/>
              </a:rPr>
              <a:t>minutes</a:t>
            </a:r>
          </a:p>
        </p:txBody>
      </p:sp>
      <p:sp>
        <p:nvSpPr>
          <p:cNvPr id="40965" name="Rectangle 29"/>
          <p:cNvSpPr>
            <a:spLocks noChangeArrowheads="1"/>
          </p:cNvSpPr>
          <p:nvPr/>
        </p:nvSpPr>
        <p:spPr bwMode="auto">
          <a:xfrm>
            <a:off x="425450" y="3605213"/>
            <a:ext cx="45037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eaLnBrk="0" hangingPunct="0">
              <a:lnSpc>
                <a:spcPct val="90000"/>
              </a:lnSpc>
              <a:spcBef>
                <a:spcPct val="70000"/>
              </a:spcBef>
              <a:buClr>
                <a:schemeClr val="hlink"/>
              </a:buClr>
              <a:buSzPct val="90000"/>
              <a:tabLst>
                <a:tab pos="2176463" algn="l"/>
              </a:tabLst>
            </a:pPr>
            <a:r>
              <a:rPr lang="en-GB" sz="1900" b="0" dirty="0"/>
              <a:t>Logon information</a:t>
            </a:r>
          </a:p>
        </p:txBody>
      </p:sp>
      <p:graphicFrame>
        <p:nvGraphicFramePr>
          <p:cNvPr id="6" name="Group 130"/>
          <p:cNvGraphicFramePr>
            <a:graphicFrameLocks noGrp="1"/>
          </p:cNvGraphicFramePr>
          <p:nvPr>
            <p:extLst>
              <p:ext uri="{D42A27DB-BD31-4B8C-83A1-F6EECF244321}">
                <p14:modId xmlns:p14="http://schemas.microsoft.com/office/powerpoint/2010/main" val="3672647840"/>
              </p:ext>
            </p:extLst>
          </p:nvPr>
        </p:nvGraphicFramePr>
        <p:xfrm>
          <a:off x="439981" y="4114987"/>
          <a:ext cx="5567119" cy="1872870"/>
        </p:xfrm>
        <a:graphic>
          <a:graphicData uri="http://schemas.openxmlformats.org/drawingml/2006/table">
            <a:tbl>
              <a:tblPr>
                <a:tableStyleId>{284E427A-3D55-4303-BF80-6455036E1DE7}</a:tableStyleId>
              </a:tblPr>
              <a:tblGrid>
                <a:gridCol w="2714625">
                  <a:extLst>
                    <a:ext uri="{9D8B030D-6E8A-4147-A177-3AD203B41FA5}">
                      <a16:colId xmlns:a16="http://schemas.microsoft.com/office/drawing/2014/main" val="20000"/>
                    </a:ext>
                  </a:extLst>
                </a:gridCol>
                <a:gridCol w="2852494">
                  <a:extLst>
                    <a:ext uri="{9D8B030D-6E8A-4147-A177-3AD203B41FA5}">
                      <a16:colId xmlns:a16="http://schemas.microsoft.com/office/drawing/2014/main" val="20001"/>
                    </a:ext>
                  </a:extLst>
                </a:gridCol>
              </a:tblGrid>
              <a:tr h="4746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rPr>
                        <a:t>Virtual machines</a:t>
                      </a:r>
                      <a:endParaRPr kumimoji="0" lang="en-US" sz="1800" b="0" i="1" u="none" strike="noStrike" cap="none" normalizeH="0" baseline="0" dirty="0">
                        <a:ln>
                          <a:noFill/>
                        </a:ln>
                        <a:solidFill>
                          <a:schemeClr val="tx1"/>
                        </a:solidFill>
                        <a:effectLst/>
                        <a:latin typeface="Verdana"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rPr>
                        <a:t>6421B-NYC-DC1</a:t>
                      </a:r>
                      <a:br>
                        <a:rPr kumimoji="0" lang="en-US" sz="1800" u="none" strike="noStrike" cap="none" normalizeH="0" baseline="0" dirty="0">
                          <a:ln>
                            <a:noFill/>
                          </a:ln>
                          <a:effectLst/>
                        </a:rPr>
                      </a:br>
                      <a:r>
                        <a:rPr kumimoji="0" lang="en-US" sz="1800" u="none" strike="noStrike" cap="none" normalizeH="0" baseline="0" dirty="0">
                          <a:ln>
                            <a:noFill/>
                          </a:ln>
                          <a:effectLst/>
                        </a:rPr>
                        <a:t>6421B-NYC-SVR1</a:t>
                      </a:r>
                      <a:br>
                        <a:rPr kumimoji="0" lang="en-US" sz="1800" u="none" strike="noStrike" cap="none" normalizeH="0" baseline="0" dirty="0">
                          <a:ln>
                            <a:noFill/>
                          </a:ln>
                          <a:effectLst/>
                        </a:rPr>
                      </a:br>
                      <a:r>
                        <a:rPr kumimoji="0" lang="en-US" sz="1800" u="none" strike="noStrike" cap="none" normalizeH="0" baseline="0" dirty="0">
                          <a:ln>
                            <a:noFill/>
                          </a:ln>
                          <a:effectLst/>
                        </a:rPr>
                        <a:t>6421B-NYC-CL1</a:t>
                      </a:r>
                      <a:endParaRPr kumimoji="0" lang="en-US" sz="1800" b="0" i="0" u="none" strike="noStrike" cap="none" normalizeH="0" baseline="0" dirty="0">
                        <a:ln>
                          <a:noFill/>
                        </a:ln>
                        <a:solidFill>
                          <a:schemeClr val="tx1"/>
                        </a:solidFill>
                        <a:effectLst/>
                        <a:latin typeface="Verdana" pitchFamily="34" charset="0"/>
                      </a:endParaRPr>
                    </a:p>
                  </a:txBody>
                  <a:tcPr marT="91440" marB="91440" anchor="ctr" horzOverflow="overflow"/>
                </a:tc>
                <a:extLst>
                  <a:ext uri="{0D108BD9-81ED-4DB2-BD59-A6C34878D82A}">
                    <a16:rowId xmlns:a16="http://schemas.microsoft.com/office/drawing/2014/main" val="10000"/>
                  </a:ext>
                </a:extLst>
              </a:tr>
              <a:tr h="4746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rPr>
                        <a:t>User name</a:t>
                      </a:r>
                      <a:endParaRPr kumimoji="0" lang="en-US" sz="1800" b="0" i="0" u="none" strike="noStrike" cap="none" normalizeH="0" baseline="0" dirty="0">
                        <a:ln>
                          <a:noFill/>
                        </a:ln>
                        <a:solidFill>
                          <a:schemeClr val="tx1"/>
                        </a:solidFill>
                        <a:effectLst/>
                        <a:latin typeface="Verdana"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a:ln>
                            <a:noFill/>
                          </a:ln>
                          <a:effectLst/>
                        </a:rPr>
                        <a:t>Contoso\Administrator</a:t>
                      </a:r>
                      <a:endParaRPr kumimoji="0" lang="en-US" sz="1800" b="0" i="0" u="none" strike="noStrike" cap="none" normalizeH="0" baseline="0" dirty="0">
                        <a:ln>
                          <a:noFill/>
                        </a:ln>
                        <a:solidFill>
                          <a:srgbClr val="3E8CC6"/>
                        </a:solidFill>
                        <a:effectLst/>
                        <a:latin typeface="Verdana" pitchFamily="34" charset="0"/>
                      </a:endParaRPr>
                    </a:p>
                  </a:txBody>
                  <a:tcPr marT="91440" marB="91440" anchor="ctr" horzOverflow="overflow"/>
                </a:tc>
                <a:extLst>
                  <a:ext uri="{0D108BD9-81ED-4DB2-BD59-A6C34878D82A}">
                    <a16:rowId xmlns:a16="http://schemas.microsoft.com/office/drawing/2014/main" val="10001"/>
                  </a:ext>
                </a:extLst>
              </a:tr>
              <a:tr h="4746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rPr>
                        <a:t>Password</a:t>
                      </a:r>
                      <a:endParaRPr kumimoji="0" lang="en-US" sz="1800" b="0" i="0" u="none" strike="noStrike" cap="none" normalizeH="0" baseline="0" dirty="0">
                        <a:ln>
                          <a:noFill/>
                        </a:ln>
                        <a:solidFill>
                          <a:schemeClr val="tx1"/>
                        </a:solidFill>
                        <a:effectLst/>
                        <a:latin typeface="Verdana"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Pa$$w0rd</a:t>
                      </a:r>
                      <a:endParaRPr kumimoji="0" lang="en-US" sz="1800" b="0" i="0" u="none" strike="noStrike" cap="none" normalizeH="0" baseline="0" dirty="0">
                        <a:ln>
                          <a:noFill/>
                        </a:ln>
                        <a:solidFill>
                          <a:schemeClr val="tx1"/>
                        </a:solidFill>
                        <a:effectLst/>
                        <a:latin typeface="Verdana" pitchFamily="34" charset="0"/>
                      </a:endParaRPr>
                    </a:p>
                  </a:txBody>
                  <a:tcPr marT="91440" marB="91440" anchor="ctr"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9319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t>Lab Scenario</a:t>
            </a:r>
          </a:p>
        </p:txBody>
      </p:sp>
      <p:sp>
        <p:nvSpPr>
          <p:cNvPr id="41987" name="Rectangle 3"/>
          <p:cNvSpPr>
            <a:spLocks noChangeArrowheads="1"/>
          </p:cNvSpPr>
          <p:nvPr/>
        </p:nvSpPr>
        <p:spPr bwMode="auto">
          <a:xfrm>
            <a:off x="496888" y="1089025"/>
            <a:ext cx="7751762"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90000"/>
              </a:lnSpc>
              <a:spcBef>
                <a:spcPct val="70000"/>
              </a:spcBef>
              <a:buClr>
                <a:schemeClr val="hlink"/>
              </a:buClr>
              <a:buSzPct val="90000"/>
            </a:pPr>
            <a:r>
              <a:rPr lang="en-US" sz="2000" b="0" dirty="0"/>
              <a:t>Contoso is planning to improve their DNS infrastructure due to complaints from users about poor performance. In addition, Contoso is partnering with A Datum and name resolution must be optimized between these two organizations. Your task is to plan and implement the required changes.</a:t>
            </a:r>
            <a:endParaRPr lang="en-GB" sz="2000" b="0" dirty="0"/>
          </a:p>
        </p:txBody>
      </p:sp>
    </p:spTree>
    <p:extLst>
      <p:ext uri="{BB962C8B-B14F-4D97-AF65-F5344CB8AC3E}">
        <p14:creationId xmlns:p14="http://schemas.microsoft.com/office/powerpoint/2010/main" val="560125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Lab Review</a:t>
            </a:r>
          </a:p>
        </p:txBody>
      </p:sp>
      <p:sp>
        <p:nvSpPr>
          <p:cNvPr id="24579" name="Rectangle 3"/>
          <p:cNvSpPr>
            <a:spLocks noGrp="1" noChangeArrowheads="1"/>
          </p:cNvSpPr>
          <p:nvPr>
            <p:ph type="body" idx="1"/>
          </p:nvPr>
        </p:nvSpPr>
        <p:spPr/>
        <p:txBody>
          <a:bodyPr/>
          <a:lstStyle/>
          <a:p>
            <a:pPr eaLnBrk="1" hangingPunct="1"/>
            <a:r>
              <a:rPr lang="en-US" dirty="0"/>
              <a:t>In the lab, you were required to deploy a secondary zone because no additional domain controllers were going to be deployed. If this condition changed, that is, NYC-SVR1 was a domain controller, how would that change your implementation plan?</a:t>
            </a:r>
          </a:p>
        </p:txBody>
      </p:sp>
    </p:spTree>
    <p:extLst>
      <p:ext uri="{BB962C8B-B14F-4D97-AF65-F5344CB8AC3E}">
        <p14:creationId xmlns:p14="http://schemas.microsoft.com/office/powerpoint/2010/main" val="156225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Overview of the Domain Name System Role</a:t>
            </a:r>
          </a:p>
        </p:txBody>
      </p:sp>
      <p:sp>
        <p:nvSpPr>
          <p:cNvPr id="858116" name="AutoShape 4"/>
          <p:cNvSpPr>
            <a:spLocks noChangeArrowheads="1"/>
          </p:cNvSpPr>
          <p:nvPr/>
        </p:nvSpPr>
        <p:spPr bwMode="auto">
          <a:xfrm>
            <a:off x="287338" y="1336675"/>
            <a:ext cx="8569325" cy="49847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tIns="91440" bIns="91440" anchor="ctr">
            <a:spAutoFit/>
          </a:bodyPr>
          <a:lstStyle/>
          <a:p>
            <a:pPr algn="l">
              <a:defRPr/>
            </a:pPr>
            <a:r>
              <a:rPr lang="en-US" i="1" dirty="0"/>
              <a:t>Domain Name System</a:t>
            </a:r>
            <a:r>
              <a:rPr lang="en-US" dirty="0"/>
              <a:t> is a hierarchical distributed database</a:t>
            </a:r>
          </a:p>
        </p:txBody>
      </p:sp>
      <p:sp>
        <p:nvSpPr>
          <p:cNvPr id="6148" name="Rounded Rectangle 844803"/>
          <p:cNvSpPr>
            <a:spLocks noChangeArrowheads="1"/>
          </p:cNvSpPr>
          <p:nvPr/>
        </p:nvSpPr>
        <p:spPr bwMode="auto">
          <a:xfrm>
            <a:off x="211138" y="2146300"/>
            <a:ext cx="8721725" cy="35417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200" b="0" dirty="0"/>
          </a:p>
        </p:txBody>
      </p:sp>
      <p:sp>
        <p:nvSpPr>
          <p:cNvPr id="6149" name="Rounded Rectangle 844804"/>
          <p:cNvSpPr>
            <a:spLocks noChangeArrowheads="1"/>
          </p:cNvSpPr>
          <p:nvPr/>
        </p:nvSpPr>
        <p:spPr bwMode="auto">
          <a:xfrm>
            <a:off x="485775" y="2333625"/>
            <a:ext cx="8172450" cy="6619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DNS is the foundation of the Internet naming scheme </a:t>
            </a:r>
          </a:p>
        </p:txBody>
      </p:sp>
      <p:sp>
        <p:nvSpPr>
          <p:cNvPr id="6150" name="Rounded Rectangle 844806"/>
          <p:cNvSpPr>
            <a:spLocks noChangeArrowheads="1"/>
          </p:cNvSpPr>
          <p:nvPr/>
        </p:nvSpPr>
        <p:spPr bwMode="auto">
          <a:xfrm>
            <a:off x="485775" y="3143250"/>
            <a:ext cx="8172450" cy="6619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DNS supports accessing resources by using </a:t>
            </a:r>
            <a:br>
              <a:rPr lang="en-US" dirty="0"/>
            </a:br>
            <a:r>
              <a:rPr lang="en-US" dirty="0"/>
              <a:t>alphanumeric names </a:t>
            </a:r>
          </a:p>
        </p:txBody>
      </p:sp>
      <p:sp>
        <p:nvSpPr>
          <p:cNvPr id="6151" name="Rounded Rectangle 844812"/>
          <p:cNvSpPr>
            <a:spLocks noChangeArrowheads="1"/>
          </p:cNvSpPr>
          <p:nvPr/>
        </p:nvSpPr>
        <p:spPr bwMode="auto">
          <a:xfrm>
            <a:off x="485775" y="3978275"/>
            <a:ext cx="8172450" cy="6619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InterNIC is responsible for managing the </a:t>
            </a:r>
            <a:br>
              <a:rPr lang="en-US" dirty="0"/>
            </a:br>
            <a:r>
              <a:rPr lang="en-US" dirty="0"/>
              <a:t>domain namespace </a:t>
            </a:r>
          </a:p>
        </p:txBody>
      </p:sp>
      <p:sp>
        <p:nvSpPr>
          <p:cNvPr id="6152" name="Rounded Rectangle 844812"/>
          <p:cNvSpPr>
            <a:spLocks noChangeArrowheads="1"/>
          </p:cNvSpPr>
          <p:nvPr/>
        </p:nvSpPr>
        <p:spPr bwMode="auto">
          <a:xfrm>
            <a:off x="482600" y="4819650"/>
            <a:ext cx="8172450" cy="6619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DNS was created to support the Internet’s growing </a:t>
            </a:r>
            <a:br>
              <a:rPr lang="en-US" dirty="0"/>
            </a:br>
            <a:r>
              <a:rPr lang="en-US" dirty="0"/>
              <a:t>number of hosts</a:t>
            </a:r>
          </a:p>
        </p:txBody>
      </p:sp>
    </p:spTree>
    <p:extLst>
      <p:ext uri="{BB962C8B-B14F-4D97-AF65-F5344CB8AC3E}">
        <p14:creationId xmlns:p14="http://schemas.microsoft.com/office/powerpoint/2010/main" val="3196591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Module Review and Takeaways</a:t>
            </a:r>
          </a:p>
        </p:txBody>
      </p:sp>
      <p:sp>
        <p:nvSpPr>
          <p:cNvPr id="39939" name="Rectangle 3"/>
          <p:cNvSpPr>
            <a:spLocks noGrp="1" noChangeArrowheads="1"/>
          </p:cNvSpPr>
          <p:nvPr>
            <p:ph type="body" idx="1"/>
          </p:nvPr>
        </p:nvSpPr>
        <p:spPr/>
        <p:txBody>
          <a:bodyPr/>
          <a:lstStyle/>
          <a:p>
            <a:pPr eaLnBrk="1" hangingPunct="1"/>
            <a:r>
              <a:rPr lang="en-US" dirty="0"/>
              <a:t>Review Questions</a:t>
            </a:r>
          </a:p>
          <a:p>
            <a:pPr eaLnBrk="1" hangingPunct="1"/>
            <a:r>
              <a:rPr lang="en-US" dirty="0"/>
              <a:t>Tools</a:t>
            </a:r>
          </a:p>
        </p:txBody>
      </p:sp>
    </p:spTree>
    <p:extLst>
      <p:ext uri="{BB962C8B-B14F-4D97-AF65-F5344CB8AC3E}">
        <p14:creationId xmlns:p14="http://schemas.microsoft.com/office/powerpoint/2010/main" val="196887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Overview of the DNS Namespace</a:t>
            </a:r>
          </a:p>
        </p:txBody>
      </p:sp>
      <p:sp>
        <p:nvSpPr>
          <p:cNvPr id="7171" name="AutoShape 4"/>
          <p:cNvSpPr>
            <a:spLocks noChangeArrowheads="1"/>
          </p:cNvSpPr>
          <p:nvPr/>
        </p:nvSpPr>
        <p:spPr bwMode="auto">
          <a:xfrm>
            <a:off x="331788" y="3767138"/>
            <a:ext cx="8382000" cy="2486025"/>
          </a:xfrm>
          <a:prstGeom prst="roundRect">
            <a:avLst>
              <a:gd name="adj" fmla="val 2426"/>
            </a:avLst>
          </a:prstGeom>
          <a:solidFill>
            <a:srgbClr val="E4CD9A"/>
          </a:solidFill>
          <a:ln w="9525" algn="ctr">
            <a:solidFill>
              <a:srgbClr val="333333"/>
            </a:solidFill>
            <a:round/>
            <a:headEnd/>
            <a:tailEnd/>
          </a:ln>
        </p:spPr>
        <p:txBody>
          <a:bodyPr wrap="none" anchor="ctr"/>
          <a:lstStyle/>
          <a:p>
            <a:endParaRPr lang="en-US" dirty="0"/>
          </a:p>
        </p:txBody>
      </p:sp>
      <p:sp>
        <p:nvSpPr>
          <p:cNvPr id="7172" name="AutoShape 5"/>
          <p:cNvSpPr>
            <a:spLocks noChangeArrowheads="1"/>
          </p:cNvSpPr>
          <p:nvPr/>
        </p:nvSpPr>
        <p:spPr bwMode="auto">
          <a:xfrm>
            <a:off x="331788" y="2744788"/>
            <a:ext cx="8382000" cy="923925"/>
          </a:xfrm>
          <a:prstGeom prst="roundRect">
            <a:avLst>
              <a:gd name="adj" fmla="val 3954"/>
            </a:avLst>
          </a:prstGeom>
          <a:solidFill>
            <a:srgbClr val="EBDAB5"/>
          </a:solidFill>
          <a:ln w="9525" algn="ctr">
            <a:solidFill>
              <a:srgbClr val="333333"/>
            </a:solidFill>
            <a:round/>
            <a:headEnd/>
            <a:tailEnd/>
          </a:ln>
        </p:spPr>
        <p:txBody>
          <a:bodyPr wrap="none" anchor="ctr"/>
          <a:lstStyle/>
          <a:p>
            <a:endParaRPr lang="en-US" dirty="0"/>
          </a:p>
        </p:txBody>
      </p:sp>
      <p:sp>
        <p:nvSpPr>
          <p:cNvPr id="7173" name="AutoShape 6"/>
          <p:cNvSpPr>
            <a:spLocks noChangeArrowheads="1"/>
          </p:cNvSpPr>
          <p:nvPr/>
        </p:nvSpPr>
        <p:spPr bwMode="auto">
          <a:xfrm>
            <a:off x="331788" y="1733550"/>
            <a:ext cx="8382000" cy="914400"/>
          </a:xfrm>
          <a:prstGeom prst="roundRect">
            <a:avLst>
              <a:gd name="adj" fmla="val 5384"/>
            </a:avLst>
          </a:prstGeom>
          <a:solidFill>
            <a:srgbClr val="F2E7CE"/>
          </a:solidFill>
          <a:ln w="9525" algn="ctr">
            <a:solidFill>
              <a:srgbClr val="333333"/>
            </a:solidFill>
            <a:round/>
            <a:headEnd/>
            <a:tailEnd/>
          </a:ln>
        </p:spPr>
        <p:txBody>
          <a:bodyPr wrap="none" anchor="ctr"/>
          <a:lstStyle/>
          <a:p>
            <a:endParaRPr lang="en-US" dirty="0"/>
          </a:p>
        </p:txBody>
      </p:sp>
      <p:sp>
        <p:nvSpPr>
          <p:cNvPr id="7174" name="AutoShape 7"/>
          <p:cNvSpPr>
            <a:spLocks noChangeArrowheads="1"/>
          </p:cNvSpPr>
          <p:nvPr/>
        </p:nvSpPr>
        <p:spPr bwMode="auto">
          <a:xfrm>
            <a:off x="331788" y="1173163"/>
            <a:ext cx="8382000" cy="463550"/>
          </a:xfrm>
          <a:prstGeom prst="roundRect">
            <a:avLst>
              <a:gd name="adj" fmla="val 16667"/>
            </a:avLst>
          </a:prstGeom>
          <a:solidFill>
            <a:srgbClr val="EEEFD7"/>
          </a:solidFill>
          <a:ln w="9525" algn="ctr">
            <a:solidFill>
              <a:srgbClr val="333333"/>
            </a:solidFill>
            <a:round/>
            <a:headEnd/>
            <a:tailEnd/>
          </a:ln>
        </p:spPr>
        <p:txBody>
          <a:bodyPr/>
          <a:lstStyle/>
          <a:p>
            <a:endParaRPr lang="en-US" dirty="0"/>
          </a:p>
        </p:txBody>
      </p:sp>
      <p:sp>
        <p:nvSpPr>
          <p:cNvPr id="860168" name="AutoShape 8"/>
          <p:cNvSpPr>
            <a:spLocks noChangeArrowheads="1"/>
          </p:cNvSpPr>
          <p:nvPr/>
        </p:nvSpPr>
        <p:spPr bwMode="auto">
          <a:xfrm>
            <a:off x="387350" y="1208088"/>
            <a:ext cx="2051050" cy="342900"/>
          </a:xfrm>
          <a:prstGeom prst="roundRect">
            <a:avLst>
              <a:gd name="adj" fmla="val 4167"/>
            </a:avLst>
          </a:prstGeom>
          <a:noFill/>
          <a:ln w="9525">
            <a:noFill/>
            <a:round/>
            <a:headEnd/>
            <a:tailEnd/>
          </a:ln>
          <a:effectLst/>
        </p:spPr>
        <p:txBody>
          <a:bodyPr anchor="ctr">
            <a:spAutoFit/>
          </a:bodyPr>
          <a:lstStyle/>
          <a:p>
            <a:pPr algn="l">
              <a:defRPr/>
            </a:pPr>
            <a:r>
              <a:rPr lang="en-US" sz="1600" dirty="0">
                <a:effectLst>
                  <a:outerShdw blurRad="38100" dist="38100" dir="2700000" algn="tl">
                    <a:srgbClr val="C0C0C0"/>
                  </a:outerShdw>
                </a:effectLst>
              </a:rPr>
              <a:t>Root Domain</a:t>
            </a:r>
          </a:p>
        </p:txBody>
      </p:sp>
      <p:sp>
        <p:nvSpPr>
          <p:cNvPr id="860169" name="AutoShape 9"/>
          <p:cNvSpPr>
            <a:spLocks noChangeArrowheads="1"/>
          </p:cNvSpPr>
          <p:nvPr/>
        </p:nvSpPr>
        <p:spPr bwMode="auto">
          <a:xfrm>
            <a:off x="387350" y="3794125"/>
            <a:ext cx="2051050" cy="342900"/>
          </a:xfrm>
          <a:prstGeom prst="roundRect">
            <a:avLst>
              <a:gd name="adj" fmla="val 4167"/>
            </a:avLst>
          </a:prstGeom>
          <a:noFill/>
          <a:ln w="9525">
            <a:noFill/>
            <a:round/>
            <a:headEnd/>
            <a:tailEnd/>
          </a:ln>
          <a:effectLst/>
        </p:spPr>
        <p:txBody>
          <a:bodyPr anchor="ctr">
            <a:spAutoFit/>
          </a:bodyPr>
          <a:lstStyle/>
          <a:p>
            <a:pPr algn="l">
              <a:defRPr/>
            </a:pPr>
            <a:r>
              <a:rPr lang="en-US" sz="1600" dirty="0">
                <a:effectLst>
                  <a:outerShdw blurRad="38100" dist="38100" dir="2700000" algn="tl">
                    <a:srgbClr val="C0C0C0"/>
                  </a:outerShdw>
                </a:effectLst>
              </a:rPr>
              <a:t>Subdomain</a:t>
            </a:r>
          </a:p>
        </p:txBody>
      </p:sp>
      <p:sp>
        <p:nvSpPr>
          <p:cNvPr id="860170" name="AutoShape 10"/>
          <p:cNvSpPr>
            <a:spLocks noChangeArrowheads="1"/>
          </p:cNvSpPr>
          <p:nvPr/>
        </p:nvSpPr>
        <p:spPr bwMode="auto">
          <a:xfrm>
            <a:off x="384175" y="2727325"/>
            <a:ext cx="2303463" cy="593725"/>
          </a:xfrm>
          <a:prstGeom prst="roundRect">
            <a:avLst>
              <a:gd name="adj" fmla="val 4167"/>
            </a:avLst>
          </a:prstGeom>
          <a:noFill/>
          <a:ln w="9525">
            <a:noFill/>
            <a:round/>
            <a:headEnd/>
            <a:tailEnd/>
          </a:ln>
          <a:effectLst/>
        </p:spPr>
        <p:txBody>
          <a:bodyPr anchor="ctr">
            <a:spAutoFit/>
          </a:bodyPr>
          <a:lstStyle/>
          <a:p>
            <a:pPr algn="l">
              <a:defRPr/>
            </a:pPr>
            <a:r>
              <a:rPr lang="en-US" sz="1600" dirty="0">
                <a:effectLst>
                  <a:outerShdw blurRad="38100" dist="38100" dir="2700000" algn="tl">
                    <a:srgbClr val="C0C0C0"/>
                  </a:outerShdw>
                </a:effectLst>
              </a:rPr>
              <a:t>Second-Level Domain</a:t>
            </a:r>
          </a:p>
        </p:txBody>
      </p:sp>
      <p:sp>
        <p:nvSpPr>
          <p:cNvPr id="860171" name="AutoShape 11"/>
          <p:cNvSpPr>
            <a:spLocks noChangeArrowheads="1"/>
          </p:cNvSpPr>
          <p:nvPr/>
        </p:nvSpPr>
        <p:spPr bwMode="auto">
          <a:xfrm>
            <a:off x="384175" y="1714500"/>
            <a:ext cx="2057400" cy="593725"/>
          </a:xfrm>
          <a:prstGeom prst="roundRect">
            <a:avLst>
              <a:gd name="adj" fmla="val 4167"/>
            </a:avLst>
          </a:prstGeom>
          <a:noFill/>
          <a:ln w="9525">
            <a:noFill/>
            <a:round/>
            <a:headEnd/>
            <a:tailEnd/>
          </a:ln>
          <a:effectLst/>
        </p:spPr>
        <p:txBody>
          <a:bodyPr anchor="ctr">
            <a:spAutoFit/>
          </a:bodyPr>
          <a:lstStyle/>
          <a:p>
            <a:pPr algn="l">
              <a:defRPr/>
            </a:pPr>
            <a:r>
              <a:rPr lang="en-US" sz="1600" dirty="0">
                <a:effectLst>
                  <a:outerShdw blurRad="38100" dist="38100" dir="2700000" algn="tl">
                    <a:srgbClr val="C0C0C0"/>
                  </a:outerShdw>
                </a:effectLst>
              </a:rPr>
              <a:t>Top-Level Domain</a:t>
            </a:r>
          </a:p>
        </p:txBody>
      </p:sp>
      <p:sp>
        <p:nvSpPr>
          <p:cNvPr id="7179" name="AutoShape 12"/>
          <p:cNvSpPr>
            <a:spLocks noChangeArrowheads="1"/>
          </p:cNvSpPr>
          <p:nvPr/>
        </p:nvSpPr>
        <p:spPr bwMode="auto">
          <a:xfrm>
            <a:off x="428625" y="5129213"/>
            <a:ext cx="4435475" cy="854075"/>
          </a:xfrm>
          <a:prstGeom prst="roundRect">
            <a:avLst>
              <a:gd name="adj" fmla="val 4167"/>
            </a:avLst>
          </a:prstGeom>
          <a:solidFill>
            <a:schemeClr val="bg1"/>
          </a:solidFill>
          <a:ln w="9525" algn="ctr">
            <a:solidFill>
              <a:srgbClr val="777777"/>
            </a:solidFill>
            <a:round/>
            <a:headEnd/>
            <a:tailEnd/>
          </a:ln>
        </p:spPr>
        <p:txBody>
          <a:bodyPr anchor="ctr"/>
          <a:lstStyle/>
          <a:p>
            <a:r>
              <a:rPr lang="en-US" sz="1600" dirty="0"/>
              <a:t>FQDN:</a:t>
            </a:r>
          </a:p>
          <a:p>
            <a:r>
              <a:rPr lang="en-US" sz="1600" dirty="0"/>
              <a:t>SERVER1.sales.south.contoso.com</a:t>
            </a:r>
          </a:p>
        </p:txBody>
      </p:sp>
      <p:sp>
        <p:nvSpPr>
          <p:cNvPr id="7180" name="Oval 13"/>
          <p:cNvSpPr>
            <a:spLocks noChangeArrowheads="1"/>
          </p:cNvSpPr>
          <p:nvPr/>
        </p:nvSpPr>
        <p:spPr bwMode="auto">
          <a:xfrm>
            <a:off x="5707063" y="1316038"/>
            <a:ext cx="234950" cy="203200"/>
          </a:xfrm>
          <a:prstGeom prst="ellipse">
            <a:avLst/>
          </a:prstGeom>
          <a:solidFill>
            <a:schemeClr val="tx1"/>
          </a:solidFill>
          <a:ln w="9525" algn="ctr">
            <a:solidFill>
              <a:schemeClr val="tx1"/>
            </a:solidFill>
            <a:round/>
            <a:headEnd/>
            <a:tailEnd/>
          </a:ln>
        </p:spPr>
        <p:txBody>
          <a:bodyPr wrap="none" anchor="ctr"/>
          <a:lstStyle/>
          <a:p>
            <a:endParaRPr lang="en-US" dirty="0"/>
          </a:p>
        </p:txBody>
      </p:sp>
      <p:sp>
        <p:nvSpPr>
          <p:cNvPr id="7181" name="Line 14"/>
          <p:cNvSpPr>
            <a:spLocks noChangeShapeType="1"/>
          </p:cNvSpPr>
          <p:nvPr/>
        </p:nvSpPr>
        <p:spPr bwMode="auto">
          <a:xfrm>
            <a:off x="5824538" y="1517650"/>
            <a:ext cx="0" cy="3341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860175" name="Oval 15"/>
          <p:cNvSpPr>
            <a:spLocks noChangeArrowheads="1"/>
          </p:cNvSpPr>
          <p:nvPr/>
        </p:nvSpPr>
        <p:spPr bwMode="auto">
          <a:xfrm>
            <a:off x="5186363" y="3833813"/>
            <a:ext cx="1217612"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sz="1600" dirty="0"/>
              <a:t>south</a:t>
            </a:r>
          </a:p>
        </p:txBody>
      </p:sp>
      <p:sp>
        <p:nvSpPr>
          <p:cNvPr id="860176" name="Oval 16"/>
          <p:cNvSpPr>
            <a:spLocks noChangeArrowheads="1"/>
          </p:cNvSpPr>
          <p:nvPr/>
        </p:nvSpPr>
        <p:spPr bwMode="auto">
          <a:xfrm>
            <a:off x="5194300" y="2809875"/>
            <a:ext cx="1252538"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lnSpc>
                <a:spcPct val="80000"/>
              </a:lnSpc>
              <a:defRPr/>
            </a:pPr>
            <a:r>
              <a:rPr lang="en-US" sz="1600" dirty="0"/>
              <a:t>contoso</a:t>
            </a:r>
          </a:p>
        </p:txBody>
      </p:sp>
      <p:sp>
        <p:nvSpPr>
          <p:cNvPr id="860177" name="Oval 17"/>
          <p:cNvSpPr>
            <a:spLocks noChangeArrowheads="1"/>
          </p:cNvSpPr>
          <p:nvPr/>
        </p:nvSpPr>
        <p:spPr bwMode="auto">
          <a:xfrm>
            <a:off x="5216525" y="1771650"/>
            <a:ext cx="1217613"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sz="1600" dirty="0"/>
              <a:t>com</a:t>
            </a:r>
          </a:p>
        </p:txBody>
      </p:sp>
      <p:sp>
        <p:nvSpPr>
          <p:cNvPr id="860178" name="Oval 18"/>
          <p:cNvSpPr>
            <a:spLocks noChangeArrowheads="1"/>
          </p:cNvSpPr>
          <p:nvPr/>
        </p:nvSpPr>
        <p:spPr bwMode="auto">
          <a:xfrm>
            <a:off x="4911725" y="4867275"/>
            <a:ext cx="1827213" cy="1184275"/>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lgn="l">
              <a:defRPr/>
            </a:pPr>
            <a:r>
              <a:rPr lang="en-US" sz="1600" dirty="0"/>
              <a:t>sales</a:t>
            </a:r>
          </a:p>
        </p:txBody>
      </p:sp>
      <p:pic>
        <p:nvPicPr>
          <p:cNvPr id="7186" name="Picture 19"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7088" y="5084763"/>
            <a:ext cx="61277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7" name="Line 20"/>
          <p:cNvSpPr>
            <a:spLocks noChangeShapeType="1"/>
          </p:cNvSpPr>
          <p:nvPr/>
        </p:nvSpPr>
        <p:spPr bwMode="auto">
          <a:xfrm flipH="1">
            <a:off x="4645025" y="1439863"/>
            <a:ext cx="1146175" cy="434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7188" name="Line 21"/>
          <p:cNvSpPr>
            <a:spLocks noChangeShapeType="1"/>
          </p:cNvSpPr>
          <p:nvPr/>
        </p:nvSpPr>
        <p:spPr bwMode="auto">
          <a:xfrm>
            <a:off x="5864225" y="1439863"/>
            <a:ext cx="1041400" cy="473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7189" name="Line 22"/>
          <p:cNvSpPr>
            <a:spLocks noChangeShapeType="1"/>
          </p:cNvSpPr>
          <p:nvPr/>
        </p:nvSpPr>
        <p:spPr bwMode="auto">
          <a:xfrm flipH="1">
            <a:off x="4572000" y="3524250"/>
            <a:ext cx="855663" cy="450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7190" name="Line 23"/>
          <p:cNvSpPr>
            <a:spLocks noChangeShapeType="1"/>
          </p:cNvSpPr>
          <p:nvPr/>
        </p:nvSpPr>
        <p:spPr bwMode="auto">
          <a:xfrm>
            <a:off x="6226175" y="3524250"/>
            <a:ext cx="736600" cy="4270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860184" name="Oval 24"/>
          <p:cNvSpPr>
            <a:spLocks noChangeArrowheads="1"/>
          </p:cNvSpPr>
          <p:nvPr/>
        </p:nvSpPr>
        <p:spPr bwMode="auto">
          <a:xfrm>
            <a:off x="3692525" y="3833813"/>
            <a:ext cx="1217613"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sz="1600" dirty="0"/>
              <a:t>west</a:t>
            </a:r>
          </a:p>
        </p:txBody>
      </p:sp>
      <p:sp>
        <p:nvSpPr>
          <p:cNvPr id="860185" name="Oval 25"/>
          <p:cNvSpPr>
            <a:spLocks noChangeArrowheads="1"/>
          </p:cNvSpPr>
          <p:nvPr/>
        </p:nvSpPr>
        <p:spPr bwMode="auto">
          <a:xfrm>
            <a:off x="6681788" y="3833813"/>
            <a:ext cx="1217612"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sz="1600" dirty="0"/>
              <a:t>east</a:t>
            </a:r>
          </a:p>
        </p:txBody>
      </p:sp>
      <p:sp>
        <p:nvSpPr>
          <p:cNvPr id="860186" name="Oval 26"/>
          <p:cNvSpPr>
            <a:spLocks noChangeArrowheads="1"/>
          </p:cNvSpPr>
          <p:nvPr/>
        </p:nvSpPr>
        <p:spPr bwMode="auto">
          <a:xfrm>
            <a:off x="6681788" y="1779588"/>
            <a:ext cx="1217612"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sz="1600" dirty="0"/>
              <a:t>org</a:t>
            </a:r>
          </a:p>
        </p:txBody>
      </p:sp>
      <p:sp>
        <p:nvSpPr>
          <p:cNvPr id="860187" name="Oval 27"/>
          <p:cNvSpPr>
            <a:spLocks noChangeArrowheads="1"/>
          </p:cNvSpPr>
          <p:nvPr/>
        </p:nvSpPr>
        <p:spPr bwMode="auto">
          <a:xfrm>
            <a:off x="3692525" y="1778000"/>
            <a:ext cx="1217613"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defRPr/>
            </a:pPr>
            <a:r>
              <a:rPr lang="en-US" sz="1600" dirty="0"/>
              <a:t>net</a:t>
            </a:r>
          </a:p>
        </p:txBody>
      </p:sp>
      <p:sp>
        <p:nvSpPr>
          <p:cNvPr id="7195" name="AutoShape 28"/>
          <p:cNvSpPr>
            <a:spLocks noChangeArrowheads="1"/>
          </p:cNvSpPr>
          <p:nvPr/>
        </p:nvSpPr>
        <p:spPr bwMode="auto">
          <a:xfrm>
            <a:off x="6589713" y="5300663"/>
            <a:ext cx="1965325" cy="409575"/>
          </a:xfrm>
          <a:prstGeom prst="roundRect">
            <a:avLst>
              <a:gd name="adj" fmla="val 4167"/>
            </a:avLst>
          </a:prstGeom>
          <a:solidFill>
            <a:schemeClr val="bg1"/>
          </a:solidFill>
          <a:ln w="9525" algn="ctr">
            <a:solidFill>
              <a:srgbClr val="777777"/>
            </a:solidFill>
            <a:round/>
            <a:headEnd/>
            <a:tailEnd/>
          </a:ln>
        </p:spPr>
        <p:txBody>
          <a:bodyPr anchor="ctr"/>
          <a:lstStyle/>
          <a:p>
            <a:r>
              <a:rPr lang="en-US" sz="1600" dirty="0"/>
              <a:t>Host: SERVER1</a:t>
            </a:r>
          </a:p>
        </p:txBody>
      </p:sp>
    </p:spTree>
    <p:extLst>
      <p:ext uri="{BB962C8B-B14F-4D97-AF65-F5344CB8AC3E}">
        <p14:creationId xmlns:p14="http://schemas.microsoft.com/office/powerpoint/2010/main" val="195329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DNS Improvements for Windows Server 2008</a:t>
            </a:r>
          </a:p>
        </p:txBody>
      </p:sp>
      <p:sp>
        <p:nvSpPr>
          <p:cNvPr id="9219" name="Rounded Rectangle 849923"/>
          <p:cNvSpPr>
            <a:spLocks noChangeArrowheads="1"/>
          </p:cNvSpPr>
          <p:nvPr/>
        </p:nvSpPr>
        <p:spPr bwMode="auto">
          <a:xfrm>
            <a:off x="644525" y="1435100"/>
            <a:ext cx="7854950" cy="4028998"/>
          </a:xfrm>
          <a:prstGeom prst="roundRect">
            <a:avLst>
              <a:gd name="adj" fmla="val 4167"/>
            </a:avLst>
          </a:prstGeom>
          <a:solidFill>
            <a:srgbClr val="DEE7F1"/>
          </a:solidFill>
          <a:ln w="9525" algn="ctr">
            <a:solidFill>
              <a:srgbClr val="333333"/>
            </a:solidFill>
            <a:round/>
            <a:headEnd/>
            <a:tailEnd/>
          </a:ln>
        </p:spPr>
        <p:txBody>
          <a:bodyPr/>
          <a:lstStyle/>
          <a:p>
            <a:pPr algn="l"/>
            <a:r>
              <a:rPr lang="en-US" dirty="0"/>
              <a:t>New or enhanced features in the Windows Server 2008 version of DNS include:</a:t>
            </a:r>
          </a:p>
        </p:txBody>
      </p:sp>
      <p:sp>
        <p:nvSpPr>
          <p:cNvPr id="9220" name="Rounded Rectangle 844804"/>
          <p:cNvSpPr>
            <a:spLocks noChangeArrowheads="1"/>
          </p:cNvSpPr>
          <p:nvPr/>
        </p:nvSpPr>
        <p:spPr bwMode="auto">
          <a:xfrm>
            <a:off x="1039813" y="2273300"/>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Background zone loading</a:t>
            </a:r>
          </a:p>
        </p:txBody>
      </p:sp>
      <p:sp>
        <p:nvSpPr>
          <p:cNvPr id="9221" name="Rounded Rectangle 844806"/>
          <p:cNvSpPr>
            <a:spLocks noChangeArrowheads="1"/>
          </p:cNvSpPr>
          <p:nvPr/>
        </p:nvSpPr>
        <p:spPr bwMode="auto">
          <a:xfrm>
            <a:off x="1039813" y="2870200"/>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IP version 6 support</a:t>
            </a:r>
          </a:p>
        </p:txBody>
      </p:sp>
      <p:sp>
        <p:nvSpPr>
          <p:cNvPr id="9222" name="Rounded Rectangle 844804"/>
          <p:cNvSpPr>
            <a:spLocks noChangeArrowheads="1"/>
          </p:cNvSpPr>
          <p:nvPr/>
        </p:nvSpPr>
        <p:spPr bwMode="auto">
          <a:xfrm>
            <a:off x="1036638" y="3467100"/>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Support for read-only domain controllers</a:t>
            </a:r>
          </a:p>
        </p:txBody>
      </p:sp>
      <p:sp>
        <p:nvSpPr>
          <p:cNvPr id="9223" name="Rounded Rectangle 844806"/>
          <p:cNvSpPr>
            <a:spLocks noChangeArrowheads="1"/>
          </p:cNvSpPr>
          <p:nvPr/>
        </p:nvSpPr>
        <p:spPr bwMode="auto">
          <a:xfrm>
            <a:off x="1036638" y="4064000"/>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Global single names</a:t>
            </a:r>
          </a:p>
        </p:txBody>
      </p:sp>
      <p:sp>
        <p:nvSpPr>
          <p:cNvPr id="9" name="Rounded Rectangle 844806"/>
          <p:cNvSpPr>
            <a:spLocks noChangeArrowheads="1"/>
          </p:cNvSpPr>
          <p:nvPr/>
        </p:nvSpPr>
        <p:spPr bwMode="auto">
          <a:xfrm>
            <a:off x="1033463" y="4743797"/>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nSpc>
                <a:spcPct val="90000"/>
              </a:lnSpc>
              <a:spcBef>
                <a:spcPct val="40000"/>
              </a:spcBef>
              <a:buClr>
                <a:srgbClr val="006699"/>
              </a:buClr>
              <a:buFontTx/>
              <a:buChar char="•"/>
            </a:pPr>
            <a:r>
              <a:rPr lang="en-US" dirty="0"/>
              <a:t>Global query block list</a:t>
            </a:r>
          </a:p>
        </p:txBody>
      </p:sp>
    </p:spTree>
    <p:extLst>
      <p:ext uri="{BB962C8B-B14F-4D97-AF65-F5344CB8AC3E}">
        <p14:creationId xmlns:p14="http://schemas.microsoft.com/office/powerpoint/2010/main" val="67615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Improvements for Windows Server 2008 R2</a:t>
            </a:r>
            <a:endParaRPr lang="en-GB" dirty="0"/>
          </a:p>
        </p:txBody>
      </p:sp>
      <p:sp>
        <p:nvSpPr>
          <p:cNvPr id="5" name="Rounded Rectangle 849923"/>
          <p:cNvSpPr>
            <a:spLocks noChangeArrowheads="1"/>
          </p:cNvSpPr>
          <p:nvPr/>
        </p:nvSpPr>
        <p:spPr bwMode="auto">
          <a:xfrm>
            <a:off x="638175" y="1487932"/>
            <a:ext cx="7854950" cy="4310702"/>
          </a:xfrm>
          <a:prstGeom prst="roundRect">
            <a:avLst>
              <a:gd name="adj" fmla="val 4167"/>
            </a:avLst>
          </a:prstGeom>
          <a:solidFill>
            <a:srgbClr val="DEE7F1"/>
          </a:solidFill>
          <a:ln w="9525" algn="ctr">
            <a:solidFill>
              <a:srgbClr val="333333"/>
            </a:solidFill>
            <a:round/>
            <a:headEnd/>
            <a:tailEnd/>
          </a:ln>
        </p:spPr>
        <p:txBody>
          <a:bodyPr/>
          <a:lstStyle/>
          <a:p>
            <a:pPr algn="l"/>
            <a:r>
              <a:rPr lang="en-US" dirty="0"/>
              <a:t>New or enhanced features in the Windows Server 2008 R2 version of DNS include:</a:t>
            </a:r>
          </a:p>
        </p:txBody>
      </p:sp>
      <p:sp>
        <p:nvSpPr>
          <p:cNvPr id="6" name="Rounded Rectangle 844804"/>
          <p:cNvSpPr>
            <a:spLocks noChangeArrowheads="1"/>
          </p:cNvSpPr>
          <p:nvPr/>
        </p:nvSpPr>
        <p:spPr bwMode="auto">
          <a:xfrm>
            <a:off x="1033463" y="2326132"/>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DNS Security Extensions</a:t>
            </a:r>
          </a:p>
        </p:txBody>
      </p:sp>
      <p:sp>
        <p:nvSpPr>
          <p:cNvPr id="7" name="Rounded Rectangle 844806"/>
          <p:cNvSpPr>
            <a:spLocks noChangeArrowheads="1"/>
          </p:cNvSpPr>
          <p:nvPr/>
        </p:nvSpPr>
        <p:spPr bwMode="auto">
          <a:xfrm>
            <a:off x="1033463" y="2923032"/>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DNS Devolution</a:t>
            </a:r>
          </a:p>
        </p:txBody>
      </p:sp>
      <p:sp>
        <p:nvSpPr>
          <p:cNvPr id="8" name="Rounded Rectangle 844804"/>
          <p:cNvSpPr>
            <a:spLocks noChangeArrowheads="1"/>
          </p:cNvSpPr>
          <p:nvPr/>
        </p:nvSpPr>
        <p:spPr bwMode="auto">
          <a:xfrm>
            <a:off x="1030288" y="3519932"/>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DNS Cache Locking</a:t>
            </a:r>
          </a:p>
        </p:txBody>
      </p:sp>
      <p:sp>
        <p:nvSpPr>
          <p:cNvPr id="9" name="Rounded Rectangle 844806"/>
          <p:cNvSpPr>
            <a:spLocks noChangeArrowheads="1"/>
          </p:cNvSpPr>
          <p:nvPr/>
        </p:nvSpPr>
        <p:spPr bwMode="auto">
          <a:xfrm>
            <a:off x="1030288" y="4116832"/>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dirty="0"/>
              <a:t>DNS Socket Pool</a:t>
            </a:r>
          </a:p>
        </p:txBody>
      </p:sp>
      <p:sp>
        <p:nvSpPr>
          <p:cNvPr id="10" name="Rounded Rectangle 844806"/>
          <p:cNvSpPr>
            <a:spLocks noChangeArrowheads="1"/>
          </p:cNvSpPr>
          <p:nvPr/>
        </p:nvSpPr>
        <p:spPr bwMode="auto">
          <a:xfrm>
            <a:off x="1033463" y="4743797"/>
            <a:ext cx="7064375" cy="46672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nSpc>
                <a:spcPct val="90000"/>
              </a:lnSpc>
              <a:spcBef>
                <a:spcPct val="40000"/>
              </a:spcBef>
              <a:buClr>
                <a:srgbClr val="006699"/>
              </a:buClr>
              <a:buFontTx/>
              <a:buChar char="•"/>
            </a:pPr>
            <a:r>
              <a:rPr lang="en-US" dirty="0"/>
              <a:t>Name Resolution Policy Table </a:t>
            </a:r>
          </a:p>
        </p:txBody>
      </p:sp>
    </p:spTree>
    <p:extLst>
      <p:ext uri="{BB962C8B-B14F-4D97-AF65-F5344CB8AC3E}">
        <p14:creationId xmlns:p14="http://schemas.microsoft.com/office/powerpoint/2010/main" val="351154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0375" y="0"/>
            <a:ext cx="8493844" cy="741363"/>
          </a:xfrm>
        </p:spPr>
        <p:txBody>
          <a:bodyPr/>
          <a:lstStyle/>
          <a:p>
            <a:r>
              <a:rPr lang="en-US" dirty="0"/>
              <a:t>Demonstration: How to Install the DNS Server Role</a:t>
            </a:r>
          </a:p>
        </p:txBody>
      </p:sp>
      <p:sp>
        <p:nvSpPr>
          <p:cNvPr id="10243" name="Rectangle 823300"/>
          <p:cNvSpPr>
            <a:spLocks noChangeArrowheads="1"/>
          </p:cNvSpPr>
          <p:nvPr/>
        </p:nvSpPr>
        <p:spPr bwMode="auto">
          <a:xfrm>
            <a:off x="574675" y="1155700"/>
            <a:ext cx="7991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p>
            <a:pPr algn="l">
              <a:spcBef>
                <a:spcPct val="40000"/>
              </a:spcBef>
              <a:buClr>
                <a:srgbClr val="8DACD0"/>
              </a:buClr>
              <a:buSzPct val="70000"/>
              <a:buFont typeface="Wingdings" pitchFamily="2" charset="2"/>
              <a:buNone/>
            </a:pPr>
            <a:r>
              <a:rPr lang="en-US" sz="2000" dirty="0"/>
              <a:t>This demonstration shows how to install the DNS Server role</a:t>
            </a:r>
          </a:p>
        </p:txBody>
      </p:sp>
    </p:spTree>
    <p:extLst>
      <p:ext uri="{BB962C8B-B14F-4D97-AF65-F5344CB8AC3E}">
        <p14:creationId xmlns:p14="http://schemas.microsoft.com/office/powerpoint/2010/main" val="218049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0375" y="0"/>
            <a:ext cx="8450712" cy="741363"/>
          </a:xfrm>
        </p:spPr>
        <p:txBody>
          <a:bodyPr/>
          <a:lstStyle/>
          <a:p>
            <a:pPr eaLnBrk="1" hangingPunct="1"/>
            <a:r>
              <a:rPr lang="en-US" dirty="0"/>
              <a:t>Considerations for Deploying the DNS Server Role</a:t>
            </a:r>
          </a:p>
        </p:txBody>
      </p:sp>
      <p:sp>
        <p:nvSpPr>
          <p:cNvPr id="14" name="Oval 11"/>
          <p:cNvSpPr>
            <a:spLocks noChangeArrowheads="1"/>
          </p:cNvSpPr>
          <p:nvPr/>
        </p:nvSpPr>
        <p:spPr bwMode="auto">
          <a:xfrm>
            <a:off x="282575" y="2914650"/>
            <a:ext cx="3028950" cy="1517650"/>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endParaRPr lang="en-US" dirty="0">
              <a:latin typeface="Arial Narrow" pitchFamily="34" charset="0"/>
            </a:endParaRPr>
          </a:p>
        </p:txBody>
      </p:sp>
      <p:sp>
        <p:nvSpPr>
          <p:cNvPr id="15" name="Text Box 12"/>
          <p:cNvSpPr txBox="1">
            <a:spLocks noChangeArrowheads="1"/>
          </p:cNvSpPr>
          <p:nvPr/>
        </p:nvSpPr>
        <p:spPr bwMode="auto">
          <a:xfrm>
            <a:off x="960438" y="4032250"/>
            <a:ext cx="885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latin typeface="Arial Narrow" pitchFamily="34" charset="0"/>
              </a:rPr>
              <a:t>Subnet 1</a:t>
            </a:r>
          </a:p>
        </p:txBody>
      </p:sp>
      <p:sp>
        <p:nvSpPr>
          <p:cNvPr id="16" name="Oval 13"/>
          <p:cNvSpPr>
            <a:spLocks noChangeArrowheads="1"/>
          </p:cNvSpPr>
          <p:nvPr/>
        </p:nvSpPr>
        <p:spPr bwMode="auto">
          <a:xfrm>
            <a:off x="3641725" y="1419225"/>
            <a:ext cx="3028950" cy="1519238"/>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endParaRPr lang="en-US" dirty="0">
              <a:latin typeface="Arial Narrow" pitchFamily="34" charset="0"/>
            </a:endParaRPr>
          </a:p>
        </p:txBody>
      </p:sp>
      <p:sp>
        <p:nvSpPr>
          <p:cNvPr id="17" name="Text Box 14"/>
          <p:cNvSpPr txBox="1">
            <a:spLocks noChangeArrowheads="1"/>
          </p:cNvSpPr>
          <p:nvPr/>
        </p:nvSpPr>
        <p:spPr bwMode="auto">
          <a:xfrm>
            <a:off x="4418013" y="1458913"/>
            <a:ext cx="885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latin typeface="Arial Narrow" pitchFamily="34" charset="0"/>
              </a:rPr>
              <a:t>Subnet 2</a:t>
            </a:r>
          </a:p>
        </p:txBody>
      </p:sp>
      <p:sp>
        <p:nvSpPr>
          <p:cNvPr id="18" name="Line 15"/>
          <p:cNvSpPr>
            <a:spLocks noChangeShapeType="1"/>
          </p:cNvSpPr>
          <p:nvPr/>
        </p:nvSpPr>
        <p:spPr bwMode="auto">
          <a:xfrm flipV="1">
            <a:off x="4060825" y="1898650"/>
            <a:ext cx="842963" cy="663575"/>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sp>
        <p:nvSpPr>
          <p:cNvPr id="19" name="Line 16"/>
          <p:cNvSpPr>
            <a:spLocks noChangeShapeType="1"/>
          </p:cNvSpPr>
          <p:nvPr/>
        </p:nvSpPr>
        <p:spPr bwMode="auto">
          <a:xfrm flipV="1">
            <a:off x="5233988" y="2174875"/>
            <a:ext cx="842962" cy="661988"/>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pic>
        <p:nvPicPr>
          <p:cNvPr id="20" name="Picture 17"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75" y="1895475"/>
            <a:ext cx="74453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663" y="2174875"/>
            <a:ext cx="74453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19"/>
          <p:cNvSpPr>
            <a:spLocks noChangeShapeType="1"/>
          </p:cNvSpPr>
          <p:nvPr/>
        </p:nvSpPr>
        <p:spPr bwMode="auto">
          <a:xfrm flipV="1">
            <a:off x="5441950" y="1704975"/>
            <a:ext cx="428625" cy="330200"/>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pic>
        <p:nvPicPr>
          <p:cNvPr id="23" name="Picture 20" descr="Serve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175" y="919163"/>
            <a:ext cx="798513"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1"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375" y="1487488"/>
            <a:ext cx="571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22"/>
          <p:cNvSpPr>
            <a:spLocks/>
          </p:cNvSpPr>
          <p:nvPr/>
        </p:nvSpPr>
        <p:spPr bwMode="auto">
          <a:xfrm>
            <a:off x="825500" y="3032125"/>
            <a:ext cx="2254250" cy="731838"/>
          </a:xfrm>
          <a:custGeom>
            <a:avLst/>
            <a:gdLst>
              <a:gd name="T0" fmla="*/ 0 w 1323"/>
              <a:gd name="T1" fmla="*/ 2147483647 h 430"/>
              <a:gd name="T2" fmla="*/ 2147483647 w 1323"/>
              <a:gd name="T3" fmla="*/ 0 h 430"/>
              <a:gd name="T4" fmla="*/ 2147483647 w 1323"/>
              <a:gd name="T5" fmla="*/ 2147483647 h 430"/>
              <a:gd name="T6" fmla="*/ 2147483647 w 1323"/>
              <a:gd name="T7" fmla="*/ 2147483647 h 430"/>
              <a:gd name="T8" fmla="*/ 0 60000 65536"/>
              <a:gd name="T9" fmla="*/ 0 60000 65536"/>
              <a:gd name="T10" fmla="*/ 0 60000 65536"/>
              <a:gd name="T11" fmla="*/ 0 60000 65536"/>
              <a:gd name="T12" fmla="*/ 0 w 1323"/>
              <a:gd name="T13" fmla="*/ 0 h 430"/>
              <a:gd name="T14" fmla="*/ 1323 w 1323"/>
              <a:gd name="T15" fmla="*/ 430 h 430"/>
            </a:gdLst>
            <a:ahLst/>
            <a:cxnLst>
              <a:cxn ang="T8">
                <a:pos x="T0" y="T1"/>
              </a:cxn>
              <a:cxn ang="T9">
                <a:pos x="T2" y="T3"/>
              </a:cxn>
              <a:cxn ang="T10">
                <a:pos x="T4" y="T5"/>
              </a:cxn>
              <a:cxn ang="T11">
                <a:pos x="T6" y="T7"/>
              </a:cxn>
            </a:cxnLst>
            <a:rect l="T12" t="T13" r="T14" b="T15"/>
            <a:pathLst>
              <a:path w="1323" h="430">
                <a:moveTo>
                  <a:pt x="0" y="227"/>
                </a:moveTo>
                <a:lnTo>
                  <a:pt x="349" y="0"/>
                </a:lnTo>
                <a:lnTo>
                  <a:pt x="1323" y="211"/>
                </a:lnTo>
                <a:lnTo>
                  <a:pt x="1015" y="43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dirty="0"/>
          </a:p>
        </p:txBody>
      </p:sp>
      <p:pic>
        <p:nvPicPr>
          <p:cNvPr id="26" name="Picture 23"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3003550"/>
            <a:ext cx="7445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4"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0" y="3516313"/>
            <a:ext cx="744538"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25"/>
          <p:cNvSpPr>
            <a:spLocks/>
          </p:cNvSpPr>
          <p:nvPr/>
        </p:nvSpPr>
        <p:spPr bwMode="auto">
          <a:xfrm>
            <a:off x="1817688" y="1643063"/>
            <a:ext cx="4808537" cy="1455737"/>
          </a:xfrm>
          <a:custGeom>
            <a:avLst/>
            <a:gdLst>
              <a:gd name="T0" fmla="*/ 0 w 2822"/>
              <a:gd name="T1" fmla="*/ 2147483647 h 854"/>
              <a:gd name="T2" fmla="*/ 2147483647 w 2822"/>
              <a:gd name="T3" fmla="*/ 0 h 854"/>
              <a:gd name="T4" fmla="*/ 2147483647 w 2822"/>
              <a:gd name="T5" fmla="*/ 2147483647 h 854"/>
              <a:gd name="T6" fmla="*/ 0 60000 65536"/>
              <a:gd name="T7" fmla="*/ 0 60000 65536"/>
              <a:gd name="T8" fmla="*/ 0 60000 65536"/>
              <a:gd name="T9" fmla="*/ 0 w 2822"/>
              <a:gd name="T10" fmla="*/ 0 h 854"/>
              <a:gd name="T11" fmla="*/ 2822 w 2822"/>
              <a:gd name="T12" fmla="*/ 854 h 854"/>
            </a:gdLst>
            <a:ahLst/>
            <a:cxnLst>
              <a:cxn ang="T6">
                <a:pos x="T0" y="T1"/>
              </a:cxn>
              <a:cxn ang="T7">
                <a:pos x="T2" y="T3"/>
              </a:cxn>
              <a:cxn ang="T8">
                <a:pos x="T4" y="T5"/>
              </a:cxn>
            </a:cxnLst>
            <a:rect l="T9" t="T10" r="T11" b="T12"/>
            <a:pathLst>
              <a:path w="2822" h="854">
                <a:moveTo>
                  <a:pt x="0" y="854"/>
                </a:moveTo>
                <a:lnTo>
                  <a:pt x="1094" y="0"/>
                </a:lnTo>
                <a:lnTo>
                  <a:pt x="2822" y="381"/>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dirty="0"/>
          </a:p>
        </p:txBody>
      </p:sp>
      <p:pic>
        <p:nvPicPr>
          <p:cNvPr id="29" name="Picture 26" descr="Rackmount_Router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950" y="2057400"/>
            <a:ext cx="9620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Line 27"/>
          <p:cNvSpPr>
            <a:spLocks noChangeShapeType="1"/>
          </p:cNvSpPr>
          <p:nvPr/>
        </p:nvSpPr>
        <p:spPr bwMode="auto">
          <a:xfrm flipV="1">
            <a:off x="1392238" y="3225800"/>
            <a:ext cx="842962" cy="663575"/>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pic>
        <p:nvPicPr>
          <p:cNvPr id="31" name="Picture 28"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38" y="3251200"/>
            <a:ext cx="74453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29"/>
          <p:cNvGrpSpPr>
            <a:grpSpLocks/>
          </p:cNvGrpSpPr>
          <p:nvPr/>
        </p:nvGrpSpPr>
        <p:grpSpPr bwMode="auto">
          <a:xfrm>
            <a:off x="6297613" y="1020763"/>
            <a:ext cx="1628775" cy="381000"/>
            <a:chOff x="4265" y="2003"/>
            <a:chExt cx="1026" cy="240"/>
          </a:xfrm>
        </p:grpSpPr>
        <p:sp>
          <p:nvSpPr>
            <p:cNvPr id="33" name="Line 30"/>
            <p:cNvSpPr>
              <a:spLocks noChangeShapeType="1"/>
            </p:cNvSpPr>
            <p:nvPr/>
          </p:nvSpPr>
          <p:spPr bwMode="auto">
            <a:xfrm rot="16200000" flipV="1">
              <a:off x="4409" y="1973"/>
              <a:ext cx="0" cy="2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34" name="AutoShape 31"/>
            <p:cNvSpPr>
              <a:spLocks noChangeArrowheads="1"/>
            </p:cNvSpPr>
            <p:nvPr/>
          </p:nvSpPr>
          <p:spPr bwMode="auto">
            <a:xfrm>
              <a:off x="4423" y="2003"/>
              <a:ext cx="868" cy="24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dirty="0">
                  <a:latin typeface="Arial Narrow" pitchFamily="34" charset="0"/>
                </a:rPr>
                <a:t>DNS Server</a:t>
              </a:r>
            </a:p>
          </p:txBody>
        </p:sp>
      </p:grpSp>
      <p:grpSp>
        <p:nvGrpSpPr>
          <p:cNvPr id="35" name="Group 32"/>
          <p:cNvGrpSpPr>
            <a:grpSpLocks/>
          </p:cNvGrpSpPr>
          <p:nvPr/>
        </p:nvGrpSpPr>
        <p:grpSpPr bwMode="auto">
          <a:xfrm>
            <a:off x="6630988" y="1544638"/>
            <a:ext cx="1368425" cy="555625"/>
            <a:chOff x="4429" y="2278"/>
            <a:chExt cx="862" cy="350"/>
          </a:xfrm>
        </p:grpSpPr>
        <p:sp>
          <p:nvSpPr>
            <p:cNvPr id="36" name="Line 33"/>
            <p:cNvSpPr>
              <a:spLocks noChangeShapeType="1"/>
            </p:cNvSpPr>
            <p:nvPr/>
          </p:nvSpPr>
          <p:spPr bwMode="auto">
            <a:xfrm rot="16200000" flipV="1">
              <a:off x="4573" y="2256"/>
              <a:ext cx="0" cy="2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37" name="AutoShape 34"/>
            <p:cNvSpPr>
              <a:spLocks noChangeArrowheads="1"/>
            </p:cNvSpPr>
            <p:nvPr/>
          </p:nvSpPr>
          <p:spPr bwMode="auto">
            <a:xfrm>
              <a:off x="4607" y="2278"/>
              <a:ext cx="684" cy="35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dirty="0">
                  <a:latin typeface="Arial Narrow" pitchFamily="34" charset="0"/>
                </a:rPr>
                <a:t>DNS Zone</a:t>
              </a:r>
            </a:p>
          </p:txBody>
        </p:sp>
      </p:grpSp>
      <p:grpSp>
        <p:nvGrpSpPr>
          <p:cNvPr id="38" name="Group 38"/>
          <p:cNvGrpSpPr>
            <a:grpSpLocks/>
          </p:cNvGrpSpPr>
          <p:nvPr/>
        </p:nvGrpSpPr>
        <p:grpSpPr bwMode="auto">
          <a:xfrm>
            <a:off x="4746625" y="3078163"/>
            <a:ext cx="1320800" cy="719137"/>
            <a:chOff x="3298" y="3207"/>
            <a:chExt cx="832" cy="453"/>
          </a:xfrm>
        </p:grpSpPr>
        <p:sp>
          <p:nvSpPr>
            <p:cNvPr id="39" name="Line 39"/>
            <p:cNvSpPr>
              <a:spLocks noChangeShapeType="1"/>
            </p:cNvSpPr>
            <p:nvPr/>
          </p:nvSpPr>
          <p:spPr bwMode="auto">
            <a:xfrm flipV="1">
              <a:off x="3714" y="3207"/>
              <a:ext cx="0" cy="2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40" name="AutoShape 40"/>
            <p:cNvSpPr>
              <a:spLocks noChangeArrowheads="1"/>
            </p:cNvSpPr>
            <p:nvPr/>
          </p:nvSpPr>
          <p:spPr bwMode="auto">
            <a:xfrm>
              <a:off x="3298" y="3420"/>
              <a:ext cx="832" cy="24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dirty="0">
                  <a:latin typeface="Arial Narrow" pitchFamily="34" charset="0"/>
                </a:rPr>
                <a:t>DNS Client</a:t>
              </a:r>
            </a:p>
          </p:txBody>
        </p:sp>
      </p:grpSp>
      <p:sp>
        <p:nvSpPr>
          <p:cNvPr id="41" name="Line 39"/>
          <p:cNvSpPr>
            <a:spLocks noChangeShapeType="1"/>
          </p:cNvSpPr>
          <p:nvPr/>
        </p:nvSpPr>
        <p:spPr bwMode="auto">
          <a:xfrm flipV="1">
            <a:off x="2695575" y="4494213"/>
            <a:ext cx="0" cy="457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42" name="AutoShape 40"/>
          <p:cNvSpPr>
            <a:spLocks noChangeArrowheads="1"/>
          </p:cNvSpPr>
          <p:nvPr/>
        </p:nvSpPr>
        <p:spPr bwMode="auto">
          <a:xfrm>
            <a:off x="2035175" y="4832350"/>
            <a:ext cx="1320800" cy="3810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dirty="0">
                <a:latin typeface="Arial Narrow" pitchFamily="34" charset="0"/>
              </a:rPr>
              <a:t>DNS Client</a:t>
            </a:r>
          </a:p>
        </p:txBody>
      </p:sp>
      <p:sp>
        <p:nvSpPr>
          <p:cNvPr id="43" name="Oval 11"/>
          <p:cNvSpPr>
            <a:spLocks noChangeArrowheads="1"/>
          </p:cNvSpPr>
          <p:nvPr/>
        </p:nvSpPr>
        <p:spPr bwMode="auto">
          <a:xfrm>
            <a:off x="4387850" y="4625975"/>
            <a:ext cx="3030538" cy="1517650"/>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endParaRPr lang="en-US" dirty="0">
              <a:latin typeface="Arial Narrow" pitchFamily="34" charset="0"/>
            </a:endParaRPr>
          </a:p>
        </p:txBody>
      </p:sp>
      <p:sp>
        <p:nvSpPr>
          <p:cNvPr id="44" name="Text Box 12"/>
          <p:cNvSpPr txBox="1">
            <a:spLocks noChangeArrowheads="1"/>
          </p:cNvSpPr>
          <p:nvPr/>
        </p:nvSpPr>
        <p:spPr bwMode="auto">
          <a:xfrm>
            <a:off x="4727575" y="5662613"/>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latin typeface="Arial Narrow" pitchFamily="34" charset="0"/>
              </a:rPr>
              <a:t>Subnet 3</a:t>
            </a:r>
          </a:p>
        </p:txBody>
      </p:sp>
      <p:sp>
        <p:nvSpPr>
          <p:cNvPr id="45" name="Freeform 22"/>
          <p:cNvSpPr>
            <a:spLocks/>
          </p:cNvSpPr>
          <p:nvPr/>
        </p:nvSpPr>
        <p:spPr bwMode="auto">
          <a:xfrm>
            <a:off x="4932363" y="4743450"/>
            <a:ext cx="2254250" cy="731838"/>
          </a:xfrm>
          <a:custGeom>
            <a:avLst/>
            <a:gdLst>
              <a:gd name="T0" fmla="*/ 0 w 1323"/>
              <a:gd name="T1" fmla="*/ 2147483647 h 430"/>
              <a:gd name="T2" fmla="*/ 2147483647 w 1323"/>
              <a:gd name="T3" fmla="*/ 0 h 430"/>
              <a:gd name="T4" fmla="*/ 2147483647 w 1323"/>
              <a:gd name="T5" fmla="*/ 2147483647 h 430"/>
              <a:gd name="T6" fmla="*/ 2147483647 w 1323"/>
              <a:gd name="T7" fmla="*/ 2147483647 h 430"/>
              <a:gd name="T8" fmla="*/ 0 60000 65536"/>
              <a:gd name="T9" fmla="*/ 0 60000 65536"/>
              <a:gd name="T10" fmla="*/ 0 60000 65536"/>
              <a:gd name="T11" fmla="*/ 0 60000 65536"/>
              <a:gd name="T12" fmla="*/ 0 w 1323"/>
              <a:gd name="T13" fmla="*/ 0 h 430"/>
              <a:gd name="T14" fmla="*/ 1323 w 1323"/>
              <a:gd name="T15" fmla="*/ 430 h 430"/>
            </a:gdLst>
            <a:ahLst/>
            <a:cxnLst>
              <a:cxn ang="T8">
                <a:pos x="T0" y="T1"/>
              </a:cxn>
              <a:cxn ang="T9">
                <a:pos x="T2" y="T3"/>
              </a:cxn>
              <a:cxn ang="T10">
                <a:pos x="T4" y="T5"/>
              </a:cxn>
              <a:cxn ang="T11">
                <a:pos x="T6" y="T7"/>
              </a:cxn>
            </a:cxnLst>
            <a:rect l="T12" t="T13" r="T14" b="T15"/>
            <a:pathLst>
              <a:path w="1323" h="430">
                <a:moveTo>
                  <a:pt x="0" y="227"/>
                </a:moveTo>
                <a:lnTo>
                  <a:pt x="349" y="0"/>
                </a:lnTo>
                <a:lnTo>
                  <a:pt x="1323" y="211"/>
                </a:lnTo>
                <a:lnTo>
                  <a:pt x="1015" y="43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dirty="0"/>
          </a:p>
        </p:txBody>
      </p:sp>
      <p:pic>
        <p:nvPicPr>
          <p:cNvPr id="46" name="Picture 24"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175" y="4714875"/>
            <a:ext cx="74453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25"/>
          <p:cNvSpPr>
            <a:spLocks/>
          </p:cNvSpPr>
          <p:nvPr/>
        </p:nvSpPr>
        <p:spPr bwMode="auto">
          <a:xfrm>
            <a:off x="5922963" y="2214563"/>
            <a:ext cx="2214562" cy="2593975"/>
          </a:xfrm>
          <a:custGeom>
            <a:avLst/>
            <a:gdLst>
              <a:gd name="T0" fmla="*/ 0 w 11875"/>
              <a:gd name="T1" fmla="*/ 2147483647 h 10433"/>
              <a:gd name="T2" fmla="*/ 2147483647 w 11875"/>
              <a:gd name="T3" fmla="*/ 2147483647 h 10433"/>
              <a:gd name="T4" fmla="*/ 2147483647 w 11875"/>
              <a:gd name="T5" fmla="*/ 0 h 10433"/>
              <a:gd name="T6" fmla="*/ 0 60000 65536"/>
              <a:gd name="T7" fmla="*/ 0 60000 65536"/>
              <a:gd name="T8" fmla="*/ 0 60000 65536"/>
              <a:gd name="T9" fmla="*/ 0 w 11875"/>
              <a:gd name="T10" fmla="*/ 0 h 10433"/>
              <a:gd name="T11" fmla="*/ 11875 w 11875"/>
              <a:gd name="T12" fmla="*/ 10433 h 10433"/>
            </a:gdLst>
            <a:ahLst/>
            <a:cxnLst>
              <a:cxn ang="T6">
                <a:pos x="T0" y="T1"/>
              </a:cxn>
              <a:cxn ang="T7">
                <a:pos x="T2" y="T3"/>
              </a:cxn>
              <a:cxn ang="T8">
                <a:pos x="T4" y="T5"/>
              </a:cxn>
            </a:cxnLst>
            <a:rect l="T9" t="T10" r="T11" b="T12"/>
            <a:pathLst>
              <a:path w="11875" h="10433">
                <a:moveTo>
                  <a:pt x="0" y="10433"/>
                </a:moveTo>
                <a:lnTo>
                  <a:pt x="11875" y="1554"/>
                </a:lnTo>
                <a:lnTo>
                  <a:pt x="1774" y="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en-GB" dirty="0"/>
          </a:p>
        </p:txBody>
      </p:sp>
      <p:pic>
        <p:nvPicPr>
          <p:cNvPr id="48" name="Picture 26" descr="Rackmount_Router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3" y="3768725"/>
            <a:ext cx="9604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Line 27"/>
          <p:cNvSpPr>
            <a:spLocks noChangeShapeType="1"/>
          </p:cNvSpPr>
          <p:nvPr/>
        </p:nvSpPr>
        <p:spPr bwMode="auto">
          <a:xfrm flipV="1">
            <a:off x="5497513" y="4937125"/>
            <a:ext cx="842962" cy="661988"/>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p>
            <a:endParaRPr lang="en-GB" dirty="0"/>
          </a:p>
        </p:txBody>
      </p:sp>
      <p:pic>
        <p:nvPicPr>
          <p:cNvPr id="50" name="Picture 28"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3" y="4962525"/>
            <a:ext cx="74453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20" descr="Serve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363" y="5065713"/>
            <a:ext cx="798512"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1" descr="Databas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6563" y="5634038"/>
            <a:ext cx="571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 name="Group 29"/>
          <p:cNvGrpSpPr>
            <a:grpSpLocks/>
          </p:cNvGrpSpPr>
          <p:nvPr/>
        </p:nvGrpSpPr>
        <p:grpSpPr bwMode="auto">
          <a:xfrm>
            <a:off x="7175500" y="5180013"/>
            <a:ext cx="1628775" cy="381000"/>
            <a:chOff x="4265" y="2003"/>
            <a:chExt cx="1026" cy="240"/>
          </a:xfrm>
        </p:grpSpPr>
        <p:sp>
          <p:nvSpPr>
            <p:cNvPr id="54" name="Line 30"/>
            <p:cNvSpPr>
              <a:spLocks noChangeShapeType="1"/>
            </p:cNvSpPr>
            <p:nvPr/>
          </p:nvSpPr>
          <p:spPr bwMode="auto">
            <a:xfrm rot="16200000" flipV="1">
              <a:off x="4409" y="1973"/>
              <a:ext cx="0" cy="2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55" name="AutoShape 31"/>
            <p:cNvSpPr>
              <a:spLocks noChangeArrowheads="1"/>
            </p:cNvSpPr>
            <p:nvPr/>
          </p:nvSpPr>
          <p:spPr bwMode="auto">
            <a:xfrm>
              <a:off x="4423" y="2003"/>
              <a:ext cx="868" cy="24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dirty="0">
                  <a:latin typeface="Arial Narrow" pitchFamily="34" charset="0"/>
                </a:rPr>
                <a:t>DNS Server</a:t>
              </a:r>
            </a:p>
          </p:txBody>
        </p:sp>
      </p:grpSp>
      <p:grpSp>
        <p:nvGrpSpPr>
          <p:cNvPr id="56" name="Group 32"/>
          <p:cNvGrpSpPr>
            <a:grpSpLocks/>
          </p:cNvGrpSpPr>
          <p:nvPr/>
        </p:nvGrpSpPr>
        <p:grpSpPr bwMode="auto">
          <a:xfrm>
            <a:off x="7429500" y="5772150"/>
            <a:ext cx="1368425" cy="555625"/>
            <a:chOff x="4429" y="2278"/>
            <a:chExt cx="862" cy="350"/>
          </a:xfrm>
        </p:grpSpPr>
        <p:sp>
          <p:nvSpPr>
            <p:cNvPr id="57" name="Line 33"/>
            <p:cNvSpPr>
              <a:spLocks noChangeShapeType="1"/>
            </p:cNvSpPr>
            <p:nvPr/>
          </p:nvSpPr>
          <p:spPr bwMode="auto">
            <a:xfrm rot="16200000" flipV="1">
              <a:off x="4573" y="2256"/>
              <a:ext cx="0" cy="2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58" name="AutoShape 34"/>
            <p:cNvSpPr>
              <a:spLocks noChangeArrowheads="1"/>
            </p:cNvSpPr>
            <p:nvPr/>
          </p:nvSpPr>
          <p:spPr bwMode="auto">
            <a:xfrm>
              <a:off x="4607" y="2278"/>
              <a:ext cx="684" cy="35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dirty="0">
                  <a:latin typeface="Arial Narrow" pitchFamily="34" charset="0"/>
                </a:rPr>
                <a:t>DNS Zone</a:t>
              </a:r>
            </a:p>
          </p:txBody>
        </p:sp>
      </p:grpSp>
      <p:sp>
        <p:nvSpPr>
          <p:cNvPr id="59" name="Line 39"/>
          <p:cNvSpPr>
            <a:spLocks noChangeShapeType="1"/>
          </p:cNvSpPr>
          <p:nvPr/>
        </p:nvSpPr>
        <p:spPr bwMode="auto">
          <a:xfrm flipV="1">
            <a:off x="5738813" y="5843588"/>
            <a:ext cx="0" cy="457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60" name="AutoShape 40"/>
          <p:cNvSpPr>
            <a:spLocks noChangeArrowheads="1"/>
          </p:cNvSpPr>
          <p:nvPr/>
        </p:nvSpPr>
        <p:spPr bwMode="auto">
          <a:xfrm>
            <a:off x="5078413" y="6181725"/>
            <a:ext cx="1320800" cy="3810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dirty="0">
                <a:latin typeface="Arial Narrow" pitchFamily="34" charset="0"/>
              </a:rPr>
              <a:t>DNS Client</a:t>
            </a:r>
          </a:p>
        </p:txBody>
      </p:sp>
    </p:spTree>
    <p:extLst>
      <p:ext uri="{BB962C8B-B14F-4D97-AF65-F5344CB8AC3E}">
        <p14:creationId xmlns:p14="http://schemas.microsoft.com/office/powerpoint/2010/main" val="884359990"/>
      </p:ext>
    </p:extLst>
  </p:cSld>
  <p:clrMapOvr>
    <a:masterClrMapping/>
  </p:clrMapOvr>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NG_MOC_Template</Template>
  <TotalTime>0</TotalTime>
  <Words>8512</Words>
  <Application>Microsoft Office PowerPoint</Application>
  <PresentationFormat>On-screen Show (4:3)</PresentationFormat>
  <Paragraphs>1046</Paragraphs>
  <Slides>40</Slides>
  <Notes>40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굴림</vt:lpstr>
      <vt:lpstr>宋体</vt:lpstr>
      <vt:lpstr>Arial</vt:lpstr>
      <vt:lpstr>Arial Narrow</vt:lpstr>
      <vt:lpstr>Segoe</vt:lpstr>
      <vt:lpstr>Segoe Light</vt:lpstr>
      <vt:lpstr>Segoe Semibold</vt:lpstr>
      <vt:lpstr>Verdana</vt:lpstr>
      <vt:lpstr>Wingdings</vt:lpstr>
      <vt:lpstr>NG_MOC_Template</vt:lpstr>
      <vt:lpstr>PowerPoint Presentation</vt:lpstr>
      <vt:lpstr>Module Overview</vt:lpstr>
      <vt:lpstr>Lesson 1: Installing the DNS Server Role</vt:lpstr>
      <vt:lpstr>Overview of the Domain Name System Role</vt:lpstr>
      <vt:lpstr>Overview of the DNS Namespace</vt:lpstr>
      <vt:lpstr>DNS Improvements for Windows Server 2008</vt:lpstr>
      <vt:lpstr>DNS Improvements for Windows Server 2008 R2</vt:lpstr>
      <vt:lpstr>Demonstration: How to Install the DNS Server Role</vt:lpstr>
      <vt:lpstr>Considerations for Deploying the DNS Server Role</vt:lpstr>
      <vt:lpstr>Lesson 2: Configuring the DNS Server Role</vt:lpstr>
      <vt:lpstr>What Are the Components of a DNS Solution?</vt:lpstr>
      <vt:lpstr>DNS Resource Records</vt:lpstr>
      <vt:lpstr>What Are Root Hints?</vt:lpstr>
      <vt:lpstr>What Are DNS Queries?</vt:lpstr>
      <vt:lpstr>What Is Forwarding?</vt:lpstr>
      <vt:lpstr>How DNS Server Caching Works</vt:lpstr>
      <vt:lpstr>Demonstration: How to Configure the DNS Server Role </vt:lpstr>
      <vt:lpstr>Lesson 3: Configuring DNS Zones</vt:lpstr>
      <vt:lpstr>What Is a DNS Zone?</vt:lpstr>
      <vt:lpstr>What Are the DNS Zone Types?</vt:lpstr>
      <vt:lpstr>What Are Forward and Reverse Lookup Zones?</vt:lpstr>
      <vt:lpstr>What Are Stub Zones?</vt:lpstr>
      <vt:lpstr>Demonstration: How to Create Zones</vt:lpstr>
      <vt:lpstr>DNS Zone Delegation</vt:lpstr>
      <vt:lpstr>Lesson 4: Configuring DNS Zone Transfers</vt:lpstr>
      <vt:lpstr>What Is a DNS Zone Transfer?</vt:lpstr>
      <vt:lpstr>Configuring Zone Transfer Security</vt:lpstr>
      <vt:lpstr>Demonstration: How to Configure Zone Transfers</vt:lpstr>
      <vt:lpstr>Notes Page Over-flow Slide. Do Not Print Slide. See Notes pane.</vt:lpstr>
      <vt:lpstr>Lesson 5: Managing and Troubleshooting DNS</vt:lpstr>
      <vt:lpstr>What Is Time to Live, Aging, and Scavenging?</vt:lpstr>
      <vt:lpstr>Demonstration: How to Manage DNS Records</vt:lpstr>
      <vt:lpstr>Tools That Identify Problems With DNS</vt:lpstr>
      <vt:lpstr>Demonstration: How to Test the DNS Server Configuration</vt:lpstr>
      <vt:lpstr>Monitoring DNS Using the DNS Event Log</vt:lpstr>
      <vt:lpstr>Monitoring DNS Using Debug Logging</vt:lpstr>
      <vt:lpstr>Lab: Configuring and Troubleshooting DNS</vt:lpstr>
      <vt:lpstr>Lab Scenario</vt:lpstr>
      <vt:lpstr>Lab Review</vt:lpstr>
      <vt:lpstr>Module Review and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2010-10-28T22:56:07Z</dcterms:created>
  <dcterms:modified xsi:type="dcterms:W3CDTF">2018-08-20T10:24:05Z</dcterms:modified>
</cp:coreProperties>
</file>