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3" r:id="rId7"/>
    <p:sldId id="264" r:id="rId8"/>
    <p:sldId id="265" r:id="rId9"/>
    <p:sldId id="261" r:id="rId10"/>
    <p:sldId id="262" r:id="rId11"/>
    <p:sldId id="272" r:id="rId12"/>
    <p:sldId id="258" r:id="rId13"/>
    <p:sldId id="259" r:id="rId14"/>
    <p:sldId id="260" r:id="rId15"/>
    <p:sldId id="273" r:id="rId16"/>
    <p:sldId id="266" r:id="rId17"/>
    <p:sldId id="267" r:id="rId18"/>
    <p:sldId id="274" r:id="rId19"/>
    <p:sldId id="268" r:id="rId20"/>
    <p:sldId id="270" r:id="rId21"/>
    <p:sldId id="271" r:id="rId22"/>
    <p:sldId id="269" r:id="rId2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2547-6203-48A2-B38F-E2FC69CB1097}" type="datetimeFigureOut">
              <a:rPr lang="da-DK" smtClean="0"/>
              <a:t>28-08-2018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AD40-D0D1-4B10-BD1D-EB1088C539B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90860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2547-6203-48A2-B38F-E2FC69CB1097}" type="datetimeFigureOut">
              <a:rPr lang="da-DK" smtClean="0"/>
              <a:t>28-08-2018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AD40-D0D1-4B10-BD1D-EB1088C539B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78640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2547-6203-48A2-B38F-E2FC69CB1097}" type="datetimeFigureOut">
              <a:rPr lang="da-DK" smtClean="0"/>
              <a:t>28-08-2018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AD40-D0D1-4B10-BD1D-EB1088C539B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28201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2547-6203-48A2-B38F-E2FC69CB1097}" type="datetimeFigureOut">
              <a:rPr lang="da-DK" smtClean="0"/>
              <a:t>28-08-2018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AD40-D0D1-4B10-BD1D-EB1088C539B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49393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2547-6203-48A2-B38F-E2FC69CB1097}" type="datetimeFigureOut">
              <a:rPr lang="da-DK" smtClean="0"/>
              <a:t>28-08-2018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AD40-D0D1-4B10-BD1D-EB1088C539B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4010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2547-6203-48A2-B38F-E2FC69CB1097}" type="datetimeFigureOut">
              <a:rPr lang="da-DK" smtClean="0"/>
              <a:t>28-08-2018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AD40-D0D1-4B10-BD1D-EB1088C539B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36461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2547-6203-48A2-B38F-E2FC69CB1097}" type="datetimeFigureOut">
              <a:rPr lang="da-DK" smtClean="0"/>
              <a:t>28-08-2018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AD40-D0D1-4B10-BD1D-EB1088C539B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35636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2547-6203-48A2-B38F-E2FC69CB1097}" type="datetimeFigureOut">
              <a:rPr lang="da-DK" smtClean="0"/>
              <a:t>28-08-2018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AD40-D0D1-4B10-BD1D-EB1088C539B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9311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2547-6203-48A2-B38F-E2FC69CB1097}" type="datetimeFigureOut">
              <a:rPr lang="da-DK" smtClean="0"/>
              <a:t>28-08-2018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AD40-D0D1-4B10-BD1D-EB1088C539B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74616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2547-6203-48A2-B38F-E2FC69CB1097}" type="datetimeFigureOut">
              <a:rPr lang="da-DK" smtClean="0"/>
              <a:t>28-08-2018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AD40-D0D1-4B10-BD1D-EB1088C539B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61477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2547-6203-48A2-B38F-E2FC69CB1097}" type="datetimeFigureOut">
              <a:rPr lang="da-DK" smtClean="0"/>
              <a:t>28-08-2018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AD40-D0D1-4B10-BD1D-EB1088C539B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0600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92547-6203-48A2-B38F-E2FC69CB1097}" type="datetimeFigureOut">
              <a:rPr lang="da-DK" smtClean="0"/>
              <a:t>28-08-2018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BAD40-D0D1-4B10-BD1D-EB1088C539B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95738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24000" y="1361281"/>
            <a:ext cx="9144000" cy="2387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defPPr>
              <a:defRPr lang="da-D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a-DK" sz="6000" dirty="0"/>
              <a:t>Database Analysis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3840956"/>
            <a:ext cx="9270670" cy="24885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defPPr>
              <a:defRPr lang="da-DK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anose="05000000000000000000" pitchFamily="2" charset="2"/>
              <a:buChar char="q"/>
            </a:pPr>
            <a:r>
              <a:rPr lang="da-DK" sz="3500" dirty="0"/>
              <a:t>Entity Relationships Modeling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da-DK" sz="3500" dirty="0"/>
              <a:t>One to One Relationship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da-DK" sz="3500" dirty="0"/>
              <a:t>One to many Relationship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da-DK" sz="3500" dirty="0"/>
              <a:t>Many to Many Relationship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da-DK" sz="3500" dirty="0"/>
              <a:t>Muti-Values Attributes</a:t>
            </a:r>
          </a:p>
          <a:p>
            <a:pPr algn="ctr"/>
            <a:endParaRPr lang="da-DK" sz="4000" dirty="0"/>
          </a:p>
        </p:txBody>
      </p:sp>
    </p:spTree>
    <p:extLst>
      <p:ext uri="{BB962C8B-B14F-4D97-AF65-F5344CB8AC3E}">
        <p14:creationId xmlns:p14="http://schemas.microsoft.com/office/powerpoint/2010/main" val="4176113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3200" y="215900"/>
            <a:ext cx="11772900" cy="134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dirty="0"/>
              <a:t>Relationships </a:t>
            </a:r>
            <a:r>
              <a:rPr lang="da-DK" sz="5400" dirty="0" err="1"/>
              <a:t>continued</a:t>
            </a:r>
            <a:endParaRPr lang="da-DK" sz="5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858724"/>
              </p:ext>
            </p:extLst>
          </p:nvPr>
        </p:nvGraphicFramePr>
        <p:xfrm>
          <a:off x="7505700" y="2535766"/>
          <a:ext cx="4114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 err="1"/>
                        <a:t>TaskNr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Name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Big Buy </a:t>
                      </a:r>
                      <a:r>
                        <a:rPr lang="da-DK" dirty="0" err="1"/>
                        <a:t>account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Bit </a:t>
                      </a:r>
                      <a:r>
                        <a:rPr lang="da-DK" dirty="0" err="1"/>
                        <a:t>Sixteen</a:t>
                      </a:r>
                      <a:r>
                        <a:rPr lang="da-DK" baseline="0" dirty="0"/>
                        <a:t> </a:t>
                      </a:r>
                      <a:r>
                        <a:rPr lang="da-DK" baseline="0" dirty="0" err="1"/>
                        <a:t>account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534474"/>
              </p:ext>
            </p:extLst>
          </p:nvPr>
        </p:nvGraphicFramePr>
        <p:xfrm>
          <a:off x="901700" y="2548466"/>
          <a:ext cx="3810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 err="1"/>
                        <a:t>EmpNr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Name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John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Bert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Liza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Flowchart: Decision 8"/>
          <p:cNvSpPr/>
          <p:nvPr/>
        </p:nvSpPr>
        <p:spPr>
          <a:xfrm>
            <a:off x="5172075" y="2127250"/>
            <a:ext cx="1835150" cy="7874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/>
              <a:t>R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898954"/>
              </p:ext>
            </p:extLst>
          </p:nvPr>
        </p:nvGraphicFramePr>
        <p:xfrm>
          <a:off x="609600" y="4631266"/>
          <a:ext cx="47815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3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 err="1"/>
                        <a:t>EmpNr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Name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TaskNrFK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null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Liza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944011"/>
              </p:ext>
            </p:extLst>
          </p:nvPr>
        </p:nvGraphicFramePr>
        <p:xfrm>
          <a:off x="6489701" y="4631266"/>
          <a:ext cx="5486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4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5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 err="1"/>
                        <a:t>TaskNr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Name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EmpNrFK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Big Buy </a:t>
                      </a:r>
                      <a:r>
                        <a:rPr lang="da-DK" dirty="0" err="1"/>
                        <a:t>account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Bit </a:t>
                      </a:r>
                      <a:r>
                        <a:rPr lang="da-DK" dirty="0" err="1"/>
                        <a:t>Sixteen</a:t>
                      </a:r>
                      <a:r>
                        <a:rPr lang="da-DK" baseline="0" dirty="0"/>
                        <a:t> </a:t>
                      </a:r>
                      <a:r>
                        <a:rPr lang="da-DK" baseline="0" dirty="0" err="1"/>
                        <a:t>account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4483100" y="3086100"/>
            <a:ext cx="3200400" cy="612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508500" y="3149600"/>
            <a:ext cx="3049396" cy="29602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483100" y="3192422"/>
            <a:ext cx="3200400" cy="66837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495800" y="3513980"/>
            <a:ext cx="3062096" cy="44842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03200" y="1604030"/>
            <a:ext cx="2837508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sz="2800" dirty="0"/>
              <a:t>* - * Relationships</a:t>
            </a:r>
          </a:p>
        </p:txBody>
      </p:sp>
      <p:cxnSp>
        <p:nvCxnSpPr>
          <p:cNvPr id="22" name="Straight Connector 21"/>
          <p:cNvCxnSpPr>
            <a:stCxn id="9" idx="3"/>
          </p:cNvCxnSpPr>
          <p:nvPr/>
        </p:nvCxnSpPr>
        <p:spPr>
          <a:xfrm>
            <a:off x="7007225" y="2520950"/>
            <a:ext cx="5011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9" idx="1"/>
          </p:cNvCxnSpPr>
          <p:nvPr/>
        </p:nvCxnSpPr>
        <p:spPr>
          <a:xfrm flipH="1">
            <a:off x="4670896" y="2520950"/>
            <a:ext cx="5011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257814" y="224317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*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621404" y="218579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*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508500" y="4457700"/>
            <a:ext cx="1371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0502900" y="4457700"/>
            <a:ext cx="1371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887164" y="424688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?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906932" y="424688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35079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3200" y="215900"/>
            <a:ext cx="11772900" cy="134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dirty="0"/>
              <a:t>Relationships </a:t>
            </a:r>
            <a:r>
              <a:rPr lang="da-DK" sz="5400" dirty="0" err="1"/>
              <a:t>continued</a:t>
            </a:r>
            <a:endParaRPr lang="da-DK" sz="5400" dirty="0"/>
          </a:p>
        </p:txBody>
      </p:sp>
      <p:sp>
        <p:nvSpPr>
          <p:cNvPr id="5" name="TextBox 4"/>
          <p:cNvSpPr txBox="1"/>
          <p:nvPr/>
        </p:nvSpPr>
        <p:spPr>
          <a:xfrm>
            <a:off x="203200" y="1604030"/>
            <a:ext cx="2837508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sz="2800" dirty="0"/>
              <a:t>* - * Relationships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341033"/>
              </p:ext>
            </p:extLst>
          </p:nvPr>
        </p:nvGraphicFramePr>
        <p:xfrm>
          <a:off x="330200" y="2573866"/>
          <a:ext cx="47815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3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 err="1"/>
                        <a:t>EmpNr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Name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TaskNrFK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null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Liza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555663"/>
              </p:ext>
            </p:extLst>
          </p:nvPr>
        </p:nvGraphicFramePr>
        <p:xfrm>
          <a:off x="6337301" y="2561166"/>
          <a:ext cx="5486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4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5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 err="1"/>
                        <a:t>TaskNr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Name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EmpNrFK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Big Buy </a:t>
                      </a:r>
                      <a:r>
                        <a:rPr lang="da-DK" dirty="0" err="1"/>
                        <a:t>account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Bit </a:t>
                      </a:r>
                      <a:r>
                        <a:rPr lang="da-DK" dirty="0" err="1"/>
                        <a:t>Sixteen</a:t>
                      </a:r>
                      <a:r>
                        <a:rPr lang="da-DK" baseline="0" dirty="0"/>
                        <a:t> </a:t>
                      </a:r>
                      <a:r>
                        <a:rPr lang="da-DK" baseline="0" dirty="0" err="1"/>
                        <a:t>account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555894"/>
              </p:ext>
            </p:extLst>
          </p:nvPr>
        </p:nvGraphicFramePr>
        <p:xfrm>
          <a:off x="3040708" y="5012690"/>
          <a:ext cx="46863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 err="1"/>
                        <a:t>EmpNrFK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TaskNrFK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Hours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1024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Flowchart: Decision 14"/>
          <p:cNvSpPr/>
          <p:nvPr/>
        </p:nvSpPr>
        <p:spPr>
          <a:xfrm>
            <a:off x="8702675" y="5568950"/>
            <a:ext cx="1835150" cy="7874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/>
              <a:t>R</a:t>
            </a:r>
          </a:p>
        </p:txBody>
      </p:sp>
      <p:sp>
        <p:nvSpPr>
          <p:cNvPr id="16" name="Oval 15"/>
          <p:cNvSpPr/>
          <p:nvPr/>
        </p:nvSpPr>
        <p:spPr>
          <a:xfrm>
            <a:off x="10287000" y="4826000"/>
            <a:ext cx="1689100" cy="5715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err="1"/>
              <a:t>Hours</a:t>
            </a:r>
            <a:r>
              <a:rPr lang="da-DK" dirty="0"/>
              <a:t> </a:t>
            </a:r>
            <a:r>
              <a:rPr lang="da-DK" dirty="0" err="1"/>
              <a:t>spent</a:t>
            </a:r>
            <a:endParaRPr lang="da-DK" dirty="0"/>
          </a:p>
        </p:txBody>
      </p:sp>
      <p:cxnSp>
        <p:nvCxnSpPr>
          <p:cNvPr id="18" name="Straight Connector 17"/>
          <p:cNvCxnSpPr>
            <a:stCxn id="16" idx="3"/>
          </p:cNvCxnSpPr>
          <p:nvPr/>
        </p:nvCxnSpPr>
        <p:spPr>
          <a:xfrm flipH="1">
            <a:off x="9956800" y="5313806"/>
            <a:ext cx="577563" cy="4138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708400" y="2222500"/>
            <a:ext cx="1181100" cy="2235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0490200" y="1898650"/>
            <a:ext cx="1181100" cy="2235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3860800" y="2222500"/>
            <a:ext cx="1028700" cy="2235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10642600" y="1898650"/>
            <a:ext cx="1028700" cy="2235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244600" y="2768600"/>
            <a:ext cx="1981200" cy="205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5549900" y="2768600"/>
            <a:ext cx="1803400" cy="2171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7480300" y="5092700"/>
            <a:ext cx="2603500" cy="63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787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3200" y="215900"/>
            <a:ext cx="11772900" cy="134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dirty="0"/>
              <a:t>Relationships </a:t>
            </a:r>
            <a:r>
              <a:rPr lang="da-DK" sz="5400" dirty="0" err="1"/>
              <a:t>continued</a:t>
            </a:r>
            <a:endParaRPr lang="da-DK" sz="5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357941"/>
              </p:ext>
            </p:extLst>
          </p:nvPr>
        </p:nvGraphicFramePr>
        <p:xfrm>
          <a:off x="7505700" y="2535766"/>
          <a:ext cx="4114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bookNr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title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Database</a:t>
                      </a:r>
                      <a:r>
                        <a:rPr lang="da-DK" baseline="0" dirty="0"/>
                        <a:t> design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SQL</a:t>
                      </a:r>
                      <a:r>
                        <a:rPr lang="da-DK" baseline="0" dirty="0"/>
                        <a:t> Queries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179667"/>
              </p:ext>
            </p:extLst>
          </p:nvPr>
        </p:nvGraphicFramePr>
        <p:xfrm>
          <a:off x="901700" y="2548466"/>
          <a:ext cx="3810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authorNr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Name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John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Bert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Flowchart: Decision 8"/>
          <p:cNvSpPr/>
          <p:nvPr/>
        </p:nvSpPr>
        <p:spPr>
          <a:xfrm>
            <a:off x="5172075" y="2127250"/>
            <a:ext cx="1835150" cy="7874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/>
              <a:t>R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677500"/>
              </p:ext>
            </p:extLst>
          </p:nvPr>
        </p:nvGraphicFramePr>
        <p:xfrm>
          <a:off x="4307752" y="4590004"/>
          <a:ext cx="31877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authorNr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bookNr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John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Bert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Liza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03200" y="1604030"/>
            <a:ext cx="2837508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sz="2800" dirty="0"/>
              <a:t>* - * Relationships</a:t>
            </a:r>
          </a:p>
        </p:txBody>
      </p:sp>
      <p:cxnSp>
        <p:nvCxnSpPr>
          <p:cNvPr id="22" name="Straight Connector 21"/>
          <p:cNvCxnSpPr>
            <a:stCxn id="9" idx="3"/>
          </p:cNvCxnSpPr>
          <p:nvPr/>
        </p:nvCxnSpPr>
        <p:spPr>
          <a:xfrm>
            <a:off x="7007225" y="2520950"/>
            <a:ext cx="5011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9" idx="1"/>
          </p:cNvCxnSpPr>
          <p:nvPr/>
        </p:nvCxnSpPr>
        <p:spPr>
          <a:xfrm flipH="1">
            <a:off x="4670896" y="2520950"/>
            <a:ext cx="5011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257814" y="224317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*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621404" y="218579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*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684203" y="2121754"/>
            <a:ext cx="908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Author</a:t>
            </a:r>
            <a:endParaRPr lang="is-I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643363" y="2146869"/>
            <a:ext cx="908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Book</a:t>
            </a:r>
            <a:endParaRPr lang="is-IS" b="1" dirty="0"/>
          </a:p>
        </p:txBody>
      </p:sp>
      <p:sp>
        <p:nvSpPr>
          <p:cNvPr id="3" name="Rectangle 2"/>
          <p:cNvSpPr/>
          <p:nvPr/>
        </p:nvSpPr>
        <p:spPr>
          <a:xfrm>
            <a:off x="5172075" y="4057630"/>
            <a:ext cx="1459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Author_Book</a:t>
            </a:r>
            <a:endParaRPr lang="is-I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71500" y="6236407"/>
            <a:ext cx="1057910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Primary keys of about tables become foreign keys in the join table</a:t>
            </a:r>
            <a:endParaRPr lang="da-DK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773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3200" y="215900"/>
            <a:ext cx="11772900" cy="134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dirty="0" err="1"/>
              <a:t>Multi</a:t>
            </a:r>
            <a:r>
              <a:rPr lang="da-DK" sz="5400" dirty="0"/>
              <a:t> </a:t>
            </a:r>
            <a:r>
              <a:rPr lang="da-DK" sz="5400" dirty="0" err="1"/>
              <a:t>values</a:t>
            </a:r>
            <a:endParaRPr lang="da-DK" sz="5400" dirty="0"/>
          </a:p>
        </p:txBody>
      </p:sp>
      <p:sp>
        <p:nvSpPr>
          <p:cNvPr id="5" name="Oval 4"/>
          <p:cNvSpPr/>
          <p:nvPr/>
        </p:nvSpPr>
        <p:spPr>
          <a:xfrm>
            <a:off x="1499416" y="3340099"/>
            <a:ext cx="2184400" cy="914400"/>
          </a:xfrm>
          <a:prstGeom prst="ellipse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>
                <a:solidFill>
                  <a:schemeClr val="tx1"/>
                </a:solidFill>
              </a:rPr>
              <a:t>Value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787218"/>
              </p:ext>
            </p:extLst>
          </p:nvPr>
        </p:nvGraphicFramePr>
        <p:xfrm>
          <a:off x="3683816" y="235458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Value2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Value3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003300" y="4927600"/>
            <a:ext cx="2336800" cy="1041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 err="1">
                <a:solidFill>
                  <a:schemeClr val="tx1"/>
                </a:solidFill>
              </a:rPr>
              <a:t>Entity</a:t>
            </a:r>
            <a:endParaRPr lang="da-DK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531100" y="4927600"/>
            <a:ext cx="2336800" cy="1041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9" name="Flowchart: Decision 8"/>
          <p:cNvSpPr/>
          <p:nvPr/>
        </p:nvSpPr>
        <p:spPr>
          <a:xfrm>
            <a:off x="4489450" y="4927600"/>
            <a:ext cx="1892300" cy="10414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Has </a:t>
            </a:r>
            <a:r>
              <a:rPr lang="da-DK" dirty="0" err="1"/>
              <a:t>values</a:t>
            </a:r>
            <a:endParaRPr lang="da-DK" dirty="0"/>
          </a:p>
        </p:txBody>
      </p:sp>
      <p:cxnSp>
        <p:nvCxnSpPr>
          <p:cNvPr id="11" name="Straight Connector 10"/>
          <p:cNvCxnSpPr>
            <a:stCxn id="9" idx="1"/>
            <a:endCxn id="7" idx="3"/>
          </p:cNvCxnSpPr>
          <p:nvPr/>
        </p:nvCxnSpPr>
        <p:spPr>
          <a:xfrm flipH="1">
            <a:off x="3340100" y="5448300"/>
            <a:ext cx="11493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9" idx="3"/>
            <a:endCxn id="8" idx="1"/>
          </p:cNvCxnSpPr>
          <p:nvPr/>
        </p:nvCxnSpPr>
        <p:spPr>
          <a:xfrm>
            <a:off x="6381750" y="5448300"/>
            <a:ext cx="11493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83734" y="51297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*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226300" y="50789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*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3683816" y="2997954"/>
            <a:ext cx="653234" cy="291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513137" y="4292221"/>
            <a:ext cx="803275" cy="445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03200" y="1714500"/>
            <a:ext cx="2336800" cy="1041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 err="1">
                <a:solidFill>
                  <a:schemeClr val="tx1"/>
                </a:solidFill>
              </a:rPr>
              <a:t>Entity</a:t>
            </a:r>
            <a:endParaRPr lang="da-DK" sz="2800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>
            <a:stCxn id="20" idx="2"/>
            <a:endCxn id="5" idx="1"/>
          </p:cNvCxnSpPr>
          <p:nvPr/>
        </p:nvCxnSpPr>
        <p:spPr>
          <a:xfrm>
            <a:off x="1371600" y="2755900"/>
            <a:ext cx="447714" cy="718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9867900" y="2045236"/>
            <a:ext cx="2019300" cy="12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1287125" y="1645166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???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6381750" y="4292221"/>
            <a:ext cx="755650" cy="635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137400" y="3885167"/>
            <a:ext cx="4032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/>
              <a:t>Many</a:t>
            </a:r>
            <a:r>
              <a:rPr lang="da-DK" dirty="0"/>
              <a:t> to </a:t>
            </a:r>
            <a:r>
              <a:rPr lang="da-DK" dirty="0" err="1"/>
              <a:t>many</a:t>
            </a:r>
            <a:r>
              <a:rPr lang="da-DK" dirty="0"/>
              <a:t> or 1 to </a:t>
            </a:r>
            <a:r>
              <a:rPr lang="da-DK" dirty="0" err="1"/>
              <a:t>many</a:t>
            </a:r>
            <a:r>
              <a:rPr lang="da-DK" dirty="0"/>
              <a:t> </a:t>
            </a:r>
            <a:r>
              <a:rPr lang="da-DK" dirty="0" err="1"/>
              <a:t>relationships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71993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3200" y="215900"/>
            <a:ext cx="11772900" cy="134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dirty="0" err="1"/>
              <a:t>Multi</a:t>
            </a:r>
            <a:r>
              <a:rPr lang="da-DK" sz="5400" dirty="0"/>
              <a:t> </a:t>
            </a:r>
            <a:r>
              <a:rPr lang="da-DK" sz="5400" dirty="0" err="1"/>
              <a:t>values</a:t>
            </a:r>
            <a:endParaRPr lang="da-DK" sz="5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999331"/>
              </p:ext>
            </p:extLst>
          </p:nvPr>
        </p:nvGraphicFramePr>
        <p:xfrm>
          <a:off x="1244600" y="2688166"/>
          <a:ext cx="3530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 err="1"/>
                        <a:t>EntityID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Field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304110"/>
              </p:ext>
            </p:extLst>
          </p:nvPr>
        </p:nvGraphicFramePr>
        <p:xfrm>
          <a:off x="6908800" y="2675466"/>
          <a:ext cx="4051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5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 err="1"/>
                        <a:t>ValueID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EntityID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>
            <a:endCxn id="6" idx="1"/>
          </p:cNvCxnSpPr>
          <p:nvPr/>
        </p:nvCxnSpPr>
        <p:spPr>
          <a:xfrm>
            <a:off x="4762500" y="2857500"/>
            <a:ext cx="2146300" cy="33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62500" y="25135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53200" y="25135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*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744910"/>
              </p:ext>
            </p:extLst>
          </p:nvPr>
        </p:nvGraphicFramePr>
        <p:xfrm>
          <a:off x="1189082" y="4669366"/>
          <a:ext cx="3530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 err="1"/>
                        <a:t>EntityID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Field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175511"/>
              </p:ext>
            </p:extLst>
          </p:nvPr>
        </p:nvGraphicFramePr>
        <p:xfrm>
          <a:off x="6853282" y="4656666"/>
          <a:ext cx="4051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5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 err="1"/>
                        <a:t>ValueID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Field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524127"/>
              </p:ext>
            </p:extLst>
          </p:nvPr>
        </p:nvGraphicFramePr>
        <p:xfrm>
          <a:off x="3962400" y="6155266"/>
          <a:ext cx="4038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 err="1"/>
                        <a:t>EntityID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ValueID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Straight Connector 17"/>
          <p:cNvCxnSpPr/>
          <p:nvPr/>
        </p:nvCxnSpPr>
        <p:spPr>
          <a:xfrm>
            <a:off x="3454400" y="5105400"/>
            <a:ext cx="838200" cy="927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7048500" y="5143500"/>
            <a:ext cx="762000" cy="889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52714" y="5105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294204" y="57520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*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758759" y="57520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*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810500" y="5041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30373" y="4060219"/>
            <a:ext cx="1978427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sz="2400" dirty="0" err="1">
                <a:solidFill>
                  <a:schemeClr val="tx1"/>
                </a:solidFill>
              </a:rPr>
              <a:t>Many</a:t>
            </a:r>
            <a:r>
              <a:rPr lang="da-DK" sz="2400" dirty="0">
                <a:solidFill>
                  <a:schemeClr val="tx1"/>
                </a:solidFill>
              </a:rPr>
              <a:t> to </a:t>
            </a:r>
            <a:r>
              <a:rPr lang="da-DK" sz="2400" dirty="0" err="1">
                <a:solidFill>
                  <a:schemeClr val="tx1"/>
                </a:solidFill>
              </a:rPr>
              <a:t>many</a:t>
            </a:r>
            <a:endParaRPr lang="da-DK" sz="24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30373" y="1868953"/>
            <a:ext cx="1791773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sz="2400" dirty="0">
                <a:solidFill>
                  <a:schemeClr val="tx1"/>
                </a:solidFill>
              </a:rPr>
              <a:t>One to </a:t>
            </a:r>
            <a:r>
              <a:rPr lang="da-DK" sz="2400" dirty="0" err="1">
                <a:solidFill>
                  <a:schemeClr val="tx1"/>
                </a:solidFill>
              </a:rPr>
              <a:t>many</a:t>
            </a:r>
            <a:endParaRPr lang="da-DK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626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3200" y="215900"/>
            <a:ext cx="11772900" cy="1185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dirty="0" err="1"/>
              <a:t>Multi</a:t>
            </a:r>
            <a:r>
              <a:rPr lang="da-DK" sz="5400" dirty="0"/>
              <a:t> </a:t>
            </a:r>
            <a:r>
              <a:rPr lang="da-DK" sz="5400" dirty="0" err="1"/>
              <a:t>values</a:t>
            </a:r>
            <a:endParaRPr lang="da-DK" sz="5400" dirty="0"/>
          </a:p>
        </p:txBody>
      </p:sp>
      <p:sp>
        <p:nvSpPr>
          <p:cNvPr id="26" name="Rectangle 25"/>
          <p:cNvSpPr/>
          <p:nvPr/>
        </p:nvSpPr>
        <p:spPr>
          <a:xfrm>
            <a:off x="296883" y="5825777"/>
            <a:ext cx="11459688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The Multivalued Attribute become a table with primary key of the original entity as foreign key  </a:t>
            </a:r>
            <a:endParaRPr lang="da-DK" sz="2400" dirty="0">
              <a:solidFill>
                <a:srgbClr val="C00000"/>
              </a:solidFill>
            </a:endParaRP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296883" y="1921324"/>
            <a:ext cx="6246421" cy="307777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s-IS" altLang="is-IS" sz="20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Employee(Employee_ID(PK),name,surname,hobby) </a:t>
            </a:r>
            <a:endParaRPr kumimoji="0" lang="is-IS" altLang="is-I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531115"/>
              </p:ext>
            </p:extLst>
          </p:nvPr>
        </p:nvGraphicFramePr>
        <p:xfrm>
          <a:off x="296883" y="2945023"/>
          <a:ext cx="478155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3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4451">
                <a:tc>
                  <a:txBody>
                    <a:bodyPr/>
                    <a:lstStyle/>
                    <a:p>
                      <a:r>
                        <a:rPr lang="da-DK" dirty="0"/>
                        <a:t>emp_id</a:t>
                      </a:r>
                      <a:r>
                        <a:rPr lang="da-DK" dirty="0">
                          <a:solidFill>
                            <a:srgbClr val="C00000"/>
                          </a:solidFill>
                        </a:rPr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hobby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null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Liza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315878"/>
              </p:ext>
            </p:extLst>
          </p:nvPr>
        </p:nvGraphicFramePr>
        <p:xfrm>
          <a:off x="7232072" y="4029031"/>
          <a:ext cx="31877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emp_id</a:t>
                      </a:r>
                      <a:r>
                        <a:rPr lang="da-DK" dirty="0">
                          <a:solidFill>
                            <a:srgbClr val="C00000"/>
                          </a:solidFill>
                        </a:rPr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hobby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foot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tenis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games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33" name="Straight Arrow Connector 32"/>
          <p:cNvCxnSpPr/>
          <p:nvPr/>
        </p:nvCxnSpPr>
        <p:spPr>
          <a:xfrm>
            <a:off x="676894" y="4319657"/>
            <a:ext cx="6555178" cy="1005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296884" y="2525914"/>
            <a:ext cx="1235034" cy="307777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is-I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Employee</a:t>
            </a:r>
            <a:r>
              <a:rPr kumimoji="0" lang="en-US" altLang="is-I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is-IS" altLang="is-I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3"/>
          <p:cNvSpPr>
            <a:spLocks noChangeArrowheads="1"/>
          </p:cNvSpPr>
          <p:nvPr/>
        </p:nvSpPr>
        <p:spPr bwMode="auto">
          <a:xfrm>
            <a:off x="7232072" y="3721254"/>
            <a:ext cx="1125336" cy="307777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is-IS" sz="2000" dirty="0">
                <a:latin typeface="Arial" panose="020B0604020202020204" pitchFamily="34" charset="0"/>
              </a:rPr>
              <a:t>Hobby</a:t>
            </a:r>
            <a:r>
              <a:rPr kumimoji="0" lang="en-US" altLang="is-I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is-IS" altLang="is-I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231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3200" y="215900"/>
            <a:ext cx="11772900" cy="134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dirty="0"/>
              <a:t>Participation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08035" y="3142734"/>
            <a:ext cx="736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800" dirty="0"/>
              <a:t>1..X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01273" y="3173969"/>
            <a:ext cx="736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800" dirty="0"/>
              <a:t>0..X</a:t>
            </a:r>
          </a:p>
        </p:txBody>
      </p:sp>
      <p:sp>
        <p:nvSpPr>
          <p:cNvPr id="7" name="Rectangle 6"/>
          <p:cNvSpPr/>
          <p:nvPr/>
        </p:nvSpPr>
        <p:spPr>
          <a:xfrm>
            <a:off x="2146300" y="4076700"/>
            <a:ext cx="1892300" cy="9906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>
                <a:solidFill>
                  <a:schemeClr val="tx1"/>
                </a:solidFill>
              </a:rPr>
              <a:t>Entity1</a:t>
            </a:r>
          </a:p>
        </p:txBody>
      </p:sp>
      <p:sp>
        <p:nvSpPr>
          <p:cNvPr id="8" name="Rectangle 7"/>
          <p:cNvSpPr/>
          <p:nvPr/>
        </p:nvSpPr>
        <p:spPr>
          <a:xfrm>
            <a:off x="7289892" y="4076700"/>
            <a:ext cx="1892300" cy="9906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>
                <a:solidFill>
                  <a:schemeClr val="tx1"/>
                </a:solidFill>
              </a:rPr>
              <a:t>Entity2</a:t>
            </a:r>
          </a:p>
        </p:txBody>
      </p:sp>
      <p:sp>
        <p:nvSpPr>
          <p:cNvPr id="9" name="Flowchart: Decision 8"/>
          <p:cNvSpPr/>
          <p:nvPr/>
        </p:nvSpPr>
        <p:spPr>
          <a:xfrm>
            <a:off x="4972096" y="4038600"/>
            <a:ext cx="1384300" cy="1066800"/>
          </a:xfrm>
          <a:prstGeom prst="flowChartDecision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1" name="Straight Connector 10"/>
          <p:cNvCxnSpPr>
            <a:stCxn id="9" idx="3"/>
            <a:endCxn id="8" idx="1"/>
          </p:cNvCxnSpPr>
          <p:nvPr/>
        </p:nvCxnSpPr>
        <p:spPr>
          <a:xfrm>
            <a:off x="6356396" y="4572000"/>
            <a:ext cx="933496" cy="0"/>
          </a:xfrm>
          <a:prstGeom prst="line">
            <a:avLst/>
          </a:prstGeom>
          <a:ln w="47625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9" idx="1"/>
            <a:endCxn id="7" idx="3"/>
          </p:cNvCxnSpPr>
          <p:nvPr/>
        </p:nvCxnSpPr>
        <p:spPr>
          <a:xfrm flipH="1">
            <a:off x="4038600" y="4572000"/>
            <a:ext cx="9334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08035" y="2433711"/>
            <a:ext cx="885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800" dirty="0"/>
              <a:t>Total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79089" y="2436427"/>
            <a:ext cx="1114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800" dirty="0" err="1"/>
              <a:t>Partial</a:t>
            </a:r>
            <a:endParaRPr lang="da-DK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7413674" y="5922498"/>
            <a:ext cx="2783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”I must have a </a:t>
            </a:r>
            <a:r>
              <a:rPr lang="da-DK" dirty="0" err="1"/>
              <a:t>relationship</a:t>
            </a:r>
            <a:r>
              <a:rPr lang="da-DK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4048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3200" y="215900"/>
            <a:ext cx="11772900" cy="134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dirty="0" err="1"/>
              <a:t>Entity</a:t>
            </a:r>
            <a:r>
              <a:rPr lang="da-DK" sz="5400" dirty="0"/>
              <a:t> </a:t>
            </a:r>
            <a:r>
              <a:rPr lang="da-DK" sz="5400" dirty="0" err="1"/>
              <a:t>integrity</a:t>
            </a:r>
            <a:endParaRPr lang="da-DK" sz="5400" dirty="0"/>
          </a:p>
        </p:txBody>
      </p:sp>
      <p:sp>
        <p:nvSpPr>
          <p:cNvPr id="5" name="TextBox 4"/>
          <p:cNvSpPr txBox="1"/>
          <p:nvPr/>
        </p:nvSpPr>
        <p:spPr>
          <a:xfrm>
            <a:off x="3291840" y="2278966"/>
            <a:ext cx="4795993" cy="76944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sz="4400" strike="sngStrike" dirty="0" err="1">
                <a:solidFill>
                  <a:schemeClr val="tx1"/>
                </a:solidFill>
              </a:rPr>
              <a:t>Redundancy</a:t>
            </a:r>
            <a:r>
              <a:rPr lang="da-DK" sz="4400" strike="sngStrike" dirty="0">
                <a:solidFill>
                  <a:schemeClr val="tx1"/>
                </a:solidFill>
              </a:rPr>
              <a:t> in </a:t>
            </a:r>
            <a:r>
              <a:rPr lang="da-DK" sz="4400" strike="sngStrike" dirty="0" err="1">
                <a:solidFill>
                  <a:schemeClr val="tx1"/>
                </a:solidFill>
              </a:rPr>
              <a:t>rows</a:t>
            </a:r>
            <a:endParaRPr lang="da-DK" sz="4400" strike="sngStrike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9593" y="4178105"/>
            <a:ext cx="8560485" cy="76944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sz="4400" dirty="0" err="1">
                <a:solidFill>
                  <a:schemeClr val="tx1"/>
                </a:solidFill>
              </a:rPr>
              <a:t>Distinct</a:t>
            </a:r>
            <a:r>
              <a:rPr lang="da-DK" sz="4400" dirty="0">
                <a:solidFill>
                  <a:schemeClr val="tx1"/>
                </a:solidFill>
              </a:rPr>
              <a:t> / </a:t>
            </a:r>
            <a:r>
              <a:rPr lang="da-DK" sz="4400" dirty="0" err="1">
                <a:solidFill>
                  <a:schemeClr val="tx1"/>
                </a:solidFill>
              </a:rPr>
              <a:t>unique</a:t>
            </a:r>
            <a:r>
              <a:rPr lang="da-DK" sz="4400" dirty="0">
                <a:solidFill>
                  <a:schemeClr val="tx1"/>
                </a:solidFill>
              </a:rPr>
              <a:t> </a:t>
            </a:r>
            <a:r>
              <a:rPr lang="da-DK" sz="4400" dirty="0" err="1">
                <a:solidFill>
                  <a:schemeClr val="tx1"/>
                </a:solidFill>
              </a:rPr>
              <a:t>keys</a:t>
            </a:r>
            <a:r>
              <a:rPr lang="da-DK" sz="4400" dirty="0">
                <a:solidFill>
                  <a:schemeClr val="tx1"/>
                </a:solidFill>
              </a:rPr>
              <a:t> = </a:t>
            </a:r>
            <a:r>
              <a:rPr lang="da-DK" sz="4400" dirty="0" err="1">
                <a:solidFill>
                  <a:schemeClr val="tx1"/>
                </a:solidFill>
              </a:rPr>
              <a:t>distinct</a:t>
            </a:r>
            <a:r>
              <a:rPr lang="da-DK" sz="4400" dirty="0">
                <a:solidFill>
                  <a:schemeClr val="tx1"/>
                </a:solidFill>
              </a:rPr>
              <a:t> </a:t>
            </a:r>
            <a:r>
              <a:rPr lang="da-DK" sz="4400" dirty="0" err="1">
                <a:solidFill>
                  <a:schemeClr val="tx1"/>
                </a:solidFill>
              </a:rPr>
              <a:t>rows</a:t>
            </a:r>
            <a:endParaRPr lang="da-DK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136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3200" y="215900"/>
            <a:ext cx="11772900" cy="134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dirty="0" err="1"/>
              <a:t>Relationship</a:t>
            </a:r>
            <a:r>
              <a:rPr lang="da-DK" sz="5400" dirty="0"/>
              <a:t> </a:t>
            </a:r>
            <a:r>
              <a:rPr lang="da-DK" sz="5400" dirty="0" err="1"/>
              <a:t>integrity</a:t>
            </a:r>
            <a:endParaRPr lang="da-DK" sz="5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698067"/>
              </p:ext>
            </p:extLst>
          </p:nvPr>
        </p:nvGraphicFramePr>
        <p:xfrm>
          <a:off x="812801" y="2256366"/>
          <a:ext cx="45084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2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 err="1"/>
                        <a:t>EmployeeID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Name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LastName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Blowtorch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Miriam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Smith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184545"/>
              </p:ext>
            </p:extLst>
          </p:nvPr>
        </p:nvGraphicFramePr>
        <p:xfrm>
          <a:off x="6718301" y="2256366"/>
          <a:ext cx="45084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2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 err="1"/>
                        <a:t>TransactionID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Amount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EmployeeID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203507"/>
              </p:ext>
            </p:extLst>
          </p:nvPr>
        </p:nvGraphicFramePr>
        <p:xfrm>
          <a:off x="736601" y="4745566"/>
          <a:ext cx="45084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2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 err="1"/>
                        <a:t>EmployeeID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Name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LastName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trike="sngStrik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trike="sngStrike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trike="sngStrike" dirty="0" err="1"/>
                        <a:t>Blowtorch</a:t>
                      </a:r>
                      <a:endParaRPr lang="da-DK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Miriam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Smith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122886"/>
              </p:ext>
            </p:extLst>
          </p:nvPr>
        </p:nvGraphicFramePr>
        <p:xfrm>
          <a:off x="6819901" y="4669366"/>
          <a:ext cx="45084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2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 err="1"/>
                        <a:t>TransactionID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Amount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EmployeeID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0464800" y="5130800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600" dirty="0"/>
              <a:t>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41500" y="6121400"/>
            <a:ext cx="4416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800" dirty="0"/>
              <a:t>Can the </a:t>
            </a:r>
            <a:r>
              <a:rPr lang="da-DK" sz="2800" dirty="0" err="1"/>
              <a:t>entities</a:t>
            </a:r>
            <a:r>
              <a:rPr lang="da-DK" sz="2800" dirty="0"/>
              <a:t> stand </a:t>
            </a:r>
            <a:r>
              <a:rPr lang="da-DK" sz="2800" dirty="0" err="1"/>
              <a:t>alone</a:t>
            </a:r>
            <a:r>
              <a:rPr lang="da-DK" sz="2800" dirty="0"/>
              <a:t>?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410200" y="5219700"/>
            <a:ext cx="1320800" cy="901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524500" y="5575300"/>
            <a:ext cx="1206500" cy="546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776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3200" y="215900"/>
            <a:ext cx="11772900" cy="134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dirty="0" err="1"/>
              <a:t>Naming</a:t>
            </a:r>
            <a:r>
              <a:rPr lang="da-DK" sz="5400" dirty="0"/>
              <a:t> </a:t>
            </a:r>
            <a:r>
              <a:rPr lang="da-DK" sz="5400" dirty="0" err="1"/>
              <a:t>conventions</a:t>
            </a:r>
            <a:endParaRPr lang="da-DK" sz="5400" dirty="0"/>
          </a:p>
        </p:txBody>
      </p:sp>
      <p:sp>
        <p:nvSpPr>
          <p:cNvPr id="6" name="TextBox 5"/>
          <p:cNvSpPr txBox="1"/>
          <p:nvPr/>
        </p:nvSpPr>
        <p:spPr>
          <a:xfrm>
            <a:off x="1831137" y="2348240"/>
            <a:ext cx="3812582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sz="2800" dirty="0">
                <a:solidFill>
                  <a:schemeClr val="tx1"/>
                </a:solidFill>
              </a:rPr>
              <a:t>I am </a:t>
            </a:r>
            <a:r>
              <a:rPr lang="da-DK" sz="2800" dirty="0" err="1">
                <a:solidFill>
                  <a:schemeClr val="tx1"/>
                </a:solidFill>
              </a:rPr>
              <a:t>CamelBack</a:t>
            </a:r>
            <a:r>
              <a:rPr lang="da-DK" sz="2800" dirty="0">
                <a:solidFill>
                  <a:schemeClr val="tx1"/>
                </a:solidFill>
              </a:rPr>
              <a:t> notation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45039" y="2356532"/>
            <a:ext cx="4090222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sz="2800" dirty="0">
                <a:solidFill>
                  <a:schemeClr val="tx1"/>
                </a:solidFill>
              </a:rPr>
              <a:t>I am </a:t>
            </a:r>
            <a:r>
              <a:rPr lang="da-DK" sz="2800" dirty="0" err="1">
                <a:solidFill>
                  <a:schemeClr val="tx1"/>
                </a:solidFill>
              </a:rPr>
              <a:t>Under_score</a:t>
            </a:r>
            <a:r>
              <a:rPr lang="da-DK" sz="2800" dirty="0">
                <a:solidFill>
                  <a:schemeClr val="tx1"/>
                </a:solidFill>
              </a:rPr>
              <a:t> notation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08764" y="3573194"/>
            <a:ext cx="4057329" cy="138499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sz="2800" dirty="0" err="1">
                <a:solidFill>
                  <a:schemeClr val="tx1"/>
                </a:solidFill>
              </a:rPr>
              <a:t>Key</a:t>
            </a:r>
            <a:r>
              <a:rPr lang="da-DK" sz="2800" dirty="0">
                <a:solidFill>
                  <a:schemeClr val="tx1"/>
                </a:solidFill>
              </a:rPr>
              <a:t> </a:t>
            </a:r>
            <a:r>
              <a:rPr lang="da-DK" sz="2800" dirty="0" err="1">
                <a:solidFill>
                  <a:schemeClr val="tx1"/>
                </a:solidFill>
              </a:rPr>
              <a:t>namings</a:t>
            </a:r>
            <a:r>
              <a:rPr lang="da-DK" sz="2800" dirty="0">
                <a:solidFill>
                  <a:schemeClr val="tx1"/>
                </a:solidFill>
              </a:rPr>
              <a:t>:</a:t>
            </a:r>
          </a:p>
          <a:p>
            <a:r>
              <a:rPr lang="da-DK" sz="2800" dirty="0">
                <a:solidFill>
                  <a:schemeClr val="tx1"/>
                </a:solidFill>
              </a:rPr>
              <a:t>PK -&gt; </a:t>
            </a:r>
            <a:r>
              <a:rPr lang="da-DK" sz="2800" dirty="0" err="1">
                <a:solidFill>
                  <a:schemeClr val="tx1"/>
                </a:solidFill>
              </a:rPr>
              <a:t>EntitynameID</a:t>
            </a:r>
            <a:endParaRPr lang="da-DK" sz="2800" dirty="0">
              <a:solidFill>
                <a:schemeClr val="tx1"/>
              </a:solidFill>
            </a:endParaRPr>
          </a:p>
          <a:p>
            <a:r>
              <a:rPr lang="da-DK" sz="2800" dirty="0">
                <a:solidFill>
                  <a:schemeClr val="tx1"/>
                </a:solidFill>
              </a:rPr>
              <a:t>FK -&gt; </a:t>
            </a:r>
            <a:r>
              <a:rPr lang="da-DK" sz="2800" dirty="0" err="1">
                <a:solidFill>
                  <a:schemeClr val="tx1"/>
                </a:solidFill>
              </a:rPr>
              <a:t>ForeignEntitynameID</a:t>
            </a:r>
            <a:endParaRPr lang="da-DK" sz="28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84834" y="3573193"/>
            <a:ext cx="3010632" cy="138499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sz="2800" dirty="0" err="1">
                <a:solidFill>
                  <a:schemeClr val="tx1"/>
                </a:solidFill>
              </a:rPr>
              <a:t>Some</a:t>
            </a:r>
            <a:r>
              <a:rPr lang="da-DK" sz="2800" dirty="0">
                <a:solidFill>
                  <a:schemeClr val="tx1"/>
                </a:solidFill>
              </a:rPr>
              <a:t> </a:t>
            </a:r>
            <a:r>
              <a:rPr lang="da-DK" sz="2800" dirty="0" err="1">
                <a:solidFill>
                  <a:schemeClr val="tx1"/>
                </a:solidFill>
              </a:rPr>
              <a:t>use</a:t>
            </a:r>
            <a:r>
              <a:rPr lang="da-DK" sz="2800" dirty="0">
                <a:solidFill>
                  <a:schemeClr val="tx1"/>
                </a:solidFill>
              </a:rPr>
              <a:t>:</a:t>
            </a:r>
          </a:p>
          <a:p>
            <a:r>
              <a:rPr lang="da-DK" sz="2800" dirty="0">
                <a:solidFill>
                  <a:schemeClr val="tx1"/>
                </a:solidFill>
              </a:rPr>
              <a:t>PK -&gt; PK</a:t>
            </a:r>
          </a:p>
          <a:p>
            <a:r>
              <a:rPr lang="da-DK" sz="2800" dirty="0">
                <a:solidFill>
                  <a:schemeClr val="tx1"/>
                </a:solidFill>
              </a:rPr>
              <a:t>FK -&gt; </a:t>
            </a:r>
            <a:r>
              <a:rPr lang="da-DK" sz="2800" dirty="0" err="1">
                <a:solidFill>
                  <a:schemeClr val="tx1"/>
                </a:solidFill>
              </a:rPr>
              <a:t>EntitynameFK</a:t>
            </a:r>
            <a:endParaRPr lang="da-DK" sz="28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36431" y="5936566"/>
            <a:ext cx="9399176" cy="5232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sz="2800" dirty="0">
                <a:solidFill>
                  <a:schemeClr val="tx1"/>
                </a:solidFill>
              </a:rPr>
              <a:t>For a </a:t>
            </a:r>
            <a:r>
              <a:rPr lang="da-DK" sz="2800" dirty="0" err="1">
                <a:solidFill>
                  <a:schemeClr val="tx1"/>
                </a:solidFill>
              </a:rPr>
              <a:t>very</a:t>
            </a:r>
            <a:r>
              <a:rPr lang="da-DK" sz="2800" dirty="0">
                <a:solidFill>
                  <a:schemeClr val="tx1"/>
                </a:solidFill>
              </a:rPr>
              <a:t> </a:t>
            </a:r>
            <a:r>
              <a:rPr lang="da-DK" sz="2800" dirty="0" err="1">
                <a:solidFill>
                  <a:schemeClr val="tx1"/>
                </a:solidFill>
              </a:rPr>
              <a:t>pragmatic</a:t>
            </a:r>
            <a:r>
              <a:rPr lang="da-DK" sz="2800" dirty="0">
                <a:solidFill>
                  <a:schemeClr val="tx1"/>
                </a:solidFill>
              </a:rPr>
              <a:t> </a:t>
            </a:r>
            <a:r>
              <a:rPr lang="da-DK" sz="2800" dirty="0" err="1">
                <a:solidFill>
                  <a:schemeClr val="tx1"/>
                </a:solidFill>
              </a:rPr>
              <a:t>field</a:t>
            </a:r>
            <a:r>
              <a:rPr lang="da-DK" sz="2800" dirty="0">
                <a:solidFill>
                  <a:schemeClr val="tx1"/>
                </a:solidFill>
              </a:rPr>
              <a:t> of </a:t>
            </a:r>
            <a:r>
              <a:rPr lang="da-DK" sz="2800" dirty="0" err="1">
                <a:solidFill>
                  <a:schemeClr val="tx1"/>
                </a:solidFill>
              </a:rPr>
              <a:t>work</a:t>
            </a:r>
            <a:r>
              <a:rPr lang="da-DK" sz="2800" dirty="0">
                <a:solidFill>
                  <a:schemeClr val="tx1"/>
                </a:solidFill>
              </a:rPr>
              <a:t> </a:t>
            </a:r>
            <a:r>
              <a:rPr lang="da-DK" sz="2800" dirty="0" err="1">
                <a:solidFill>
                  <a:schemeClr val="tx1"/>
                </a:solidFill>
              </a:rPr>
              <a:t>like</a:t>
            </a:r>
            <a:r>
              <a:rPr lang="da-DK" sz="2800" dirty="0">
                <a:solidFill>
                  <a:schemeClr val="tx1"/>
                </a:solidFill>
              </a:rPr>
              <a:t> IT, </a:t>
            </a:r>
            <a:r>
              <a:rPr lang="da-DK" sz="2800" dirty="0" err="1">
                <a:solidFill>
                  <a:schemeClr val="tx1"/>
                </a:solidFill>
              </a:rPr>
              <a:t>there’s</a:t>
            </a:r>
            <a:r>
              <a:rPr lang="da-DK" sz="2800" dirty="0">
                <a:solidFill>
                  <a:schemeClr val="tx1"/>
                </a:solidFill>
              </a:rPr>
              <a:t> a </a:t>
            </a:r>
            <a:r>
              <a:rPr lang="da-DK" sz="2800" dirty="0" err="1">
                <a:solidFill>
                  <a:schemeClr val="tx1"/>
                </a:solidFill>
              </a:rPr>
              <a:t>lot</a:t>
            </a:r>
            <a:r>
              <a:rPr lang="da-DK" sz="2800" dirty="0">
                <a:solidFill>
                  <a:schemeClr val="tx1"/>
                </a:solidFill>
              </a:rPr>
              <a:t> of religion</a:t>
            </a:r>
          </a:p>
        </p:txBody>
      </p:sp>
    </p:spTree>
    <p:extLst>
      <p:ext uri="{BB962C8B-B14F-4D97-AF65-F5344CB8AC3E}">
        <p14:creationId xmlns:p14="http://schemas.microsoft.com/office/powerpoint/2010/main" val="2714650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3200" y="215900"/>
            <a:ext cx="11772900" cy="134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dirty="0"/>
              <a:t>Relationships </a:t>
            </a:r>
            <a:r>
              <a:rPr lang="da-DK" sz="5400" dirty="0" err="1"/>
              <a:t>continued</a:t>
            </a:r>
            <a:endParaRPr lang="da-DK" sz="5400" dirty="0"/>
          </a:p>
        </p:txBody>
      </p:sp>
      <p:sp>
        <p:nvSpPr>
          <p:cNvPr id="5" name="TextBox 4"/>
          <p:cNvSpPr txBox="1"/>
          <p:nvPr/>
        </p:nvSpPr>
        <p:spPr>
          <a:xfrm>
            <a:off x="4443550" y="1701800"/>
            <a:ext cx="2843855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sz="2800" dirty="0"/>
              <a:t>1 – 1 </a:t>
            </a:r>
            <a:r>
              <a:rPr lang="da-DK" sz="2800" dirty="0" err="1"/>
              <a:t>relationships</a:t>
            </a:r>
            <a:endParaRPr lang="da-DK" sz="2800" dirty="0"/>
          </a:p>
        </p:txBody>
      </p:sp>
      <p:sp>
        <p:nvSpPr>
          <p:cNvPr id="9" name="Rectangle 8"/>
          <p:cNvSpPr/>
          <p:nvPr/>
        </p:nvSpPr>
        <p:spPr>
          <a:xfrm>
            <a:off x="1587500" y="3683000"/>
            <a:ext cx="2667000" cy="13589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dirty="0" err="1"/>
              <a:t>Mechanic</a:t>
            </a:r>
            <a:endParaRPr lang="da-DK" sz="3200" dirty="0"/>
          </a:p>
        </p:txBody>
      </p:sp>
      <p:sp>
        <p:nvSpPr>
          <p:cNvPr id="10" name="Rectangle 9"/>
          <p:cNvSpPr/>
          <p:nvPr/>
        </p:nvSpPr>
        <p:spPr>
          <a:xfrm>
            <a:off x="7493000" y="3683000"/>
            <a:ext cx="2667000" cy="13589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dirty="0" err="1"/>
              <a:t>Employee</a:t>
            </a:r>
            <a:endParaRPr lang="da-DK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4950002" y="2492344"/>
            <a:ext cx="1830950" cy="46166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sz="2400" dirty="0"/>
              <a:t>Is a / is </a:t>
            </a:r>
            <a:r>
              <a:rPr lang="da-DK" sz="2400" dirty="0" err="1"/>
              <a:t>also</a:t>
            </a:r>
            <a:r>
              <a:rPr lang="da-DK" sz="2400" dirty="0"/>
              <a:t> 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71754" y="6019800"/>
            <a:ext cx="6635791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sz="2400" dirty="0">
                <a:solidFill>
                  <a:schemeClr val="tx1"/>
                </a:solidFill>
              </a:rPr>
              <a:t>More </a:t>
            </a:r>
            <a:r>
              <a:rPr lang="da-DK" sz="2400" dirty="0" err="1">
                <a:solidFill>
                  <a:schemeClr val="tx1"/>
                </a:solidFill>
              </a:rPr>
              <a:t>about</a:t>
            </a:r>
            <a:r>
              <a:rPr lang="da-DK" sz="2400" dirty="0">
                <a:solidFill>
                  <a:schemeClr val="tx1"/>
                </a:solidFill>
              </a:rPr>
              <a:t> </a:t>
            </a:r>
            <a:r>
              <a:rPr lang="da-DK" sz="2400" dirty="0" err="1">
                <a:solidFill>
                  <a:schemeClr val="tx1"/>
                </a:solidFill>
              </a:rPr>
              <a:t>this</a:t>
            </a:r>
            <a:r>
              <a:rPr lang="da-DK" sz="2400" dirty="0">
                <a:solidFill>
                  <a:schemeClr val="tx1"/>
                </a:solidFill>
              </a:rPr>
              <a:t> type of relations </a:t>
            </a:r>
            <a:r>
              <a:rPr lang="da-DK" sz="2400" dirty="0" err="1">
                <a:solidFill>
                  <a:schemeClr val="tx1"/>
                </a:solidFill>
              </a:rPr>
              <a:t>later</a:t>
            </a:r>
            <a:r>
              <a:rPr lang="da-DK" sz="2400" dirty="0">
                <a:solidFill>
                  <a:schemeClr val="tx1"/>
                </a:solidFill>
              </a:rPr>
              <a:t> in the </a:t>
            </a:r>
            <a:r>
              <a:rPr lang="da-DK" sz="2400" dirty="0" err="1">
                <a:solidFill>
                  <a:schemeClr val="tx1"/>
                </a:solidFill>
              </a:rPr>
              <a:t>course</a:t>
            </a:r>
            <a:endParaRPr lang="da-DK" sz="2400" dirty="0">
              <a:solidFill>
                <a:schemeClr val="tx1"/>
              </a:solidFill>
            </a:endParaRPr>
          </a:p>
        </p:txBody>
      </p:sp>
      <p:sp>
        <p:nvSpPr>
          <p:cNvPr id="13" name="Flowchart: Decision 12"/>
          <p:cNvSpPr/>
          <p:nvPr/>
        </p:nvSpPr>
        <p:spPr>
          <a:xfrm>
            <a:off x="5181600" y="3968750"/>
            <a:ext cx="1384300" cy="7874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/>
              <a:t>R</a:t>
            </a:r>
          </a:p>
        </p:txBody>
      </p:sp>
      <p:cxnSp>
        <p:nvCxnSpPr>
          <p:cNvPr id="15" name="Straight Connector 14"/>
          <p:cNvCxnSpPr>
            <a:stCxn id="9" idx="3"/>
            <a:endCxn id="13" idx="1"/>
          </p:cNvCxnSpPr>
          <p:nvPr/>
        </p:nvCxnSpPr>
        <p:spPr>
          <a:xfrm>
            <a:off x="4254500" y="4362450"/>
            <a:ext cx="927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3" idx="3"/>
            <a:endCxn id="10" idx="1"/>
          </p:cNvCxnSpPr>
          <p:nvPr/>
        </p:nvCxnSpPr>
        <p:spPr>
          <a:xfrm>
            <a:off x="6565900" y="4362450"/>
            <a:ext cx="927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238145" y="39931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36562" y="39687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56234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3200" y="215900"/>
            <a:ext cx="11772900" cy="134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dirty="0"/>
              <a:t>Relationships </a:t>
            </a:r>
            <a:r>
              <a:rPr lang="da-DK" sz="5400" dirty="0" err="1"/>
              <a:t>continued</a:t>
            </a:r>
            <a:endParaRPr lang="da-DK" sz="5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68720"/>
              </p:ext>
            </p:extLst>
          </p:nvPr>
        </p:nvGraphicFramePr>
        <p:xfrm>
          <a:off x="825500" y="2840566"/>
          <a:ext cx="407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 err="1"/>
                        <a:t>MechanicNr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Role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Tyre specialist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Rust specialist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350610"/>
              </p:ext>
            </p:extLst>
          </p:nvPr>
        </p:nvGraphicFramePr>
        <p:xfrm>
          <a:off x="6731000" y="2827866"/>
          <a:ext cx="4711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 err="1"/>
                        <a:t>EmpNr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Name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Bill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Abraham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443550" y="1701800"/>
            <a:ext cx="2843855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sz="2800" dirty="0"/>
              <a:t>1 – 1 </a:t>
            </a:r>
            <a:r>
              <a:rPr lang="da-DK" sz="2800" dirty="0" err="1"/>
              <a:t>relationships</a:t>
            </a:r>
            <a:endParaRPr lang="da-DK" sz="28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395810"/>
              </p:ext>
            </p:extLst>
          </p:nvPr>
        </p:nvGraphicFramePr>
        <p:xfrm>
          <a:off x="622300" y="4745566"/>
          <a:ext cx="40767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 err="1"/>
                        <a:t>MechanicNr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Role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EmpNrFK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Tyre specialist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Rust specialist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151607"/>
              </p:ext>
            </p:extLst>
          </p:nvPr>
        </p:nvGraphicFramePr>
        <p:xfrm>
          <a:off x="6769100" y="4974166"/>
          <a:ext cx="47117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0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05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0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 err="1"/>
                        <a:t>EmpNr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Name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Role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Bill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Tyre specialist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Abraham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Rust specialist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485830" y="5232400"/>
            <a:ext cx="60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dirty="0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2361825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3200" y="215900"/>
            <a:ext cx="11772900" cy="134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dirty="0"/>
              <a:t>Relationships </a:t>
            </a:r>
            <a:r>
              <a:rPr lang="da-DK" sz="5400" dirty="0" err="1"/>
              <a:t>continued</a:t>
            </a:r>
            <a:endParaRPr lang="da-DK" sz="5400" dirty="0"/>
          </a:p>
        </p:txBody>
      </p:sp>
      <p:sp>
        <p:nvSpPr>
          <p:cNvPr id="5" name="Rectangle 4"/>
          <p:cNvSpPr/>
          <p:nvPr/>
        </p:nvSpPr>
        <p:spPr>
          <a:xfrm>
            <a:off x="5727700" y="2667000"/>
            <a:ext cx="1917700" cy="812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 err="1">
                <a:solidFill>
                  <a:schemeClr val="tx1"/>
                </a:solidFill>
              </a:rPr>
              <a:t>Director</a:t>
            </a:r>
            <a:endParaRPr lang="da-DK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36800" y="3759200"/>
            <a:ext cx="2120900" cy="812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 err="1">
                <a:solidFill>
                  <a:schemeClr val="tx1"/>
                </a:solidFill>
              </a:rPr>
              <a:t>DeskWorker</a:t>
            </a:r>
            <a:endParaRPr lang="da-DK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57700" y="5702300"/>
            <a:ext cx="1917700" cy="812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 err="1">
                <a:solidFill>
                  <a:schemeClr val="tx1"/>
                </a:solidFill>
              </a:rPr>
              <a:t>Unskilled</a:t>
            </a:r>
            <a:endParaRPr lang="da-DK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266950" y="5797550"/>
            <a:ext cx="1511300" cy="6223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>
                <a:solidFill>
                  <a:schemeClr val="tx1"/>
                </a:solidFill>
              </a:rPr>
              <a:t>Hourly</a:t>
            </a:r>
            <a:r>
              <a:rPr lang="da-DK" dirty="0">
                <a:solidFill>
                  <a:schemeClr val="tx1"/>
                </a:solidFill>
              </a:rPr>
              <a:t> </a:t>
            </a:r>
            <a:r>
              <a:rPr lang="da-DK" dirty="0" err="1">
                <a:solidFill>
                  <a:schemeClr val="tx1"/>
                </a:solidFill>
              </a:rPr>
              <a:t>salary</a:t>
            </a:r>
            <a:endParaRPr lang="da-DK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8" idx="6"/>
            <a:endCxn id="7" idx="1"/>
          </p:cNvCxnSpPr>
          <p:nvPr/>
        </p:nvCxnSpPr>
        <p:spPr>
          <a:xfrm>
            <a:off x="3778250" y="6108700"/>
            <a:ext cx="6794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162050" y="4873625"/>
            <a:ext cx="1511300" cy="6223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>
                <a:solidFill>
                  <a:schemeClr val="tx1"/>
                </a:solidFill>
              </a:rPr>
              <a:t>Monthly</a:t>
            </a:r>
            <a:r>
              <a:rPr lang="da-DK" dirty="0">
                <a:solidFill>
                  <a:schemeClr val="tx1"/>
                </a:solidFill>
              </a:rPr>
              <a:t> </a:t>
            </a:r>
            <a:r>
              <a:rPr lang="da-DK" dirty="0" err="1">
                <a:solidFill>
                  <a:schemeClr val="tx1"/>
                </a:solidFill>
              </a:rPr>
              <a:t>salary</a:t>
            </a:r>
            <a:endParaRPr lang="da-DK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>
            <a:stCxn id="11" idx="6"/>
            <a:endCxn id="6" idx="2"/>
          </p:cNvCxnSpPr>
          <p:nvPr/>
        </p:nvCxnSpPr>
        <p:spPr>
          <a:xfrm flipV="1">
            <a:off x="2673350" y="4572000"/>
            <a:ext cx="723900" cy="6127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299450" y="2228850"/>
            <a:ext cx="1511300" cy="6223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>
                <a:solidFill>
                  <a:schemeClr val="tx1"/>
                </a:solidFill>
              </a:rPr>
              <a:t>Yearly</a:t>
            </a:r>
            <a:r>
              <a:rPr lang="da-DK" dirty="0">
                <a:solidFill>
                  <a:schemeClr val="tx1"/>
                </a:solidFill>
              </a:rPr>
              <a:t> </a:t>
            </a:r>
            <a:r>
              <a:rPr lang="da-DK" dirty="0" err="1">
                <a:solidFill>
                  <a:schemeClr val="tx1"/>
                </a:solidFill>
              </a:rPr>
              <a:t>salary</a:t>
            </a:r>
            <a:endParaRPr lang="da-DK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>
            <a:stCxn id="14" idx="3"/>
            <a:endCxn id="5" idx="3"/>
          </p:cNvCxnSpPr>
          <p:nvPr/>
        </p:nvCxnSpPr>
        <p:spPr>
          <a:xfrm flipH="1">
            <a:off x="7645400" y="2760016"/>
            <a:ext cx="875375" cy="3133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558413" y="4371975"/>
            <a:ext cx="1917700" cy="812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 err="1">
                <a:solidFill>
                  <a:schemeClr val="tx1"/>
                </a:solidFill>
              </a:rPr>
              <a:t>Employee</a:t>
            </a:r>
            <a:endParaRPr lang="da-DK" sz="2800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7645400" y="3479800"/>
            <a:ext cx="913013" cy="892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3"/>
            <a:endCxn id="18" idx="1"/>
          </p:cNvCxnSpPr>
          <p:nvPr/>
        </p:nvCxnSpPr>
        <p:spPr>
          <a:xfrm>
            <a:off x="4457700" y="4165600"/>
            <a:ext cx="4100713" cy="6127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3"/>
          </p:cNvCxnSpPr>
          <p:nvPr/>
        </p:nvCxnSpPr>
        <p:spPr>
          <a:xfrm flipV="1">
            <a:off x="6375400" y="5192713"/>
            <a:ext cx="2183013" cy="915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375400" y="56507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369932" y="52186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57700" y="38074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171063" y="44180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386315" y="34250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593399" y="38994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1</a:t>
            </a:r>
          </a:p>
        </p:txBody>
      </p:sp>
      <p:sp>
        <p:nvSpPr>
          <p:cNvPr id="31" name="Oval 30"/>
          <p:cNvSpPr/>
          <p:nvPr/>
        </p:nvSpPr>
        <p:spPr>
          <a:xfrm>
            <a:off x="3333750" y="2432050"/>
            <a:ext cx="1511300" cy="6223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Bonus</a:t>
            </a:r>
          </a:p>
        </p:txBody>
      </p:sp>
      <p:sp>
        <p:nvSpPr>
          <p:cNvPr id="32" name="Oval 31"/>
          <p:cNvSpPr/>
          <p:nvPr/>
        </p:nvSpPr>
        <p:spPr>
          <a:xfrm>
            <a:off x="138143" y="3827463"/>
            <a:ext cx="1511300" cy="6223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Bonus</a:t>
            </a:r>
          </a:p>
        </p:txBody>
      </p:sp>
      <p:cxnSp>
        <p:nvCxnSpPr>
          <p:cNvPr id="34" name="Straight Connector 33"/>
          <p:cNvCxnSpPr>
            <a:stCxn id="31" idx="6"/>
            <a:endCxn id="5" idx="1"/>
          </p:cNvCxnSpPr>
          <p:nvPr/>
        </p:nvCxnSpPr>
        <p:spPr>
          <a:xfrm>
            <a:off x="4845050" y="2743200"/>
            <a:ext cx="882650" cy="330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2" idx="6"/>
            <a:endCxn id="6" idx="1"/>
          </p:cNvCxnSpPr>
          <p:nvPr/>
        </p:nvCxnSpPr>
        <p:spPr>
          <a:xfrm>
            <a:off x="1649443" y="4138613"/>
            <a:ext cx="687357" cy="26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416549" y="1642070"/>
            <a:ext cx="1969765" cy="6223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>
                <a:solidFill>
                  <a:schemeClr val="tx1"/>
                </a:solidFill>
              </a:rPr>
              <a:t>Severance</a:t>
            </a:r>
            <a:endParaRPr lang="da-DK" dirty="0">
              <a:solidFill>
                <a:schemeClr val="tx1"/>
              </a:solidFill>
            </a:endParaRPr>
          </a:p>
        </p:txBody>
      </p:sp>
      <p:cxnSp>
        <p:nvCxnSpPr>
          <p:cNvPr id="39" name="Straight Connector 38"/>
          <p:cNvCxnSpPr>
            <a:stCxn id="37" idx="4"/>
            <a:endCxn id="5" idx="0"/>
          </p:cNvCxnSpPr>
          <p:nvPr/>
        </p:nvCxnSpPr>
        <p:spPr>
          <a:xfrm>
            <a:off x="6401432" y="2264370"/>
            <a:ext cx="285118" cy="402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77167" y="2704307"/>
            <a:ext cx="1969765" cy="6223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>
                <a:solidFill>
                  <a:schemeClr val="tx1"/>
                </a:solidFill>
              </a:rPr>
              <a:t>Severance</a:t>
            </a:r>
            <a:endParaRPr lang="da-DK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41"/>
          <p:cNvCxnSpPr>
            <a:stCxn id="40" idx="5"/>
          </p:cNvCxnSpPr>
          <p:nvPr/>
        </p:nvCxnSpPr>
        <p:spPr>
          <a:xfrm>
            <a:off x="1858467" y="3235473"/>
            <a:ext cx="706933" cy="5237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649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310500"/>
              </p:ext>
            </p:extLst>
          </p:nvPr>
        </p:nvGraphicFramePr>
        <p:xfrm>
          <a:off x="711199" y="2548466"/>
          <a:ext cx="1055370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9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9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92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9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92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192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192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 err="1"/>
                        <a:t>EmpNr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Name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Hour</a:t>
                      </a:r>
                      <a:endParaRPr lang="da-DK" dirty="0"/>
                    </a:p>
                    <a:p>
                      <a:r>
                        <a:rPr lang="da-DK" dirty="0" err="1"/>
                        <a:t>Salary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Month</a:t>
                      </a:r>
                      <a:endParaRPr lang="da-DK" dirty="0"/>
                    </a:p>
                    <a:p>
                      <a:r>
                        <a:rPr lang="da-DK" dirty="0" err="1"/>
                        <a:t>Salary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Yearly</a:t>
                      </a:r>
                      <a:endParaRPr lang="da-DK" dirty="0"/>
                    </a:p>
                    <a:p>
                      <a:r>
                        <a:rPr lang="da-DK" dirty="0" err="1"/>
                        <a:t>Salary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Bonus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Handshake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Role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2.000.000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450.000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12.000.000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Dir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Gertrud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Usk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Jonathan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5.000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3 </a:t>
                      </a:r>
                      <a:r>
                        <a:rPr lang="da-DK" dirty="0" err="1"/>
                        <a:t>months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Dsk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03200" y="215900"/>
            <a:ext cx="11772900" cy="134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dirty="0"/>
              <a:t>Relationships </a:t>
            </a:r>
            <a:r>
              <a:rPr lang="da-DK" sz="5400" dirty="0" err="1"/>
              <a:t>continued</a:t>
            </a:r>
            <a:endParaRPr lang="da-DK" sz="54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9245600" y="4406900"/>
            <a:ext cx="0" cy="64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128408" y="5372100"/>
            <a:ext cx="3922484" cy="120032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sz="2400" dirty="0">
                <a:solidFill>
                  <a:schemeClr val="tx1"/>
                </a:solidFill>
              </a:rPr>
              <a:t>Lot of </a:t>
            </a:r>
            <a:r>
              <a:rPr lang="da-DK" sz="2400" dirty="0" err="1">
                <a:solidFill>
                  <a:schemeClr val="tx1"/>
                </a:solidFill>
              </a:rPr>
              <a:t>empty</a:t>
            </a:r>
            <a:r>
              <a:rPr lang="da-DK" sz="2400" dirty="0">
                <a:solidFill>
                  <a:schemeClr val="tx1"/>
                </a:solidFill>
              </a:rPr>
              <a:t> </a:t>
            </a:r>
            <a:r>
              <a:rPr lang="da-DK" sz="2400" dirty="0" err="1">
                <a:solidFill>
                  <a:schemeClr val="tx1"/>
                </a:solidFill>
              </a:rPr>
              <a:t>fields</a:t>
            </a:r>
            <a:endParaRPr lang="da-DK" sz="2400" dirty="0">
              <a:solidFill>
                <a:schemeClr val="tx1"/>
              </a:solidFill>
            </a:endParaRPr>
          </a:p>
          <a:p>
            <a:r>
              <a:rPr lang="da-DK" sz="2400" dirty="0" err="1">
                <a:solidFill>
                  <a:schemeClr val="tx1"/>
                </a:solidFill>
              </a:rPr>
              <a:t>Possibility</a:t>
            </a:r>
            <a:r>
              <a:rPr lang="da-DK" sz="2400" dirty="0">
                <a:solidFill>
                  <a:schemeClr val="tx1"/>
                </a:solidFill>
              </a:rPr>
              <a:t> of data </a:t>
            </a:r>
            <a:r>
              <a:rPr lang="da-DK" sz="2400" dirty="0" err="1">
                <a:solidFill>
                  <a:schemeClr val="tx1"/>
                </a:solidFill>
              </a:rPr>
              <a:t>entry</a:t>
            </a:r>
            <a:r>
              <a:rPr lang="da-DK" sz="2400" dirty="0">
                <a:solidFill>
                  <a:schemeClr val="tx1"/>
                </a:solidFill>
              </a:rPr>
              <a:t> </a:t>
            </a:r>
            <a:r>
              <a:rPr lang="da-DK" sz="2400" dirty="0" err="1">
                <a:solidFill>
                  <a:schemeClr val="tx1"/>
                </a:solidFill>
              </a:rPr>
              <a:t>errors</a:t>
            </a:r>
            <a:endParaRPr lang="da-DK" sz="2400" dirty="0">
              <a:solidFill>
                <a:schemeClr val="tx1"/>
              </a:solidFill>
            </a:endParaRPr>
          </a:p>
          <a:p>
            <a:r>
              <a:rPr lang="da-DK" sz="2400" dirty="0" err="1">
                <a:solidFill>
                  <a:schemeClr val="tx1"/>
                </a:solidFill>
              </a:rPr>
              <a:t>Possible</a:t>
            </a:r>
            <a:r>
              <a:rPr lang="da-DK" sz="2400" dirty="0">
                <a:solidFill>
                  <a:schemeClr val="tx1"/>
                </a:solidFill>
              </a:rPr>
              <a:t> domain </a:t>
            </a:r>
            <a:r>
              <a:rPr lang="da-DK" sz="2400" dirty="0" err="1">
                <a:solidFill>
                  <a:schemeClr val="tx1"/>
                </a:solidFill>
              </a:rPr>
              <a:t>issues</a:t>
            </a:r>
            <a:endParaRPr lang="da-DK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093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3200" y="215900"/>
            <a:ext cx="11772900" cy="134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dirty="0"/>
              <a:t>Relationships </a:t>
            </a:r>
            <a:r>
              <a:rPr lang="da-DK" sz="5400" dirty="0" err="1"/>
              <a:t>continued</a:t>
            </a:r>
            <a:endParaRPr lang="da-DK" sz="5400" dirty="0"/>
          </a:p>
        </p:txBody>
      </p:sp>
      <p:sp>
        <p:nvSpPr>
          <p:cNvPr id="7" name="TextBox 6"/>
          <p:cNvSpPr txBox="1"/>
          <p:nvPr/>
        </p:nvSpPr>
        <p:spPr>
          <a:xfrm>
            <a:off x="3875126" y="5920116"/>
            <a:ext cx="3997248" cy="5232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sz="2800" dirty="0">
                <a:solidFill>
                  <a:schemeClr val="tx1"/>
                </a:solidFill>
              </a:rPr>
              <a:t>2 </a:t>
            </a:r>
            <a:r>
              <a:rPr lang="da-DK" sz="2800" dirty="0" err="1">
                <a:solidFill>
                  <a:schemeClr val="tx1"/>
                </a:solidFill>
              </a:rPr>
              <a:t>entities</a:t>
            </a:r>
            <a:r>
              <a:rPr lang="da-DK" sz="2800" dirty="0">
                <a:solidFill>
                  <a:schemeClr val="tx1"/>
                </a:solidFill>
              </a:rPr>
              <a:t> – </a:t>
            </a:r>
            <a:r>
              <a:rPr lang="da-DK" sz="2800" dirty="0" err="1">
                <a:solidFill>
                  <a:schemeClr val="tx1"/>
                </a:solidFill>
              </a:rPr>
              <a:t>each</a:t>
            </a:r>
            <a:r>
              <a:rPr lang="da-DK" sz="2800" dirty="0">
                <a:solidFill>
                  <a:schemeClr val="tx1"/>
                </a:solidFill>
              </a:rPr>
              <a:t> </a:t>
            </a:r>
            <a:r>
              <a:rPr lang="da-DK" sz="2800" dirty="0" err="1">
                <a:solidFill>
                  <a:schemeClr val="tx1"/>
                </a:solidFill>
              </a:rPr>
              <a:t>owns</a:t>
            </a:r>
            <a:r>
              <a:rPr lang="da-DK" sz="2800" dirty="0">
                <a:solidFill>
                  <a:schemeClr val="tx1"/>
                </a:solidFill>
              </a:rPr>
              <a:t> </a:t>
            </a:r>
            <a:r>
              <a:rPr lang="da-DK" sz="2800" dirty="0" err="1">
                <a:solidFill>
                  <a:schemeClr val="tx1"/>
                </a:solidFill>
              </a:rPr>
              <a:t>key</a:t>
            </a:r>
            <a:endParaRPr lang="da-DK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87500" y="3683000"/>
            <a:ext cx="2667000" cy="13589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dirty="0" err="1"/>
              <a:t>Mechanic</a:t>
            </a:r>
            <a:endParaRPr lang="da-DK" sz="3200" dirty="0"/>
          </a:p>
        </p:txBody>
      </p:sp>
      <p:sp>
        <p:nvSpPr>
          <p:cNvPr id="9" name="Rectangle 8"/>
          <p:cNvSpPr/>
          <p:nvPr/>
        </p:nvSpPr>
        <p:spPr>
          <a:xfrm>
            <a:off x="7493000" y="3683000"/>
            <a:ext cx="2667000" cy="13589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dirty="0"/>
              <a:t>Workstation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47114" y="2475209"/>
            <a:ext cx="1418786" cy="46166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sz="2400" dirty="0" err="1"/>
              <a:t>Relates</a:t>
            </a:r>
            <a:r>
              <a:rPr lang="da-DK" sz="2400" dirty="0"/>
              <a:t> to</a:t>
            </a:r>
          </a:p>
        </p:txBody>
      </p:sp>
      <p:sp>
        <p:nvSpPr>
          <p:cNvPr id="12" name="Flowchart: Decision 11"/>
          <p:cNvSpPr/>
          <p:nvPr/>
        </p:nvSpPr>
        <p:spPr>
          <a:xfrm>
            <a:off x="5181600" y="3968750"/>
            <a:ext cx="1384300" cy="7874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/>
              <a:t>R</a:t>
            </a:r>
          </a:p>
        </p:txBody>
      </p:sp>
      <p:cxnSp>
        <p:nvCxnSpPr>
          <p:cNvPr id="13" name="Straight Connector 12"/>
          <p:cNvCxnSpPr>
            <a:stCxn id="8" idx="3"/>
            <a:endCxn id="12" idx="1"/>
          </p:cNvCxnSpPr>
          <p:nvPr/>
        </p:nvCxnSpPr>
        <p:spPr>
          <a:xfrm>
            <a:off x="4254500" y="4362450"/>
            <a:ext cx="927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2" idx="3"/>
            <a:endCxn id="9" idx="1"/>
          </p:cNvCxnSpPr>
          <p:nvPr/>
        </p:nvCxnSpPr>
        <p:spPr>
          <a:xfrm>
            <a:off x="6565900" y="4362450"/>
            <a:ext cx="927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38145" y="39931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36562" y="39687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443550" y="1701800"/>
            <a:ext cx="2843855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sz="2800" dirty="0"/>
              <a:t>1 – 1 </a:t>
            </a:r>
            <a:r>
              <a:rPr lang="da-DK" sz="2800" dirty="0" err="1"/>
              <a:t>relationships</a:t>
            </a:r>
            <a:endParaRPr lang="da-DK" sz="2800" dirty="0"/>
          </a:p>
        </p:txBody>
      </p:sp>
    </p:spTree>
    <p:extLst>
      <p:ext uri="{BB962C8B-B14F-4D97-AF65-F5344CB8AC3E}">
        <p14:creationId xmlns:p14="http://schemas.microsoft.com/office/powerpoint/2010/main" val="600404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3200" y="215900"/>
            <a:ext cx="11772900" cy="134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dirty="0"/>
              <a:t>Relationships </a:t>
            </a:r>
            <a:r>
              <a:rPr lang="da-DK" sz="5400" dirty="0" err="1"/>
              <a:t>continued</a:t>
            </a:r>
            <a:endParaRPr lang="da-DK" sz="5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27360"/>
              </p:ext>
            </p:extLst>
          </p:nvPr>
        </p:nvGraphicFramePr>
        <p:xfrm>
          <a:off x="533400" y="2688166"/>
          <a:ext cx="407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 err="1"/>
                        <a:t>EmpNr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Name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Bill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Abraham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617694"/>
              </p:ext>
            </p:extLst>
          </p:nvPr>
        </p:nvGraphicFramePr>
        <p:xfrm>
          <a:off x="6438900" y="2675466"/>
          <a:ext cx="4711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 err="1"/>
                        <a:t>StatNr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StationName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Tyre handling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Rust </a:t>
                      </a:r>
                      <a:r>
                        <a:rPr lang="da-DK" dirty="0" err="1"/>
                        <a:t>treatment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044919"/>
              </p:ext>
            </p:extLst>
          </p:nvPr>
        </p:nvGraphicFramePr>
        <p:xfrm>
          <a:off x="533400" y="4832598"/>
          <a:ext cx="407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 err="1"/>
                        <a:t>EmpNr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Name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StatNrFK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Bill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Abraham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980182"/>
              </p:ext>
            </p:extLst>
          </p:nvPr>
        </p:nvGraphicFramePr>
        <p:xfrm>
          <a:off x="6438900" y="4826680"/>
          <a:ext cx="4711701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0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05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0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 err="1"/>
                        <a:t>StatNr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StationName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>
                          <a:solidFill>
                            <a:srgbClr val="FFFF00"/>
                          </a:solidFill>
                        </a:rPr>
                        <a:t>EmpNrFK</a:t>
                      </a:r>
                      <a:endParaRPr lang="da-DK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Tyre handling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Rust </a:t>
                      </a:r>
                      <a:r>
                        <a:rPr lang="da-DK" dirty="0" err="1"/>
                        <a:t>treatment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10233959" y="4509180"/>
            <a:ext cx="25400" cy="317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619876" y="4065177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dirty="0" err="1"/>
              <a:t>Needed</a:t>
            </a:r>
            <a:r>
              <a:rPr lang="da-DK" b="1" dirty="0"/>
              <a:t>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43550" y="1701800"/>
            <a:ext cx="2843855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sz="2800" dirty="0"/>
              <a:t>1 – 1 </a:t>
            </a:r>
            <a:r>
              <a:rPr lang="da-DK" sz="2800" dirty="0" err="1"/>
              <a:t>relationships</a:t>
            </a:r>
            <a:endParaRPr lang="da-DK" sz="2800" dirty="0"/>
          </a:p>
        </p:txBody>
      </p:sp>
    </p:spTree>
    <p:extLst>
      <p:ext uri="{BB962C8B-B14F-4D97-AF65-F5344CB8AC3E}">
        <p14:creationId xmlns:p14="http://schemas.microsoft.com/office/powerpoint/2010/main" val="2951382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3200" y="215900"/>
            <a:ext cx="11772900" cy="134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dirty="0"/>
              <a:t>Relationships </a:t>
            </a:r>
            <a:r>
              <a:rPr lang="da-DK" sz="5400" dirty="0" err="1"/>
              <a:t>continued</a:t>
            </a:r>
            <a:endParaRPr lang="da-DK" sz="5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072025"/>
              </p:ext>
            </p:extLst>
          </p:nvPr>
        </p:nvGraphicFramePr>
        <p:xfrm>
          <a:off x="571500" y="2794423"/>
          <a:ext cx="407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personNr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Name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Stefan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Jon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825255"/>
              </p:ext>
            </p:extLst>
          </p:nvPr>
        </p:nvGraphicFramePr>
        <p:xfrm>
          <a:off x="6438900" y="2819244"/>
          <a:ext cx="4711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passportNr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IssueDate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A23434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3-8-2011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B08951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24-3-2009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720540"/>
              </p:ext>
            </p:extLst>
          </p:nvPr>
        </p:nvGraphicFramePr>
        <p:xfrm>
          <a:off x="571500" y="4898718"/>
          <a:ext cx="407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4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33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personNr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Name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>
                          <a:solidFill>
                            <a:srgbClr val="FFFF00"/>
                          </a:solidFill>
                        </a:rPr>
                        <a:t>passportNr</a:t>
                      </a:r>
                      <a:r>
                        <a:rPr lang="da-DK" dirty="0"/>
                        <a:t>FK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Stefan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A23434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Jon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B08951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102941"/>
              </p:ext>
            </p:extLst>
          </p:nvPr>
        </p:nvGraphicFramePr>
        <p:xfrm>
          <a:off x="6438899" y="4902707"/>
          <a:ext cx="47117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0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3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80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passportNr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IssueDate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personNrFK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A23434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3-8-2011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B08951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24-3-2009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3911533" y="4431467"/>
            <a:ext cx="40341" cy="484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29089" y="4186864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dirty="0"/>
              <a:t>Is this Needed?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43550" y="1701800"/>
            <a:ext cx="4154407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sz="2800" dirty="0"/>
              <a:t>1 – 1 relationships example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1500" y="2247289"/>
            <a:ext cx="83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dirty="0"/>
              <a:t>Person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38900" y="2335080"/>
            <a:ext cx="1008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dirty="0"/>
              <a:t>Passport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424508" y="3002968"/>
            <a:ext cx="8308577" cy="1912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71500" y="6236407"/>
            <a:ext cx="1057910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‘’Parent’’ table primary key, is also the foreign key of the “child” table</a:t>
            </a:r>
            <a:endParaRPr lang="da-DK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230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3200" y="215900"/>
            <a:ext cx="11772900" cy="134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dirty="0"/>
              <a:t>Relationships </a:t>
            </a:r>
            <a:r>
              <a:rPr lang="da-DK" sz="5400" dirty="0" err="1"/>
              <a:t>continued</a:t>
            </a:r>
            <a:endParaRPr lang="da-DK" sz="5400" dirty="0"/>
          </a:p>
        </p:txBody>
      </p:sp>
      <p:sp>
        <p:nvSpPr>
          <p:cNvPr id="5" name="TextBox 4"/>
          <p:cNvSpPr txBox="1"/>
          <p:nvPr/>
        </p:nvSpPr>
        <p:spPr>
          <a:xfrm>
            <a:off x="4505129" y="1764040"/>
            <a:ext cx="2837508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sz="2800" dirty="0"/>
              <a:t>* - * Relationships</a:t>
            </a:r>
          </a:p>
        </p:txBody>
      </p:sp>
      <p:sp>
        <p:nvSpPr>
          <p:cNvPr id="6" name="Rectangle 5"/>
          <p:cNvSpPr/>
          <p:nvPr/>
        </p:nvSpPr>
        <p:spPr>
          <a:xfrm>
            <a:off x="2768600" y="3035300"/>
            <a:ext cx="1676400" cy="10922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/>
              <a:t>E1</a:t>
            </a:r>
          </a:p>
        </p:txBody>
      </p:sp>
      <p:sp>
        <p:nvSpPr>
          <p:cNvPr id="7" name="Rectangle 6"/>
          <p:cNvSpPr/>
          <p:nvPr/>
        </p:nvSpPr>
        <p:spPr>
          <a:xfrm>
            <a:off x="7296150" y="3035300"/>
            <a:ext cx="1676400" cy="10922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/>
              <a:t>E2</a:t>
            </a:r>
          </a:p>
        </p:txBody>
      </p:sp>
      <p:sp>
        <p:nvSpPr>
          <p:cNvPr id="8" name="Rectangle 7"/>
          <p:cNvSpPr/>
          <p:nvPr/>
        </p:nvSpPr>
        <p:spPr>
          <a:xfrm>
            <a:off x="5085683" y="5092700"/>
            <a:ext cx="1676400" cy="10922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/>
              <a:t>R -&gt; E1E2</a:t>
            </a:r>
          </a:p>
        </p:txBody>
      </p:sp>
      <p:sp>
        <p:nvSpPr>
          <p:cNvPr id="9" name="Rectangle 8"/>
          <p:cNvSpPr/>
          <p:nvPr/>
        </p:nvSpPr>
        <p:spPr>
          <a:xfrm>
            <a:off x="1770983" y="5092700"/>
            <a:ext cx="1676400" cy="10922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/>
              <a:t>E1</a:t>
            </a:r>
          </a:p>
        </p:txBody>
      </p:sp>
      <p:sp>
        <p:nvSpPr>
          <p:cNvPr id="10" name="Rectangle 9"/>
          <p:cNvSpPr/>
          <p:nvPr/>
        </p:nvSpPr>
        <p:spPr>
          <a:xfrm>
            <a:off x="8400383" y="5092700"/>
            <a:ext cx="1676400" cy="10922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/>
              <a:t>E2</a:t>
            </a:r>
          </a:p>
        </p:txBody>
      </p:sp>
      <p:cxnSp>
        <p:nvCxnSpPr>
          <p:cNvPr id="12" name="Straight Connector 11"/>
          <p:cNvCxnSpPr>
            <a:stCxn id="9" idx="3"/>
            <a:endCxn id="8" idx="1"/>
          </p:cNvCxnSpPr>
          <p:nvPr/>
        </p:nvCxnSpPr>
        <p:spPr>
          <a:xfrm>
            <a:off x="3447383" y="5638800"/>
            <a:ext cx="1638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3"/>
            <a:endCxn id="10" idx="1"/>
          </p:cNvCxnSpPr>
          <p:nvPr/>
        </p:nvCxnSpPr>
        <p:spPr>
          <a:xfrm>
            <a:off x="6762083" y="5638800"/>
            <a:ext cx="1638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Decision 15"/>
          <p:cNvSpPr/>
          <p:nvPr/>
        </p:nvSpPr>
        <p:spPr>
          <a:xfrm>
            <a:off x="5174583" y="3149600"/>
            <a:ext cx="1498600" cy="863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/>
              <a:t>R</a:t>
            </a:r>
          </a:p>
        </p:txBody>
      </p:sp>
      <p:cxnSp>
        <p:nvCxnSpPr>
          <p:cNvPr id="18" name="Straight Connector 17"/>
          <p:cNvCxnSpPr>
            <a:stCxn id="16" idx="1"/>
            <a:endCxn id="6" idx="3"/>
          </p:cNvCxnSpPr>
          <p:nvPr/>
        </p:nvCxnSpPr>
        <p:spPr>
          <a:xfrm flipH="1">
            <a:off x="4445000" y="3581400"/>
            <a:ext cx="7295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6" idx="3"/>
            <a:endCxn id="7" idx="1"/>
          </p:cNvCxnSpPr>
          <p:nvPr/>
        </p:nvCxnSpPr>
        <p:spPr>
          <a:xfrm>
            <a:off x="6673183" y="3581400"/>
            <a:ext cx="6229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918200" y="4216400"/>
            <a:ext cx="0" cy="698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456401" y="323872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*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996068" y="325016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*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751765" y="52846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*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795919" y="52694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*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75020" y="5254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056334" y="52313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50194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C889FC43451A4C847BFF2DF9D5B570" ma:contentTypeVersion="" ma:contentTypeDescription="Create a new document." ma:contentTypeScope="" ma:versionID="1eba5d90807c023c4d99005cbd940f3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b938d1d0e22567bcc0762bf6997737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426093D-4EC5-491D-B8BA-2952E7FADBF9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terms/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6F1FFEB6-7D1B-4EEC-B8AE-A2C2B4E0E65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87C0B1-677C-4179-BD4D-616A8FC4F0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679</Words>
  <Application>Microsoft Office PowerPoint</Application>
  <PresentationFormat>Widescreen</PresentationFormat>
  <Paragraphs>426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Kent Witt-Frost</dc:creator>
  <cp:lastModifiedBy>Abdelaziz Ghazal</cp:lastModifiedBy>
  <cp:revision>34</cp:revision>
  <dcterms:created xsi:type="dcterms:W3CDTF">2014-09-21T15:46:55Z</dcterms:created>
  <dcterms:modified xsi:type="dcterms:W3CDTF">2018-08-28T08:01:14Z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0x01010003C889FC43451A4C847BFF2DF9D5B570</vt:lpwstr>
  </property>
</Properties>
</file>