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49" r:id="rId3"/>
    <p:sldId id="350" r:id="rId4"/>
    <p:sldId id="353" r:id="rId5"/>
    <p:sldId id="351" r:id="rId6"/>
    <p:sldId id="352" r:id="rId7"/>
    <p:sldId id="354" r:id="rId8"/>
    <p:sldId id="355" r:id="rId9"/>
    <p:sldId id="356" r:id="rId10"/>
    <p:sldId id="360" r:id="rId11"/>
    <p:sldId id="361" r:id="rId12"/>
    <p:sldId id="357" r:id="rId13"/>
    <p:sldId id="358" r:id="rId14"/>
    <p:sldId id="359" r:id="rId15"/>
    <p:sldId id="338" r:id="rId16"/>
    <p:sldId id="34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oo" initials="RH" lastIdx="2" clrIdx="0">
    <p:extLst>
      <p:ext uri="{19B8F6BF-5375-455C-9EA6-DF929625EA0E}">
        <p15:presenceInfo xmlns:p15="http://schemas.microsoft.com/office/powerpoint/2012/main" userId="Roberto H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BBB5-EBC7-48BD-BC08-B2A38CD4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113D-46FE-477D-BF3C-A97B771B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83FE-CDD8-4D7E-A80B-0ED7F59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0800-4E2F-48E1-A7E3-7666A89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D131-C3B7-4107-80D7-5E56298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45CE-BD74-451B-A653-2BC1F84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EBA86C-7248-452E-BD66-53C7ACE6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979D2-84D0-4118-9162-C9D51D2F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6F580-D42A-4808-A540-52B7CF1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E6D69-0C53-4FF6-820C-742C9DF4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601EC-4B09-4600-8A7D-4D1C4F2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E01B4-0765-4415-9216-FC1DC39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8B3CB-B274-407D-A48D-833734D9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08CB7-90CA-42D1-AE60-4540E6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4EA-B2F4-432C-976F-4294DB8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A47B-CA95-4E6E-8F88-F1607BC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6A318-B75E-4D4F-AD53-8E8253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29EF2-18C1-4A94-AA2A-86517CD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97843-E2C5-4568-AA44-CF1935D4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76FC-AE0B-41D2-A98C-C6CCF38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FAE2-520A-40C6-92F2-39C907A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613DC-5517-42CD-A1BB-3D98E1A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382E-A167-458D-BC94-9FA93AB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F2F0A-523A-4EB8-8E0F-34BBA43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F1DE-95E6-4667-AB8A-6B440EF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E2B3-0539-4073-9A7B-4AB7EAA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4A653-5A86-4618-A7B1-5540EC86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1854-1D13-48A5-B94A-3AA8556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EAD90-3034-4390-9F49-912AE6A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FE815-B044-4092-9F68-5F7007F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9C21-DFEE-4251-84D6-6885845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9979-3069-4756-B1D9-0754E51B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5721-BDE3-4645-842A-7404585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4088-25B2-4D9A-A8EA-383423B5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54E4E-E10F-424E-ACE6-8A972E75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D89C9-E999-4278-927E-8C3FAF42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BAC79A-D5DB-4531-803F-0BB7A7EA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397DD-46F9-41F3-9E93-9149477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42256-E5F1-49DB-B0FA-488E63D9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14A9-EA51-4DCF-B591-ECE5B1A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C000B4-715A-485F-BF8E-1039A9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BC5D2-E8CE-4733-A293-0227CFA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D4B2C-28A7-4E85-8CC3-2D4FEBC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CE5FA5-9A37-490A-8CB9-A2D5313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85F5E-D35D-42F5-9248-2503C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2F66D-D3CC-4FF8-AB88-4C9384B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3BCB-F737-4A88-BAA9-D53B0B8B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F5A9-8176-42FE-B189-FC2E2D67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FF201-2806-42B7-BFEC-2017C1F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0261-3313-40CB-B14C-7908135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9B3CF-BFB0-4685-9484-42F384E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105A9-E043-48AF-95F4-2D2698A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3AF2-816C-4E8F-8A81-7A5A44A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19BAA-5213-4972-9E1B-52625A91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D23C1-086E-4A9A-942A-8F73A792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9FE98-2332-4D52-A959-EB7B1AB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E9FD9-57C4-47B9-8AAD-F0BC101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9DF47-16A8-48F7-8422-AC50EFB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69AEA-9D4C-43A4-937C-3D3EFD8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52CED-80CD-4419-9AA8-08F4FE64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EA37C-2697-448E-8C45-00FED534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DC4A-FBCF-4091-B68A-0558506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CD0-76E5-4F49-A984-EF0DDC61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konzen.github.io/notas/" TargetMode="External"/><Relationship Id="rId2" Type="http://schemas.openxmlformats.org/officeDocument/2006/relationships/hyperlink" Target="https://phkonzen.github.io/notas/MatematicaNumericaParalela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6ECD-3BD4-4F4B-86C3-CF4A8D3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5066"/>
            <a:ext cx="12192000" cy="563315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/>
              <a:t>UFRGS – PPGMAP</a:t>
            </a:r>
            <a:br>
              <a:rPr lang="pt-BR" dirty="0"/>
            </a:br>
            <a:r>
              <a:rPr lang="pt-BR" dirty="0"/>
              <a:t>  Computação Paralela(</a:t>
            </a:r>
            <a:r>
              <a:rPr lang="pt-BR" sz="4400" dirty="0"/>
              <a:t>Prof. Pedro </a:t>
            </a:r>
            <a:r>
              <a:rPr lang="pt-BR" sz="4400" dirty="0" err="1"/>
              <a:t>Konzen</a:t>
            </a:r>
            <a:r>
              <a:rPr lang="pt-BR" sz="60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Uso de </a:t>
            </a:r>
            <a:r>
              <a:rPr lang="pt-BR" dirty="0" smtClean="0"/>
              <a:t>C/C++ e MPI na equação de Burger</a:t>
            </a: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4900" dirty="0"/>
              <a:t>Roberto Hoo </a:t>
            </a:r>
            <a:r>
              <a:rPr lang="pt-BR" sz="4900" dirty="0" smtClean="0"/>
              <a:t>(18/maio/2021</a:t>
            </a:r>
            <a:r>
              <a:rPr lang="pt-BR" sz="4900" dirty="0"/>
              <a:t>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Lembrando método de Jacobi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Por exemplo , em uma matriz 3x3 temos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33453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Rotina </a:t>
            </a:r>
            <a:r>
              <a:rPr lang="pt-BR" sz="3600" dirty="0" err="1" smtClean="0">
                <a:solidFill>
                  <a:srgbClr val="0070C0"/>
                </a:solidFill>
              </a:rPr>
              <a:t>MPI_Bcast</a:t>
            </a:r>
            <a:endParaRPr lang="pt-BR" sz="3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7" y="0"/>
            <a:ext cx="7982463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3076832"/>
            <a:ext cx="41148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Depois de </a:t>
            </a:r>
            <a:r>
              <a:rPr lang="pt-BR" b="1" dirty="0" err="1" smtClean="0">
                <a:solidFill>
                  <a:srgbClr val="FF0000"/>
                </a:solidFill>
              </a:rPr>
              <a:t>MPI_Bcast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0 , manda 0 para todos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1, manda  11 para todos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2, manda 22, 23, 24 para todos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Gráfico feito pelo </a:t>
            </a:r>
            <a:r>
              <a:rPr lang="pt-BR" dirty="0" err="1" smtClean="0">
                <a:solidFill>
                  <a:srgbClr val="FFFF00"/>
                </a:solidFill>
              </a:rPr>
              <a:t>MatLab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846" y="0"/>
            <a:ext cx="3356386" cy="91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1" y="3370217"/>
            <a:ext cx="163285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Foi usado: 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Alfa = 5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Beta = 4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D = 0.05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914398"/>
            <a:ext cx="8351520" cy="59436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727"/>
            <a:ext cx="4389120" cy="18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462"/>
            <a:ext cx="12192000" cy="5930538"/>
          </a:xfrm>
        </p:spPr>
        <p:txBody>
          <a:bodyPr/>
          <a:lstStyle/>
          <a:p>
            <a:r>
              <a:rPr lang="pt-BR" dirty="0" err="1" smtClean="0"/>
              <a:t>Matlab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C/C++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C/C++</a:t>
            </a:r>
          </a:p>
          <a:p>
            <a:pPr marL="0" indent="0">
              <a:buNone/>
            </a:pPr>
            <a:r>
              <a:rPr lang="pt-BR" dirty="0" smtClean="0"/>
              <a:t> com MPI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pt-BR" dirty="0"/>
          </a:p>
          <a:p>
            <a:pPr marL="0" fontAlgn="t">
              <a:spcBef>
                <a:spcPts val="0"/>
              </a:spcBef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49551"/>
              </p:ext>
            </p:extLst>
          </p:nvPr>
        </p:nvGraphicFramePr>
        <p:xfrm>
          <a:off x="1894109" y="-1"/>
          <a:ext cx="10297895" cy="220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79">
                  <a:extLst>
                    <a:ext uri="{9D8B030D-6E8A-4147-A177-3AD203B41FA5}">
                      <a16:colId xmlns:a16="http://schemas.microsoft.com/office/drawing/2014/main" val="329180898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374977596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065978255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43364710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1549555080"/>
                    </a:ext>
                  </a:extLst>
                </a:gridCol>
              </a:tblGrid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U(x=0.5;t=1)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w(x=0.5; 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= U - 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6183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0.154623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-1.1887e-03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95150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0.154044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-6.0927e-04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93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-3.1436e-04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54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-1.6556e-04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618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2" y="2207621"/>
            <a:ext cx="10297887" cy="3291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0" y="4180114"/>
            <a:ext cx="10297890" cy="267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94109" cy="6139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Resultados 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1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3103" y="4572000"/>
            <a:ext cx="28049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Código serial em </a:t>
            </a:r>
            <a:r>
              <a:rPr lang="pt-BR" b="1" dirty="0" err="1" smtClean="0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32A6-EDA7-46B4-ADD7-5E07E68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790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Conclusão do trabalho de Computação Paralela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1) Há vários outros métodos para resolver a equação de Burger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2</a:t>
                </a:r>
                <a:r>
                  <a:rPr lang="pt-BR" sz="2400" dirty="0" smtClean="0"/>
                  <a:t>) O código serial e paralelo em C/C++ foi adaptado do código em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 extraído do livro    	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Numerical Analysis – 2ª edition  de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Timothy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Sauer.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3</a:t>
                </a:r>
                <a:r>
                  <a:rPr lang="pt-BR" sz="2400" dirty="0" smtClean="0"/>
                  <a:t>) Os resultados em C/C++ foram idênticos ou superiores em precisão(menor erro) quando comparado com os resultados do </a:t>
                </a:r>
                <a:r>
                  <a:rPr lang="pt-BR" sz="2400" dirty="0" err="1" smtClean="0"/>
                  <a:t>MatLab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4</a:t>
                </a:r>
                <a:r>
                  <a:rPr lang="pt-BR" sz="2400" dirty="0" smtClean="0"/>
                  <a:t>) Foi usado uma malha pequena 101x101, log não houve diferença no tempo entre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, serial C/C++ e paralelo C/C++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5) A linguagem C/C+ não tem biblioteca padrão de vetores e matrizes, então tivemos que criar no “braço”, no código funções que criam vetores e matrizes, rotinas que somam e multiplicam vetores e matrizes(tanto por escalar, ou por vetores e ou por matrizes).</a:t>
                </a:r>
                <a:r>
                  <a:rPr lang="pt-BR" sz="2400" dirty="0"/>
                  <a:t> </a:t>
                </a: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6) Foi feito 6 iterações do </a:t>
                </a:r>
                <a:r>
                  <a:rPr lang="pt-BR" sz="2400" dirty="0"/>
                  <a:t>método de Newton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𝑫𝑭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,</a:t>
                </a:r>
                <a14:m>
                  <m:oMath xmlns:m="http://schemas.openxmlformats.org/officeDocument/2006/math">
                    <m:r>
                      <a:rPr lang="pt-BR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7) No método de Jacobi foi feito 80 iterações para achar s no sistema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 smtClean="0"/>
              </a:p>
              <a:p>
                <a:endParaRPr lang="pt-BR" sz="2400" dirty="0" smtClean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  <a:blipFill>
                <a:blip r:embed="rId2"/>
                <a:stretch>
                  <a:fillRect l="-750" t="-1416" r="-1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66A314-87DD-44EF-865E-00E24FBA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Referências: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4ED92-D4FD-4DC7-95CA-D719FE9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5038"/>
            <a:ext cx="12191999" cy="5684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1) </a:t>
            </a:r>
            <a:r>
              <a:rPr lang="pt-BR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pt-BR" sz="2000" dirty="0" smtClean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phkonzen.github.io/notas/MatematicaNumericaParalela/main.html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2) </a:t>
            </a:r>
            <a:r>
              <a:rPr lang="pt-BR" sz="2000" dirty="0">
                <a:solidFill>
                  <a:srgbClr val="0070C0"/>
                </a:solidFill>
                <a:hlinkClick r:id="rId3"/>
              </a:rPr>
              <a:t>https://phkonzen.github.io/notas</a:t>
            </a:r>
            <a:r>
              <a:rPr lang="pt-BR" sz="2000" dirty="0" smtClean="0">
                <a:solidFill>
                  <a:srgbClr val="0070C0"/>
                </a:solidFill>
                <a:hlinkClick r:id="rId3"/>
              </a:rPr>
              <a:t>/</a:t>
            </a:r>
            <a:endParaRPr lang="pt-BR" sz="2000" dirty="0" smtClean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3) https://</a:t>
            </a:r>
            <a:r>
              <a:rPr lang="pt-BR" sz="2000" dirty="0" smtClean="0">
                <a:solidFill>
                  <a:srgbClr val="0070C0"/>
                </a:solidFill>
              </a:rPr>
              <a:t>github.com/Roberto-Hoo/Trabalho2-Computacao-paralela-18Maio2021</a:t>
            </a:r>
            <a:endParaRPr lang="pt-BR" sz="2000" dirty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4</a:t>
            </a:r>
            <a:r>
              <a:rPr lang="pt-BR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 Numerical Analysis, 9th </a:t>
            </a:r>
            <a:r>
              <a:rPr lang="en-US" sz="2000" dirty="0" smtClean="0">
                <a:solidFill>
                  <a:srgbClr val="0070C0"/>
                </a:solidFill>
              </a:rPr>
              <a:t>edition - </a:t>
            </a:r>
            <a:r>
              <a:rPr lang="en-US" sz="2000" dirty="0">
                <a:solidFill>
                  <a:srgbClr val="0070C0"/>
                </a:solidFill>
              </a:rPr>
              <a:t>Richard L. Burden, J. Douglas </a:t>
            </a:r>
            <a:r>
              <a:rPr lang="en-US" sz="2000" dirty="0" err="1" smtClean="0">
                <a:solidFill>
                  <a:srgbClr val="0070C0"/>
                </a:solidFill>
              </a:rPr>
              <a:t>Faires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5) Numerical </a:t>
            </a:r>
            <a:r>
              <a:rPr lang="en-US" sz="2000" dirty="0" smtClean="0">
                <a:solidFill>
                  <a:srgbClr val="0070C0"/>
                </a:solidFill>
              </a:rPr>
              <a:t>Analysis, 2th edition - </a:t>
            </a:r>
            <a:r>
              <a:rPr lang="en-US" sz="2000" dirty="0">
                <a:solidFill>
                  <a:srgbClr val="0070C0"/>
                </a:solidFill>
              </a:rPr>
              <a:t>Timothy </a:t>
            </a:r>
            <a:r>
              <a:rPr lang="en-US" sz="2000" dirty="0" smtClean="0">
                <a:solidFill>
                  <a:srgbClr val="0070C0"/>
                </a:solidFill>
              </a:rPr>
              <a:t>Sauer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6) Beginning Partial Differential Equations, </a:t>
            </a:r>
            <a:r>
              <a:rPr lang="en-US" sz="2000" dirty="0" smtClean="0">
                <a:solidFill>
                  <a:srgbClr val="0070C0"/>
                </a:solidFill>
              </a:rPr>
              <a:t>2th edition - </a:t>
            </a:r>
            <a:r>
              <a:rPr lang="en-US" sz="2000" dirty="0">
                <a:solidFill>
                  <a:srgbClr val="0070C0"/>
                </a:solidFill>
              </a:rPr>
              <a:t>Peter V. </a:t>
            </a:r>
            <a:r>
              <a:rPr lang="en-US" sz="2000" dirty="0" err="1" smtClean="0">
                <a:solidFill>
                  <a:srgbClr val="0070C0"/>
                </a:solidFill>
              </a:rPr>
              <a:t>Oneil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7) 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Efficient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numerical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techniques</a:t>
            </a:r>
            <a:r>
              <a:rPr lang="pt-BR" sz="2000" dirty="0" smtClean="0">
                <a:solidFill>
                  <a:srgbClr val="0070C0"/>
                </a:solidFill>
              </a:rPr>
              <a:t> for </a:t>
            </a:r>
            <a:r>
              <a:rPr lang="pt-BR" sz="2000" dirty="0" err="1" smtClean="0">
                <a:solidFill>
                  <a:srgbClr val="0070C0"/>
                </a:solidFill>
              </a:rPr>
              <a:t>Burgers</a:t>
            </a:r>
            <a:r>
              <a:rPr lang="pt-BR" sz="2000" dirty="0" smtClean="0">
                <a:solidFill>
                  <a:srgbClr val="0070C0"/>
                </a:solidFill>
              </a:rPr>
              <a:t>’ </a:t>
            </a:r>
            <a:r>
              <a:rPr lang="pt-BR" sz="2000" dirty="0" err="1" smtClean="0">
                <a:solidFill>
                  <a:srgbClr val="0070C0"/>
                </a:solidFill>
              </a:rPr>
              <a:t>equation</a:t>
            </a:r>
            <a:r>
              <a:rPr lang="pt-BR" sz="2000" dirty="0" smtClean="0">
                <a:solidFill>
                  <a:srgbClr val="0070C0"/>
                </a:solidFill>
              </a:rPr>
              <a:t> –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8)  A </a:t>
            </a:r>
            <a:r>
              <a:rPr lang="en-US" sz="2000" dirty="0">
                <a:solidFill>
                  <a:srgbClr val="0070C0"/>
                </a:solidFill>
              </a:rPr>
              <a:t>systematic literature review of Burgers’ equation with </a:t>
            </a:r>
            <a:r>
              <a:rPr lang="en-US" sz="2000" dirty="0" smtClean="0">
                <a:solidFill>
                  <a:srgbClr val="0070C0"/>
                </a:solidFill>
              </a:rPr>
              <a:t>recent </a:t>
            </a:r>
            <a:r>
              <a:rPr lang="pt-BR" sz="2000" dirty="0" err="1" smtClean="0">
                <a:solidFill>
                  <a:srgbClr val="0070C0"/>
                </a:solidFill>
              </a:rPr>
              <a:t>advances</a:t>
            </a:r>
            <a:r>
              <a:rPr lang="pt-BR" sz="2000" dirty="0" smtClean="0">
                <a:solidFill>
                  <a:srgbClr val="0070C0"/>
                </a:solidFill>
              </a:rPr>
              <a:t> -</a:t>
            </a:r>
            <a:r>
              <a:rPr lang="pt-BR" sz="2000" dirty="0" err="1" smtClean="0">
                <a:solidFill>
                  <a:srgbClr val="0070C0"/>
                </a:solidFill>
              </a:rPr>
              <a:t>Mayur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P </a:t>
            </a:r>
            <a:r>
              <a:rPr lang="pt-BR" sz="2000" dirty="0" err="1" smtClean="0">
                <a:solidFill>
                  <a:srgbClr val="0070C0"/>
                </a:solidFill>
              </a:rPr>
              <a:t>Bonkile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  C. </a:t>
            </a:r>
            <a:r>
              <a:rPr lang="pt-BR" sz="2000" dirty="0" err="1" smtClean="0">
                <a:solidFill>
                  <a:srgbClr val="0070C0"/>
                </a:solidFill>
              </a:rPr>
              <a:t>Lakshmi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Mukundan,V</a:t>
            </a:r>
            <a:r>
              <a:rPr lang="pt-BR" sz="2000" dirty="0" smtClean="0">
                <a:solidFill>
                  <a:srgbClr val="0070C0"/>
                </a:solidFill>
              </a:rPr>
              <a:t>. S. </a:t>
            </a:r>
            <a:r>
              <a:rPr lang="pt-BR" sz="2000" dirty="0" err="1" smtClean="0">
                <a:solidFill>
                  <a:srgbClr val="0070C0"/>
                </a:solidFill>
              </a:rPr>
              <a:t>Aswin</a:t>
            </a:r>
            <a:endParaRPr lang="pt-B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9) </a:t>
            </a:r>
            <a:r>
              <a:rPr lang="en-US" sz="2000" dirty="0">
                <a:solidFill>
                  <a:srgbClr val="0070C0"/>
                </a:solidFill>
              </a:rPr>
              <a:t>Numerical solution of one-dimensional Burgers </a:t>
            </a:r>
            <a:r>
              <a:rPr lang="en-US" sz="2000" dirty="0" smtClean="0">
                <a:solidFill>
                  <a:srgbClr val="0070C0"/>
                </a:solidFill>
              </a:rPr>
              <a:t>equation:</a:t>
            </a:r>
            <a:r>
              <a:rPr lang="pt-BR" sz="2000" dirty="0" err="1" smtClean="0">
                <a:solidFill>
                  <a:srgbClr val="0070C0"/>
                </a:solidFill>
              </a:rPr>
              <a:t>explicit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and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exact-explicit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finite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difference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methods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S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 smtClean="0">
                <a:solidFill>
                  <a:srgbClr val="0070C0"/>
                </a:solidFill>
              </a:rPr>
              <a:t>Kutluay</a:t>
            </a:r>
            <a:r>
              <a:rPr lang="pt-BR" sz="2000" dirty="0" smtClean="0">
                <a:solidFill>
                  <a:srgbClr val="0070C0"/>
                </a:solidFill>
              </a:rPr>
              <a:t> , </a:t>
            </a:r>
            <a:r>
              <a:rPr lang="pt-BR" sz="2000" dirty="0">
                <a:solidFill>
                  <a:srgbClr val="0070C0"/>
                </a:solidFill>
              </a:rPr>
              <a:t>A</a:t>
            </a:r>
            <a:r>
              <a:rPr lang="pt-BR" sz="2000" dirty="0" smtClean="0">
                <a:solidFill>
                  <a:srgbClr val="0070C0"/>
                </a:solidFill>
              </a:rPr>
              <a:t>. R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>
                <a:solidFill>
                  <a:srgbClr val="0070C0"/>
                </a:solidFill>
              </a:rPr>
              <a:t>Bahadir</a:t>
            </a:r>
            <a:r>
              <a:rPr lang="pt-BR" sz="2000" dirty="0">
                <a:solidFill>
                  <a:srgbClr val="0070C0"/>
                </a:solidFill>
              </a:rPr>
              <a:t>, A. </a:t>
            </a:r>
            <a:r>
              <a:rPr lang="pt-BR" sz="2000" dirty="0" err="1" smtClean="0">
                <a:solidFill>
                  <a:srgbClr val="0070C0"/>
                </a:solidFill>
              </a:rPr>
              <a:t>Ozdes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0161"/>
            <a:ext cx="12192000" cy="341686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  Equação </a:t>
            </a:r>
            <a:r>
              <a:rPr lang="pt-BR" dirty="0">
                <a:solidFill>
                  <a:srgbClr val="0070C0"/>
                </a:solidFill>
              </a:rPr>
              <a:t>de </a:t>
            </a:r>
            <a:r>
              <a:rPr lang="pt-BR" dirty="0" smtClean="0">
                <a:solidFill>
                  <a:srgbClr val="0070C0"/>
                </a:solidFill>
              </a:rPr>
              <a:t>Burger:                                                (1)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24251"/>
            <a:ext cx="12192000" cy="2233749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É conhecido várias maneiras de resolver está equação diferencial parcial não linear: por meio de diferenças finitas, elementos finitos e analiticamente por meio da transformação de Cole-</a:t>
            </a:r>
            <a:r>
              <a:rPr lang="pt-BR" sz="3200" dirty="0" err="1" smtClean="0">
                <a:solidFill>
                  <a:srgbClr val="0070C0"/>
                </a:solidFill>
              </a:rPr>
              <a:t>Hopf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e outros métodos.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4" y="222069"/>
            <a:ext cx="522514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0"/>
            <a:ext cx="966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Resumo das etapas</a:t>
            </a:r>
            <a:endParaRPr lang="pt-B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</p:spPr>
            <p:txBody>
              <a:bodyPr/>
              <a:lstStyle/>
              <a:p>
                <a:r>
                  <a:rPr lang="pt-BR" dirty="0" smtClean="0"/>
                  <a:t>1) Transformar a EDP em diferenças finitas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2) Ajustar as diferenças finitas usando a condição inicial e as condições de </a:t>
                </a:r>
                <a:r>
                  <a:rPr lang="pt-BR" dirty="0" smtClean="0"/>
                  <a:t>fronteira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3) </a:t>
                </a:r>
                <a:r>
                  <a:rPr lang="pt-BR" dirty="0" smtClean="0"/>
                  <a:t>Resolver os sistema não linear gerado pelos passos 1) e 2) por meio do método de Newton (6 iterações do método de Newton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4) </a:t>
                </a:r>
                <a:r>
                  <a:rPr lang="pt-BR" dirty="0" smtClean="0"/>
                  <a:t>C/C++ não tem por padrão uma rotina que calcula a inversa de </a:t>
                </a:r>
                <a:r>
                  <a:rPr lang="pt-BR" dirty="0" smtClean="0"/>
                  <a:t>DF = </a:t>
                </a:r>
                <a:r>
                  <a:rPr lang="pt-BR" dirty="0" err="1" smtClean="0"/>
                  <a:t>Jac</a:t>
                </a:r>
                <a:r>
                  <a:rPr lang="pt-BR" dirty="0" smtClean="0"/>
                  <a:t> F no método de Newton, </a:t>
                </a:r>
                <a:r>
                  <a:rPr lang="pt-BR" dirty="0" smtClean="0"/>
                  <a:t>resolvemos então o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linear</m:t>
                    </m:r>
                  </m:oMath>
                </a14:m>
                <a:r>
                  <a:rPr lang="pt-BR" dirty="0" smtClean="0"/>
                  <a:t>   por meio de  </a:t>
                </a:r>
                <a:r>
                  <a:rPr lang="pt-BR" dirty="0" smtClean="0"/>
                  <a:t>iterações de </a:t>
                </a:r>
                <a:r>
                  <a:rPr lang="pt-BR" dirty="0" smtClean="0"/>
                  <a:t>Jacobi </a:t>
                </a:r>
                <a:r>
                  <a:rPr lang="pt-BR" dirty="0" smtClean="0"/>
                  <a:t>  </a:t>
                </a:r>
                <a:r>
                  <a:rPr lang="pt-BR" dirty="0" smtClean="0"/>
                  <a:t>( usando a rotina </a:t>
                </a:r>
                <a:r>
                  <a:rPr lang="pt-BR" dirty="0" err="1" smtClean="0"/>
                  <a:t>MPI_Bcast</a:t>
                </a:r>
                <a:r>
                  <a:rPr lang="pt-BR" dirty="0" smtClean="0"/>
                  <a:t>)  do MPI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  <a:blipFill>
                <a:blip r:embed="rId2"/>
                <a:stretch>
                  <a:fillRect l="-900" t="-1704" r="-1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No nosso estudo vamos: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12192000" cy="546027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1) Transformar a equação                                            (1-a)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Na diferença finita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(2-a)  ou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(2-b)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66" y="1126940"/>
            <a:ext cx="3665028" cy="112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293261"/>
            <a:ext cx="9339943" cy="115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5" y="5025144"/>
            <a:ext cx="9575074" cy="10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64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  A equação (2-b) pode ser reescrita com              (3)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2365"/>
            <a:ext cx="12192000" cy="437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No tempo j estamos tentando resolver a equação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                                           </a:t>
            </a:r>
            <a:r>
              <a:rPr lang="pt-BR" sz="3200" dirty="0" smtClean="0">
                <a:solidFill>
                  <a:srgbClr val="0070C0"/>
                </a:solidFill>
              </a:rPr>
              <a:t>(4a)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para as m variáveis desconhecidas                      e o termo                 é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o termo conhecido da iteração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E                                                (4b) são as condições de fronteira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8" y="324843"/>
            <a:ext cx="1174633" cy="4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" y="2546873"/>
            <a:ext cx="10541725" cy="108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3966882"/>
            <a:ext cx="1555377" cy="52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63" y="3966882"/>
            <a:ext cx="1112072" cy="52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81" y="5234557"/>
            <a:ext cx="3841377" cy="11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03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O sistema de equações (4a) é não linear, observe o 2° termo à direita </a:t>
            </a:r>
            <a:br>
              <a:rPr lang="pt-BR" sz="3200" dirty="0" smtClean="0">
                <a:solidFill>
                  <a:srgbClr val="0070C0"/>
                </a:solidFill>
              </a:rPr>
            </a:br>
            <a:r>
              <a:rPr lang="pt-BR" sz="3200" dirty="0" smtClean="0">
                <a:solidFill>
                  <a:srgbClr val="0070C0"/>
                </a:solidFill>
              </a:rPr>
              <a:t>do =, logo não pode ser resolvido por eliminação de Gauss ou LU.</a:t>
            </a:r>
            <a:endParaRPr lang="pt-BR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solidFill>
                      <a:srgbClr val="0070C0"/>
                    </a:solidFill>
                  </a:rPr>
                  <a:t>Mas podemos resolver pelo método de Newton</a:t>
                </a: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uma variável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        (5-a)</a:t>
                </a:r>
              </a:p>
              <a:p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várias variáveis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(5-b)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Agora C/C++ não tem por padrão a inversa de uma matriz quadrada então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(5-c)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E resolvemos (5-b) por Jacobi com MPI :   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 (5-d)</a:t>
                </a:r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rgbClr val="0070C0"/>
                    </a:solidFill>
                  </a:rPr>
                  <a:t>   e a atualizamos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.  No código em </a:t>
                </a:r>
                <a:r>
                  <a:rPr lang="pt-BR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e C/C++ fizemos a iteração         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(5-d) e (5-c) 6 vezes para que o valor procurado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seja próximo da solução exata.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  <a:blipFill>
                <a:blip r:embed="rId2"/>
                <a:stretch>
                  <a:fillRect l="-750" t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pt-BR" sz="3200" dirty="0" smtClean="0">
                    <a:solidFill>
                      <a:srgbClr val="FFC000"/>
                    </a:solidFill>
                  </a:rPr>
                  <a:t>   Lembrando o método de Newton: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36914"/>
            <a:ext cx="10728960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53543"/>
            <a:ext cx="301752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</a:t>
            </a:r>
            <a:r>
              <a:rPr lang="en-US" dirty="0" smtClean="0">
                <a:solidFill>
                  <a:srgbClr val="0070C0"/>
                </a:solidFill>
              </a:rPr>
              <a:t>9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edition Richard </a:t>
            </a:r>
            <a:r>
              <a:rPr lang="en-US" dirty="0">
                <a:solidFill>
                  <a:srgbClr val="0070C0"/>
                </a:solidFill>
              </a:rPr>
              <a:t>L. Burden,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>
                <a:solidFill>
                  <a:srgbClr val="0070C0"/>
                </a:solidFill>
              </a:rPr>
              <a:t>. 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- pg. 68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91840" y="4099496"/>
            <a:ext cx="5486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Lembrando método de Jacobi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3918856"/>
            <a:ext cx="8586650" cy="26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3" y="878480"/>
            <a:ext cx="6955844" cy="2204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868680"/>
            <a:ext cx="7957073" cy="2214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634" y="4036423"/>
            <a:ext cx="20378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Numerical Analysis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Timothy Sauer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1522460" y="3314838"/>
            <a:ext cx="756370" cy="222069"/>
          </a:xfrm>
          <a:prstGeom prst="rightArrow">
            <a:avLst>
              <a:gd name="adj1" fmla="val 691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339633" y="5368834"/>
            <a:ext cx="25733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edition Richard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Burden,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>
            <a:off x="2976282" y="5588183"/>
            <a:ext cx="433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Arrow 13"/>
          <p:cNvSpPr/>
          <p:nvPr/>
        </p:nvSpPr>
        <p:spPr>
          <a:xfrm rot="19902885">
            <a:off x="2288663" y="3025685"/>
            <a:ext cx="3769311" cy="24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1234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UFRGS – PPGMAP   Computação Paralela(Prof. Pedro Konzen)  Uso de C/C++ e MPI na equação de Burger  Roberto Hoo (18/maio/2021)  </vt:lpstr>
      <vt:lpstr>  Equação de Burger:                                                (1)</vt:lpstr>
      <vt:lpstr>PowerPoint Presentation</vt:lpstr>
      <vt:lpstr>Resumo das etapas</vt:lpstr>
      <vt:lpstr>No nosso estudo vamos:</vt:lpstr>
      <vt:lpstr>  A equação (2-b) pode ser reescrita com              (3)</vt:lpstr>
      <vt:lpstr>O sistema de equações (4a) é não linear, observe o 2° termo à direita  do =, logo não pode ser resolvido por eliminação de Gauss ou LU.</vt:lpstr>
      <vt:lpstr>   Lembrando o método de Newton:     〖f^′ (p_(j-1))(p〗_(j-1)-p_j) =f(p_(j-1))</vt:lpstr>
      <vt:lpstr>Lembrando método de Jacobi</vt:lpstr>
      <vt:lpstr>Lembrando método de Jacobi</vt:lpstr>
      <vt:lpstr>Rotina MPI_Bcast</vt:lpstr>
      <vt:lpstr>Gráfico feito pelo MatLab </vt:lpstr>
      <vt:lpstr>Resultados </vt:lpstr>
      <vt:lpstr>PowerPoint Presentation</vt:lpstr>
      <vt:lpstr>Conclusão do trabalho de Computação Paralela</vt:lpstr>
      <vt:lpstr> 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UFRGS – PPGMAP  Computação Paralela Uso de OpenMP em uma função evolutiva  do p-Laplaciano usando diferenças finitas</dc:title>
  <dc:creator>Roberto Hoo</dc:creator>
  <cp:lastModifiedBy>Roberto Hoo</cp:lastModifiedBy>
  <cp:revision>121</cp:revision>
  <dcterms:created xsi:type="dcterms:W3CDTF">2021-03-17T14:53:05Z</dcterms:created>
  <dcterms:modified xsi:type="dcterms:W3CDTF">2021-05-17T15:05:18Z</dcterms:modified>
</cp:coreProperties>
</file>