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349" r:id="rId3"/>
    <p:sldId id="350" r:id="rId4"/>
    <p:sldId id="353" r:id="rId5"/>
    <p:sldId id="351" r:id="rId6"/>
    <p:sldId id="352" r:id="rId7"/>
    <p:sldId id="354" r:id="rId8"/>
    <p:sldId id="355" r:id="rId9"/>
    <p:sldId id="356" r:id="rId10"/>
    <p:sldId id="338" r:id="rId11"/>
    <p:sldId id="34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Hoo" initials="RH" lastIdx="1" clrIdx="0">
    <p:extLst>
      <p:ext uri="{19B8F6BF-5375-455C-9EA6-DF929625EA0E}">
        <p15:presenceInfo xmlns:p15="http://schemas.microsoft.com/office/powerpoint/2012/main" userId="Roberto H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6T12:44:05.21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BBBB5-EBC7-48BD-BC08-B2A38CD4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6113D-46FE-477D-BF3C-A97B771B7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F83FE-CDD8-4D7E-A80B-0ED7F599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30800-4E2F-48E1-A7E3-7666A89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6D131-C3B7-4107-80D7-5E562980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8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045CE-BD74-451B-A653-2BC1F846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EBA86C-7248-452E-BD66-53C7ACE6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8979D2-84D0-4118-9162-C9D51D2F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6F580-D42A-4808-A540-52B7CF17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E6D69-0C53-4FF6-820C-742C9DF4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24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B601EC-4B09-4600-8A7D-4D1C4F251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CE01B4-0765-4415-9216-FC1DC39A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38B3CB-B274-407D-A48D-833734D9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08CB7-90CA-42D1-AE60-4540E664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1A84EA-B2F4-432C-976F-4294DB85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2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3A47B-CA95-4E6E-8F88-F1607BC5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6A318-B75E-4D4F-AD53-8E8253D5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729EF2-18C1-4A94-AA2A-86517CDB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97843-E2C5-4568-AA44-CF1935D4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776FC-AE0B-41D2-A98C-C6CCF382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4FAE2-520A-40C6-92F2-39C907AF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D613DC-5517-42CD-A1BB-3D98E1A6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8382E-A167-458D-BC94-9FA93ABB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F2F0A-523A-4EB8-8E0F-34BBA43F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CF1DE-95E6-4667-AB8A-6B440EF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4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BE2B3-0539-4073-9A7B-4AB7EAAF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4A653-5A86-4618-A7B1-5540EC86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0D1854-1D13-48A5-B94A-3AA855630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FEAD90-3034-4390-9F49-912AE6AC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3FE815-B044-4092-9F68-5F7007FF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D49C21-DFEE-4251-84D6-68858454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70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49979-3069-4756-B1D9-0754E51B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5721-BDE3-4645-842A-74045854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C04088-25B2-4D9A-A8EA-383423B54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054E4E-E10F-424E-ACE6-8A972E751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2D89C9-E999-4278-927E-8C3FAF42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BAC79A-D5DB-4531-803F-0BB7A7EA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397DD-46F9-41F3-9E93-9149477D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842256-E5F1-49DB-B0FA-488E63D9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69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214A9-EA51-4DCF-B591-ECE5B1A8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C000B4-715A-485F-BF8E-1039A994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5BC5D2-E8CE-4733-A293-0227CFAE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BD4B2C-28A7-4E85-8CC3-2D4FEBC7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1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CE5FA5-9A37-490A-8CB9-A2D53131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685F5E-D35D-42F5-9248-2503C7C3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2F66D-D3CC-4FF8-AB88-4C9384B1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1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3BCB-F737-4A88-BAA9-D53B0B8B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CF5A9-8176-42FE-B189-FC2E2D67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5FF201-2806-42B7-BFEC-2017C1FA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B0261-3313-40CB-B14C-79081350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9B3CF-BFB0-4685-9484-42F384EC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4105A9-E043-48AF-95F4-2D2698AC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74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23AF2-816C-4E8F-8A81-7A5A44A8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E19BAA-5213-4972-9E1B-52625A91B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ED23C1-086E-4A9A-942A-8F73A792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9FE98-2332-4D52-A959-EB7B1AB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ECBE-1F4A-4A39-9D46-B3620D2F28B0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E9FD9-57C4-47B9-8AAD-F0BC1015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39DF47-16A8-48F7-8422-AC50EFBA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2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669AEA-9D4C-43A4-937C-3D3EFD87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52CED-80CD-4419-9AA8-08F4FE649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EA37C-2697-448E-8C45-00FED5341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ECBE-1F4A-4A39-9D46-B3620D2F28B0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DC4A-FBCF-4091-B68A-0558506D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0FACD0-76E5-4F49-A984-EF0DDC616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7D3E-5AA4-46F0-A880-F42610AB7C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12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hkonzen.github.io/notas/" TargetMode="External"/><Relationship Id="rId2" Type="http://schemas.openxmlformats.org/officeDocument/2006/relationships/hyperlink" Target="https://phkonzen.github.io/notas/MatematicaNumericaParalela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F6ECD-3BD4-4F4B-86C3-CF4A8D3C2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5066"/>
            <a:ext cx="12192000" cy="5633155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pt-BR" dirty="0"/>
              <a:t>UFRGS – PPGMAP</a:t>
            </a:r>
            <a:br>
              <a:rPr lang="pt-BR" dirty="0"/>
            </a:br>
            <a:r>
              <a:rPr lang="pt-BR" dirty="0"/>
              <a:t>  Computação Paralela(</a:t>
            </a:r>
            <a:r>
              <a:rPr lang="pt-BR" sz="4400" dirty="0"/>
              <a:t>Prof. Pedro </a:t>
            </a:r>
            <a:r>
              <a:rPr lang="pt-BR" sz="4400" dirty="0" err="1"/>
              <a:t>Konzen</a:t>
            </a:r>
            <a:r>
              <a:rPr lang="pt-BR" sz="6000" dirty="0"/>
              <a:t>)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Uso de </a:t>
            </a:r>
            <a:r>
              <a:rPr lang="pt-BR" dirty="0" smtClean="0"/>
              <a:t>C/C++ e MPI na equação de Burger</a:t>
            </a:r>
            <a:r>
              <a:rPr lang="pt-BR" dirty="0"/>
              <a:t/>
            </a:r>
            <a:br>
              <a:rPr lang="pt-BR" dirty="0"/>
            </a:br>
            <a:r>
              <a:rPr lang="pt-BR" sz="1400" dirty="0"/>
              <a:t/>
            </a:r>
            <a:br>
              <a:rPr lang="pt-BR" sz="1400" dirty="0"/>
            </a:br>
            <a:r>
              <a:rPr lang="pt-BR" sz="4900" dirty="0"/>
              <a:t>Roberto Hoo </a:t>
            </a:r>
            <a:r>
              <a:rPr lang="pt-BR" sz="4900" dirty="0" smtClean="0"/>
              <a:t>(18/maio/2021</a:t>
            </a:r>
            <a:r>
              <a:rPr lang="pt-BR" sz="4900" dirty="0"/>
              <a:t>)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5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332A6-EDA7-46B4-ADD7-5E07E689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2790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Conclusão do trabalho de Computação Paralela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CDC50A-FBC9-403E-8658-C80E776FB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58097"/>
            <a:ext cx="12191999" cy="5399903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1) Inicialmente na dissertação foi usado apenas o código serial e o código com </a:t>
            </a:r>
            <a:r>
              <a:rPr lang="pt-BR" sz="2400" dirty="0" err="1"/>
              <a:t>OpenMP</a:t>
            </a:r>
            <a:r>
              <a:rPr lang="pt-BR" sz="2400" dirty="0"/>
              <a:t> com blocos extras de tamanho 50(primeiro método). Foi usado os computadores do </a:t>
            </a:r>
            <a:r>
              <a:rPr lang="pt-BR" sz="2400" dirty="0" err="1"/>
              <a:t>Cenapad</a:t>
            </a:r>
            <a:r>
              <a:rPr lang="pt-BR" sz="2400" dirty="0"/>
              <a:t>(Campinas-Brasil), Global-</a:t>
            </a:r>
            <a:r>
              <a:rPr lang="pt-BR" sz="2400" dirty="0" err="1"/>
              <a:t>Okeanos</a:t>
            </a:r>
            <a:r>
              <a:rPr lang="pt-BR" sz="2400" dirty="0"/>
              <a:t>(Grécia) e Grid5000(França)</a:t>
            </a:r>
          </a:p>
          <a:p>
            <a:endParaRPr lang="pt-BR" sz="2400" dirty="0"/>
          </a:p>
          <a:p>
            <a:r>
              <a:rPr lang="pt-BR" sz="2400" dirty="0"/>
              <a:t>2) Tentei várias vezes implementar o segundo método(sem bloco extra) mas sempre era mais lento que o primeiro método. Agora neste trabalho de Computação paralela, estudando melhor as </a:t>
            </a:r>
            <a:r>
              <a:rPr lang="pt-BR" sz="2400" dirty="0" err="1"/>
              <a:t>diretivasde</a:t>
            </a:r>
            <a:r>
              <a:rPr lang="pt-BR" sz="2400" dirty="0"/>
              <a:t> </a:t>
            </a:r>
            <a:r>
              <a:rPr lang="pt-BR" sz="2400" dirty="0" err="1"/>
              <a:t>OpenMP</a:t>
            </a:r>
            <a:r>
              <a:rPr lang="pt-BR" sz="2400" dirty="0"/>
              <a:t>: </a:t>
            </a:r>
            <a:r>
              <a:rPr lang="pt-BR" sz="2400" dirty="0">
                <a:solidFill>
                  <a:srgbClr val="FF0000"/>
                </a:solidFill>
              </a:rPr>
              <a:t>- </a:t>
            </a:r>
            <a:r>
              <a:rPr lang="pt-BR" sz="2400" dirty="0" err="1">
                <a:solidFill>
                  <a:srgbClr val="FF0000"/>
                </a:solidFill>
              </a:rPr>
              <a:t>critical</a:t>
            </a:r>
            <a:r>
              <a:rPr lang="pt-BR" sz="2400" dirty="0">
                <a:solidFill>
                  <a:srgbClr val="FF0000"/>
                </a:solidFill>
              </a:rPr>
              <a:t>, </a:t>
            </a:r>
            <a:r>
              <a:rPr lang="pt-BR" sz="2400" dirty="0" err="1">
                <a:solidFill>
                  <a:srgbClr val="FF0000"/>
                </a:solidFill>
              </a:rPr>
              <a:t>shared</a:t>
            </a:r>
            <a:r>
              <a:rPr lang="pt-BR" sz="2400" dirty="0">
                <a:solidFill>
                  <a:srgbClr val="FF0000"/>
                </a:solidFill>
              </a:rPr>
              <a:t>, </a:t>
            </a:r>
            <a:r>
              <a:rPr lang="pt-BR" sz="2400" dirty="0" err="1">
                <a:solidFill>
                  <a:srgbClr val="FF0000"/>
                </a:solidFill>
              </a:rPr>
              <a:t>private</a:t>
            </a:r>
            <a:r>
              <a:rPr lang="pt-BR" sz="2400" dirty="0">
                <a:solidFill>
                  <a:srgbClr val="FF0000"/>
                </a:solidFill>
              </a:rPr>
              <a:t>, master, for, etc..-</a:t>
            </a:r>
            <a:r>
              <a:rPr lang="pt-BR" sz="2400" dirty="0"/>
              <a:t> consegui implementar uma versão do segundo método(sem os blocos extras) cujos testes acima se mostraram mais rápidos que com blocos extras. </a:t>
            </a:r>
          </a:p>
          <a:p>
            <a:endParaRPr lang="pt-BR" sz="2400" dirty="0"/>
          </a:p>
          <a:p>
            <a:r>
              <a:rPr lang="pt-BR" sz="2400" dirty="0"/>
              <a:t>3) O entendimento detalhado e profundo das várias diretivas de </a:t>
            </a:r>
            <a:r>
              <a:rPr lang="pt-BR" sz="2400" dirty="0" err="1"/>
              <a:t>OpenMP</a:t>
            </a:r>
            <a:r>
              <a:rPr lang="pt-BR" sz="2400" dirty="0"/>
              <a:t>, leva tempo e prática.</a:t>
            </a:r>
          </a:p>
          <a:p>
            <a:endParaRPr lang="pt-BR" sz="2400" dirty="0"/>
          </a:p>
          <a:p>
            <a:r>
              <a:rPr lang="pt-BR" sz="2400" dirty="0"/>
              <a:t>4) Na último parágrafo da dissertação foi dito que a computação daqueles resultados levaram vários meses, logo é imperativo o uso de MPI ou MPI + </a:t>
            </a:r>
            <a:r>
              <a:rPr lang="pt-BR" sz="2400" dirty="0" err="1"/>
              <a:t>OpenMP</a:t>
            </a:r>
            <a:r>
              <a:rPr lang="pt-BR" sz="2400" dirty="0"/>
              <a:t> em projetos similares como este no futuro.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319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C66A314-87DD-44EF-865E-00E24FBA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147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>
                <a:solidFill>
                  <a:srgbClr val="0070C0"/>
                </a:solidFill>
              </a:rPr>
              <a:t> Referências: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44ED92-D4FD-4DC7-95CA-D719FE9B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1999" cy="4351338"/>
          </a:xfrm>
        </p:spPr>
        <p:txBody>
          <a:bodyPr>
            <a:normAutofit/>
          </a:bodyPr>
          <a:lstStyle/>
          <a:p>
            <a:r>
              <a:rPr lang="pt-BR" sz="2400" dirty="0"/>
              <a:t>1)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https://phkonzen.github.io/notas/MatematicaNumericaParalela/main.html</a:t>
            </a:r>
            <a:endParaRPr lang="pt-BR" sz="2400" dirty="0">
              <a:solidFill>
                <a:srgbClr val="0070C0"/>
              </a:solidFill>
            </a:endParaRPr>
          </a:p>
          <a:p>
            <a:endParaRPr lang="pt-BR" sz="2400" dirty="0">
              <a:solidFill>
                <a:srgbClr val="0070C0"/>
              </a:solidFill>
            </a:endParaRPr>
          </a:p>
          <a:p>
            <a:r>
              <a:rPr lang="pt-BR" sz="2400" dirty="0">
                <a:solidFill>
                  <a:srgbClr val="0070C0"/>
                </a:solidFill>
              </a:rPr>
              <a:t>2) </a:t>
            </a:r>
            <a:r>
              <a:rPr lang="pt-BR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https://phkonzen.github.io/notas/</a:t>
            </a:r>
            <a:endParaRPr lang="pt-BR" sz="2400" dirty="0">
              <a:solidFill>
                <a:srgbClr val="0070C0"/>
              </a:solidFill>
            </a:endParaRPr>
          </a:p>
          <a:p>
            <a:endParaRPr lang="pt-BR" sz="2400" dirty="0">
              <a:solidFill>
                <a:srgbClr val="0070C0"/>
              </a:solidFill>
            </a:endParaRPr>
          </a:p>
          <a:p>
            <a:r>
              <a:rPr lang="pt-BR" sz="2400" dirty="0">
                <a:solidFill>
                  <a:srgbClr val="0070C0"/>
                </a:solidFill>
              </a:rPr>
              <a:t>3) https://github.com/Roberto-Hoo/Trabalho-1-Computacao-paralela-23Mar2021</a:t>
            </a:r>
          </a:p>
          <a:p>
            <a:endParaRPr lang="pt-BR" sz="2400" dirty="0">
              <a:solidFill>
                <a:srgbClr val="0070C0"/>
              </a:solidFill>
            </a:endParaRPr>
          </a:p>
          <a:p>
            <a:r>
              <a:rPr lang="pt-BR" sz="2400" dirty="0">
                <a:solidFill>
                  <a:srgbClr val="0070C0"/>
                </a:solidFill>
              </a:rPr>
              <a:t>4) https://github.com/Roberto-Hoo/Tese-RobertoHoo-PZingano-UFRGS-Matematica-2018</a:t>
            </a:r>
          </a:p>
        </p:txBody>
      </p:sp>
    </p:spTree>
    <p:extLst>
      <p:ext uri="{BB962C8B-B14F-4D97-AF65-F5344CB8AC3E}">
        <p14:creationId xmlns:p14="http://schemas.microsoft.com/office/powerpoint/2010/main" val="65566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0161"/>
            <a:ext cx="12192000" cy="341686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0070C0"/>
                </a:solidFill>
              </a:rPr>
              <a:t>  Equação </a:t>
            </a:r>
            <a:r>
              <a:rPr lang="pt-BR" dirty="0">
                <a:solidFill>
                  <a:srgbClr val="0070C0"/>
                </a:solidFill>
              </a:rPr>
              <a:t>de </a:t>
            </a:r>
            <a:r>
              <a:rPr lang="pt-BR" dirty="0" smtClean="0">
                <a:solidFill>
                  <a:srgbClr val="0070C0"/>
                </a:solidFill>
              </a:rPr>
              <a:t>Burger:                                                (1)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24251"/>
            <a:ext cx="12192000" cy="2233749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0070C0"/>
                </a:solidFill>
              </a:rPr>
              <a:t>É conhecido várias maneiras de resolver está equação diferencial parcial não linear: por meio de diferenças finitas, elementos finitos e analiticamente por meio da transformação de Cole-</a:t>
            </a:r>
            <a:r>
              <a:rPr lang="pt-BR" sz="3200" dirty="0" err="1" smtClean="0">
                <a:solidFill>
                  <a:srgbClr val="0070C0"/>
                </a:solidFill>
              </a:rPr>
              <a:t>Hopf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e outros métodos.</a:t>
            </a: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54" y="222069"/>
            <a:ext cx="5225143" cy="24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0"/>
            <a:ext cx="9666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Etapas</a:t>
            </a:r>
            <a:endParaRPr lang="pt-BR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136468"/>
                <a:ext cx="12192000" cy="5721531"/>
              </a:xfrm>
            </p:spPr>
            <p:txBody>
              <a:bodyPr/>
              <a:lstStyle/>
              <a:p>
                <a:r>
                  <a:rPr lang="pt-BR" dirty="0" smtClean="0"/>
                  <a:t>1) Transformar a EDP em diferenças finitas</a:t>
                </a:r>
              </a:p>
              <a:p>
                <a:r>
                  <a:rPr lang="pt-BR" dirty="0" smtClean="0"/>
                  <a:t>2) Ajustar as diferenças finitas usando a condição inicial e as condições de fronteira</a:t>
                </a:r>
              </a:p>
              <a:p>
                <a:r>
                  <a:rPr lang="pt-BR" dirty="0" smtClean="0"/>
                  <a:t>3a) Resolver os sistema não linear gerado pelos passos 1) e 2) por meio do método de Newton (6 iterações do método de Newton).</a:t>
                </a:r>
              </a:p>
              <a:p>
                <a:r>
                  <a:rPr lang="pt-BR" dirty="0" smtClean="0"/>
                  <a:t>3b) C/C++ não tem por padrão uma rotina que calcula a inversa de DF gerado no passo 3), resolvemos então o sistema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𝐷𝐹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/>
                  <a:t>     por meio de Jacobi com MPI  </a:t>
                </a:r>
              </a:p>
              <a:p>
                <a:r>
                  <a:rPr lang="pt-BR" dirty="0" smtClean="0"/>
                  <a:t>3b) Atualiza a aproximação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/>
                  <a:t>;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136468"/>
                <a:ext cx="12192000" cy="5721531"/>
              </a:xfrm>
              <a:blipFill>
                <a:blip r:embed="rId2"/>
                <a:stretch>
                  <a:fillRect l="-900" t="-1704" r="-16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746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No nosso estudo vamos: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726"/>
            <a:ext cx="12192000" cy="5460274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1) Transformar a equação                                            (1-a)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endParaRPr lang="pt-BR" sz="3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Na diferença finita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(2-a)  ou</a:t>
            </a:r>
          </a:p>
          <a:p>
            <a:pPr marL="0" indent="0">
              <a:buNone/>
            </a:pPr>
            <a:endParaRPr lang="pt-BR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                                                                                                            (2-b) 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 </a:t>
            </a: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66" y="1126940"/>
            <a:ext cx="3665028" cy="1123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6" y="3293261"/>
            <a:ext cx="9339943" cy="115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5" y="5025144"/>
            <a:ext cx="9575074" cy="103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646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  A equação (2-b) pode ser reescrita com              (3)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42365"/>
            <a:ext cx="12192000" cy="4373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sz="3200" dirty="0" smtClean="0">
                <a:solidFill>
                  <a:srgbClr val="0070C0"/>
                </a:solidFill>
              </a:rPr>
              <a:t>No tempo j estamos tentando resolver a equação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                                                                                                                              </a:t>
            </a:r>
            <a:r>
              <a:rPr lang="pt-BR" sz="3200" dirty="0" smtClean="0">
                <a:solidFill>
                  <a:srgbClr val="0070C0"/>
                </a:solidFill>
              </a:rPr>
              <a:t>(4a)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sz="3200" dirty="0" smtClean="0">
                <a:solidFill>
                  <a:srgbClr val="0070C0"/>
                </a:solidFill>
              </a:rPr>
              <a:t>para as m variáveis desconhecidas                      e o termo                 é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o termo conhecido da iteração anterior.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 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 smtClean="0">
                <a:solidFill>
                  <a:srgbClr val="0070C0"/>
                </a:solidFill>
              </a:rPr>
              <a:t>  E                                                (4b) são as condições de fronteira</a:t>
            </a:r>
          </a:p>
          <a:p>
            <a:pPr marL="0" indent="0">
              <a:buNone/>
            </a:pPr>
            <a:endParaRPr lang="pt-BR" sz="32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908" y="324843"/>
            <a:ext cx="1174633" cy="486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9" y="2546873"/>
            <a:ext cx="10541725" cy="1089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3966882"/>
            <a:ext cx="1555377" cy="524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563" y="3966882"/>
            <a:ext cx="1112072" cy="524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81" y="5234557"/>
            <a:ext cx="3841377" cy="11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033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pt-BR" sz="3200" dirty="0" smtClean="0">
                <a:solidFill>
                  <a:srgbClr val="0070C0"/>
                </a:solidFill>
              </a:rPr>
              <a:t>O sistema de equações (4a) é não linear, observe o 2° termo à direita </a:t>
            </a:r>
            <a:br>
              <a:rPr lang="pt-BR" sz="3200" dirty="0" smtClean="0">
                <a:solidFill>
                  <a:srgbClr val="0070C0"/>
                </a:solidFill>
              </a:rPr>
            </a:br>
            <a:r>
              <a:rPr lang="pt-BR" sz="3200" dirty="0" smtClean="0">
                <a:solidFill>
                  <a:srgbClr val="0070C0"/>
                </a:solidFill>
              </a:rPr>
              <a:t>do =, logo não pode ser resolvido por eliminação de Gauss ou LU.</a:t>
            </a:r>
            <a:endParaRPr lang="pt-BR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384663"/>
                <a:ext cx="12192000" cy="547333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>
                    <a:solidFill>
                      <a:srgbClr val="0070C0"/>
                    </a:solidFill>
                  </a:rPr>
                  <a:t>Mas podemos resolver pelo método de Newton</a:t>
                </a: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Para funções de uma variável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           (5-a)</a:t>
                </a:r>
              </a:p>
              <a:p>
                <a:endParaRPr lang="pt-BR" dirty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Para funções de várias variáveis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    (5-b)</a:t>
                </a:r>
                <a:endParaRPr lang="pt-BR" dirty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Agora C/C++ não tem por padrão a inversa de uma matriz quadrada então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(5-c)</a:t>
                </a:r>
              </a:p>
              <a:p>
                <a:pPr marL="0" indent="0">
                  <a:buNone/>
                </a:pPr>
                <a:endParaRPr lang="pt-BR" dirty="0" smtClean="0">
                  <a:solidFill>
                    <a:srgbClr val="0070C0"/>
                  </a:solidFill>
                </a:endParaRPr>
              </a:p>
              <a:p>
                <a:r>
                  <a:rPr lang="pt-BR" dirty="0" smtClean="0">
                    <a:solidFill>
                      <a:srgbClr val="0070C0"/>
                    </a:solidFill>
                  </a:rPr>
                  <a:t>E resolvemos (5-b) por Jacobi com MPI :    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𝑫𝑭</m:t>
                    </m:r>
                    <m:d>
                      <m:d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  (5-d)</a:t>
                </a:r>
              </a:p>
              <a:p>
                <a:pPr marL="0" indent="0">
                  <a:buNone/>
                </a:pPr>
                <a:r>
                  <a:rPr lang="pt-BR" dirty="0" smtClean="0">
                    <a:solidFill>
                      <a:srgbClr val="0070C0"/>
                    </a:solidFill>
                  </a:rPr>
                  <a:t>   e a atualizamos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.  No código em </a:t>
                </a:r>
                <a:r>
                  <a:rPr lang="pt-BR" dirty="0" err="1" smtClean="0">
                    <a:solidFill>
                      <a:srgbClr val="0070C0"/>
                    </a:solidFill>
                  </a:rPr>
                  <a:t>MatLab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e C/C++ fizemos a iteração         </a:t>
                </a:r>
              </a:p>
              <a:p>
                <a:pPr marL="0" indent="0">
                  <a:buNone/>
                </a:pPr>
                <a:r>
                  <a:rPr lang="pt-BR" dirty="0">
                    <a:solidFill>
                      <a:srgbClr val="0070C0"/>
                    </a:solidFill>
                  </a:rPr>
                  <a:t>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  (5-d) e (5-c) 6 vezes para que o valor procurado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rgbClr val="0070C0"/>
                    </a:solidFill>
                  </a:rPr>
                  <a:t> seja próximo da </a:t>
                </a:r>
                <a:r>
                  <a:rPr lang="pt-BR" dirty="0" smtClean="0">
                    <a:solidFill>
                      <a:srgbClr val="0070C0"/>
                    </a:solidFill>
                  </a:rPr>
                  <a:t>solução exata.</a:t>
                </a:r>
                <a:endParaRPr lang="pt-BR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384663"/>
                <a:ext cx="12192000" cy="5473338"/>
              </a:xfrm>
              <a:blipFill>
                <a:blip r:embed="rId2"/>
                <a:stretch>
                  <a:fillRect l="-750" t="-16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1188719"/>
              </a:xfr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pt-BR" sz="3200" dirty="0" smtClean="0">
                    <a:solidFill>
                      <a:srgbClr val="FFC000"/>
                    </a:solidFill>
                  </a:rPr>
                  <a:t>Lembrando o método de Newton: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e>
                          <m:sup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  <m:r>
                              <a:rPr lang="pt-BR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sub>
                        </m:s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=</m:t>
                    </m:r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pt-BR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  <m:r>
                      <a:rPr lang="pt-BR" sz="3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pt-BR" sz="32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1188719"/>
              </a:xfrm>
              <a:blipFill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3040" y="1436914"/>
            <a:ext cx="10728960" cy="5421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53543"/>
            <a:ext cx="301752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Numerical Analysis, </a:t>
            </a:r>
            <a:r>
              <a:rPr lang="en-US" dirty="0" smtClean="0">
                <a:solidFill>
                  <a:srgbClr val="0070C0"/>
                </a:solidFill>
              </a:rPr>
              <a:t>9</a:t>
            </a:r>
            <a:r>
              <a:rPr lang="en-US" baseline="30000" dirty="0" smtClean="0">
                <a:solidFill>
                  <a:srgbClr val="0070C0"/>
                </a:solidFill>
              </a:rPr>
              <a:t>th</a:t>
            </a:r>
            <a:r>
              <a:rPr lang="en-US" dirty="0" smtClean="0">
                <a:solidFill>
                  <a:srgbClr val="0070C0"/>
                </a:solidFill>
              </a:rPr>
              <a:t> edition Richard </a:t>
            </a:r>
            <a:r>
              <a:rPr lang="en-US" dirty="0">
                <a:solidFill>
                  <a:srgbClr val="0070C0"/>
                </a:solidFill>
              </a:rPr>
              <a:t>L. Burden,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J</a:t>
            </a:r>
            <a:r>
              <a:rPr lang="en-US" dirty="0">
                <a:solidFill>
                  <a:srgbClr val="0070C0"/>
                </a:solidFill>
              </a:rPr>
              <a:t>. Douglas </a:t>
            </a:r>
            <a:r>
              <a:rPr lang="en-US" dirty="0" err="1">
                <a:solidFill>
                  <a:srgbClr val="0070C0"/>
                </a:solidFill>
              </a:rPr>
              <a:t>Faires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- pg. 68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91840" y="4099496"/>
            <a:ext cx="5486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0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908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smtClean="0">
                <a:solidFill>
                  <a:srgbClr val="FFC000"/>
                </a:solidFill>
              </a:rPr>
              <a:t>Relembrando método de Jacobi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50" y="3918856"/>
            <a:ext cx="8586650" cy="26909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503" y="878480"/>
            <a:ext cx="6955844" cy="2204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25" y="868680"/>
            <a:ext cx="7957073" cy="22141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9634" y="4036423"/>
            <a:ext cx="203780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Numerical Analysis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Timothy Sauer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 flipV="1">
            <a:off x="1522460" y="3314838"/>
            <a:ext cx="756370" cy="222069"/>
          </a:xfrm>
          <a:prstGeom prst="rightArrow">
            <a:avLst>
              <a:gd name="adj1" fmla="val 6919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339633" y="5368834"/>
            <a:ext cx="257338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Numerical Analysis, 9</a:t>
            </a:r>
            <a:r>
              <a:rPr lang="en-US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 edition Richard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Burden,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Douglas </a:t>
            </a:r>
            <a:r>
              <a:rPr lang="en-US" dirty="0" err="1">
                <a:solidFill>
                  <a:srgbClr val="0070C0"/>
                </a:solidFill>
              </a:rPr>
              <a:t>Faires</a:t>
            </a:r>
            <a:endParaRPr lang="pt-BR" dirty="0"/>
          </a:p>
        </p:txBody>
      </p:sp>
      <p:sp>
        <p:nvSpPr>
          <p:cNvPr id="13" name="Right Arrow 12"/>
          <p:cNvSpPr/>
          <p:nvPr/>
        </p:nvSpPr>
        <p:spPr>
          <a:xfrm>
            <a:off x="2976282" y="5588183"/>
            <a:ext cx="43312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ight Arrow 13"/>
          <p:cNvSpPr/>
          <p:nvPr/>
        </p:nvSpPr>
        <p:spPr>
          <a:xfrm rot="19902885">
            <a:off x="2288663" y="3025685"/>
            <a:ext cx="3769311" cy="243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809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do Office</vt:lpstr>
      <vt:lpstr>UFRGS – PPGMAP   Computação Paralela(Prof. Pedro Konzen)  Uso de C/C++ e MPI na equação de Burger  Roberto Hoo (18/maio/2021)  </vt:lpstr>
      <vt:lpstr>  Equação de Burger:                                                (1)</vt:lpstr>
      <vt:lpstr>PowerPoint Presentation</vt:lpstr>
      <vt:lpstr>Etapas</vt:lpstr>
      <vt:lpstr>No nosso estudo vamos:</vt:lpstr>
      <vt:lpstr>  A equação (2-b) pode ser reescrita com              (3)</vt:lpstr>
      <vt:lpstr>O sistema de equações (4a) é não linear, observe o 2° termo à direita  do =, logo não pode ser resolvido por eliminação de Gauss ou LU.</vt:lpstr>
      <vt:lpstr>Lembrando o método de Newton:      〖f^′ (p_(j-1))(p〗_(j-1)-p_j) =f(p_(j-1))</vt:lpstr>
      <vt:lpstr>Relembrando método de Jacobi</vt:lpstr>
      <vt:lpstr>Conclusão do trabalho de Computação Paralela</vt:lpstr>
      <vt:lpstr> 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UFRGS – PPGMAP  Computação Paralela Uso de OpenMP em uma função evolutiva  do p-Laplaciano usando diferenças finitas</dc:title>
  <dc:creator>Roberto Hoo</dc:creator>
  <cp:lastModifiedBy>Roberto Hoo</cp:lastModifiedBy>
  <cp:revision>100</cp:revision>
  <dcterms:created xsi:type="dcterms:W3CDTF">2021-03-17T14:53:05Z</dcterms:created>
  <dcterms:modified xsi:type="dcterms:W3CDTF">2021-05-16T15:51:11Z</dcterms:modified>
</cp:coreProperties>
</file>