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349" r:id="rId3"/>
    <p:sldId id="350" r:id="rId4"/>
    <p:sldId id="353" r:id="rId5"/>
    <p:sldId id="351" r:id="rId6"/>
    <p:sldId id="352" r:id="rId7"/>
    <p:sldId id="354" r:id="rId8"/>
    <p:sldId id="355" r:id="rId9"/>
    <p:sldId id="356" r:id="rId10"/>
    <p:sldId id="360" r:id="rId11"/>
    <p:sldId id="361" r:id="rId12"/>
    <p:sldId id="357" r:id="rId13"/>
    <p:sldId id="358" r:id="rId14"/>
    <p:sldId id="359" r:id="rId15"/>
    <p:sldId id="338" r:id="rId16"/>
    <p:sldId id="34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Hoo" initials="RH" lastIdx="2" clrIdx="0">
    <p:extLst>
      <p:ext uri="{19B8F6BF-5375-455C-9EA6-DF929625EA0E}">
        <p15:presenceInfo xmlns:p15="http://schemas.microsoft.com/office/powerpoint/2012/main" userId="Roberto H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BBBB5-EBC7-48BD-BC08-B2A38CD40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6113D-46FE-477D-BF3C-A97B771B7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F83FE-CDD8-4D7E-A80B-0ED7F599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630800-4E2F-48E1-A7E3-7666A89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6D131-C3B7-4107-80D7-5E562980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8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045CE-BD74-451B-A653-2BC1F846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EBA86C-7248-452E-BD66-53C7ACE69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8979D2-84D0-4118-9162-C9D51D2F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6F580-D42A-4808-A540-52B7CF17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CE6D69-0C53-4FF6-820C-742C9DF4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24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B601EC-4B09-4600-8A7D-4D1C4F251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CE01B4-0765-4415-9216-FC1DC39A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8B3CB-B274-407D-A48D-833734D9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08CB7-90CA-42D1-AE60-4540E664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A84EA-B2F4-432C-976F-4294DB85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21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3A47B-CA95-4E6E-8F88-F1607BC5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6A318-B75E-4D4F-AD53-8E8253D5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729EF2-18C1-4A94-AA2A-86517CDB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97843-E2C5-4568-AA44-CF1935D4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776FC-AE0B-41D2-A98C-C6CCF382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0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4FAE2-520A-40C6-92F2-39C907AF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D613DC-5517-42CD-A1BB-3D98E1A6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8382E-A167-458D-BC94-9FA93ABB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F2F0A-523A-4EB8-8E0F-34BBA43F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FCF1DE-95E6-4667-AB8A-6B440EFF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4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BE2B3-0539-4073-9A7B-4AB7EAAF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4A653-5A86-4618-A7B1-5540EC86C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0D1854-1D13-48A5-B94A-3AA855630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FEAD90-3034-4390-9F49-912AE6AC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3FE815-B044-4092-9F68-5F7007FF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D49C21-DFEE-4251-84D6-68858454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70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49979-3069-4756-B1D9-0754E51B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5721-BDE3-4645-842A-740458541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C04088-25B2-4D9A-A8EA-383423B54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054E4E-E10F-424E-ACE6-8A972E751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2D89C9-E999-4278-927E-8C3FAF425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BAC79A-D5DB-4531-803F-0BB7A7EA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F397DD-46F9-41F3-9E93-9149477D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842256-E5F1-49DB-B0FA-488E63D9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69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214A9-EA51-4DCF-B591-ECE5B1A8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C000B4-715A-485F-BF8E-1039A994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5BC5D2-E8CE-4733-A293-0227CFAE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BD4B2C-28A7-4E85-8CC3-2D4FEBC7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1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CE5FA5-9A37-490A-8CB9-A2D53131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685F5E-D35D-42F5-9248-2503C7C3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22F66D-D3CC-4FF8-AB88-4C9384B1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71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93BCB-F737-4A88-BAA9-D53B0B8B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CF5A9-8176-42FE-B189-FC2E2D67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5FF201-2806-42B7-BFEC-2017C1FA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0B0261-3313-40CB-B14C-79081350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9B3CF-BFB0-4685-9484-42F384EC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4105A9-E043-48AF-95F4-2D2698AC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74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23AF2-816C-4E8F-8A81-7A5A44A8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E19BAA-5213-4972-9E1B-52625A91B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ED23C1-086E-4A9A-942A-8F73A792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F9FE98-2332-4D52-A959-EB7B1AB3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E9FD9-57C4-47B9-8AAD-F0BC1015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39DF47-16A8-48F7-8422-AC50EFBA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2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669AEA-9D4C-43A4-937C-3D3EFD87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52CED-80CD-4419-9AA8-08F4FE649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EA37C-2697-448E-8C45-00FED5341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ECBE-1F4A-4A39-9D46-B3620D2F28B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2DC4A-FBCF-4091-B68A-0558506D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0FACD0-76E5-4F49-A984-EF0DDC616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12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hkonzen.github.io/notas/" TargetMode="External"/><Relationship Id="rId2" Type="http://schemas.openxmlformats.org/officeDocument/2006/relationships/hyperlink" Target="https://phkonzen.github.io/notas/MatematicaNumericaParalela/ma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tps/github.com/Roberto-Hoo/Trabalho2-ComputacaoParalela-18maio202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F6ECD-3BD4-4F4B-86C3-CF4A8D3C2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5066"/>
            <a:ext cx="12192000" cy="563315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t-BR" dirty="0"/>
              <a:t>UFRGS – PPGMAP</a:t>
            </a:r>
            <a:br>
              <a:rPr lang="pt-BR" dirty="0"/>
            </a:br>
            <a:r>
              <a:rPr lang="pt-BR" dirty="0"/>
              <a:t>  Computação Paralela(</a:t>
            </a:r>
            <a:r>
              <a:rPr lang="pt-BR" sz="4400" dirty="0"/>
              <a:t>Prof. Pedro </a:t>
            </a:r>
            <a:r>
              <a:rPr lang="pt-BR" sz="4400" dirty="0" err="1"/>
              <a:t>Konzen</a:t>
            </a:r>
            <a:r>
              <a:rPr lang="pt-BR" sz="6000" dirty="0"/>
              <a:t>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Uso de </a:t>
            </a:r>
            <a:r>
              <a:rPr lang="pt-BR" dirty="0" smtClean="0"/>
              <a:t>C/C++ e MPI na equação de Burger</a:t>
            </a:r>
            <a:r>
              <a:rPr lang="pt-BR" dirty="0"/>
              <a:t/>
            </a:r>
            <a:br>
              <a:rPr lang="pt-BR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4900" dirty="0"/>
              <a:t>Roberto Hoo </a:t>
            </a:r>
            <a:r>
              <a:rPr lang="pt-BR" sz="4900" dirty="0" smtClean="0"/>
              <a:t>(18/maio/2021</a:t>
            </a:r>
            <a:r>
              <a:rPr lang="pt-BR" sz="4900" dirty="0"/>
              <a:t>)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5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5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latin typeface="Calibri" panose="020F0502020204030204"/>
                <a:ea typeface="+mn-ea"/>
                <a:cs typeface="+mn-cs"/>
              </a:rPr>
              <a:t>Lembrando método de Jacobi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0790"/>
                <a:ext cx="10515600" cy="54472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Por exemplo , em uma matriz 3x3 temos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pt-BR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0790"/>
                <a:ext cx="10515600" cy="5447210"/>
              </a:xfrm>
              <a:blipFill>
                <a:blip r:embed="rId2"/>
                <a:stretch>
                  <a:fillRect l="-1217" t="-17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0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133453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3600" dirty="0" smtClean="0">
                <a:solidFill>
                  <a:srgbClr val="0070C0"/>
                </a:solidFill>
              </a:rPr>
              <a:t>Rotina </a:t>
            </a:r>
            <a:r>
              <a:rPr lang="pt-BR" sz="3600" dirty="0" err="1" smtClean="0">
                <a:solidFill>
                  <a:srgbClr val="0070C0"/>
                </a:solidFill>
              </a:rPr>
              <a:t>MPI_Bcast</a:t>
            </a:r>
            <a:endParaRPr lang="pt-BR" sz="36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37" y="0"/>
            <a:ext cx="7982463" cy="6858000"/>
          </a:xfrm>
        </p:spPr>
      </p:pic>
      <p:sp>
        <p:nvSpPr>
          <p:cNvPr id="5" name="TextBox 4"/>
          <p:cNvSpPr txBox="1"/>
          <p:nvPr/>
        </p:nvSpPr>
        <p:spPr>
          <a:xfrm>
            <a:off x="0" y="3076832"/>
            <a:ext cx="411480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Depois de </a:t>
            </a:r>
            <a:r>
              <a:rPr lang="pt-BR" b="1" dirty="0" err="1" smtClean="0">
                <a:solidFill>
                  <a:srgbClr val="FF0000"/>
                </a:solidFill>
              </a:rPr>
              <a:t>MPI_Bcast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Processo 0 , manda 0 para todos</a:t>
            </a: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Processo 1, manda  11 para todos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Processo 2, manda 22, 23, 24 para todos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Gráfico feito pelo </a:t>
            </a:r>
            <a:r>
              <a:rPr lang="pt-BR" dirty="0" err="1" smtClean="0">
                <a:solidFill>
                  <a:srgbClr val="FFFF00"/>
                </a:solidFill>
              </a:rPr>
              <a:t>MatLab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846" y="0"/>
            <a:ext cx="3356386" cy="9143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571" y="3370217"/>
            <a:ext cx="163285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Foi usado: 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Alfa = 5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Beta = 4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D = 0.05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914398"/>
            <a:ext cx="8351520" cy="594360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0727"/>
            <a:ext cx="4389120" cy="185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7462"/>
            <a:ext cx="12192000" cy="5930538"/>
          </a:xfrm>
        </p:spPr>
        <p:txBody>
          <a:bodyPr/>
          <a:lstStyle/>
          <a:p>
            <a:r>
              <a:rPr lang="pt-BR" dirty="0" err="1" smtClean="0"/>
              <a:t>Matlab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C/C++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C/C++</a:t>
            </a:r>
          </a:p>
          <a:p>
            <a:pPr marL="0" indent="0">
              <a:buNone/>
            </a:pPr>
            <a:r>
              <a:rPr lang="pt-BR" dirty="0" smtClean="0"/>
              <a:t> com MPI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endParaRPr lang="pt-BR" dirty="0"/>
          </a:p>
          <a:p>
            <a:pPr marL="0" fontAlgn="t">
              <a:spcBef>
                <a:spcPts val="0"/>
              </a:spcBef>
            </a:pPr>
            <a:endParaRPr lang="pt-BR" dirty="0">
              <a:latin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49551"/>
              </p:ext>
            </p:extLst>
          </p:nvPr>
        </p:nvGraphicFramePr>
        <p:xfrm>
          <a:off x="1894109" y="-1"/>
          <a:ext cx="10297895" cy="2207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79">
                  <a:extLst>
                    <a:ext uri="{9D8B030D-6E8A-4147-A177-3AD203B41FA5}">
                      <a16:colId xmlns:a16="http://schemas.microsoft.com/office/drawing/2014/main" val="3291808984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3374977596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3065978255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433647104"/>
                    </a:ext>
                  </a:extLst>
                </a:gridCol>
                <a:gridCol w="2059579">
                  <a:extLst>
                    <a:ext uri="{9D8B030D-6E8A-4147-A177-3AD203B41FA5}">
                      <a16:colId xmlns:a16="http://schemas.microsoft.com/office/drawing/2014/main" val="1549555080"/>
                    </a:ext>
                  </a:extLst>
                </a:gridCol>
              </a:tblGrid>
              <a:tr h="49537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U(x=0.5;t=1)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w(x=0.5; t=1)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 = U - w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06183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0.154623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-1.1887e-03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895150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0.154044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-6.0927e-04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4937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0.153749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-3.1436e-04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65416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0.153600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-1.6556e-04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6181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2" y="2207621"/>
            <a:ext cx="10297887" cy="3291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0" y="4180114"/>
            <a:ext cx="10297890" cy="2677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894109" cy="61395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Resultados 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sz="18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pt-BR" sz="18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43103" y="4572000"/>
            <a:ext cx="28049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Código serial em </a:t>
            </a:r>
            <a:r>
              <a:rPr lang="pt-BR" b="1" dirty="0" err="1" smtClean="0">
                <a:solidFill>
                  <a:srgbClr val="FF0000"/>
                </a:solidFill>
              </a:rPr>
              <a:t>MatLab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332A6-EDA7-46B4-ADD7-5E07E689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2790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Conclusão do trabalho de Computação Paralela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CDC50A-FBC9-403E-8658-C80E776FB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27905"/>
                <a:ext cx="12191999" cy="60300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 smtClean="0"/>
                  <a:t>1) Há vários outros métodos para resolver a equação de Burger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2</a:t>
                </a:r>
                <a:r>
                  <a:rPr lang="pt-BR" sz="2400" dirty="0" smtClean="0"/>
                  <a:t>) O código serial e paralelo em C/C++ foi adaptado do código em </a:t>
                </a:r>
                <a:r>
                  <a:rPr lang="pt-BR" sz="2400" dirty="0" err="1" smtClean="0"/>
                  <a:t>MatLab</a:t>
                </a:r>
                <a:r>
                  <a:rPr lang="pt-BR" sz="2400" dirty="0" smtClean="0"/>
                  <a:t> extraído do livro    	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Numerical Analysis – 2ª edition  de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Timothy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Sauer.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3</a:t>
                </a:r>
                <a:r>
                  <a:rPr lang="pt-BR" sz="2400" dirty="0" smtClean="0"/>
                  <a:t>) Os resultados em C/C++ foram idênticos ou superiores em precisão(menor erro) quando comparado com os resultados do </a:t>
                </a:r>
                <a:r>
                  <a:rPr lang="pt-BR" sz="2400" dirty="0" err="1" smtClean="0"/>
                  <a:t>MatLab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4</a:t>
                </a:r>
                <a:r>
                  <a:rPr lang="pt-BR" sz="2400" dirty="0" smtClean="0"/>
                  <a:t>) Foi usado uma malha pequena 101x101, log não houve diferença no tempo entre </a:t>
                </a:r>
                <a:r>
                  <a:rPr lang="pt-BR" sz="2400" dirty="0" err="1" smtClean="0"/>
                  <a:t>MatLab</a:t>
                </a:r>
                <a:r>
                  <a:rPr lang="pt-BR" sz="2400" dirty="0" smtClean="0"/>
                  <a:t>, serial C/C++ e paralelo C/C++</a:t>
                </a:r>
              </a:p>
              <a:p>
                <a:pPr marL="0" indent="0">
                  <a:buNone/>
                </a:pPr>
                <a:r>
                  <a:rPr lang="pt-BR" sz="2400" dirty="0" smtClean="0"/>
                  <a:t>5) A linguagem C/C+ não tem biblioteca padrão de vetores e matrizes, então tivemos que criar no “braço”, no código funções que criam vetores e matrizes, rotinas que somam e multiplicam vetores e matrizes(tanto por escalar, ou por vetores e ou por matrizes).</a:t>
                </a:r>
                <a:r>
                  <a:rPr lang="pt-BR" sz="2400" dirty="0"/>
                  <a:t> </a:t>
                </a:r>
                <a:endParaRPr lang="pt-BR" sz="2400" dirty="0" smtClean="0"/>
              </a:p>
              <a:p>
                <a:pPr marL="0" indent="0">
                  <a:buNone/>
                </a:pPr>
                <a:endParaRPr lang="pt-BR" sz="2400" dirty="0" smtClean="0"/>
              </a:p>
              <a:p>
                <a:pPr marL="0" indent="0">
                  <a:buNone/>
                </a:pPr>
                <a:r>
                  <a:rPr lang="pt-BR" sz="2400" dirty="0" smtClean="0"/>
                  <a:t>6) Foi feito 6 iterações do </a:t>
                </a:r>
                <a:r>
                  <a:rPr lang="pt-BR" sz="2400" dirty="0"/>
                  <a:t>método de Newton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𝑫𝑭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,</a:t>
                </a:r>
                <a14:m>
                  <m:oMath xmlns:m="http://schemas.openxmlformats.org/officeDocument/2006/math">
                    <m:r>
                      <a:rPr lang="pt-BR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sub>
                    </m:sSub>
                  </m:oMath>
                </a14:m>
                <a:endParaRPr lang="pt-BR" sz="2400" dirty="0" smtClean="0"/>
              </a:p>
              <a:p>
                <a:pPr marL="0" indent="0">
                  <a:buNone/>
                </a:pPr>
                <a:endParaRPr lang="pt-BR" sz="2400" dirty="0" smtClean="0"/>
              </a:p>
              <a:p>
                <a:pPr marL="0" indent="0">
                  <a:buNone/>
                </a:pPr>
                <a:r>
                  <a:rPr lang="pt-BR" sz="2400" dirty="0" smtClean="0"/>
                  <a:t>7) No método de Jacobi foi feito 80 iterações para achar s no sistema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𝑫𝑭</m:t>
                    </m:r>
                    <m:d>
                      <m:d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 smtClean="0"/>
              </a:p>
              <a:p>
                <a:endParaRPr lang="pt-BR" sz="2400" dirty="0" smtClean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CDC50A-FBC9-403E-8658-C80E776FB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27905"/>
                <a:ext cx="12191999" cy="6030096"/>
              </a:xfrm>
              <a:blipFill>
                <a:blip r:embed="rId2"/>
                <a:stretch>
                  <a:fillRect l="-750" t="-1416" r="-12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C66A314-87DD-44EF-865E-00E24FBA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147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 Referências: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44ED92-D4FD-4DC7-95CA-D719FE9B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5038"/>
            <a:ext cx="12191999" cy="5684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1) </a:t>
            </a:r>
            <a:r>
              <a:rPr lang="pt-BR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pt-BR" sz="2000" dirty="0" smtClean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phkonzen.github.io/notas/MatematicaNumericaParalela/main.html</a:t>
            </a:r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2) </a:t>
            </a:r>
            <a:r>
              <a:rPr lang="pt-BR" sz="2000" dirty="0">
                <a:solidFill>
                  <a:srgbClr val="0070C0"/>
                </a:solidFill>
                <a:hlinkClick r:id="rId3"/>
              </a:rPr>
              <a:t>https://phkonzen.github.io/notas</a:t>
            </a:r>
            <a:r>
              <a:rPr lang="pt-BR" sz="2000" dirty="0" smtClean="0">
                <a:solidFill>
                  <a:srgbClr val="0070C0"/>
                </a:solidFill>
                <a:hlinkClick r:id="rId3"/>
              </a:rPr>
              <a:t>/</a:t>
            </a:r>
            <a:endParaRPr lang="pt-BR" sz="2000" dirty="0" smtClean="0">
              <a:solidFill>
                <a:srgbClr val="0070C0"/>
              </a:solidFill>
            </a:endParaRPr>
          </a:p>
          <a:p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3) </a:t>
            </a:r>
            <a:r>
              <a:rPr lang="pt-BR" sz="2000">
                <a:solidFill>
                  <a:srgbClr val="0070C0"/>
                </a:solidFill>
                <a:hlinkClick r:id="rId4"/>
              </a:rPr>
              <a:t>https</a:t>
            </a:r>
            <a:r>
              <a:rPr lang="pt-BR" sz="2000">
                <a:solidFill>
                  <a:srgbClr val="0070C0"/>
                </a:solidFill>
                <a:hlinkClick r:id="rId4"/>
              </a:rPr>
              <a:t>://https</a:t>
            </a:r>
            <a:r>
              <a:rPr lang="pt-BR" sz="2000">
                <a:solidFill>
                  <a:srgbClr val="0070C0"/>
                </a:solidFill>
                <a:hlinkClick r:id="rId4"/>
              </a:rPr>
              <a:t>://</a:t>
            </a:r>
            <a:r>
              <a:rPr lang="pt-BR" sz="2000" smtClean="0">
                <a:solidFill>
                  <a:srgbClr val="0070C0"/>
                </a:solidFill>
                <a:hlinkClick r:id="rId4"/>
              </a:rPr>
              <a:t>github.com/Roberto-Hoo/Trabalho2-ComputacaoParalela-18maio2021</a:t>
            </a:r>
            <a:endParaRPr lang="pt-BR" sz="200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</a:rPr>
              <a:t>4</a:t>
            </a:r>
            <a:r>
              <a:rPr lang="pt-BR" sz="2000" dirty="0" smtClean="0">
                <a:solidFill>
                  <a:srgbClr val="0070C0"/>
                </a:solidFill>
              </a:rPr>
              <a:t>)</a:t>
            </a:r>
            <a:r>
              <a:rPr lang="en-US" sz="2000" dirty="0">
                <a:solidFill>
                  <a:srgbClr val="0070C0"/>
                </a:solidFill>
              </a:rPr>
              <a:t> Numerical Analysis, 9th </a:t>
            </a:r>
            <a:r>
              <a:rPr lang="en-US" sz="2000" dirty="0" smtClean="0">
                <a:solidFill>
                  <a:srgbClr val="0070C0"/>
                </a:solidFill>
              </a:rPr>
              <a:t>edition - </a:t>
            </a:r>
            <a:r>
              <a:rPr lang="en-US" sz="2000" dirty="0">
                <a:solidFill>
                  <a:srgbClr val="0070C0"/>
                </a:solidFill>
              </a:rPr>
              <a:t>Richard L. Burden, J. Douglas </a:t>
            </a:r>
            <a:r>
              <a:rPr lang="en-US" sz="2000" dirty="0" err="1" smtClean="0">
                <a:solidFill>
                  <a:srgbClr val="0070C0"/>
                </a:solidFill>
              </a:rPr>
              <a:t>Faires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5) Numerical </a:t>
            </a:r>
            <a:r>
              <a:rPr lang="en-US" sz="2000" dirty="0" smtClean="0">
                <a:solidFill>
                  <a:srgbClr val="0070C0"/>
                </a:solidFill>
              </a:rPr>
              <a:t>Analysis, 2th edition - </a:t>
            </a:r>
            <a:r>
              <a:rPr lang="en-US" sz="2000" dirty="0">
                <a:solidFill>
                  <a:srgbClr val="0070C0"/>
                </a:solidFill>
              </a:rPr>
              <a:t>Timothy </a:t>
            </a:r>
            <a:r>
              <a:rPr lang="en-US" sz="2000" dirty="0" smtClean="0">
                <a:solidFill>
                  <a:srgbClr val="0070C0"/>
                </a:solidFill>
              </a:rPr>
              <a:t>Sauer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6) Beginning Partial Differential Equations, </a:t>
            </a:r>
            <a:r>
              <a:rPr lang="en-US" sz="2000" dirty="0" smtClean="0">
                <a:solidFill>
                  <a:srgbClr val="0070C0"/>
                </a:solidFill>
              </a:rPr>
              <a:t>2th edition - </a:t>
            </a:r>
            <a:r>
              <a:rPr lang="en-US" sz="2000" dirty="0">
                <a:solidFill>
                  <a:srgbClr val="0070C0"/>
                </a:solidFill>
              </a:rPr>
              <a:t>Peter V. </a:t>
            </a:r>
            <a:r>
              <a:rPr lang="en-US" sz="2000" dirty="0" err="1" smtClean="0">
                <a:solidFill>
                  <a:srgbClr val="0070C0"/>
                </a:solidFill>
              </a:rPr>
              <a:t>Oneil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7) 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Efficient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numerical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techniques</a:t>
            </a:r>
            <a:r>
              <a:rPr lang="pt-BR" sz="2000" dirty="0" smtClean="0">
                <a:solidFill>
                  <a:srgbClr val="0070C0"/>
                </a:solidFill>
              </a:rPr>
              <a:t> for </a:t>
            </a:r>
            <a:r>
              <a:rPr lang="pt-BR" sz="2000" dirty="0" err="1" smtClean="0">
                <a:solidFill>
                  <a:srgbClr val="0070C0"/>
                </a:solidFill>
              </a:rPr>
              <a:t>Burgers</a:t>
            </a:r>
            <a:r>
              <a:rPr lang="pt-BR" sz="2000" dirty="0" smtClean="0">
                <a:solidFill>
                  <a:srgbClr val="0070C0"/>
                </a:solidFill>
              </a:rPr>
              <a:t>’ </a:t>
            </a:r>
            <a:r>
              <a:rPr lang="pt-BR" sz="2000" dirty="0" err="1" smtClean="0">
                <a:solidFill>
                  <a:srgbClr val="0070C0"/>
                </a:solidFill>
              </a:rPr>
              <a:t>equation</a:t>
            </a:r>
            <a:r>
              <a:rPr lang="pt-BR" sz="2000" dirty="0" smtClean="0">
                <a:solidFill>
                  <a:srgbClr val="0070C0"/>
                </a:solidFill>
              </a:rPr>
              <a:t> – </a:t>
            </a:r>
            <a:r>
              <a:rPr lang="pt-BR" sz="2000" dirty="0" err="1" smtClean="0">
                <a:solidFill>
                  <a:srgbClr val="0070C0"/>
                </a:solidFill>
              </a:rPr>
              <a:t>Vijitha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Mukundan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  <a:r>
              <a:rPr lang="pt-BR" sz="2000" dirty="0" err="1" smtClean="0">
                <a:solidFill>
                  <a:srgbClr val="0070C0"/>
                </a:solidFill>
              </a:rPr>
              <a:t>Ashish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Awasthi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8)  A </a:t>
            </a:r>
            <a:r>
              <a:rPr lang="en-US" sz="2000" dirty="0">
                <a:solidFill>
                  <a:srgbClr val="0070C0"/>
                </a:solidFill>
              </a:rPr>
              <a:t>systematic literature review of Burgers’ equation with </a:t>
            </a:r>
            <a:r>
              <a:rPr lang="en-US" sz="2000" dirty="0" smtClean="0">
                <a:solidFill>
                  <a:srgbClr val="0070C0"/>
                </a:solidFill>
              </a:rPr>
              <a:t>recent </a:t>
            </a:r>
            <a:r>
              <a:rPr lang="pt-BR" sz="2000" dirty="0" err="1" smtClean="0">
                <a:solidFill>
                  <a:srgbClr val="0070C0"/>
                </a:solidFill>
              </a:rPr>
              <a:t>advances</a:t>
            </a:r>
            <a:r>
              <a:rPr lang="pt-BR" sz="2000" dirty="0" smtClean="0">
                <a:solidFill>
                  <a:srgbClr val="0070C0"/>
                </a:solidFill>
              </a:rPr>
              <a:t> -</a:t>
            </a:r>
            <a:r>
              <a:rPr lang="pt-BR" sz="2000" dirty="0" err="1" smtClean="0">
                <a:solidFill>
                  <a:srgbClr val="0070C0"/>
                </a:solidFill>
              </a:rPr>
              <a:t>Mayur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>
                <a:solidFill>
                  <a:srgbClr val="0070C0"/>
                </a:solidFill>
              </a:rPr>
              <a:t>P </a:t>
            </a:r>
            <a:r>
              <a:rPr lang="pt-BR" sz="2000" dirty="0" err="1" smtClean="0">
                <a:solidFill>
                  <a:srgbClr val="0070C0"/>
                </a:solidFill>
              </a:rPr>
              <a:t>Bonkile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  <a:r>
              <a:rPr lang="pt-BR" sz="2000" dirty="0" err="1" smtClean="0">
                <a:solidFill>
                  <a:srgbClr val="0070C0"/>
                </a:solidFill>
              </a:rPr>
              <a:t>Ashish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Awasthi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70C0"/>
                </a:solidFill>
              </a:rPr>
              <a:t>       C. </a:t>
            </a:r>
            <a:r>
              <a:rPr lang="pt-BR" sz="2000" dirty="0" err="1" smtClean="0">
                <a:solidFill>
                  <a:srgbClr val="0070C0"/>
                </a:solidFill>
              </a:rPr>
              <a:t>Lakshmi</a:t>
            </a:r>
            <a:r>
              <a:rPr lang="pt-BR" sz="2000" dirty="0" smtClean="0">
                <a:solidFill>
                  <a:srgbClr val="0070C0"/>
                </a:solidFill>
              </a:rPr>
              <a:t>, </a:t>
            </a:r>
            <a:r>
              <a:rPr lang="pt-BR" sz="2000" dirty="0" err="1" smtClean="0">
                <a:solidFill>
                  <a:srgbClr val="0070C0"/>
                </a:solidFill>
              </a:rPr>
              <a:t>Vijitha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Mukundan,V</a:t>
            </a:r>
            <a:r>
              <a:rPr lang="pt-BR" sz="2000" dirty="0" smtClean="0">
                <a:solidFill>
                  <a:srgbClr val="0070C0"/>
                </a:solidFill>
              </a:rPr>
              <a:t>. S. </a:t>
            </a:r>
            <a:r>
              <a:rPr lang="pt-BR" sz="2000" dirty="0" err="1" smtClean="0">
                <a:solidFill>
                  <a:srgbClr val="0070C0"/>
                </a:solidFill>
              </a:rPr>
              <a:t>Aswin</a:t>
            </a:r>
            <a:endParaRPr lang="pt-BR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70C0"/>
                </a:solidFill>
              </a:rPr>
              <a:t>9) </a:t>
            </a:r>
            <a:r>
              <a:rPr lang="en-US" sz="2000" dirty="0">
                <a:solidFill>
                  <a:srgbClr val="0070C0"/>
                </a:solidFill>
              </a:rPr>
              <a:t>Numerical solution of one-dimensional Burgers </a:t>
            </a:r>
            <a:r>
              <a:rPr lang="en-US" sz="2000" dirty="0" smtClean="0">
                <a:solidFill>
                  <a:srgbClr val="0070C0"/>
                </a:solidFill>
              </a:rPr>
              <a:t>equation:</a:t>
            </a:r>
            <a:r>
              <a:rPr lang="pt-BR" sz="2000" dirty="0" err="1" smtClean="0">
                <a:solidFill>
                  <a:srgbClr val="0070C0"/>
                </a:solidFill>
              </a:rPr>
              <a:t>explicit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and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exact-explicit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finite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difference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methods</a:t>
            </a:r>
            <a:endParaRPr lang="pt-B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70C0"/>
                </a:solidFill>
              </a:rPr>
              <a:t>     S</a:t>
            </a:r>
            <a:r>
              <a:rPr lang="pt-BR" sz="2000" dirty="0">
                <a:solidFill>
                  <a:srgbClr val="0070C0"/>
                </a:solidFill>
              </a:rPr>
              <a:t>. </a:t>
            </a:r>
            <a:r>
              <a:rPr lang="pt-BR" sz="2000" dirty="0" err="1" smtClean="0">
                <a:solidFill>
                  <a:srgbClr val="0070C0"/>
                </a:solidFill>
              </a:rPr>
              <a:t>Kutluay</a:t>
            </a:r>
            <a:r>
              <a:rPr lang="pt-BR" sz="2000" dirty="0" smtClean="0">
                <a:solidFill>
                  <a:srgbClr val="0070C0"/>
                </a:solidFill>
              </a:rPr>
              <a:t> , </a:t>
            </a:r>
            <a:r>
              <a:rPr lang="pt-BR" sz="2000" dirty="0">
                <a:solidFill>
                  <a:srgbClr val="0070C0"/>
                </a:solidFill>
              </a:rPr>
              <a:t>A</a:t>
            </a:r>
            <a:r>
              <a:rPr lang="pt-BR" sz="2000" dirty="0" smtClean="0">
                <a:solidFill>
                  <a:srgbClr val="0070C0"/>
                </a:solidFill>
              </a:rPr>
              <a:t>. R</a:t>
            </a:r>
            <a:r>
              <a:rPr lang="pt-BR" sz="2000" dirty="0">
                <a:solidFill>
                  <a:srgbClr val="0070C0"/>
                </a:solidFill>
              </a:rPr>
              <a:t>. </a:t>
            </a:r>
            <a:r>
              <a:rPr lang="pt-BR" sz="2000" dirty="0" err="1">
                <a:solidFill>
                  <a:srgbClr val="0070C0"/>
                </a:solidFill>
              </a:rPr>
              <a:t>Bahadir</a:t>
            </a:r>
            <a:r>
              <a:rPr lang="pt-BR" sz="2000" dirty="0">
                <a:solidFill>
                  <a:srgbClr val="0070C0"/>
                </a:solidFill>
              </a:rPr>
              <a:t>, A. </a:t>
            </a:r>
            <a:r>
              <a:rPr lang="pt-BR" sz="2000" dirty="0" err="1" smtClean="0">
                <a:solidFill>
                  <a:srgbClr val="0070C0"/>
                </a:solidFill>
              </a:rPr>
              <a:t>Ozdes</a:t>
            </a:r>
            <a:endParaRPr lang="pt-B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6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0161"/>
            <a:ext cx="12192000" cy="341686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  Equação </a:t>
            </a:r>
            <a:r>
              <a:rPr lang="pt-BR" dirty="0">
                <a:solidFill>
                  <a:srgbClr val="0070C0"/>
                </a:solidFill>
              </a:rPr>
              <a:t>de </a:t>
            </a:r>
            <a:r>
              <a:rPr lang="pt-BR" dirty="0" smtClean="0">
                <a:solidFill>
                  <a:srgbClr val="0070C0"/>
                </a:solidFill>
              </a:rPr>
              <a:t>Burger:                                                (1)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24251"/>
            <a:ext cx="12192000" cy="2233749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0070C0"/>
                </a:solidFill>
              </a:rPr>
              <a:t>É conhecido várias maneiras de resolver está equação diferencial parcial não linear: por meio de diferenças finitas, elementos finitos e analiticamente por meio da transformação de Cole-</a:t>
            </a:r>
            <a:r>
              <a:rPr lang="pt-BR" sz="3200" dirty="0" err="1" smtClean="0">
                <a:solidFill>
                  <a:srgbClr val="0070C0"/>
                </a:solidFill>
              </a:rPr>
              <a:t>Hopf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e outros métodos.</a:t>
            </a: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54" y="222069"/>
            <a:ext cx="5225143" cy="24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3" y="0"/>
            <a:ext cx="9666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Resumo das etapas</a:t>
            </a:r>
            <a:endParaRPr lang="pt-BR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136468"/>
                <a:ext cx="12192000" cy="5721531"/>
              </a:xfrm>
            </p:spPr>
            <p:txBody>
              <a:bodyPr/>
              <a:lstStyle/>
              <a:p>
                <a:r>
                  <a:rPr lang="pt-BR" dirty="0" smtClean="0"/>
                  <a:t>1) Transformar a EDP em diferenças finitas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2) Ajustar as diferenças finitas usando a condição inicial e as condições de fronteira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3) Resolver os sistema não linear gerado pelos passos 1) e 2) por meio do método de Newton (6 iterações do método de Newton).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4) C/C++ não tem por padrão uma rotina que calcula a inversa de DF = </a:t>
                </a:r>
                <a:r>
                  <a:rPr lang="pt-BR" dirty="0" err="1" smtClean="0"/>
                  <a:t>Jac</a:t>
                </a:r>
                <a:r>
                  <a:rPr lang="pt-BR" dirty="0" smtClean="0"/>
                  <a:t> F no método de Newton, resolvemos então o sistema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linear</m:t>
                    </m:r>
                  </m:oMath>
                </a14:m>
                <a:r>
                  <a:rPr lang="pt-BR" dirty="0" smtClean="0"/>
                  <a:t>   por meio de  iterações de Jacobi   ( usando a rotina </a:t>
                </a:r>
                <a:r>
                  <a:rPr lang="pt-BR" dirty="0" err="1" smtClean="0"/>
                  <a:t>MPI_Bcast</a:t>
                </a:r>
                <a:r>
                  <a:rPr lang="pt-BR" dirty="0" smtClean="0"/>
                  <a:t>)  do MPI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136468"/>
                <a:ext cx="12192000" cy="5721531"/>
              </a:xfrm>
              <a:blipFill>
                <a:blip r:embed="rId2"/>
                <a:stretch>
                  <a:fillRect l="-900" t="-1704" r="-14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746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No nosso estudo vamos: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726"/>
            <a:ext cx="12192000" cy="5460274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1) Transformar a equação                                            (1-a)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endParaRPr lang="pt-BR" sz="3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Na diferença finita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(2-a)  ou</a:t>
            </a:r>
          </a:p>
          <a:p>
            <a:pPr marL="0" indent="0">
              <a:buNone/>
            </a:pPr>
            <a:endParaRPr lang="pt-BR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     (2-b)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</a:t>
            </a: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66" y="1126940"/>
            <a:ext cx="3665028" cy="1123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6" y="3293261"/>
            <a:ext cx="9339943" cy="115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5" y="5025144"/>
            <a:ext cx="9575074" cy="103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646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  A equação (2-b) pode ser reescrita com              (3)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2365"/>
            <a:ext cx="12192000" cy="4373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sz="3200" dirty="0" smtClean="0">
                <a:solidFill>
                  <a:srgbClr val="0070C0"/>
                </a:solidFill>
              </a:rPr>
              <a:t>No tempo j estamos tentando resolver a equação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                                                                                                                              </a:t>
            </a:r>
            <a:r>
              <a:rPr lang="pt-BR" sz="3200" dirty="0" smtClean="0">
                <a:solidFill>
                  <a:srgbClr val="0070C0"/>
                </a:solidFill>
              </a:rPr>
              <a:t>(4a)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sz="3200" dirty="0" smtClean="0">
                <a:solidFill>
                  <a:srgbClr val="0070C0"/>
                </a:solidFill>
              </a:rPr>
              <a:t>para as m variáveis desconhecidas                      e o termo                 é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o termo conhecido da iteração anterior.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E                                                (4b) são as condições de fronteira</a:t>
            </a:r>
          </a:p>
          <a:p>
            <a:pPr marL="0" indent="0">
              <a:buNone/>
            </a:pP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908" y="324843"/>
            <a:ext cx="1174633" cy="486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9" y="2546873"/>
            <a:ext cx="10541725" cy="1089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4" y="3966882"/>
            <a:ext cx="1555377" cy="524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9563" y="3966882"/>
            <a:ext cx="1112072" cy="524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881" y="5234557"/>
            <a:ext cx="3841377" cy="11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403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3200" dirty="0" smtClean="0">
                <a:solidFill>
                  <a:srgbClr val="0070C0"/>
                </a:solidFill>
              </a:rPr>
              <a:t>O sistema de equações (4a) é não linear, observe o 2° termo à direita </a:t>
            </a:r>
            <a:br>
              <a:rPr lang="pt-BR" sz="3200" dirty="0" smtClean="0">
                <a:solidFill>
                  <a:srgbClr val="0070C0"/>
                </a:solidFill>
              </a:rPr>
            </a:br>
            <a:r>
              <a:rPr lang="pt-BR" sz="3200" dirty="0" smtClean="0">
                <a:solidFill>
                  <a:srgbClr val="0070C0"/>
                </a:solidFill>
              </a:rPr>
              <a:t>do =, logo não pode ser resolvido por eliminação de Gauss ou LU.</a:t>
            </a:r>
            <a:endParaRPr lang="pt-BR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384663"/>
                <a:ext cx="12192000" cy="547333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>
                    <a:solidFill>
                      <a:srgbClr val="0070C0"/>
                    </a:solidFill>
                  </a:rPr>
                  <a:t>Mas podemos resolver pelo método de Newton</a:t>
                </a: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Para funções de uma variável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            (5-a)</a:t>
                </a:r>
              </a:p>
              <a:p>
                <a:endParaRPr lang="pt-BR" dirty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Para funções de várias variáveis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    (5-b)</a:t>
                </a:r>
                <a:endParaRPr lang="pt-BR" dirty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Agora C/C++ não tem por padrão a inversa de uma matriz quadrada então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(5-c)</a:t>
                </a:r>
              </a:p>
              <a:p>
                <a:pPr marL="0" indent="0">
                  <a:buNone/>
                </a:pPr>
                <a:endParaRPr lang="pt-BR" dirty="0" smtClean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E resolvemos (5-b) por Jacobi com MPI :    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𝑫𝑭</m:t>
                    </m:r>
                    <m:d>
                      <m:d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 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  (5-d)</a:t>
                </a:r>
              </a:p>
              <a:p>
                <a:pPr marL="0" indent="0">
                  <a:buNone/>
                </a:pPr>
                <a:r>
                  <a:rPr lang="pt-BR" dirty="0" smtClean="0">
                    <a:solidFill>
                      <a:srgbClr val="0070C0"/>
                    </a:solidFill>
                  </a:rPr>
                  <a:t>   e a atualizamos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.  No código em </a:t>
                </a:r>
                <a:r>
                  <a:rPr lang="pt-BR" dirty="0" err="1" smtClean="0">
                    <a:solidFill>
                      <a:srgbClr val="0070C0"/>
                    </a:solidFill>
                  </a:rPr>
                  <a:t>MatLab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e C/C++ fizemos a iteração         </a:t>
                </a:r>
              </a:p>
              <a:p>
                <a:pPr marL="0" indent="0">
                  <a:buNone/>
                </a:pPr>
                <a:r>
                  <a:rPr lang="pt-BR" dirty="0">
                    <a:solidFill>
                      <a:srgbClr val="0070C0"/>
                    </a:solidFill>
                  </a:rPr>
                  <a:t> 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 (5-d) e (5-c) 6 vezes para que o valor procurado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seja próximo da solução exata.</a:t>
                </a:r>
                <a:endParaRPr lang="pt-BR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384663"/>
                <a:ext cx="12192000" cy="5473338"/>
              </a:xfrm>
              <a:blipFill>
                <a:blip r:embed="rId2"/>
                <a:stretch>
                  <a:fillRect l="-750" t="-16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2192000" cy="1188719"/>
              </a:xfr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r>
                  <a:rPr lang="pt-BR" sz="3200" dirty="0" smtClean="0">
                    <a:solidFill>
                      <a:srgbClr val="FFC000"/>
                    </a:solidFill>
                  </a:rPr>
                  <a:t>   Lembrando o método de Newton: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e>
                          <m:sup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</m:sup>
                        </m:sSup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</m:t>
                            </m:r>
                          </m:sub>
                        </m:s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)(</m:t>
                        </m:r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=</m:t>
                    </m:r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pt-BR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2192000" cy="11887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3040" y="1436914"/>
            <a:ext cx="10728960" cy="5421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853543"/>
            <a:ext cx="301752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Numerical Analysis, </a:t>
            </a:r>
            <a:r>
              <a:rPr lang="en-US" dirty="0" smtClean="0">
                <a:solidFill>
                  <a:srgbClr val="0070C0"/>
                </a:solidFill>
              </a:rPr>
              <a:t>9</a:t>
            </a:r>
            <a:r>
              <a:rPr lang="en-US" baseline="30000" dirty="0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 edition Richard </a:t>
            </a:r>
            <a:r>
              <a:rPr lang="en-US" dirty="0">
                <a:solidFill>
                  <a:srgbClr val="0070C0"/>
                </a:solidFill>
              </a:rPr>
              <a:t>L. Burden,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J</a:t>
            </a:r>
            <a:r>
              <a:rPr lang="en-US" dirty="0">
                <a:solidFill>
                  <a:srgbClr val="0070C0"/>
                </a:solidFill>
              </a:rPr>
              <a:t>. Douglas </a:t>
            </a:r>
            <a:r>
              <a:rPr lang="en-US" dirty="0" err="1">
                <a:solidFill>
                  <a:srgbClr val="0070C0"/>
                </a:solidFill>
              </a:rPr>
              <a:t>Faires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- pg. 68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91840" y="4099496"/>
            <a:ext cx="5486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0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Lembrando método de Jacobi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350" y="3918856"/>
            <a:ext cx="8586650" cy="26909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503" y="878480"/>
            <a:ext cx="6955844" cy="2204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925" y="868680"/>
            <a:ext cx="7957073" cy="22141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9634" y="4036423"/>
            <a:ext cx="203780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Numerical Analysis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Timothy Sauer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 flipV="1">
            <a:off x="1522460" y="3314838"/>
            <a:ext cx="756370" cy="222069"/>
          </a:xfrm>
          <a:prstGeom prst="rightArrow">
            <a:avLst>
              <a:gd name="adj1" fmla="val 6919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339633" y="5368834"/>
            <a:ext cx="257338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Numerical Analysis, 9</a:t>
            </a:r>
            <a:r>
              <a:rPr lang="en-US" baseline="30000" dirty="0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 edition Richard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Burden,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Douglas </a:t>
            </a:r>
            <a:r>
              <a:rPr lang="en-US" dirty="0" err="1">
                <a:solidFill>
                  <a:srgbClr val="0070C0"/>
                </a:solidFill>
              </a:rPr>
              <a:t>Faires</a:t>
            </a:r>
            <a:endParaRPr lang="pt-BR" dirty="0"/>
          </a:p>
        </p:txBody>
      </p:sp>
      <p:sp>
        <p:nvSpPr>
          <p:cNvPr id="13" name="Right Arrow 12"/>
          <p:cNvSpPr/>
          <p:nvPr/>
        </p:nvSpPr>
        <p:spPr>
          <a:xfrm>
            <a:off x="2976282" y="5588183"/>
            <a:ext cx="43312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ight Arrow 13"/>
          <p:cNvSpPr/>
          <p:nvPr/>
        </p:nvSpPr>
        <p:spPr>
          <a:xfrm rot="19902885">
            <a:off x="2288663" y="3025685"/>
            <a:ext cx="3769311" cy="243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9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</TotalTime>
  <Words>1236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do Office</vt:lpstr>
      <vt:lpstr>UFRGS – PPGMAP   Computação Paralela(Prof. Pedro Konzen)  Uso de C/C++ e MPI na equação de Burger  Roberto Hoo (18/maio/2021)  </vt:lpstr>
      <vt:lpstr>  Equação de Burger:                                                (1)</vt:lpstr>
      <vt:lpstr>PowerPoint Presentation</vt:lpstr>
      <vt:lpstr>Resumo das etapas</vt:lpstr>
      <vt:lpstr>No nosso estudo vamos:</vt:lpstr>
      <vt:lpstr>  A equação (2-b) pode ser reescrita com              (3)</vt:lpstr>
      <vt:lpstr>O sistema de equações (4a) é não linear, observe o 2° termo à direita  do =, logo não pode ser resolvido por eliminação de Gauss ou LU.</vt:lpstr>
      <vt:lpstr>   Lembrando o método de Newton:     〖f^′ (p_(j-1))(p〗_(j-1)-p_j) =f(p_(j-1))</vt:lpstr>
      <vt:lpstr>Lembrando método de Jacobi</vt:lpstr>
      <vt:lpstr>Lembrando método de Jacobi</vt:lpstr>
      <vt:lpstr>Rotina MPI_Bcast</vt:lpstr>
      <vt:lpstr>Gráfico feito pelo MatLab </vt:lpstr>
      <vt:lpstr>Resultados </vt:lpstr>
      <vt:lpstr>PowerPoint Presentation</vt:lpstr>
      <vt:lpstr>Conclusão do trabalho de Computação Paralela</vt:lpstr>
      <vt:lpstr> Referências: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UFRGS – PPGMAP  Computação Paralela Uso de OpenMP em uma função evolutiva  do p-Laplaciano usando diferenças finitas</dc:title>
  <dc:creator>Roberto Hoo</dc:creator>
  <cp:lastModifiedBy>Roberto Hoo</cp:lastModifiedBy>
  <cp:revision>122</cp:revision>
  <dcterms:created xsi:type="dcterms:W3CDTF">2021-03-17T14:53:05Z</dcterms:created>
  <dcterms:modified xsi:type="dcterms:W3CDTF">2021-05-17T15:36:46Z</dcterms:modified>
</cp:coreProperties>
</file>