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g467yngVvMc04qyym2rB5tzj6q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3"/>
          <p:cNvGrpSpPr/>
          <p:nvPr/>
        </p:nvGrpSpPr>
        <p:grpSpPr>
          <a:xfrm>
            <a:off x="830392" y="1191256"/>
            <a:ext cx="745763" cy="45826"/>
            <a:chOff x="4580561" y="2589004"/>
            <a:chExt cx="1064464" cy="25200"/>
          </a:xfrm>
        </p:grpSpPr>
        <p:sp>
          <p:nvSpPr>
            <p:cNvPr id="12" name="Google Shape;12;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2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23"/>
          <p:cNvGrpSpPr/>
          <p:nvPr/>
        </p:nvGrpSpPr>
        <p:grpSpPr>
          <a:xfrm>
            <a:off x="830392" y="4169130"/>
            <a:ext cx="745763" cy="45826"/>
            <a:chOff x="4580561" y="2589004"/>
            <a:chExt cx="1064464" cy="25200"/>
          </a:xfrm>
        </p:grpSpPr>
        <p:sp>
          <p:nvSpPr>
            <p:cNvPr id="77" name="Google Shape;77;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2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2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4"/>
          <p:cNvGrpSpPr/>
          <p:nvPr/>
        </p:nvGrpSpPr>
        <p:grpSpPr>
          <a:xfrm>
            <a:off x="830392" y="1191256"/>
            <a:ext cx="745763" cy="45826"/>
            <a:chOff x="4580561" y="2589004"/>
            <a:chExt cx="1064464" cy="25200"/>
          </a:xfrm>
        </p:grpSpPr>
        <p:sp>
          <p:nvSpPr>
            <p:cNvPr id="20" name="Google Shape;20;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grpSp>
        <p:nvGrpSpPr>
          <p:cNvPr id="28" name="Google Shape;28;p16"/>
          <p:cNvGrpSpPr/>
          <p:nvPr/>
        </p:nvGrpSpPr>
        <p:grpSpPr>
          <a:xfrm>
            <a:off x="830392" y="1191256"/>
            <a:ext cx="745763" cy="45826"/>
            <a:chOff x="4580561" y="2589004"/>
            <a:chExt cx="1064464" cy="25200"/>
          </a:xfrm>
        </p:grpSpPr>
        <p:sp>
          <p:nvSpPr>
            <p:cNvPr id="29" name="Google Shape;29;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1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2" name="Google Shape;32;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7"/>
          <p:cNvGrpSpPr/>
          <p:nvPr/>
        </p:nvGrpSpPr>
        <p:grpSpPr>
          <a:xfrm>
            <a:off x="830392" y="1191256"/>
            <a:ext cx="745763" cy="45826"/>
            <a:chOff x="4580561" y="2589004"/>
            <a:chExt cx="1064464" cy="25200"/>
          </a:xfrm>
        </p:grpSpPr>
        <p:sp>
          <p:nvSpPr>
            <p:cNvPr id="36" name="Google Shape;36;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1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1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18"/>
          <p:cNvGrpSpPr/>
          <p:nvPr/>
        </p:nvGrpSpPr>
        <p:grpSpPr>
          <a:xfrm>
            <a:off x="830392" y="1191256"/>
            <a:ext cx="745763" cy="45826"/>
            <a:chOff x="4580561" y="2589004"/>
            <a:chExt cx="1064464" cy="25200"/>
          </a:xfrm>
        </p:grpSpPr>
        <p:sp>
          <p:nvSpPr>
            <p:cNvPr id="45" name="Google Shape;45;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19"/>
          <p:cNvGrpSpPr/>
          <p:nvPr/>
        </p:nvGrpSpPr>
        <p:grpSpPr>
          <a:xfrm>
            <a:off x="830392" y="1191256"/>
            <a:ext cx="745763" cy="45826"/>
            <a:chOff x="4580561" y="2589004"/>
            <a:chExt cx="1064464" cy="25200"/>
          </a:xfrm>
        </p:grpSpPr>
        <p:sp>
          <p:nvSpPr>
            <p:cNvPr id="52" name="Google Shape;52;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1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20"/>
          <p:cNvGrpSpPr/>
          <p:nvPr/>
        </p:nvGrpSpPr>
        <p:grpSpPr>
          <a:xfrm>
            <a:off x="830392" y="4169130"/>
            <a:ext cx="745763" cy="45826"/>
            <a:chOff x="4580561" y="2589004"/>
            <a:chExt cx="1064464" cy="25200"/>
          </a:xfrm>
        </p:grpSpPr>
        <p:sp>
          <p:nvSpPr>
            <p:cNvPr id="59" name="Google Shape;59;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2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21"/>
          <p:cNvGrpSpPr/>
          <p:nvPr/>
        </p:nvGrpSpPr>
        <p:grpSpPr>
          <a:xfrm>
            <a:off x="830392" y="1191256"/>
            <a:ext cx="745763" cy="45826"/>
            <a:chOff x="4580561" y="2589004"/>
            <a:chExt cx="1064464" cy="25200"/>
          </a:xfrm>
        </p:grpSpPr>
        <p:sp>
          <p:nvSpPr>
            <p:cNvPr id="66" name="Google Shape;66;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2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2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2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216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Validación cruzada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1"/>
          <p:cNvPicPr preferRelativeResize="0"/>
          <p:nvPr/>
        </p:nvPicPr>
        <p:blipFill rotWithShape="1">
          <a:blip r:embed="rId3">
            <a:alphaModFix/>
          </a:blip>
          <a:srcRect b="0" l="0" r="0" t="0"/>
          <a:stretch/>
        </p:blipFill>
        <p:spPr>
          <a:xfrm>
            <a:off x="199850" y="1344575"/>
            <a:ext cx="8839199" cy="1030412"/>
          </a:xfrm>
          <a:prstGeom prst="rect">
            <a:avLst/>
          </a:prstGeom>
          <a:noFill/>
          <a:ln>
            <a:noFill/>
          </a:ln>
        </p:spPr>
      </p:pic>
      <p:pic>
        <p:nvPicPr>
          <p:cNvPr id="140" name="Google Shape;140;p11"/>
          <p:cNvPicPr preferRelativeResize="0"/>
          <p:nvPr/>
        </p:nvPicPr>
        <p:blipFill rotWithShape="1">
          <a:blip r:embed="rId4">
            <a:alphaModFix/>
          </a:blip>
          <a:srcRect b="0" l="0" r="0" t="0"/>
          <a:stretch/>
        </p:blipFill>
        <p:spPr>
          <a:xfrm>
            <a:off x="199850" y="2504887"/>
            <a:ext cx="8839197" cy="449768"/>
          </a:xfrm>
          <a:prstGeom prst="rect">
            <a:avLst/>
          </a:prstGeom>
          <a:noFill/>
          <a:ln>
            <a:noFill/>
          </a:ln>
        </p:spPr>
      </p:pic>
      <p:pic>
        <p:nvPicPr>
          <p:cNvPr id="141" name="Google Shape;141;p11"/>
          <p:cNvPicPr preferRelativeResize="0"/>
          <p:nvPr/>
        </p:nvPicPr>
        <p:blipFill rotWithShape="1">
          <a:blip r:embed="rId5">
            <a:alphaModFix/>
          </a:blip>
          <a:srcRect b="0" l="0" r="0" t="0"/>
          <a:stretch/>
        </p:blipFill>
        <p:spPr>
          <a:xfrm>
            <a:off x="152400" y="3294506"/>
            <a:ext cx="8839200" cy="10314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Validación cruzada</a:t>
            </a:r>
            <a:endParaRPr/>
          </a:p>
          <a:p>
            <a:pPr indent="0" lvl="0" marL="0" rtl="0" algn="l">
              <a:lnSpc>
                <a:spcPct val="100000"/>
              </a:lnSpc>
              <a:spcBef>
                <a:spcPts val="0"/>
              </a:spcBef>
              <a:spcAft>
                <a:spcPts val="0"/>
              </a:spcAft>
              <a:buSzPct val="68783"/>
              <a:buNone/>
            </a:pPr>
            <a:r>
              <a:t/>
            </a:r>
            <a:endParaRPr sz="4200"/>
          </a:p>
        </p:txBody>
      </p:sp>
      <p:sp>
        <p:nvSpPr>
          <p:cNvPr id="92" name="Google Shape;92;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419" sz="1700"/>
              <a:t>Aprender los parámetros de un predictor y probarla en los mismos datos es un error metodológico: un modelo que simplemente repitiera las etiquetas de las muestras que acaba de ver obtendría una puntuación perfecta, pero no sería capaz de predecir nada útil en datos que aún no ha visto.</a:t>
            </a:r>
            <a:endParaRPr sz="1700"/>
          </a:p>
        </p:txBody>
      </p:sp>
      <p:pic>
        <p:nvPicPr>
          <p:cNvPr id="93" name="Google Shape;93;p2"/>
          <p:cNvPicPr preferRelativeResize="0"/>
          <p:nvPr/>
        </p:nvPicPr>
        <p:blipFill rotWithShape="1">
          <a:blip r:embed="rId3">
            <a:alphaModFix/>
          </a:blip>
          <a:srcRect b="1919" l="66090" r="-66089" t="-1920"/>
          <a:stretch/>
        </p:blipFill>
        <p:spPr>
          <a:xfrm>
            <a:off x="6208175" y="3042800"/>
            <a:ext cx="7826049" cy="200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Validación cruzada</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600"/>
              <a:t>Consiste en separar el conjunto de datos total en “entrenamiento” y “prueba.</a:t>
            </a:r>
            <a:endParaRPr sz="1600"/>
          </a:p>
          <a:p>
            <a:pPr indent="0" lvl="0" marL="0" rtl="0" algn="l">
              <a:lnSpc>
                <a:spcPct val="115000"/>
              </a:lnSpc>
              <a:spcBef>
                <a:spcPts val="1200"/>
              </a:spcBef>
              <a:spcAft>
                <a:spcPts val="0"/>
              </a:spcAft>
              <a:buSzPts val="1300"/>
              <a:buNone/>
            </a:pPr>
            <a:r>
              <a:rPr lang="es-419" sz="1600"/>
              <a:t>Tiene como objetivo evaluar el desempeño de un modelo de machine learning en un conjunto de datos no utilizado para entrenar el modelo.</a:t>
            </a:r>
            <a:endParaRPr sz="1600"/>
          </a:p>
          <a:p>
            <a:pPr indent="0" lvl="0" marL="0" rtl="0" algn="l">
              <a:lnSpc>
                <a:spcPct val="115000"/>
              </a:lnSpc>
              <a:spcBef>
                <a:spcPts val="1200"/>
              </a:spcBef>
              <a:spcAft>
                <a:spcPts val="0"/>
              </a:spcAft>
              <a:buSzPts val="1300"/>
              <a:buNone/>
            </a:pPr>
            <a:r>
              <a:rPr lang="es-419" sz="1600"/>
              <a:t>Esto es, obtener métricas que permitan ver cómo generaliza el modelo ante datos no conocidos, lo que permite además establecer si el modelo tiene algún grado de underfitting u overfitting.</a:t>
            </a:r>
            <a:endParaRPr sz="1600"/>
          </a:p>
          <a:p>
            <a:pPr indent="0" lvl="0" marL="0" rtl="0" algn="l">
              <a:lnSpc>
                <a:spcPct val="115000"/>
              </a:lnSpc>
              <a:spcBef>
                <a:spcPts val="1200"/>
              </a:spcBef>
              <a:spcAft>
                <a:spcPts val="1200"/>
              </a:spcAft>
              <a:buSzPts val="13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4"/>
          <p:cNvPicPr preferRelativeResize="0"/>
          <p:nvPr/>
        </p:nvPicPr>
        <p:blipFill rotWithShape="1">
          <a:blip r:embed="rId3">
            <a:alphaModFix/>
          </a:blip>
          <a:srcRect b="0" l="0" r="0" t="0"/>
          <a:stretch/>
        </p:blipFill>
        <p:spPr>
          <a:xfrm>
            <a:off x="858750" y="1529550"/>
            <a:ext cx="7426499" cy="257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¿Cómo separar los datos?</a:t>
            </a:r>
            <a:endParaRPr/>
          </a:p>
        </p:txBody>
      </p:sp>
      <p:sp>
        <p:nvSpPr>
          <p:cNvPr id="110" name="Google Shape;110;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sz="1700"/>
              <a:t>La partición suele tener entre un 15 y un 30% de datos para pruebas.</a:t>
            </a:r>
            <a:endParaRPr sz="1700"/>
          </a:p>
          <a:p>
            <a:pPr indent="0" lvl="0" marL="0" rtl="0" algn="l">
              <a:lnSpc>
                <a:spcPct val="115000"/>
              </a:lnSpc>
              <a:spcBef>
                <a:spcPts val="1200"/>
              </a:spcBef>
              <a:spcAft>
                <a:spcPts val="0"/>
              </a:spcAft>
              <a:buSzPts val="1300"/>
              <a:buNone/>
            </a:pPr>
            <a:r>
              <a:rPr lang="es-419" sz="1700"/>
              <a:t>Suele realizarse de forma </a:t>
            </a:r>
            <a:r>
              <a:rPr i="1" lang="es-419" sz="1700"/>
              <a:t>aleatoria</a:t>
            </a:r>
            <a:r>
              <a:rPr lang="es-419" sz="1700"/>
              <a:t>, es decir, esos datos de pruebas pueden estar en cualquier parte del conjunto de datos original. Aunque esto depende del problema.</a:t>
            </a:r>
            <a:endParaRPr sz="1700"/>
          </a:p>
          <a:p>
            <a:pPr indent="0" lvl="0" marL="0" rtl="0" algn="l">
              <a:lnSpc>
                <a:spcPct val="115000"/>
              </a:lnSpc>
              <a:spcBef>
                <a:spcPts val="1200"/>
              </a:spcBef>
              <a:spcAft>
                <a:spcPts val="1200"/>
              </a:spcAft>
              <a:buSzPts val="1300"/>
              <a:buNone/>
            </a:pPr>
            <a:r>
              <a:rPr lang="es-419" sz="1700"/>
              <a:t>¿Qué sucedería en una </a:t>
            </a:r>
            <a:r>
              <a:rPr b="1" i="1" lang="es-419" sz="1700"/>
              <a:t>serie temporal</a:t>
            </a:r>
            <a:r>
              <a:rPr lang="es-419" sz="1700"/>
              <a:t>?</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Validación Cruzada k-Folds</a:t>
            </a:r>
            <a:endParaRPr/>
          </a:p>
        </p:txBody>
      </p:sp>
      <p:sp>
        <p:nvSpPr>
          <p:cNvPr id="116" name="Google Shape;116;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sz="1700"/>
              <a:t>Si elijo un% de datos para probar y otro % para validar, y lo hago de forma aleatoria o bajo algún criterio, ¿cómo sé que esa es la mejor opción de dividir?</a:t>
            </a:r>
            <a:endParaRPr sz="1700"/>
          </a:p>
          <a:p>
            <a:pPr indent="0" lvl="0" marL="0" rtl="0" algn="l">
              <a:lnSpc>
                <a:spcPct val="115000"/>
              </a:lnSpc>
              <a:spcBef>
                <a:spcPts val="1200"/>
              </a:spcBef>
              <a:spcAft>
                <a:spcPts val="1200"/>
              </a:spcAft>
              <a:buSzPts val="1300"/>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8"/>
          <p:cNvPicPr preferRelativeResize="0"/>
          <p:nvPr/>
        </p:nvPicPr>
        <p:blipFill rotWithShape="1">
          <a:blip r:embed="rId3">
            <a:alphaModFix/>
          </a:blip>
          <a:srcRect b="0" l="0" r="0" t="0"/>
          <a:stretch/>
        </p:blipFill>
        <p:spPr>
          <a:xfrm>
            <a:off x="831212" y="534675"/>
            <a:ext cx="7481576" cy="449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Validación Cruzada k-Folds</a:t>
            </a:r>
            <a:endParaRPr/>
          </a:p>
        </p:txBody>
      </p:sp>
      <p:pic>
        <p:nvPicPr>
          <p:cNvPr id="127" name="Google Shape;127;p9"/>
          <p:cNvPicPr preferRelativeResize="0"/>
          <p:nvPr/>
        </p:nvPicPr>
        <p:blipFill rotWithShape="1">
          <a:blip r:embed="rId3">
            <a:alphaModFix/>
          </a:blip>
          <a:srcRect b="0" l="0" r="0" t="0"/>
          <a:stretch/>
        </p:blipFill>
        <p:spPr>
          <a:xfrm>
            <a:off x="2456663" y="1853850"/>
            <a:ext cx="4309286" cy="2984850"/>
          </a:xfrm>
          <a:prstGeom prst="rect">
            <a:avLst/>
          </a:prstGeom>
          <a:noFill/>
          <a:ln>
            <a:noFill/>
          </a:ln>
        </p:spPr>
      </p:pic>
      <p:sp>
        <p:nvSpPr>
          <p:cNvPr id="128" name="Google Shape;128;p9"/>
          <p:cNvSpPr txBox="1"/>
          <p:nvPr/>
        </p:nvSpPr>
        <p:spPr>
          <a:xfrm>
            <a:off x="269925" y="1964425"/>
            <a:ext cx="20319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Uso el fold en azul como conjunto de validación.</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Aplica robustez al modelo.</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Ayuda a prevenir overfitting.</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Puede ayudar para obtener los mejores hiperparámetros.</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Validación Cruzada k-Folds</a:t>
            </a:r>
            <a:endParaRPr/>
          </a:p>
          <a:p>
            <a:pPr indent="0" lvl="0" marL="0" rtl="0" algn="l">
              <a:lnSpc>
                <a:spcPct val="100000"/>
              </a:lnSpc>
              <a:spcBef>
                <a:spcPts val="0"/>
              </a:spcBef>
              <a:spcAft>
                <a:spcPts val="0"/>
              </a:spcAft>
              <a:buSzPct val="111111"/>
              <a:buNone/>
            </a:pPr>
            <a:r>
              <a:t/>
            </a:r>
            <a:endParaRPr/>
          </a:p>
        </p:txBody>
      </p:sp>
      <p:sp>
        <p:nvSpPr>
          <p:cNvPr id="134" name="Google Shape;134;p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82670"/>
              <a:buNone/>
            </a:pPr>
            <a:r>
              <a:rPr lang="es-419" sz="1700"/>
              <a:t>También puede utilizarse para ir variando el conjunto de test.</a:t>
            </a:r>
            <a:endParaRPr sz="1700"/>
          </a:p>
          <a:p>
            <a:pPr indent="0" lvl="0" marL="0" rtl="0" algn="l">
              <a:lnSpc>
                <a:spcPct val="115000"/>
              </a:lnSpc>
              <a:spcBef>
                <a:spcPts val="1200"/>
              </a:spcBef>
              <a:spcAft>
                <a:spcPts val="0"/>
              </a:spcAft>
              <a:buSzPct val="82670"/>
              <a:buNone/>
            </a:pPr>
            <a:r>
              <a:rPr lang="es-419" sz="1700"/>
              <a:t>De esta forma todos los datos pueden aparecer en el conjunto de entrenamiento y en el de test, en diferentes entrenamientos.</a:t>
            </a:r>
            <a:endParaRPr sz="1700"/>
          </a:p>
          <a:p>
            <a:pPr indent="0" lvl="0" marL="0" rtl="0" algn="l">
              <a:lnSpc>
                <a:spcPct val="115000"/>
              </a:lnSpc>
              <a:spcBef>
                <a:spcPts val="1200"/>
              </a:spcBef>
              <a:spcAft>
                <a:spcPts val="0"/>
              </a:spcAft>
              <a:buSzPct val="82670"/>
              <a:buNone/>
            </a:pPr>
            <a:r>
              <a:rPr lang="es-419" sz="1700"/>
              <a:t>Se pueden comparar las métricas que se obtienen en cada entrenamiento. De hecho, se obtienen k cantidad de métricas, y hay una esperanza y un desvío estándar de todas esas mediciones </a:t>
            </a:r>
            <a:endParaRPr sz="1700"/>
          </a:p>
          <a:p>
            <a:pPr indent="0" lvl="0" marL="0" rtl="0" algn="l">
              <a:lnSpc>
                <a:spcPct val="115000"/>
              </a:lnSpc>
              <a:spcBef>
                <a:spcPts val="1200"/>
              </a:spcBef>
              <a:spcAft>
                <a:spcPts val="1200"/>
              </a:spcAft>
              <a:buSzPct val="82670"/>
              <a:buNone/>
            </a:pPr>
            <a:r>
              <a:rPr lang="es-419" sz="1700"/>
              <a:t>¿Y si son muy distintas?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