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Raleway"/>
      <p:regular r:id="rId70"/>
      <p:bold r:id="rId71"/>
      <p:italic r:id="rId72"/>
      <p:boldItalic r:id="rId73"/>
    </p:embeddedFont>
    <p:embeddedFont>
      <p:font typeface="Caveat"/>
      <p:regular r:id="rId74"/>
      <p:bold r:id="rId75"/>
    </p:embeddedFont>
    <p:embeddedFont>
      <p:font typeface="Roboto"/>
      <p:regular r:id="rId76"/>
      <p:bold r:id="rId77"/>
      <p:italic r:id="rId78"/>
      <p:boldItalic r:id="rId79"/>
    </p:embeddedFont>
    <p:embeddedFont>
      <p:font typeface="Lato"/>
      <p:regular r:id="rId80"/>
      <p:bold r:id="rId81"/>
      <p:italic r:id="rId82"/>
      <p:boldItalic r:id="rId83"/>
    </p:embeddedFont>
    <p:embeddedFont>
      <p:font typeface="Caveat Medium"/>
      <p:regular r:id="rId84"/>
      <p:bold r:id="rId85"/>
    </p:embeddedFont>
    <p:embeddedFont>
      <p:font typeface="Caveat SemiBold"/>
      <p:regular r:id="rId86"/>
      <p:bold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558196-BC47-44BC-9F7F-454753392B5B}">
  <a:tblStyle styleId="{8D558196-BC47-44BC-9F7F-454753392B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aveatMedium-regular.fntdata"/><Relationship Id="rId83" Type="http://schemas.openxmlformats.org/officeDocument/2006/relationships/font" Target="fonts/Lato-boldItalic.fntdata"/><Relationship Id="rId42" Type="http://schemas.openxmlformats.org/officeDocument/2006/relationships/slide" Target="slides/slide36.xml"/><Relationship Id="rId86" Type="http://schemas.openxmlformats.org/officeDocument/2006/relationships/font" Target="fonts/CaveatSemiBold-regular.fntdata"/><Relationship Id="rId41" Type="http://schemas.openxmlformats.org/officeDocument/2006/relationships/slide" Target="slides/slide35.xml"/><Relationship Id="rId85" Type="http://schemas.openxmlformats.org/officeDocument/2006/relationships/font" Target="fonts/CaveatMedium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CaveatSemiBold-bold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Lato-regular.fntdata"/><Relationship Id="rId82" Type="http://schemas.openxmlformats.org/officeDocument/2006/relationships/font" Target="fonts/Lato-italic.fntdata"/><Relationship Id="rId81" Type="http://schemas.openxmlformats.org/officeDocument/2006/relationships/font" Target="fonts/La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Raleway-boldItalic.fntdata"/><Relationship Id="rId72" Type="http://schemas.openxmlformats.org/officeDocument/2006/relationships/font" Target="fonts/Raleway-italic.fntdata"/><Relationship Id="rId31" Type="http://schemas.openxmlformats.org/officeDocument/2006/relationships/slide" Target="slides/slide25.xml"/><Relationship Id="rId75" Type="http://schemas.openxmlformats.org/officeDocument/2006/relationships/font" Target="fonts/Caveat-bold.fntdata"/><Relationship Id="rId30" Type="http://schemas.openxmlformats.org/officeDocument/2006/relationships/slide" Target="slides/slide24.xml"/><Relationship Id="rId74" Type="http://schemas.openxmlformats.org/officeDocument/2006/relationships/font" Target="fonts/Caveat-regular.fntdata"/><Relationship Id="rId33" Type="http://schemas.openxmlformats.org/officeDocument/2006/relationships/slide" Target="slides/slide27.xml"/><Relationship Id="rId77" Type="http://schemas.openxmlformats.org/officeDocument/2006/relationships/font" Target="fonts/Roboto-bold.fntdata"/><Relationship Id="rId32" Type="http://schemas.openxmlformats.org/officeDocument/2006/relationships/slide" Target="slides/slide26.xml"/><Relationship Id="rId76" Type="http://schemas.openxmlformats.org/officeDocument/2006/relationships/font" Target="fonts/Roboto-regular.fntdata"/><Relationship Id="rId35" Type="http://schemas.openxmlformats.org/officeDocument/2006/relationships/slide" Target="slides/slide29.xml"/><Relationship Id="rId79" Type="http://schemas.openxmlformats.org/officeDocument/2006/relationships/font" Target="fonts/Roboto-boldItalic.fntdata"/><Relationship Id="rId34" Type="http://schemas.openxmlformats.org/officeDocument/2006/relationships/slide" Target="slides/slide28.xml"/><Relationship Id="rId78" Type="http://schemas.openxmlformats.org/officeDocument/2006/relationships/font" Target="fonts/Roboto-italic.fntdata"/><Relationship Id="rId71" Type="http://schemas.openxmlformats.org/officeDocument/2006/relationships/font" Target="fonts/Raleway-bold.fntdata"/><Relationship Id="rId70" Type="http://schemas.openxmlformats.org/officeDocument/2006/relationships/font" Target="fonts/Raleway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d4aef8a8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d4aef8a8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7d4aef8a8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7d4aef8a8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828ae6d9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828ae6d9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7d4aef8a8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7d4aef8a8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7d4aef8a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7d4aef8a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7d4aef8a8e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7d4aef8a8e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d4aef8a8e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7d4aef8a8e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7d4aef8a8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7d4aef8a8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7d4aef8a8e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7d4aef8a8e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d4aef8a8e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7d4aef8a8e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d4aef8a8e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d4aef8a8e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7d4aef8a8e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7d4aef8a8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d4aef8a8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7d4aef8a8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d4aef8a8e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d4aef8a8e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7d4aef8a8e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7d4aef8a8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7d4aef8a8e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7d4aef8a8e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80f267c43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80f267c43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80f267c4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80f267c4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80f267c43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80f267c43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86e4bba4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86e4bba4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80f267c43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80f267c43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d4aef8a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d4aef8a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81f08e8ba0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81f08e8ba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81f08e8ba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81f08e8ba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81f08e8b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81f08e8b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828ae6d90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828ae6d90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828ae6d9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828ae6d9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828ae6d90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828ae6d90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828ae6d90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828ae6d90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828ae6d9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828ae6d9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828ae6d90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828ae6d90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828ae6d90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828ae6d90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7d4aef8a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7d4aef8a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e864f0ee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e864f0ee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e864f0ee3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e864f0ee3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864f0ee3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864f0ee3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e864f0ee3d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e864f0ee3d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1e864f0ee3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1e864f0ee3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e864f0ee3d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e864f0ee3d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e864f0ee3d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e864f0ee3d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e864f0ee3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e864f0ee3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e864f0ee3d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1e864f0ee3d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e864f0ee3d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e864f0ee3d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d4aef8a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d4aef8a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1e864f0ee3d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1e864f0ee3d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e864f0ee3d_0_3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e864f0ee3d_0_3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e864f0ee3d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e864f0ee3d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e864f0ee3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e864f0ee3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e864f0ee3d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e864f0ee3d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e864f0ee3d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e864f0ee3d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e864f0ee3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e864f0ee3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e864f0ee3d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e864f0ee3d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1e864f0ee3d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1e864f0ee3d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e864f0ee3d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e864f0ee3d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d4aef8a8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d4aef8a8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1e864f0ee3d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1e864f0ee3d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e864f0ee3d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e864f0ee3d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1e864f0ee3d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1e864f0ee3d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1e864f0ee3d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1e864f0ee3d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d4aef8a8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d4aef8a8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7d4aef8a8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7d4aef8a8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d4aef8a8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d4aef8a8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Relationship Id="rId5" Type="http://schemas.openxmlformats.org/officeDocument/2006/relationships/image" Target="../media/image3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4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6.png"/><Relationship Id="rId4" Type="http://schemas.openxmlformats.org/officeDocument/2006/relationships/image" Target="../media/image3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7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scikit-learn.org/stable/modules/model_evaluation.html#classification-metric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8.png"/><Relationship Id="rId4" Type="http://schemas.openxmlformats.org/officeDocument/2006/relationships/image" Target="../media/image36.png"/><Relationship Id="rId5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38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3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17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imbalanced-learn.org/stable/references/generated/imblearn.over_sampling.SMOTE.html" TargetMode="External"/><Relationship Id="rId4" Type="http://schemas.openxmlformats.org/officeDocument/2006/relationships/hyperlink" Target="https://www.youtube.com/watch?v=NvrfSntsm7w&amp;t=23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lineales para Clasificación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lineal para Clasificación binaria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729450" y="2078875"/>
            <a:ext cx="4741800" cy="58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8293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13"/>
              <a:buChar char="●"/>
            </a:pPr>
            <a:r>
              <a:rPr lang="es-419" sz="1412"/>
              <a:t>Sólo válido para problemas </a:t>
            </a:r>
            <a:r>
              <a:rPr b="1" lang="es-419" sz="1412"/>
              <a:t>binarios</a:t>
            </a:r>
            <a:r>
              <a:rPr lang="es-419" sz="1412"/>
              <a:t> (</a:t>
            </a:r>
            <a:r>
              <a:rPr lang="es-419" sz="1412" u="sng"/>
              <a:t>y hasta ahí!</a:t>
            </a:r>
            <a:r>
              <a:rPr lang="es-419" sz="1412"/>
              <a:t>).</a:t>
            </a:r>
            <a:endParaRPr sz="1412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412"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1000" y="2728825"/>
            <a:ext cx="2628900" cy="72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 txBox="1"/>
          <p:nvPr/>
        </p:nvSpPr>
        <p:spPr>
          <a:xfrm>
            <a:off x="2529575" y="2929925"/>
            <a:ext cx="53964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aveat Medium"/>
                <a:ea typeface="Caveat Medium"/>
                <a:cs typeface="Caveat Medium"/>
                <a:sym typeface="Caveat Medium"/>
              </a:rPr>
              <a:t>Diagnóstico médico</a:t>
            </a:r>
            <a:endParaRPr sz="17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852600" y="3644475"/>
            <a:ext cx="7438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Podríamos ajustar una regresión lineal a esta respuesta binaria y predecir </a:t>
            </a:r>
            <a:r>
              <a:rPr i="1" lang="es-419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drug overdose</a:t>
            </a:r>
            <a:r>
              <a:rPr lang="es-419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si Y &gt; 0.5 y un </a:t>
            </a:r>
            <a:r>
              <a:rPr i="1" lang="es-419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stroke</a:t>
            </a:r>
            <a:r>
              <a:rPr lang="es-419" sz="16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 en caso contrario. </a:t>
            </a:r>
            <a:endParaRPr sz="1600"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53" name="Google Shape;153;p22"/>
          <p:cNvSpPr txBox="1"/>
          <p:nvPr/>
        </p:nvSpPr>
        <p:spPr>
          <a:xfrm>
            <a:off x="4492675" y="4498075"/>
            <a:ext cx="3377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latin typeface="Caveat Medium"/>
                <a:ea typeface="Caveat Medium"/>
                <a:cs typeface="Caveat Medium"/>
                <a:sym typeface="Caveat Medium"/>
              </a:rPr>
              <a:t>nos podría acercar a definir algún criterio para estimar probabilidad?</a:t>
            </a:r>
            <a:endParaRPr sz="18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cxnSp>
        <p:nvCxnSpPr>
          <p:cNvPr id="154" name="Google Shape;154;p22"/>
          <p:cNvCxnSpPr>
            <a:stCxn id="153" idx="3"/>
            <a:endCxn id="152" idx="3"/>
          </p:cNvCxnSpPr>
          <p:nvPr/>
        </p:nvCxnSpPr>
        <p:spPr>
          <a:xfrm flipH="1" rot="10800000">
            <a:off x="7869775" y="4121725"/>
            <a:ext cx="421500" cy="745800"/>
          </a:xfrm>
          <a:prstGeom prst="curvedConnector3">
            <a:avLst>
              <a:gd fmla="val 15652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Ajuste de la regresión lineal</a:t>
            </a:r>
            <a:endParaRPr/>
          </a:p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730000" y="2852350"/>
            <a:ext cx="3300900" cy="14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¿Qué tal el ajuste? ¿Parece bueno?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¿La recta puede definir </a:t>
            </a:r>
            <a:r>
              <a:rPr b="1" i="1" lang="es-419"/>
              <a:t>probabilidad </a:t>
            </a:r>
            <a:r>
              <a:rPr lang="es-419"/>
              <a:t>de pertenencia a una clase?</a:t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 rotWithShape="1">
          <a:blip r:embed="rId3">
            <a:alphaModFix/>
          </a:blip>
          <a:srcRect b="0" l="0" r="0" t="2104"/>
          <a:stretch/>
        </p:blipFill>
        <p:spPr>
          <a:xfrm>
            <a:off x="4610075" y="1069100"/>
            <a:ext cx="4368250" cy="348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075" y="0"/>
            <a:ext cx="5657850" cy="251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750" y="2667000"/>
            <a:ext cx="7810500" cy="208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 txBox="1"/>
          <p:nvPr/>
        </p:nvSpPr>
        <p:spPr>
          <a:xfrm>
            <a:off x="203550" y="4645875"/>
            <a:ext cx="78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aparece un outlier y baja mucho el threshold (línea amarilla)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Multi-Clase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Clasificación de señales de tránsito (vehículos inteligentes).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Clasificación de vinos por cepa.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Detección de objetos.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“Sentiment Analysis”.</a:t>
            </a:r>
            <a:endParaRPr sz="17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lineal en problemas multi-clase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729450" y="3683000"/>
            <a:ext cx="76887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No hay forma de asignar valores en este problema y conservar el sentido de los mismos. </a:t>
            </a:r>
            <a:endParaRPr sz="1700"/>
          </a:p>
        </p:txBody>
      </p:sp>
      <p:pic>
        <p:nvPicPr>
          <p:cNvPr id="181" name="Google Shape;18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0038" y="2046075"/>
            <a:ext cx="3567525" cy="123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logística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61900" y="2841050"/>
            <a:ext cx="74235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3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(empecemos con problemas binarios)</a:t>
            </a:r>
            <a:endParaRPr b="1" sz="23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Regresión Logística</a:t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>
            <a:off x="93700" y="3298875"/>
            <a:ext cx="2089200" cy="777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Observaciones</a:t>
            </a:r>
            <a:endParaRPr sz="2000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X, y</a:t>
            </a:r>
            <a:endParaRPr sz="2000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1855025" y="2051825"/>
            <a:ext cx="1798800" cy="9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erdana"/>
                <a:ea typeface="Verdana"/>
                <a:cs typeface="Verdana"/>
                <a:sym typeface="Verdana"/>
              </a:rPr>
              <a:t>Regresión lineal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Caveat Medium"/>
                <a:ea typeface="Caveat Medium"/>
                <a:cs typeface="Caveat Medium"/>
                <a:sym typeface="Caveat Medium"/>
              </a:rPr>
              <a:t>z</a:t>
            </a:r>
            <a:r>
              <a:rPr baseline="-25000" lang="es-419" sz="2100"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lang="es-419" sz="2100">
                <a:latin typeface="Caveat Medium"/>
                <a:ea typeface="Caveat Medium"/>
                <a:cs typeface="Caveat Medium"/>
                <a:sym typeface="Caveat Medium"/>
              </a:rPr>
              <a:t> = X 𝛃</a:t>
            </a:r>
            <a:endParaRPr sz="27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089100" y="2999225"/>
            <a:ext cx="1695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z</a:t>
            </a:r>
            <a:r>
              <a:rPr baseline="-25000" lang="es-419" sz="1600"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 en los reales! </a:t>
            </a:r>
            <a:endParaRPr sz="16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6" name="Google Shape;196;p28"/>
          <p:cNvSpPr/>
          <p:nvPr/>
        </p:nvSpPr>
        <p:spPr>
          <a:xfrm>
            <a:off x="4277613" y="2694213"/>
            <a:ext cx="1798800" cy="947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Verdana"/>
                <a:ea typeface="Verdana"/>
                <a:cs typeface="Verdana"/>
                <a:sym typeface="Verdana"/>
              </a:rPr>
              <a:t>Función sigmoidea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latin typeface="Caveat Medium"/>
                <a:ea typeface="Caveat Medium"/>
                <a:cs typeface="Caveat Medium"/>
                <a:sym typeface="Caveat Medium"/>
              </a:rPr>
              <a:t>c</a:t>
            </a:r>
            <a:r>
              <a:rPr baseline="-25000" lang="es-419" sz="2100"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lang="es-419" sz="2100">
                <a:latin typeface="Caveat Medium"/>
                <a:ea typeface="Caveat Medium"/>
                <a:cs typeface="Caveat Medium"/>
                <a:sym typeface="Caveat Medium"/>
              </a:rPr>
              <a:t> = f(z</a:t>
            </a:r>
            <a:r>
              <a:rPr baseline="-25000" lang="es-419" sz="2100"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lang="es-419" sz="2100">
                <a:latin typeface="Caveat Medium"/>
                <a:ea typeface="Caveat Medium"/>
                <a:cs typeface="Caveat Medium"/>
                <a:sym typeface="Caveat Medium"/>
              </a:rPr>
              <a:t> )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4019500" y="2140650"/>
            <a:ext cx="2391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y</a:t>
            </a:r>
            <a:r>
              <a:rPr baseline="-25000" lang="es-419" sz="1600"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 pertenece al conjunto [0,1]</a:t>
            </a:r>
            <a:endParaRPr sz="21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198" name="Google Shape;198;p28"/>
          <p:cNvSpPr/>
          <p:nvPr/>
        </p:nvSpPr>
        <p:spPr>
          <a:xfrm>
            <a:off x="6916700" y="1678125"/>
            <a:ext cx="2089200" cy="1489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Función de decisión </a:t>
            </a:r>
            <a:r>
              <a:rPr b="1" lang="es-419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y</a:t>
            </a:r>
            <a:r>
              <a:rPr b="1" baseline="-25000" lang="es-419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pred</a:t>
            </a:r>
            <a:r>
              <a:rPr b="1" lang="es-419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=d(c</a:t>
            </a:r>
            <a:r>
              <a:rPr b="1" baseline="-25000" lang="es-419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pred</a:t>
            </a:r>
            <a:r>
              <a:rPr b="1" lang="es-419" sz="21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)</a:t>
            </a:r>
            <a:endParaRPr b="1" sz="20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99" name="Google Shape;199;p28"/>
          <p:cNvSpPr txBox="1"/>
          <p:nvPr/>
        </p:nvSpPr>
        <p:spPr>
          <a:xfrm>
            <a:off x="6753000" y="3240575"/>
            <a:ext cx="2391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y</a:t>
            </a:r>
            <a:r>
              <a:rPr baseline="-25000" lang="es-419" sz="1600">
                <a:latin typeface="Caveat Medium"/>
                <a:ea typeface="Caveat Medium"/>
                <a:cs typeface="Caveat Medium"/>
                <a:sym typeface="Caveat Medium"/>
              </a:rPr>
              <a:t>pred</a:t>
            </a:r>
            <a:r>
              <a:rPr lang="es-419" sz="1600">
                <a:latin typeface="Caveat Medium"/>
                <a:ea typeface="Caveat Medium"/>
                <a:cs typeface="Caveat Medium"/>
                <a:sym typeface="Caveat Medium"/>
              </a:rPr>
              <a:t> es 0 o 1. Es la predicción del modelo.</a:t>
            </a:r>
            <a:endParaRPr sz="2100"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sp>
        <p:nvSpPr>
          <p:cNvPr id="200" name="Google Shape;200;p28"/>
          <p:cNvSpPr txBox="1"/>
          <p:nvPr/>
        </p:nvSpPr>
        <p:spPr>
          <a:xfrm>
            <a:off x="3653825" y="4293375"/>
            <a:ext cx="474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>
                <a:latin typeface="Lato"/>
                <a:ea typeface="Lato"/>
                <a:cs typeface="Lato"/>
                <a:sym typeface="Lato"/>
              </a:rPr>
              <a:t>¿Y la función de pérdida? ¿Qué voy a</a:t>
            </a:r>
            <a:r>
              <a:rPr b="1" lang="es-419" sz="1600">
                <a:latin typeface="Lato"/>
                <a:ea typeface="Lato"/>
                <a:cs typeface="Lato"/>
                <a:sym typeface="Lato"/>
              </a:rPr>
              <a:t> minimizar </a:t>
            </a:r>
            <a:r>
              <a:rPr lang="es-419" sz="1600">
                <a:latin typeface="Lato"/>
                <a:ea typeface="Lato"/>
                <a:cs typeface="Lato"/>
                <a:sym typeface="Lato"/>
              </a:rPr>
              <a:t>para obtener los mejores coeficientes?</a:t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1" name="Google Shape;201;p28"/>
          <p:cNvCxnSpPr>
            <a:stCxn id="193" idx="0"/>
            <a:endCxn id="194" idx="1"/>
          </p:cNvCxnSpPr>
          <p:nvPr/>
        </p:nvCxnSpPr>
        <p:spPr>
          <a:xfrm rot="-5400000">
            <a:off x="1109950" y="2553825"/>
            <a:ext cx="773400" cy="7167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2" name="Google Shape;202;p28"/>
          <p:cNvCxnSpPr>
            <a:stCxn id="194" idx="3"/>
            <a:endCxn id="196" idx="1"/>
          </p:cNvCxnSpPr>
          <p:nvPr/>
        </p:nvCxnSpPr>
        <p:spPr>
          <a:xfrm>
            <a:off x="3653825" y="2525525"/>
            <a:ext cx="623700" cy="642300"/>
          </a:xfrm>
          <a:prstGeom prst="curvedConnector3">
            <a:avLst>
              <a:gd fmla="val 50007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3" name="Google Shape;203;p28"/>
          <p:cNvCxnSpPr>
            <a:stCxn id="196" idx="3"/>
            <a:endCxn id="198" idx="2"/>
          </p:cNvCxnSpPr>
          <p:nvPr/>
        </p:nvCxnSpPr>
        <p:spPr>
          <a:xfrm flipH="1" rot="10800000">
            <a:off x="6076413" y="2423013"/>
            <a:ext cx="840300" cy="744900"/>
          </a:xfrm>
          <a:prstGeom prst="curvedConnector3">
            <a:avLst>
              <a:gd fmla="val 4999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739375" y="1818750"/>
            <a:ext cx="3300900" cy="75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sigmoidea</a:t>
            </a:r>
            <a:endParaRPr/>
          </a:p>
        </p:txBody>
      </p:sp>
      <p:sp>
        <p:nvSpPr>
          <p:cNvPr id="209" name="Google Shape;209;p2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6223" y="431739"/>
            <a:ext cx="4270401" cy="440256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9"/>
          <p:cNvSpPr txBox="1"/>
          <p:nvPr/>
        </p:nvSpPr>
        <p:spPr>
          <a:xfrm>
            <a:off x="739375" y="2792975"/>
            <a:ext cx="3681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Lato"/>
                <a:ea typeface="Lato"/>
                <a:cs typeface="Lato"/>
                <a:sym typeface="Lato"/>
              </a:rPr>
              <a:t>Nunca es mayor a uno ni menor a cero.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Lato"/>
                <a:ea typeface="Lato"/>
                <a:cs typeface="Lato"/>
                <a:sym typeface="Lato"/>
              </a:rPr>
              <a:t>Justo lo que necesitamos, mapear de los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Lato"/>
                <a:ea typeface="Lato"/>
                <a:cs typeface="Lato"/>
                <a:sym typeface="Lato"/>
              </a:rPr>
              <a:t>reales al conjunto [0,1]</a:t>
            </a:r>
            <a:endParaRPr sz="1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latin typeface="Lato"/>
                <a:ea typeface="Lato"/>
                <a:cs typeface="Lato"/>
                <a:sym typeface="Lato"/>
              </a:rPr>
              <a:t>¿Qué </a:t>
            </a:r>
            <a:r>
              <a:rPr i="1" lang="es-419" sz="1500">
                <a:latin typeface="Lato"/>
                <a:ea typeface="Lato"/>
                <a:cs typeface="Lato"/>
                <a:sym typeface="Lato"/>
              </a:rPr>
              <a:t>otra</a:t>
            </a:r>
            <a:r>
              <a:rPr lang="es-419" sz="1500">
                <a:latin typeface="Lato"/>
                <a:ea typeface="Lato"/>
                <a:cs typeface="Lato"/>
                <a:sym typeface="Lato"/>
              </a:rPr>
              <a:t> función podría haber usado?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>
            <p:ph type="title"/>
          </p:nvPr>
        </p:nvSpPr>
        <p:spPr>
          <a:xfrm>
            <a:off x="758100" y="2073463"/>
            <a:ext cx="3300900" cy="9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decisión</a:t>
            </a:r>
            <a:endParaRPr/>
          </a:p>
        </p:txBody>
      </p:sp>
      <p:pic>
        <p:nvPicPr>
          <p:cNvPr id="217" name="Google Shape;217;p30"/>
          <p:cNvPicPr preferRelativeResize="0"/>
          <p:nvPr/>
        </p:nvPicPr>
        <p:blipFill rotWithShape="1">
          <a:blip r:embed="rId3">
            <a:alphaModFix/>
          </a:blip>
          <a:srcRect b="0" l="0" r="0" t="31280"/>
          <a:stretch/>
        </p:blipFill>
        <p:spPr>
          <a:xfrm>
            <a:off x="4698100" y="1034338"/>
            <a:ext cx="4270401" cy="307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30"/>
          <p:cNvSpPr txBox="1"/>
          <p:nvPr/>
        </p:nvSpPr>
        <p:spPr>
          <a:xfrm>
            <a:off x="805725" y="3345750"/>
            <a:ext cx="3397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Consiste en elegir un</a:t>
            </a:r>
            <a:r>
              <a:rPr i="1" lang="es-419">
                <a:latin typeface="Lato"/>
                <a:ea typeface="Lato"/>
                <a:cs typeface="Lato"/>
                <a:sym typeface="Lato"/>
              </a:rPr>
              <a:t> threshold </a:t>
            </a:r>
            <a:r>
              <a:rPr lang="es-419">
                <a:latin typeface="Lato"/>
                <a:ea typeface="Lato"/>
                <a:cs typeface="Lato"/>
                <a:sym typeface="Lato"/>
              </a:rPr>
              <a:t>para separar las clases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No necesariamente es 0.5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0"/>
          <p:cNvSpPr/>
          <p:nvPr/>
        </p:nvSpPr>
        <p:spPr>
          <a:xfrm>
            <a:off x="4698100" y="741175"/>
            <a:ext cx="2113200" cy="37944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ato"/>
                <a:ea typeface="Lato"/>
                <a:cs typeface="Lato"/>
                <a:sym typeface="Lato"/>
              </a:rPr>
              <a:t>clase 0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6829650" y="741175"/>
            <a:ext cx="2070600" cy="3794400"/>
          </a:xfrm>
          <a:prstGeom prst="rect">
            <a:avLst/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ato"/>
                <a:ea typeface="Lato"/>
                <a:cs typeface="Lato"/>
                <a:sym typeface="Lato"/>
              </a:rPr>
              <a:t>clase 1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logística</a:t>
            </a:r>
            <a:endParaRPr/>
          </a:p>
        </p:txBody>
      </p:sp>
      <p:pic>
        <p:nvPicPr>
          <p:cNvPr id="226" name="Google Shape;226;p31"/>
          <p:cNvPicPr preferRelativeResize="0"/>
          <p:nvPr/>
        </p:nvPicPr>
        <p:blipFill rotWithShape="1">
          <a:blip r:embed="rId3">
            <a:alphaModFix/>
          </a:blip>
          <a:srcRect b="87171" l="12322" r="14679" t="0"/>
          <a:stretch/>
        </p:blipFill>
        <p:spPr>
          <a:xfrm>
            <a:off x="980550" y="1853850"/>
            <a:ext cx="2692050" cy="91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3">
            <a:alphaModFix/>
          </a:blip>
          <a:srcRect b="0" l="0" r="0" t="83702"/>
          <a:stretch/>
        </p:blipFill>
        <p:spPr>
          <a:xfrm>
            <a:off x="4891850" y="1853849"/>
            <a:ext cx="2903160" cy="91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8" name="Google Shape;228;p31"/>
          <p:cNvCxnSpPr>
            <a:stCxn id="226" idx="3"/>
            <a:endCxn id="227" idx="1"/>
          </p:cNvCxnSpPr>
          <p:nvPr/>
        </p:nvCxnSpPr>
        <p:spPr>
          <a:xfrm>
            <a:off x="3672600" y="2310300"/>
            <a:ext cx="121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229" name="Google Shape;229;p31"/>
          <p:cNvPicPr preferRelativeResize="0"/>
          <p:nvPr/>
        </p:nvPicPr>
        <p:blipFill rotWithShape="1">
          <a:blip r:embed="rId4">
            <a:alphaModFix/>
          </a:blip>
          <a:srcRect b="82578" l="14972" r="18422" t="0"/>
          <a:stretch/>
        </p:blipFill>
        <p:spPr>
          <a:xfrm>
            <a:off x="1433438" y="3546850"/>
            <a:ext cx="2014325" cy="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1"/>
          <p:cNvPicPr preferRelativeResize="0"/>
          <p:nvPr/>
        </p:nvPicPr>
        <p:blipFill rotWithShape="1">
          <a:blip r:embed="rId4">
            <a:alphaModFix/>
          </a:blip>
          <a:srcRect b="0" l="0" r="0" t="81850"/>
          <a:stretch/>
        </p:blipFill>
        <p:spPr>
          <a:xfrm>
            <a:off x="4572000" y="3499450"/>
            <a:ext cx="2903150" cy="628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31"/>
          <p:cNvCxnSpPr>
            <a:stCxn id="229" idx="3"/>
            <a:endCxn id="230" idx="1"/>
          </p:cNvCxnSpPr>
          <p:nvPr/>
        </p:nvCxnSpPr>
        <p:spPr>
          <a:xfrm flipH="1" rot="10800000">
            <a:off x="3447763" y="3813750"/>
            <a:ext cx="1124100" cy="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31"/>
          <p:cNvCxnSpPr>
            <a:stCxn id="227" idx="3"/>
            <a:endCxn id="229" idx="0"/>
          </p:cNvCxnSpPr>
          <p:nvPr/>
        </p:nvCxnSpPr>
        <p:spPr>
          <a:xfrm flipH="1">
            <a:off x="2440610" y="2310299"/>
            <a:ext cx="5354400" cy="1236600"/>
          </a:xfrm>
          <a:prstGeom prst="curvedConnector4">
            <a:avLst>
              <a:gd fmla="val -4447" name="adj1"/>
              <a:gd fmla="val 684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33" name="Google Shape;233;p31"/>
          <p:cNvSpPr txBox="1"/>
          <p:nvPr/>
        </p:nvSpPr>
        <p:spPr>
          <a:xfrm>
            <a:off x="5325075" y="4235650"/>
            <a:ext cx="16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 odds or logit.</a:t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1619950" y="4235650"/>
            <a:ext cx="164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odds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179725" y="3507150"/>
            <a:ext cx="11241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aveat"/>
                <a:ea typeface="Caveat"/>
                <a:cs typeface="Caveat"/>
                <a:sym typeface="Caveat"/>
              </a:rPr>
              <a:t>razón de probabilidad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5428500" y="1407450"/>
            <a:ext cx="322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aveat"/>
                <a:ea typeface="Caveat"/>
                <a:cs typeface="Caveat"/>
                <a:sym typeface="Caveat"/>
              </a:rPr>
              <a:t>segunda aproximación: función logística</a:t>
            </a:r>
            <a:endParaRPr sz="17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237" name="Google Shape;237;p31"/>
          <p:cNvSpPr txBox="1"/>
          <p:nvPr/>
        </p:nvSpPr>
        <p:spPr>
          <a:xfrm>
            <a:off x="426400" y="2571750"/>
            <a:ext cx="2014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Caveat SemiBold"/>
                <a:ea typeface="Caveat SemiBold"/>
                <a:cs typeface="Caveat SemiBold"/>
                <a:sym typeface="Caveat SemiBold"/>
              </a:rPr>
              <a:t>primer aproximación</a:t>
            </a:r>
            <a:endParaRPr sz="1700">
              <a:latin typeface="Caveat SemiBold"/>
              <a:ea typeface="Caveat SemiBold"/>
              <a:cs typeface="Caveat SemiBold"/>
              <a:sym typeface="Cave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375" y="1408776"/>
            <a:ext cx="6685250" cy="36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4"/>
          <p:cNvSpPr txBox="1"/>
          <p:nvPr/>
        </p:nvSpPr>
        <p:spPr>
          <a:xfrm>
            <a:off x="2211050" y="947300"/>
            <a:ext cx="16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veat Medium"/>
                <a:ea typeface="Caveat Medium"/>
                <a:cs typeface="Caveat Medium"/>
                <a:sym typeface="Caveat Medium"/>
              </a:rPr>
              <a:t>y es </a:t>
            </a:r>
            <a:r>
              <a:rPr b="1" lang="es-419" sz="2000">
                <a:latin typeface="Caveat"/>
                <a:ea typeface="Caveat"/>
                <a:cs typeface="Caveat"/>
                <a:sym typeface="Caveat"/>
              </a:rPr>
              <a:t>categórica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5445775" y="947300"/>
            <a:ext cx="1667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latin typeface="Caveat Medium"/>
                <a:ea typeface="Caveat Medium"/>
                <a:cs typeface="Caveat Medium"/>
                <a:sym typeface="Caveat Medium"/>
              </a:rPr>
              <a:t>y es </a:t>
            </a:r>
            <a:r>
              <a:rPr b="1" lang="es-419" sz="2000">
                <a:latin typeface="Caveat"/>
                <a:ea typeface="Caveat"/>
                <a:cs typeface="Caveat"/>
                <a:sym typeface="Caveat"/>
              </a:rPr>
              <a:t>numérica</a:t>
            </a:r>
            <a:endParaRPr b="1" sz="2000"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Odds</a:t>
            </a:r>
            <a:endParaRPr/>
          </a:p>
        </p:txBody>
      </p:sp>
      <p:sp>
        <p:nvSpPr>
          <p:cNvPr id="243" name="Google Shape;243;p32"/>
          <p:cNvSpPr txBox="1"/>
          <p:nvPr>
            <p:ph idx="1" type="body"/>
          </p:nvPr>
        </p:nvSpPr>
        <p:spPr>
          <a:xfrm>
            <a:off x="729450" y="2078875"/>
            <a:ext cx="7688700" cy="28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/>
              <a:t>Si decimos 9 personas de cada diez van a tener un default en la tarjeta de crédito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p(X) = 0.9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odds = 0.9 / (1-0.9) = 9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Si decimos 5 personas de cada diez van a tener un default: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p(X) = 0.5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500"/>
              <a:t>odds = 0.5 / (1 - 0.5) = 1</a:t>
            </a:r>
            <a:endParaRPr sz="15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500"/>
              <a:t>Las </a:t>
            </a:r>
            <a:r>
              <a:rPr b="1" i="1" lang="es-419" sz="1500"/>
              <a:t>odds</a:t>
            </a:r>
            <a:r>
              <a:rPr lang="es-419" sz="1500"/>
              <a:t> varían entre 0 e infinito. Nos permiten mapear el conjunto de probabilidades [0,1] a los reales positivos.</a:t>
            </a:r>
            <a:endParaRPr sz="15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Logit</a:t>
            </a:r>
            <a:endParaRPr/>
          </a:p>
        </p:txBody>
      </p:sp>
      <p:sp>
        <p:nvSpPr>
          <p:cNvPr id="249" name="Google Shape;24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además le hacemos el logaritmo mapeamos de los reales positivos a todos los reales.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De ahí que logit(p(X)) pueda ser representado por la combinación lineal.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logit (p(X)) =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3">
            <a:alphaModFix/>
          </a:blip>
          <a:srcRect b="0" l="0" r="13919" t="0"/>
          <a:stretch/>
        </p:blipFill>
        <p:spPr>
          <a:xfrm>
            <a:off x="1609725" y="2831900"/>
            <a:ext cx="2550050" cy="48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4">
            <a:alphaModFix/>
          </a:blip>
          <a:srcRect b="0" l="0" r="42055" t="81850"/>
          <a:stretch/>
        </p:blipFill>
        <p:spPr>
          <a:xfrm>
            <a:off x="867050" y="3621600"/>
            <a:ext cx="1682200" cy="6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 rotWithShape="1">
          <a:blip r:embed="rId3">
            <a:alphaModFix/>
          </a:blip>
          <a:srcRect b="0" l="0" r="13919" t="0"/>
          <a:stretch/>
        </p:blipFill>
        <p:spPr>
          <a:xfrm>
            <a:off x="2549250" y="3693000"/>
            <a:ext cx="2550050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3"/>
          <p:cNvSpPr txBox="1"/>
          <p:nvPr/>
        </p:nvSpPr>
        <p:spPr>
          <a:xfrm>
            <a:off x="792450" y="4442325"/>
            <a:ext cx="755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cuando p(X) = 1 - p(X) = 0.5 la solución es un hiperplano de p dimensiones (p features)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Y más aún, para cualquier p(X), la separación es también un hiperplano !!! Solo que con otro término independiente.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062" y="211575"/>
            <a:ext cx="4779876" cy="483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Coeficientes de la Regresión Logística Binaria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Costo</a:t>
            </a:r>
            <a:endParaRPr/>
          </a:p>
        </p:txBody>
      </p:sp>
      <p:sp>
        <p:nvSpPr>
          <p:cNvPr id="269" name="Google Shape;269;p3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¿Qué sería lo equivalente a los RSS?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Costo</a:t>
            </a:r>
            <a:endParaRPr/>
          </a:p>
        </p:txBody>
      </p:sp>
      <p:sp>
        <p:nvSpPr>
          <p:cNvPr id="275" name="Google Shape;275;p3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Densidad de probabilidad de Bernoulli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Equivalentemente,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Se busca maximizar la productoria </a:t>
            </a:r>
            <a:endParaRPr sz="1700"/>
          </a:p>
        </p:txBody>
      </p:sp>
      <p:pic>
        <p:nvPicPr>
          <p:cNvPr id="276" name="Google Shape;2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9850" y="1853850"/>
            <a:ext cx="2931050" cy="88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25850" y="2933075"/>
            <a:ext cx="1200150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3550" y="3624400"/>
            <a:ext cx="19716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Costo</a:t>
            </a:r>
            <a:endParaRPr/>
          </a:p>
        </p:txBody>
      </p:sp>
      <p:sp>
        <p:nvSpPr>
          <p:cNvPr id="284" name="Google Shape;284;p3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Aplicando logaritmos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600"/>
              <a:t>Y </a:t>
            </a:r>
            <a:r>
              <a:rPr lang="es-419" sz="1600"/>
              <a:t>cómo</a:t>
            </a:r>
            <a:r>
              <a:rPr lang="es-419" sz="1600"/>
              <a:t> minimizar es más simple que maximizar, minimizamos la siguiente función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8838" y="2252663"/>
            <a:ext cx="32099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213" y="3778025"/>
            <a:ext cx="6773566" cy="101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Binary Cross Entropy</a:t>
            </a:r>
            <a:endParaRPr/>
          </a:p>
        </p:txBody>
      </p:sp>
      <p:pic>
        <p:nvPicPr>
          <p:cNvPr id="292" name="Google Shape;29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8725" y="2509325"/>
            <a:ext cx="6686550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Binary Cross Entropy</a:t>
            </a:r>
            <a:endParaRPr/>
          </a:p>
        </p:txBody>
      </p:sp>
      <p:pic>
        <p:nvPicPr>
          <p:cNvPr id="298" name="Google Shape;29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4750" y="1944213"/>
            <a:ext cx="7458075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de Costo - Regularización</a:t>
            </a:r>
            <a:endParaRPr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105" y="2156949"/>
            <a:ext cx="7165796" cy="26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de Clasificación</a:t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7948" y="1938175"/>
            <a:ext cx="6401049" cy="27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1525" y="70975"/>
            <a:ext cx="562455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oogle Shape;315;p43"/>
          <p:cNvPicPr preferRelativeResize="0"/>
          <p:nvPr/>
        </p:nvPicPr>
        <p:blipFill rotWithShape="1">
          <a:blip r:embed="rId3">
            <a:alphaModFix/>
          </a:blip>
          <a:srcRect b="38642" l="0" r="0" t="0"/>
          <a:stretch/>
        </p:blipFill>
        <p:spPr>
          <a:xfrm>
            <a:off x="1281050" y="274525"/>
            <a:ext cx="6581900" cy="4475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0" name="Google Shape;320;p44"/>
          <p:cNvPicPr preferRelativeResize="0"/>
          <p:nvPr/>
        </p:nvPicPr>
        <p:blipFill rotWithShape="1">
          <a:blip r:embed="rId3">
            <a:alphaModFix/>
          </a:blip>
          <a:srcRect b="0" l="0" r="0" t="61520"/>
          <a:stretch/>
        </p:blipFill>
        <p:spPr>
          <a:xfrm>
            <a:off x="819625" y="696650"/>
            <a:ext cx="7504750" cy="319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8850" y="676275"/>
            <a:ext cx="4686300" cy="379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multiclase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multiclase</a:t>
            </a:r>
            <a:endParaRPr/>
          </a:p>
        </p:txBody>
      </p:sp>
      <p:pic>
        <p:nvPicPr>
          <p:cNvPr id="336" name="Google Shape;33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600" y="2007075"/>
            <a:ext cx="563880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Probabilidad de pertenecer a la clase k</a:t>
            </a:r>
            <a:endParaRPr/>
          </a:p>
        </p:txBody>
      </p:sp>
      <p:pic>
        <p:nvPicPr>
          <p:cNvPr id="342" name="Google Shape;3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963" y="3403475"/>
            <a:ext cx="7305675" cy="124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16413" y="2223065"/>
            <a:ext cx="3714782" cy="898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4044"/>
              <a:t>Métricas</a:t>
            </a:r>
            <a:endParaRPr sz="4044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11"/>
              <a:t>Midiendo el desempeño del modelo</a:t>
            </a:r>
            <a:endParaRPr sz="2711"/>
          </a:p>
        </p:txBody>
      </p:sp>
      <p:sp>
        <p:nvSpPr>
          <p:cNvPr id="349" name="Google Shape;349;p49"/>
          <p:cNvSpPr txBox="1"/>
          <p:nvPr/>
        </p:nvSpPr>
        <p:spPr>
          <a:xfrm>
            <a:off x="1072475" y="3380850"/>
            <a:ext cx="8098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202" y="751913"/>
            <a:ext cx="5712701" cy="41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 txBox="1"/>
          <p:nvPr/>
        </p:nvSpPr>
        <p:spPr>
          <a:xfrm>
            <a:off x="766050" y="2528838"/>
            <a:ext cx="1838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Definimos una clase como la “positiva”.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6" name="Google Shape;356;p5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Matriz de confusión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1" name="Google Shape;361;p51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{8D558196-BC47-44BC-9F7F-454753392B5B}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Pts val="275"/>
                        <a:buFont typeface="Arial"/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3382500" cy="172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Algoritmos de Clasificación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8175" y="190750"/>
            <a:ext cx="3754125" cy="482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6" name="Google Shape;366;p52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{8D558196-BC47-44BC-9F7F-454753392B5B}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grpSp>
        <p:nvGrpSpPr>
          <p:cNvPr id="367" name="Google Shape;367;p52"/>
          <p:cNvGrpSpPr/>
          <p:nvPr/>
        </p:nvGrpSpPr>
        <p:grpSpPr>
          <a:xfrm>
            <a:off x="941374" y="1143250"/>
            <a:ext cx="7131176" cy="3874200"/>
            <a:chOff x="941374" y="1143250"/>
            <a:chExt cx="7131176" cy="3874200"/>
          </a:xfrm>
        </p:grpSpPr>
        <p:sp>
          <p:nvSpPr>
            <p:cNvPr id="368" name="Google Shape;368;p52"/>
            <p:cNvSpPr/>
            <p:nvPr/>
          </p:nvSpPr>
          <p:spPr>
            <a:xfrm rot="340971">
              <a:off x="3853102" y="2791434"/>
              <a:ext cx="4129395" cy="2026533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52"/>
            <p:cNvSpPr/>
            <p:nvPr/>
          </p:nvSpPr>
          <p:spPr>
            <a:xfrm rot="341109">
              <a:off x="1018126" y="1345337"/>
              <a:ext cx="4167097" cy="1759127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0" name="Google Shape;370;p52"/>
          <p:cNvSpPr/>
          <p:nvPr/>
        </p:nvSpPr>
        <p:spPr>
          <a:xfrm>
            <a:off x="963050" y="1235900"/>
            <a:ext cx="7288500" cy="37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1" name="Google Shape;371;p52"/>
          <p:cNvSpPr txBox="1"/>
          <p:nvPr>
            <p:ph type="title"/>
          </p:nvPr>
        </p:nvSpPr>
        <p:spPr>
          <a:xfrm>
            <a:off x="727650" y="60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Accuracy</a:t>
            </a:r>
            <a:endParaRPr/>
          </a:p>
        </p:txBody>
      </p:sp>
      <p:sp>
        <p:nvSpPr>
          <p:cNvPr id="372" name="Google Shape;372;p52"/>
          <p:cNvSpPr txBox="1"/>
          <p:nvPr/>
        </p:nvSpPr>
        <p:spPr>
          <a:xfrm>
            <a:off x="2562000" y="743050"/>
            <a:ext cx="6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(VP+VN)/(VP+VN+FP+FN)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Accuracy</a:t>
            </a:r>
            <a:endParaRPr/>
          </a:p>
        </p:txBody>
      </p:sp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Representa la cantidad de aciertos del modelo respecto del total de datos.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900"/>
              <a:t>Es una buena métrica para problemas cuyos dataset están </a:t>
            </a:r>
            <a:r>
              <a:rPr b="1" lang="es-419" sz="1900"/>
              <a:t>balanceados</a:t>
            </a:r>
            <a:r>
              <a:rPr lang="es-419" sz="1900"/>
              <a:t>.</a:t>
            </a:r>
            <a:endParaRPr sz="1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3" name="Google Shape;383;p54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{8D558196-BC47-44BC-9F7F-454753392B5B}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84" name="Google Shape;384;p54"/>
          <p:cNvSpPr/>
          <p:nvPr/>
        </p:nvSpPr>
        <p:spPr>
          <a:xfrm>
            <a:off x="963050" y="1235900"/>
            <a:ext cx="3625500" cy="3781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54"/>
          <p:cNvSpPr txBox="1"/>
          <p:nvPr>
            <p:ph type="title"/>
          </p:nvPr>
        </p:nvSpPr>
        <p:spPr>
          <a:xfrm>
            <a:off x="727650" y="60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Recall</a:t>
            </a:r>
            <a:endParaRPr/>
          </a:p>
        </p:txBody>
      </p:sp>
      <p:sp>
        <p:nvSpPr>
          <p:cNvPr id="386" name="Google Shape;386;p54"/>
          <p:cNvSpPr txBox="1"/>
          <p:nvPr/>
        </p:nvSpPr>
        <p:spPr>
          <a:xfrm>
            <a:off x="2562000" y="743050"/>
            <a:ext cx="6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VP/(VP+FN) o VN/(FP+VN) según la clase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54"/>
          <p:cNvSpPr/>
          <p:nvPr/>
        </p:nvSpPr>
        <p:spPr>
          <a:xfrm>
            <a:off x="946650" y="1235900"/>
            <a:ext cx="3625500" cy="1863000"/>
          </a:xfrm>
          <a:prstGeom prst="flowChartConnecto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Recall</a:t>
            </a:r>
            <a:endParaRPr/>
          </a:p>
        </p:txBody>
      </p:sp>
      <p:sp>
        <p:nvSpPr>
          <p:cNvPr id="393" name="Google Shape;393;p5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Representa, dentro de la misma clase, </a:t>
            </a:r>
            <a:r>
              <a:rPr lang="es-419" sz="1700"/>
              <a:t>cuántas</a:t>
            </a:r>
            <a:r>
              <a:rPr lang="es-419" sz="1700"/>
              <a:t> fueron correctamente clasificadas.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En este caso, para un problema de clases desbalanceadas, se puede encontrar que una clase tenga un recall muy alto y la otra muy bajo, de esta forma se detecta un problema en el modelo, no así en el accuracy,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8" name="Google Shape;398;p56"/>
          <p:cNvGraphicFramePr/>
          <p:nvPr/>
        </p:nvGraphicFramePr>
        <p:xfrm>
          <a:off x="1237025" y="1446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{8D558196-BC47-44BC-9F7F-454753392B5B}</a:tableStyleId>
              </a:tblPr>
              <a:tblGrid>
                <a:gridCol w="3351400"/>
                <a:gridCol w="3351400"/>
              </a:tblGrid>
              <a:tr h="14118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positivo</a:t>
                      </a:r>
                      <a:endParaRPr b="1" sz="16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verdad.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y llovió efectivamente.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positivo (Error tipo 1)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positivo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llovía pero no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186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Falso Negativo (Error Tipo 2)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falso.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sí llovió.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Verdadero Negativo</a:t>
                      </a:r>
                      <a:endParaRPr b="1"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Interpretación: Predijiste algo negativo y es cierto.</a:t>
                      </a:r>
                      <a:endParaRPr sz="1425">
                        <a:solidFill>
                          <a:srgbClr val="202124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lnSpc>
                          <a:spcPct val="9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1425">
                          <a:solidFill>
                            <a:srgbClr val="202124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Predijiste que no llovía y efectivamente no llovió</a:t>
                      </a:r>
                      <a:endParaRPr sz="16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sp>
        <p:nvSpPr>
          <p:cNvPr id="399" name="Google Shape;399;p56"/>
          <p:cNvSpPr/>
          <p:nvPr/>
        </p:nvSpPr>
        <p:spPr>
          <a:xfrm>
            <a:off x="963050" y="1235900"/>
            <a:ext cx="7113300" cy="1863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0" name="Google Shape;400;p56"/>
          <p:cNvSpPr txBox="1"/>
          <p:nvPr>
            <p:ph type="title"/>
          </p:nvPr>
        </p:nvSpPr>
        <p:spPr>
          <a:xfrm>
            <a:off x="727650" y="6080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Precisión</a:t>
            </a:r>
            <a:endParaRPr/>
          </a:p>
        </p:txBody>
      </p:sp>
      <p:sp>
        <p:nvSpPr>
          <p:cNvPr id="401" name="Google Shape;401;p56"/>
          <p:cNvSpPr txBox="1"/>
          <p:nvPr/>
        </p:nvSpPr>
        <p:spPr>
          <a:xfrm>
            <a:off x="2562000" y="743050"/>
            <a:ext cx="658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latin typeface="Lato"/>
                <a:ea typeface="Lato"/>
                <a:cs typeface="Lato"/>
                <a:sym typeface="Lato"/>
              </a:rPr>
              <a:t>VP/(VP+FP) o VN/(FN+VN) según la clase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56"/>
          <p:cNvSpPr/>
          <p:nvPr/>
        </p:nvSpPr>
        <p:spPr>
          <a:xfrm>
            <a:off x="946650" y="1235900"/>
            <a:ext cx="3625500" cy="1863000"/>
          </a:xfrm>
          <a:prstGeom prst="flowChartConnector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Precisión</a:t>
            </a:r>
            <a:endParaRPr/>
          </a:p>
        </p:txBody>
      </p:sp>
      <p:sp>
        <p:nvSpPr>
          <p:cNvPr id="408" name="Google Shape;408;p5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De las clases que se han clasificado como positivas, indica </a:t>
            </a:r>
            <a:r>
              <a:rPr lang="es-419" sz="1700"/>
              <a:t>cuántas</a:t>
            </a:r>
            <a:r>
              <a:rPr lang="es-419" sz="1700"/>
              <a:t> realmente lo son.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A menores falsos positivos, mayor la precisión.</a:t>
            </a:r>
            <a:endParaRPr sz="17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415" name="Google Shape;4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625" y="1318651"/>
            <a:ext cx="8416349" cy="3595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F1 Score (o F-Measure)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729450" y="2078875"/>
            <a:ext cx="7688700" cy="28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Podría ser bueno considerar una métrica que tenga en cuenta tanto la precisión como el recall.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Se utiliza una media armónica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85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F1 = 2 * ((recall * precision)/(recall + precision))</a:t>
            </a:r>
            <a:endParaRPr sz="1850">
              <a:solidFill>
                <a:srgbClr val="444444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850">
                <a:solidFill>
                  <a:srgbClr val="444444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En problemas de alto recall y baja precisión o viceversa, un promedio no tiene un buen desempeño. La media armónica penaliza mejor si alguno de los dos es bajo (ya que están multiplicando)</a:t>
            </a:r>
            <a:endParaRPr sz="17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Accuracy, Recall, Precision &amp; F1</a:t>
            </a:r>
            <a:endParaRPr/>
          </a:p>
        </p:txBody>
      </p:sp>
      <p:sp>
        <p:nvSpPr>
          <p:cNvPr id="427" name="Google Shape;427;p6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 sz="1700"/>
              <a:t>Recall, Precision y F1 se calculan para una clase en específico. Es decir, a la hora de evaluarlos, para cada uno de ellos hay que realizar dos cálculos, uno para cada clase.</a:t>
            </a:r>
            <a:endParaRPr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Accuracy se calcula para todo el conjunto. Sólo hay una accuracy.</a:t>
            </a:r>
            <a:endParaRPr sz="17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Accuracy, Recall, Precision &amp; F1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61"/>
          <p:cNvSpPr txBox="1"/>
          <p:nvPr>
            <p:ph idx="1" type="body"/>
          </p:nvPr>
        </p:nvSpPr>
        <p:spPr>
          <a:xfrm>
            <a:off x="729450" y="2032975"/>
            <a:ext cx="7688700" cy="29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151"/>
                </a:solidFill>
              </a:rPr>
              <a:t>La </a:t>
            </a:r>
            <a:r>
              <a:rPr b="1" lang="es-419" sz="2000">
                <a:solidFill>
                  <a:srgbClr val="374151"/>
                </a:solidFill>
              </a:rPr>
              <a:t>exactitud</a:t>
            </a:r>
            <a:r>
              <a:rPr lang="es-419" sz="2000">
                <a:solidFill>
                  <a:srgbClr val="374151"/>
                </a:solidFill>
              </a:rPr>
              <a:t> (accuracy) se utiliza cuando los Verdaderos Positivos (True Positives) y los Verdaderos Negativos (True Negatives) son más importantes. Es una métrica útil cuando el dataset está </a:t>
            </a:r>
            <a:r>
              <a:rPr b="1" lang="es-419" sz="2000">
                <a:solidFill>
                  <a:srgbClr val="374151"/>
                </a:solidFill>
              </a:rPr>
              <a:t>balanceado.</a:t>
            </a:r>
            <a:endParaRPr b="1" sz="2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151"/>
                </a:solidFill>
              </a:rPr>
              <a:t>Si los Falsos Positivos (False Positives) son mucho más importantes que los FN, conviene utilizar la </a:t>
            </a:r>
            <a:r>
              <a:rPr b="1" lang="es-419" sz="2000">
                <a:solidFill>
                  <a:srgbClr val="374151"/>
                </a:solidFill>
              </a:rPr>
              <a:t>precisión</a:t>
            </a:r>
            <a:r>
              <a:rPr lang="es-419" sz="2000">
                <a:solidFill>
                  <a:srgbClr val="374151"/>
                </a:solidFill>
              </a:rPr>
              <a:t>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151"/>
                </a:solidFill>
              </a:rPr>
              <a:t>Si los Falsos Negativos (False Negatives) son mucho más importantes que los FP,  conviene utilizar el </a:t>
            </a:r>
            <a:r>
              <a:rPr b="1" lang="es-419" sz="2000">
                <a:solidFill>
                  <a:srgbClr val="374151"/>
                </a:solidFill>
              </a:rPr>
              <a:t>recall</a:t>
            </a:r>
            <a:r>
              <a:rPr lang="es-419" sz="2000">
                <a:solidFill>
                  <a:srgbClr val="374151"/>
                </a:solidFill>
              </a:rPr>
              <a:t>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rgbClr val="374151"/>
                </a:solidFill>
              </a:rPr>
              <a:t>El </a:t>
            </a:r>
            <a:r>
              <a:rPr b="1" lang="es-419" sz="2000">
                <a:solidFill>
                  <a:srgbClr val="374151"/>
                </a:solidFill>
              </a:rPr>
              <a:t>F1-Score</a:t>
            </a:r>
            <a:r>
              <a:rPr lang="es-419" sz="2000">
                <a:solidFill>
                  <a:srgbClr val="374151"/>
                </a:solidFill>
              </a:rPr>
              <a:t> se utiliza cuando los Falsos Negativos (False Negatives) y los Falsos Positivos (False Positives) son importantes. Y es una muy buena métrica para datos </a:t>
            </a:r>
            <a:r>
              <a:rPr b="1" lang="es-419" sz="2000">
                <a:solidFill>
                  <a:srgbClr val="374151"/>
                </a:solidFill>
              </a:rPr>
              <a:t>desbalanceados</a:t>
            </a:r>
            <a:r>
              <a:rPr lang="es-419" sz="2000">
                <a:solidFill>
                  <a:srgbClr val="374151"/>
                </a:solidFill>
              </a:rPr>
              <a:t>.</a:t>
            </a:r>
            <a:endParaRPr sz="2000">
              <a:solidFill>
                <a:srgbClr val="37415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Binaria vs Multi-clase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multiclase: Matriz de confusión 3x3</a:t>
            </a:r>
            <a:endParaRPr/>
          </a:p>
        </p:txBody>
      </p:sp>
      <p:pic>
        <p:nvPicPr>
          <p:cNvPr id="439" name="Google Shape;439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32" y="1958500"/>
            <a:ext cx="4952950" cy="15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62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41" name="Google Shape;441;p62"/>
          <p:cNvSpPr txBox="1"/>
          <p:nvPr/>
        </p:nvSpPr>
        <p:spPr>
          <a:xfrm>
            <a:off x="1125550" y="3773650"/>
            <a:ext cx="753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62"/>
          <p:cNvSpPr txBox="1"/>
          <p:nvPr/>
        </p:nvSpPr>
        <p:spPr>
          <a:xfrm>
            <a:off x="1478925" y="3865275"/>
            <a:ext cx="753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latin typeface="Lato"/>
                <a:ea typeface="Lato"/>
                <a:cs typeface="Lato"/>
                <a:sym typeface="Lato"/>
              </a:rPr>
              <a:t>¿Cuánto es la accuracy?</a:t>
            </a:r>
            <a:endParaRPr sz="1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Problemas multiclase: Matriz de confusión 3x3</a:t>
            </a:r>
            <a:endParaRPr/>
          </a:p>
        </p:txBody>
      </p:sp>
      <p:pic>
        <p:nvPicPr>
          <p:cNvPr id="448" name="Google Shape;44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7332" y="1958500"/>
            <a:ext cx="4952950" cy="1553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274850" y="3760475"/>
            <a:ext cx="4423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Precision(Apple)=120/(120+102+93)=0.38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Precision(Banana)=230/(16+230+77) = 0.71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Precision(Mango)=170/(32+92+77) = 0.84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450" name="Google Shape;450;p63"/>
          <p:cNvSpPr txBox="1"/>
          <p:nvPr/>
        </p:nvSpPr>
        <p:spPr>
          <a:xfrm>
            <a:off x="0" y="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18181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51" name="Google Shape;451;p63"/>
          <p:cNvSpPr txBox="1"/>
          <p:nvPr/>
        </p:nvSpPr>
        <p:spPr>
          <a:xfrm>
            <a:off x="4698650" y="3760475"/>
            <a:ext cx="45414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Recall(Apple)=120/(120+16+32)=0.71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Recall(Banana)=230/(230+102+92) = 0.54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Recall(Mango)=170/(170+93+77) = 0.50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6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Implementación en sklearn</a:t>
            </a:r>
            <a:endParaRPr/>
          </a:p>
        </p:txBody>
      </p:sp>
      <p:sp>
        <p:nvSpPr>
          <p:cNvPr id="457" name="Google Shape;457;p6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u="sng">
                <a:solidFill>
                  <a:schemeClr val="hlink"/>
                </a:solidFill>
                <a:hlinkClick r:id="rId3"/>
              </a:rPr>
              <a:t>https://scikit-learn.org/stable/modules/model_evaluation.html#classification-metrics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Curva ROC (</a:t>
            </a:r>
            <a:r>
              <a:rPr lang="es-419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Receiver Operating Characteristics)</a:t>
            </a:r>
            <a:endParaRPr/>
          </a:p>
        </p:txBody>
      </p:sp>
      <p:pic>
        <p:nvPicPr>
          <p:cNvPr id="463" name="Google Shape;46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2171700"/>
            <a:ext cx="3381375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6075" y="3382000"/>
            <a:ext cx="2333625" cy="11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41313" y="2162175"/>
            <a:ext cx="234315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Curva ROC</a:t>
            </a:r>
            <a:endParaRPr/>
          </a:p>
        </p:txBody>
      </p:sp>
      <p:sp>
        <p:nvSpPr>
          <p:cNvPr id="471" name="Google Shape;471;p6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Entrenar un modelo de clasificación.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Obtener</a:t>
            </a:r>
            <a:r>
              <a:rPr lang="es-419" sz="1700"/>
              <a:t>, para los datos de test,  las probabilidades de pertenencia a una de las clases.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s-419" sz="1700"/>
              <a:t>Para cada umbral entre 0 y 1, con una cierta granularidad:</a:t>
            </a:r>
            <a:endParaRPr sz="1700"/>
          </a:p>
          <a:p>
            <a:pPr indent="45720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Se calcula TPR y FPR. </a:t>
            </a:r>
            <a:br>
              <a:rPr lang="es-419" sz="1700"/>
            </a:br>
            <a:endParaRPr sz="17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6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Curva ROC</a:t>
            </a:r>
            <a:endParaRPr/>
          </a:p>
        </p:txBody>
      </p:sp>
      <p:sp>
        <p:nvSpPr>
          <p:cNvPr id="477" name="Google Shape;477;p67"/>
          <p:cNvSpPr txBox="1"/>
          <p:nvPr>
            <p:ph idx="1" type="body"/>
          </p:nvPr>
        </p:nvSpPr>
        <p:spPr>
          <a:xfrm>
            <a:off x="729450" y="2078875"/>
            <a:ext cx="7688700" cy="28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Para un umbral=0, el modelo siempre predice la clase positiva. Por lo que FN=0 y resulta TPR=1. Además TN=0 así que FPR=1 también.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Para un umbral=1, el modelo siempre predice la clase negativa. Por lo que TP=0 entonces TPR=0 y  FP=0 por lo que FPR=0 también.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Los puntos (0,0) y (1,1) son parte entonces de la gráfica siempre.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A medida que varía el umbral, obtendremos puntos (FPR, TPR). Se espera que TPR&gt;FPR (que el modelo prediga más True Positives que False Positives), con lo cual la curva final debería quedar por encima de </a:t>
            </a:r>
            <a:endParaRPr sz="17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9000" y="1128250"/>
            <a:ext cx="3966000" cy="3625425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68"/>
          <p:cNvSpPr txBox="1"/>
          <p:nvPr/>
        </p:nvSpPr>
        <p:spPr>
          <a:xfrm>
            <a:off x="3651500" y="512650"/>
            <a:ext cx="55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El modelo perfecto sería aquel cuya curva ROC contenga el punto (0,1). Dado que punto representa que no hay falsos positivos ni falsos negativos.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84" name="Google Shape;484;p68"/>
          <p:cNvCxnSpPr/>
          <p:nvPr/>
        </p:nvCxnSpPr>
        <p:spPr>
          <a:xfrm flipH="1" rot="10800000">
            <a:off x="3180325" y="1273900"/>
            <a:ext cx="26400" cy="3075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5" name="Google Shape;485;p68"/>
          <p:cNvCxnSpPr>
            <a:stCxn id="483" idx="2"/>
          </p:cNvCxnSpPr>
          <p:nvPr/>
        </p:nvCxnSpPr>
        <p:spPr>
          <a:xfrm rot="10800000">
            <a:off x="3193550" y="1313050"/>
            <a:ext cx="3232500" cy="309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6" name="Google Shape;486;p68"/>
          <p:cNvSpPr/>
          <p:nvPr/>
        </p:nvSpPr>
        <p:spPr>
          <a:xfrm>
            <a:off x="3127975" y="1208450"/>
            <a:ext cx="222600" cy="2616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" name="Google Shape;491;p69"/>
          <p:cNvPicPr preferRelativeResize="0"/>
          <p:nvPr/>
        </p:nvPicPr>
        <p:blipFill rotWithShape="1">
          <a:blip r:embed="rId3">
            <a:alphaModFix/>
          </a:blip>
          <a:srcRect b="6278" l="4834" r="8057" t="5171"/>
          <a:stretch/>
        </p:blipFill>
        <p:spPr>
          <a:xfrm>
            <a:off x="2333987" y="588950"/>
            <a:ext cx="4476024" cy="4554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7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AUC - Area Under the Curve (Área bajo la curva)</a:t>
            </a:r>
            <a:endParaRPr/>
          </a:p>
        </p:txBody>
      </p:sp>
      <p:sp>
        <p:nvSpPr>
          <p:cNvPr id="497" name="Google Shape;497;p70"/>
          <p:cNvSpPr txBox="1"/>
          <p:nvPr>
            <p:ph idx="1" type="body"/>
          </p:nvPr>
        </p:nvSpPr>
        <p:spPr>
          <a:xfrm>
            <a:off x="729450" y="2078875"/>
            <a:ext cx="7688700" cy="28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Es el área debajo de la curva ROC. Su valor máximo es 1 (cuadrado de lado 1).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Puede ser entonces un indicador de desempeño.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Mientras más cercano esté a 1, implica que la curva ROC está más cerca de contener al punto (0,1).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Si es 0.5, el modelo es tan malo como predecir random.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ROC - AUC</a:t>
            </a:r>
            <a:endParaRPr/>
          </a:p>
        </p:txBody>
      </p:sp>
      <p:sp>
        <p:nvSpPr>
          <p:cNvPr id="503" name="Google Shape;503;p7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Suma algo interesante que es la </a:t>
            </a:r>
            <a:r>
              <a:rPr b="1" lang="es-419" sz="1700"/>
              <a:t>variación del umbral</a:t>
            </a:r>
            <a:r>
              <a:rPr lang="es-419" sz="1700"/>
              <a:t>. Se puede intentar optimizar la elección de este umbral, por fuera de lo que tengan preestablecido los modelos de clasificación (usualmente seteado en 0.5).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Clasificación binaria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En una clasificación binaria, la variable puede tomar dos valores. También puede decirse que la variable “</a:t>
            </a:r>
            <a:r>
              <a:rPr b="1" i="1" lang="es-419"/>
              <a:t>es o no es</a:t>
            </a:r>
            <a:r>
              <a:rPr lang="es-419"/>
              <a:t>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2465" y="2655723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185" y="3844300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2572" y="3844297"/>
            <a:ext cx="216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12573" y="2655720"/>
            <a:ext cx="216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Balanceo de clases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7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Balanceo de clases</a:t>
            </a:r>
            <a:endParaRPr/>
          </a:p>
        </p:txBody>
      </p:sp>
      <p:sp>
        <p:nvSpPr>
          <p:cNvPr id="514" name="Google Shape;514;p73"/>
          <p:cNvSpPr txBox="1"/>
          <p:nvPr>
            <p:ph idx="1" type="body"/>
          </p:nvPr>
        </p:nvSpPr>
        <p:spPr>
          <a:xfrm>
            <a:off x="729450" y="2078875"/>
            <a:ext cx="76887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/>
              <a:t>Se da cuando hay una significativa mayor cantidad de datos de una clase respecto de la otra. 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Muy común en problemas de detección de fraude (más “no fraudes” que “fraudes”), diagnóstico médico (más “benigno” que “maligno”), entre otros.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700"/>
              <a:t>Los modelos pueden tender a estar más sesgados por reducir el costo global de todo el conjunto de muestras, lo que resulta en reducir más el costo de la clase que más datos tiene a reducir el costo de la clase que menos datos tiene.</a:t>
            </a:r>
            <a:endParaRPr sz="17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para corregir el </a:t>
            </a:r>
            <a:r>
              <a:rPr i="1" lang="es-419"/>
              <a:t>desbalanceo</a:t>
            </a:r>
            <a:r>
              <a:rPr lang="es-419"/>
              <a:t> de clases</a:t>
            </a:r>
            <a:endParaRPr/>
          </a:p>
        </p:txBody>
      </p:sp>
      <p:sp>
        <p:nvSpPr>
          <p:cNvPr id="520" name="Google Shape;520;p74"/>
          <p:cNvSpPr txBox="1"/>
          <p:nvPr>
            <p:ph idx="1" type="body"/>
          </p:nvPr>
        </p:nvSpPr>
        <p:spPr>
          <a:xfrm>
            <a:off x="729450" y="2078875"/>
            <a:ext cx="7688700" cy="26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Asignar </a:t>
            </a:r>
            <a:r>
              <a:rPr b="1" lang="es-419" sz="1700"/>
              <a:t>pesos distintos en la función de costo</a:t>
            </a:r>
            <a:r>
              <a:rPr lang="es-419" sz="1700"/>
              <a:t>: que los datos de la clase minoritaria sean mucho mayores que los pesos de la clase mayoritaria.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Sobre los datos de entrenamiento, generar muchas más observaciones que tengan datos de la clase minoritaria: </a:t>
            </a:r>
            <a:r>
              <a:rPr b="1" i="1" lang="es-419" sz="1700"/>
              <a:t>oversampling</a:t>
            </a:r>
            <a:r>
              <a:rPr lang="es-419" sz="1700"/>
              <a:t>. Por ejemplo duplicar esas observaciones.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Sobre los datos de entrenamiento, descartar observaciones que tengan datos de la clase mayoritaria: </a:t>
            </a:r>
            <a:r>
              <a:rPr b="1" i="1" lang="es-419" sz="1700"/>
              <a:t>undersampling</a:t>
            </a:r>
            <a:r>
              <a:rPr lang="es-419" sz="1700"/>
              <a:t>. </a:t>
            </a:r>
            <a:endParaRPr sz="17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7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Métodos para corregir el </a:t>
            </a:r>
            <a:r>
              <a:rPr i="1" lang="es-419"/>
              <a:t>desbalanceo</a:t>
            </a:r>
            <a:r>
              <a:rPr lang="es-419"/>
              <a:t> de clases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75"/>
          <p:cNvSpPr txBox="1"/>
          <p:nvPr>
            <p:ph idx="1" type="body"/>
          </p:nvPr>
        </p:nvSpPr>
        <p:spPr>
          <a:xfrm>
            <a:off x="729450" y="1941350"/>
            <a:ext cx="7688700" cy="30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Los métodos de oversampling y undersampling pueden ser tan simples como duplicar filas que ya existen o descartar filas.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/>
              <a:t>Pero también pueden ser más complejos, por ejemplo SMOTE (ver </a:t>
            </a:r>
            <a:r>
              <a:rPr lang="es-419" sz="1400" u="sng">
                <a:solidFill>
                  <a:schemeClr val="hlink"/>
                </a:solidFill>
                <a:hlinkClick r:id="rId3"/>
              </a:rPr>
              <a:t>aquí</a:t>
            </a:r>
            <a:r>
              <a:rPr lang="es-419" sz="1400"/>
              <a:t>) propone: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Identificar algunos puntos aleatorios de la clase minoritaria.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Para cada punto de esos puntos, obtiene sus k-Nearest Neighbours (los k puntos más cercanos).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Para cada uno de esos vecinos, genera una muestra que esté en algún lugar del medio de las dos.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-419" sz="1400"/>
              <a:t>Repite los pasos hasta generar todos los datos deseados.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400"/>
              <a:t>Visualización: </a:t>
            </a:r>
            <a:r>
              <a:rPr lang="es-419" sz="1400" u="sng">
                <a:solidFill>
                  <a:schemeClr val="hlink"/>
                </a:solidFill>
                <a:hlinkClick r:id="rId4"/>
              </a:rPr>
              <a:t>https://www.youtube.com/watch?v=NvrfSntsm7w&amp;t=23s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Ejemplos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Detección de fraude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Diagnóstico médico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Detección de spam en correo electrónico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Predicción de que algo pase o </a:t>
            </a:r>
            <a:r>
              <a:rPr b="1" lang="es-419" sz="1700"/>
              <a:t>que no pase </a:t>
            </a:r>
            <a:r>
              <a:rPr lang="es-419" sz="1700"/>
              <a:t>(</a:t>
            </a:r>
            <a:r>
              <a:rPr b="1" i="1" lang="es-419" sz="1700"/>
              <a:t>lluvia</a:t>
            </a:r>
            <a:r>
              <a:rPr lang="es-419" sz="1700"/>
              <a:t>, accidentes, etc)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682600" y="550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Ejemplo de default en tarjeta de crédito</a:t>
            </a:r>
            <a:endParaRPr/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825" y="1101750"/>
            <a:ext cx="6776325" cy="325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 txBox="1"/>
          <p:nvPr/>
        </p:nvSpPr>
        <p:spPr>
          <a:xfrm>
            <a:off x="639600" y="4359000"/>
            <a:ext cx="826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i="1" lang="es-419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features</a:t>
            </a:r>
            <a:r>
              <a:rPr lang="es-419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son ingresos anuales y los saldos mensuales de tarjetas de crédito</a:t>
            </a:r>
            <a:r>
              <a:rPr lang="es-419" sz="1700">
                <a:solidFill>
                  <a:srgbClr val="37415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. Los que incumplieron en sus pagos se muestran en naranja, los que no en azul.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 ponemos números…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4725" y="1685224"/>
            <a:ext cx="4075600" cy="25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015" y="2669423"/>
            <a:ext cx="2160000" cy="108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2" name="Google Shape;142;p21"/>
          <p:cNvCxnSpPr/>
          <p:nvPr/>
        </p:nvCxnSpPr>
        <p:spPr>
          <a:xfrm>
            <a:off x="6651875" y="4160800"/>
            <a:ext cx="1002600" cy="1890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1"/>
          <p:cNvSpPr txBox="1"/>
          <p:nvPr/>
        </p:nvSpPr>
        <p:spPr>
          <a:xfrm>
            <a:off x="6483250" y="4160800"/>
            <a:ext cx="216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latin typeface="Lato"/>
                <a:ea typeface="Lato"/>
                <a:cs typeface="Lato"/>
                <a:sym typeface="Lato"/>
              </a:rPr>
              <a:t>una regresión lineal?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