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Nunito"/>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font" Target="fonts/Raleway-regular.fntdata"/><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Nuni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ea4fdad9a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ea4fdad9a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a4fdad9a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a4fdad9a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a4fdad9a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a4fdad9a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a5c8e04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a5c8e04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ea5c8e04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ea5c8e04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a5c8e04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a5c8e04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github.com/automl/TabPFN" TargetMode="External"/><Relationship Id="rId4" Type="http://schemas.openxmlformats.org/officeDocument/2006/relationships/hyperlink" Target="https://colab.research.google.com/drive/194mCs6SEPEW6C0rcP7xWzcEtt1RBc8jJ#scrollTo=OBXN4152JFAO" TargetMode="External"/><Relationship Id="rId5" Type="http://schemas.openxmlformats.org/officeDocument/2006/relationships/hyperlink" Target="https://automl.github.io/auto-sklearn/master/examples/index.html" TargetMode="External"/><Relationship Id="rId6" Type="http://schemas.openxmlformats.org/officeDocument/2006/relationships/hyperlink" Target="https://github.com/automl/auto-sklear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AutoML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Aprendizaje de máquina automático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a:blip r:embed="rId3">
            <a:alphaModFix/>
          </a:blip>
          <a:stretch>
            <a:fillRect/>
          </a:stretch>
        </p:blipFill>
        <p:spPr>
          <a:xfrm>
            <a:off x="1143000" y="852488"/>
            <a:ext cx="6858000" cy="343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AutoML</a:t>
            </a:r>
            <a:endParaRPr/>
          </a:p>
        </p:txBody>
      </p:sp>
      <p:sp>
        <p:nvSpPr>
          <p:cNvPr id="98" name="Google Shape;98;p15"/>
          <p:cNvSpPr txBox="1"/>
          <p:nvPr>
            <p:ph idx="1" type="body"/>
          </p:nvPr>
        </p:nvSpPr>
        <p:spPr>
          <a:xfrm>
            <a:off x="729450" y="2078875"/>
            <a:ext cx="7688700" cy="287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419" sz="1731"/>
              <a:t>Automated machine learning (AutoML) toma la definición del problema y los datos de entrenamiento, y genera un modelo de aprendizaje automático entrenado listo para su implementación. Por ejemplo, si se le da una tarea de clasificación de imágenes, toma el conjunto de datos de imágenes de entrenamiento como entrada y produce un modelo de clasificación de imágenes entrenado.</a:t>
            </a:r>
            <a:endParaRPr sz="1731"/>
          </a:p>
          <a:p>
            <a:pPr indent="0" lvl="0" marL="0" rtl="0" algn="l">
              <a:spcBef>
                <a:spcPts val="1200"/>
              </a:spcBef>
              <a:spcAft>
                <a:spcPts val="1200"/>
              </a:spcAft>
              <a:buNone/>
            </a:pPr>
            <a:r>
              <a:rPr lang="es-419" sz="1731"/>
              <a:t>Los pasos que AutoML intenta automatizar pueden incluir preprocesamiento de datos, creación de características, selección de modelos, ajuste de hiperparámetros, búsqueda de arquitectura neural, entrenamiento de modelos, inferencia en datos de prueba.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AutoML</a:t>
            </a:r>
            <a:endParaRPr/>
          </a:p>
        </p:txBody>
      </p:sp>
      <p:sp>
        <p:nvSpPr>
          <p:cNvPr id="104" name="Google Shape;10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a:t>En resumen, el aprendizaje automático automatizado (AutoML) trata de cerrar la brecha entre los diversos modelos de aprendizaje automático sofisticados y las técnicas de entrenamiento disponibles hoy en día y los problemas del mundo real que podrían resolver, proporcionando soluciones end-to-end de manera automatizada.</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Auto-sklearn</a:t>
            </a:r>
            <a:endParaRPr/>
          </a:p>
        </p:txBody>
      </p:sp>
      <p:pic>
        <p:nvPicPr>
          <p:cNvPr id="110" name="Google Shape;110;p17"/>
          <p:cNvPicPr preferRelativeResize="0"/>
          <p:nvPr/>
        </p:nvPicPr>
        <p:blipFill>
          <a:blip r:embed="rId3">
            <a:alphaModFix/>
          </a:blip>
          <a:stretch>
            <a:fillRect/>
          </a:stretch>
        </p:blipFill>
        <p:spPr>
          <a:xfrm>
            <a:off x="152400" y="2006250"/>
            <a:ext cx="8839198" cy="1488284"/>
          </a:xfrm>
          <a:prstGeom prst="rect">
            <a:avLst/>
          </a:prstGeom>
          <a:noFill/>
          <a:ln>
            <a:noFill/>
          </a:ln>
        </p:spPr>
      </p:pic>
      <p:sp>
        <p:nvSpPr>
          <p:cNvPr id="111" name="Google Shape;111;p17"/>
          <p:cNvSpPr txBox="1"/>
          <p:nvPr/>
        </p:nvSpPr>
        <p:spPr>
          <a:xfrm>
            <a:off x="1872450" y="3749325"/>
            <a:ext cx="57885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1700">
                <a:latin typeface="Nunito"/>
                <a:ea typeface="Nunito"/>
                <a:cs typeface="Nunito"/>
                <a:sym typeface="Nunito"/>
              </a:rPr>
              <a:t>import autosklearn.classification</a:t>
            </a:r>
            <a:endParaRPr b="1" sz="1700">
              <a:latin typeface="Nunito"/>
              <a:ea typeface="Nunito"/>
              <a:cs typeface="Nunito"/>
              <a:sym typeface="Nunito"/>
            </a:endParaRPr>
          </a:p>
          <a:p>
            <a:pPr indent="0" lvl="0" marL="0" rtl="0" algn="l">
              <a:spcBef>
                <a:spcPts val="0"/>
              </a:spcBef>
              <a:spcAft>
                <a:spcPts val="0"/>
              </a:spcAft>
              <a:buNone/>
            </a:pPr>
            <a:r>
              <a:rPr b="1" lang="es-419" sz="1700">
                <a:latin typeface="Nunito"/>
                <a:ea typeface="Nunito"/>
                <a:cs typeface="Nunito"/>
                <a:sym typeface="Nunito"/>
              </a:rPr>
              <a:t>cls = autosklearn.classification.AutoSklearnClassifier()</a:t>
            </a:r>
            <a:endParaRPr b="1" sz="1700">
              <a:latin typeface="Nunito"/>
              <a:ea typeface="Nunito"/>
              <a:cs typeface="Nunito"/>
              <a:sym typeface="Nunito"/>
            </a:endParaRPr>
          </a:p>
          <a:p>
            <a:pPr indent="0" lvl="0" marL="0" rtl="0" algn="l">
              <a:spcBef>
                <a:spcPts val="0"/>
              </a:spcBef>
              <a:spcAft>
                <a:spcPts val="0"/>
              </a:spcAft>
              <a:buNone/>
            </a:pPr>
            <a:r>
              <a:rPr b="1" lang="es-419" sz="1700">
                <a:latin typeface="Nunito"/>
                <a:ea typeface="Nunito"/>
                <a:cs typeface="Nunito"/>
                <a:sym typeface="Nunito"/>
              </a:rPr>
              <a:t>cls.fit(X_train, y_train)</a:t>
            </a:r>
            <a:endParaRPr b="1" sz="1700">
              <a:latin typeface="Nunito"/>
              <a:ea typeface="Nunito"/>
              <a:cs typeface="Nunito"/>
              <a:sym typeface="Nunito"/>
            </a:endParaRPr>
          </a:p>
          <a:p>
            <a:pPr indent="0" lvl="0" marL="0" rtl="0" algn="l">
              <a:spcBef>
                <a:spcPts val="0"/>
              </a:spcBef>
              <a:spcAft>
                <a:spcPts val="0"/>
              </a:spcAft>
              <a:buNone/>
            </a:pPr>
            <a:r>
              <a:rPr b="1" lang="es-419" sz="1700">
                <a:latin typeface="Nunito"/>
                <a:ea typeface="Nunito"/>
                <a:cs typeface="Nunito"/>
                <a:sym typeface="Nunito"/>
              </a:rPr>
              <a:t>predictions = cls.predict(X_test)</a:t>
            </a:r>
            <a:endParaRPr b="1" sz="17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532100" y="152400"/>
            <a:ext cx="8079810"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a:hlinkClick r:id="rId3"/>
          </p:cNvPr>
          <p:cNvSpPr txBox="1"/>
          <p:nvPr/>
        </p:nvSpPr>
        <p:spPr>
          <a:xfrm>
            <a:off x="1172088" y="1264125"/>
            <a:ext cx="3240000" cy="720000"/>
          </a:xfrm>
          <a:prstGeom prst="rect">
            <a:avLst/>
          </a:prstGeom>
          <a:gradFill>
            <a:gsLst>
              <a:gs pos="0">
                <a:srgbClr val="E4FFF8"/>
              </a:gs>
              <a:gs pos="100000">
                <a:srgbClr val="66FBD6"/>
              </a:gs>
            </a:gsLst>
            <a:lin ang="5400012" scaled="0"/>
          </a:gradFill>
          <a:ln>
            <a:noFill/>
          </a:ln>
          <a:effectLst>
            <a:outerShdw blurRad="57150" rotWithShape="0" algn="bl" dir="5400000" dist="19050">
              <a:srgbClr val="000000">
                <a:alpha val="50000"/>
              </a:srgbClr>
            </a:outerShdw>
          </a:effectLst>
        </p:spPr>
        <p:txBody>
          <a:bodyPr anchorCtr="0" anchor="ctr" bIns="162000" lIns="91425" spcFirstLastPara="1" rIns="91425" wrap="square" tIns="162000">
            <a:noAutofit/>
          </a:bodyPr>
          <a:lstStyle/>
          <a:p>
            <a:pPr indent="0" lvl="0" marL="0" rtl="0" algn="ctr">
              <a:spcBef>
                <a:spcPts val="0"/>
              </a:spcBef>
              <a:spcAft>
                <a:spcPts val="0"/>
              </a:spcAft>
              <a:buNone/>
            </a:pPr>
            <a:r>
              <a:rPr lang="es-419" sz="2100"/>
              <a:t>GitHub TabPFN</a:t>
            </a:r>
            <a:endParaRPr sz="2100"/>
          </a:p>
        </p:txBody>
      </p:sp>
      <p:sp>
        <p:nvSpPr>
          <p:cNvPr id="122" name="Google Shape;122;p19">
            <a:hlinkClick r:id="rId4"/>
          </p:cNvPr>
          <p:cNvSpPr txBox="1"/>
          <p:nvPr/>
        </p:nvSpPr>
        <p:spPr>
          <a:xfrm>
            <a:off x="4731913" y="1264125"/>
            <a:ext cx="3240000" cy="720000"/>
          </a:xfrm>
          <a:prstGeom prst="rect">
            <a:avLst/>
          </a:prstGeom>
          <a:gradFill>
            <a:gsLst>
              <a:gs pos="0">
                <a:srgbClr val="E4FFF8"/>
              </a:gs>
              <a:gs pos="100000">
                <a:srgbClr val="66FBD6"/>
              </a:gs>
            </a:gsLst>
            <a:lin ang="5400012" scaled="0"/>
          </a:gradFill>
          <a:ln>
            <a:noFill/>
          </a:ln>
          <a:effectLst>
            <a:outerShdw blurRad="57150" rotWithShape="0" algn="bl" dir="5400000" dist="19050">
              <a:srgbClr val="000000">
                <a:alpha val="50000"/>
              </a:srgbClr>
            </a:outerShdw>
          </a:effectLst>
        </p:spPr>
        <p:txBody>
          <a:bodyPr anchorCtr="0" anchor="ctr" bIns="162000" lIns="91425" spcFirstLastPara="1" rIns="91425" wrap="square" tIns="162000">
            <a:noAutofit/>
          </a:bodyPr>
          <a:lstStyle/>
          <a:p>
            <a:pPr indent="0" lvl="0" marL="0" rtl="0" algn="ctr">
              <a:spcBef>
                <a:spcPts val="0"/>
              </a:spcBef>
              <a:spcAft>
                <a:spcPts val="0"/>
              </a:spcAft>
              <a:buNone/>
            </a:pPr>
            <a:r>
              <a:rPr lang="es-419" sz="2100"/>
              <a:t>Notebook TabPFN Demo</a:t>
            </a:r>
            <a:endParaRPr sz="2100"/>
          </a:p>
        </p:txBody>
      </p:sp>
      <p:sp>
        <p:nvSpPr>
          <p:cNvPr id="123" name="Google Shape;123;p19">
            <a:hlinkClick r:id="rId5"/>
          </p:cNvPr>
          <p:cNvSpPr txBox="1"/>
          <p:nvPr/>
        </p:nvSpPr>
        <p:spPr>
          <a:xfrm>
            <a:off x="4731913" y="2761250"/>
            <a:ext cx="3240000" cy="720000"/>
          </a:xfrm>
          <a:prstGeom prst="rect">
            <a:avLst/>
          </a:prstGeom>
          <a:gradFill>
            <a:gsLst>
              <a:gs pos="0">
                <a:srgbClr val="E4FFF8"/>
              </a:gs>
              <a:gs pos="100000">
                <a:srgbClr val="66FBD6"/>
              </a:gs>
            </a:gsLst>
            <a:lin ang="5400012" scaled="0"/>
          </a:gradFill>
          <a:ln>
            <a:noFill/>
          </a:ln>
          <a:effectLst>
            <a:outerShdw blurRad="57150" rotWithShape="0" algn="bl" dir="5400000" dist="19050">
              <a:srgbClr val="000000">
                <a:alpha val="50000"/>
              </a:srgbClr>
            </a:outerShdw>
          </a:effectLst>
        </p:spPr>
        <p:txBody>
          <a:bodyPr anchorCtr="0" anchor="ctr" bIns="162000" lIns="91425" spcFirstLastPara="1" rIns="91425" wrap="square" tIns="162000">
            <a:noAutofit/>
          </a:bodyPr>
          <a:lstStyle/>
          <a:p>
            <a:pPr indent="0" lvl="0" marL="0" rtl="0" algn="ctr">
              <a:spcBef>
                <a:spcPts val="0"/>
              </a:spcBef>
              <a:spcAft>
                <a:spcPts val="0"/>
              </a:spcAft>
              <a:buNone/>
            </a:pPr>
            <a:r>
              <a:rPr lang="es-419" sz="2100"/>
              <a:t>Ejemplos Auto-sklearn</a:t>
            </a:r>
            <a:endParaRPr sz="2100"/>
          </a:p>
        </p:txBody>
      </p:sp>
      <p:sp>
        <p:nvSpPr>
          <p:cNvPr id="124" name="Google Shape;124;p19">
            <a:hlinkClick r:id="rId6"/>
          </p:cNvPr>
          <p:cNvSpPr txBox="1"/>
          <p:nvPr/>
        </p:nvSpPr>
        <p:spPr>
          <a:xfrm>
            <a:off x="1172088" y="2761250"/>
            <a:ext cx="3240000" cy="720000"/>
          </a:xfrm>
          <a:prstGeom prst="rect">
            <a:avLst/>
          </a:prstGeom>
          <a:gradFill>
            <a:gsLst>
              <a:gs pos="0">
                <a:srgbClr val="E4FFF8"/>
              </a:gs>
              <a:gs pos="100000">
                <a:srgbClr val="66FBD6"/>
              </a:gs>
            </a:gsLst>
            <a:lin ang="5400012" scaled="0"/>
          </a:gradFill>
          <a:ln>
            <a:noFill/>
          </a:ln>
          <a:effectLst>
            <a:outerShdw blurRad="57150" rotWithShape="0" algn="bl" dir="5400000" dist="19050">
              <a:srgbClr val="000000">
                <a:alpha val="50000"/>
              </a:srgbClr>
            </a:outerShdw>
          </a:effectLst>
        </p:spPr>
        <p:txBody>
          <a:bodyPr anchorCtr="0" anchor="ctr" bIns="162000" lIns="91425" spcFirstLastPara="1" rIns="91425" wrap="square" tIns="162000">
            <a:noAutofit/>
          </a:bodyPr>
          <a:lstStyle/>
          <a:p>
            <a:pPr indent="0" lvl="0" marL="0" rtl="0" algn="ctr">
              <a:spcBef>
                <a:spcPts val="0"/>
              </a:spcBef>
              <a:spcAft>
                <a:spcPts val="0"/>
              </a:spcAft>
              <a:buNone/>
            </a:pPr>
            <a:r>
              <a:rPr lang="es-419" sz="2100"/>
              <a:t>GitHub Auto-sklearn</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