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4" roundtripDataSignature="AMtx7mgtfGDIEbqinPMAXMlyml5ItK7P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2"/>
          <p:cNvGrpSpPr/>
          <p:nvPr/>
        </p:nvGrpSpPr>
        <p:grpSpPr>
          <a:xfrm>
            <a:off x="830392" y="1191256"/>
            <a:ext cx="745763" cy="45826"/>
            <a:chOff x="4580561" y="2589004"/>
            <a:chExt cx="1064464" cy="25200"/>
          </a:xfrm>
        </p:grpSpPr>
        <p:sp>
          <p:nvSpPr>
            <p:cNvPr id="12" name="Google Shape;12;p2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2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1"/>
          <p:cNvGrpSpPr/>
          <p:nvPr/>
        </p:nvGrpSpPr>
        <p:grpSpPr>
          <a:xfrm>
            <a:off x="830392" y="4169130"/>
            <a:ext cx="745763" cy="45826"/>
            <a:chOff x="4580561" y="2589004"/>
            <a:chExt cx="1064464" cy="25200"/>
          </a:xfrm>
        </p:grpSpPr>
        <p:sp>
          <p:nvSpPr>
            <p:cNvPr id="75" name="Google Shape;75;p3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2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23"/>
          <p:cNvGrpSpPr/>
          <p:nvPr/>
        </p:nvGrpSpPr>
        <p:grpSpPr>
          <a:xfrm>
            <a:off x="830392" y="1191256"/>
            <a:ext cx="745763" cy="45826"/>
            <a:chOff x="4580561" y="2589004"/>
            <a:chExt cx="1064464" cy="25200"/>
          </a:xfrm>
        </p:grpSpPr>
        <p:sp>
          <p:nvSpPr>
            <p:cNvPr id="20" name="Google Shape;20;p2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2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2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24"/>
          <p:cNvGrpSpPr/>
          <p:nvPr/>
        </p:nvGrpSpPr>
        <p:grpSpPr>
          <a:xfrm>
            <a:off x="830392" y="1191256"/>
            <a:ext cx="745763" cy="45826"/>
            <a:chOff x="4580561" y="2589004"/>
            <a:chExt cx="1064464" cy="25200"/>
          </a:xfrm>
        </p:grpSpPr>
        <p:sp>
          <p:nvSpPr>
            <p:cNvPr id="27" name="Google Shape;27;p2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2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2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25"/>
          <p:cNvGrpSpPr/>
          <p:nvPr/>
        </p:nvGrpSpPr>
        <p:grpSpPr>
          <a:xfrm>
            <a:off x="830392" y="1191256"/>
            <a:ext cx="745763" cy="45826"/>
            <a:chOff x="4580561" y="2589004"/>
            <a:chExt cx="1064464" cy="25200"/>
          </a:xfrm>
        </p:grpSpPr>
        <p:sp>
          <p:nvSpPr>
            <p:cNvPr id="34" name="Google Shape;34;p2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25"/>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25"/>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2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26"/>
          <p:cNvGrpSpPr/>
          <p:nvPr/>
        </p:nvGrpSpPr>
        <p:grpSpPr>
          <a:xfrm>
            <a:off x="830392" y="1191256"/>
            <a:ext cx="745763" cy="45826"/>
            <a:chOff x="4580561" y="2589004"/>
            <a:chExt cx="1064464" cy="25200"/>
          </a:xfrm>
        </p:grpSpPr>
        <p:sp>
          <p:nvSpPr>
            <p:cNvPr id="43" name="Google Shape;43;p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2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2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27"/>
          <p:cNvGrpSpPr/>
          <p:nvPr/>
        </p:nvGrpSpPr>
        <p:grpSpPr>
          <a:xfrm>
            <a:off x="830392" y="1191256"/>
            <a:ext cx="745763" cy="45826"/>
            <a:chOff x="4580561" y="2589004"/>
            <a:chExt cx="1064464" cy="25200"/>
          </a:xfrm>
        </p:grpSpPr>
        <p:sp>
          <p:nvSpPr>
            <p:cNvPr id="50" name="Google Shape;50;p2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27"/>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27"/>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28"/>
          <p:cNvGrpSpPr/>
          <p:nvPr/>
        </p:nvGrpSpPr>
        <p:grpSpPr>
          <a:xfrm>
            <a:off x="830392" y="4169130"/>
            <a:ext cx="745763" cy="45826"/>
            <a:chOff x="4580561" y="2589004"/>
            <a:chExt cx="1064464" cy="25200"/>
          </a:xfrm>
        </p:grpSpPr>
        <p:sp>
          <p:nvSpPr>
            <p:cNvPr id="57" name="Google Shape;57;p2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2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2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29"/>
          <p:cNvGrpSpPr/>
          <p:nvPr/>
        </p:nvGrpSpPr>
        <p:grpSpPr>
          <a:xfrm>
            <a:off x="830392" y="1191256"/>
            <a:ext cx="745763" cy="45826"/>
            <a:chOff x="4580561" y="2589004"/>
            <a:chExt cx="1064464" cy="25200"/>
          </a:xfrm>
        </p:grpSpPr>
        <p:sp>
          <p:nvSpPr>
            <p:cNvPr id="64" name="Google Shape;64;p2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2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29"/>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29"/>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3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scikit-learn.org/stable/modules/generated/sklearn.model_selection.GridSearchCV.html#sklearn.model_selection.GridSearchCV" TargetMode="External"/><Relationship Id="rId4" Type="http://schemas.openxmlformats.org/officeDocument/2006/relationships/hyperlink" Target="https://scikit-learn.org/stable/modules/generated/sklearn.model_selection.RandomizedSearchCV.html#sklearn.model_selection.RandomizedSearchCV" TargetMode="External"/><Relationship Id="rId5" Type="http://schemas.openxmlformats.org/officeDocument/2006/relationships/hyperlink" Target="https://colab.research.google.com/github/optuna/optuna-examples/blob/main/quickstart.ipynb#scrollTo=BqpreoLnrVG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216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s-419"/>
              <a:t>Métodos de remuestreo &amp; optimización de hiperparámetros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10"/>
          <p:cNvPicPr preferRelativeResize="0"/>
          <p:nvPr/>
        </p:nvPicPr>
        <p:blipFill rotWithShape="1">
          <a:blip r:embed="rId3">
            <a:alphaModFix/>
          </a:blip>
          <a:srcRect b="0" l="0" r="0" t="0"/>
          <a:stretch/>
        </p:blipFill>
        <p:spPr>
          <a:xfrm>
            <a:off x="831212" y="534675"/>
            <a:ext cx="7481576" cy="4499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Validación Cruzada k-Folds</a:t>
            </a:r>
            <a:endParaRPr/>
          </a:p>
        </p:txBody>
      </p:sp>
      <p:pic>
        <p:nvPicPr>
          <p:cNvPr id="144" name="Google Shape;144;p11"/>
          <p:cNvPicPr preferRelativeResize="0"/>
          <p:nvPr/>
        </p:nvPicPr>
        <p:blipFill rotWithShape="1">
          <a:blip r:embed="rId3">
            <a:alphaModFix/>
          </a:blip>
          <a:srcRect b="0" l="0" r="0" t="0"/>
          <a:stretch/>
        </p:blipFill>
        <p:spPr>
          <a:xfrm>
            <a:off x="2456663" y="1853850"/>
            <a:ext cx="4309286" cy="2984850"/>
          </a:xfrm>
          <a:prstGeom prst="rect">
            <a:avLst/>
          </a:prstGeom>
          <a:noFill/>
          <a:ln>
            <a:noFill/>
          </a:ln>
        </p:spPr>
      </p:pic>
      <p:sp>
        <p:nvSpPr>
          <p:cNvPr id="145" name="Google Shape;145;p11"/>
          <p:cNvSpPr txBox="1"/>
          <p:nvPr/>
        </p:nvSpPr>
        <p:spPr>
          <a:xfrm>
            <a:off x="269925" y="1964425"/>
            <a:ext cx="20319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Uso el fold en azul como conjunto de validación.</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Aplica robustez al modelo.</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Ayuda a prevenir overfitting.</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Lato"/>
                <a:ea typeface="Lato"/>
                <a:cs typeface="Lato"/>
                <a:sym typeface="Lato"/>
              </a:rPr>
              <a:t>Puede ayudar para obtener los mejores hiperparámetros.</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Validación Cruzada k-Folds</a:t>
            </a:r>
            <a:endParaRPr/>
          </a:p>
          <a:p>
            <a:pPr indent="0" lvl="0" marL="0" rtl="0" algn="l">
              <a:lnSpc>
                <a:spcPct val="100000"/>
              </a:lnSpc>
              <a:spcBef>
                <a:spcPts val="0"/>
              </a:spcBef>
              <a:spcAft>
                <a:spcPts val="0"/>
              </a:spcAft>
              <a:buSzPct val="111111"/>
              <a:buNone/>
            </a:pPr>
            <a:r>
              <a:t/>
            </a:r>
            <a:endParaRPr/>
          </a:p>
        </p:txBody>
      </p:sp>
      <p:sp>
        <p:nvSpPr>
          <p:cNvPr id="151" name="Google Shape;151;p1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82670"/>
              <a:buNone/>
            </a:pPr>
            <a:r>
              <a:rPr lang="es-419" sz="1700"/>
              <a:t>También puede utilizarse para ir variando el conjunto de test.</a:t>
            </a:r>
            <a:endParaRPr sz="1700"/>
          </a:p>
          <a:p>
            <a:pPr indent="0" lvl="0" marL="0" rtl="0" algn="l">
              <a:lnSpc>
                <a:spcPct val="115000"/>
              </a:lnSpc>
              <a:spcBef>
                <a:spcPts val="1200"/>
              </a:spcBef>
              <a:spcAft>
                <a:spcPts val="0"/>
              </a:spcAft>
              <a:buSzPct val="82670"/>
              <a:buNone/>
            </a:pPr>
            <a:r>
              <a:rPr lang="es-419" sz="1700"/>
              <a:t>De esta forma todos los datos pueden aparecer en el conjunto de entrenamiento y en el de test, en diferentes entrenamientos.</a:t>
            </a:r>
            <a:endParaRPr sz="1700"/>
          </a:p>
          <a:p>
            <a:pPr indent="0" lvl="0" marL="0" rtl="0" algn="l">
              <a:lnSpc>
                <a:spcPct val="115000"/>
              </a:lnSpc>
              <a:spcBef>
                <a:spcPts val="1200"/>
              </a:spcBef>
              <a:spcAft>
                <a:spcPts val="0"/>
              </a:spcAft>
              <a:buSzPct val="82670"/>
              <a:buNone/>
            </a:pPr>
            <a:r>
              <a:rPr lang="es-419" sz="1700"/>
              <a:t>Se pueden comparar las métricas que se obtienen en cada entrenamiento. De hecho, se obtienen k cantidad de métricas, y hay una esperanza y un desvío estándar de todas esas mediciones </a:t>
            </a:r>
            <a:endParaRPr sz="1700"/>
          </a:p>
          <a:p>
            <a:pPr indent="0" lvl="0" marL="0" rtl="0" algn="l">
              <a:lnSpc>
                <a:spcPct val="115000"/>
              </a:lnSpc>
              <a:spcBef>
                <a:spcPts val="1200"/>
              </a:spcBef>
              <a:spcAft>
                <a:spcPts val="1200"/>
              </a:spcAft>
              <a:buSzPct val="82670"/>
              <a:buNone/>
            </a:pPr>
            <a:r>
              <a:rPr lang="es-419" sz="1700"/>
              <a:t>¿Y si son muy distintas?</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13"/>
          <p:cNvPicPr preferRelativeResize="0"/>
          <p:nvPr/>
        </p:nvPicPr>
        <p:blipFill rotWithShape="1">
          <a:blip r:embed="rId3">
            <a:alphaModFix/>
          </a:blip>
          <a:srcRect b="0" l="0" r="0" t="0"/>
          <a:stretch/>
        </p:blipFill>
        <p:spPr>
          <a:xfrm>
            <a:off x="199850" y="1344575"/>
            <a:ext cx="8839199" cy="1030412"/>
          </a:xfrm>
          <a:prstGeom prst="rect">
            <a:avLst/>
          </a:prstGeom>
          <a:noFill/>
          <a:ln>
            <a:noFill/>
          </a:ln>
        </p:spPr>
      </p:pic>
      <p:pic>
        <p:nvPicPr>
          <p:cNvPr id="157" name="Google Shape;157;p13"/>
          <p:cNvPicPr preferRelativeResize="0"/>
          <p:nvPr/>
        </p:nvPicPr>
        <p:blipFill rotWithShape="1">
          <a:blip r:embed="rId4">
            <a:alphaModFix/>
          </a:blip>
          <a:srcRect b="0" l="0" r="0" t="0"/>
          <a:stretch/>
        </p:blipFill>
        <p:spPr>
          <a:xfrm>
            <a:off x="199850" y="2504887"/>
            <a:ext cx="8839197" cy="449768"/>
          </a:xfrm>
          <a:prstGeom prst="rect">
            <a:avLst/>
          </a:prstGeom>
          <a:noFill/>
          <a:ln>
            <a:noFill/>
          </a:ln>
        </p:spPr>
      </p:pic>
      <p:pic>
        <p:nvPicPr>
          <p:cNvPr id="158" name="Google Shape;158;p13"/>
          <p:cNvPicPr preferRelativeResize="0"/>
          <p:nvPr/>
        </p:nvPicPr>
        <p:blipFill rotWithShape="1">
          <a:blip r:embed="rId5">
            <a:alphaModFix/>
          </a:blip>
          <a:srcRect b="0" l="0" r="0" t="0"/>
          <a:stretch/>
        </p:blipFill>
        <p:spPr>
          <a:xfrm>
            <a:off x="152400" y="3294506"/>
            <a:ext cx="8839200" cy="103144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4"/>
          <p:cNvPicPr preferRelativeResize="0"/>
          <p:nvPr/>
        </p:nvPicPr>
        <p:blipFill rotWithShape="1">
          <a:blip r:embed="rId3">
            <a:alphaModFix/>
          </a:blip>
          <a:srcRect b="0" l="0" r="0" t="0"/>
          <a:stretch/>
        </p:blipFill>
        <p:spPr>
          <a:xfrm>
            <a:off x="212375" y="1479500"/>
            <a:ext cx="8839199" cy="6654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Optimización de hiperparámetros</a:t>
            </a:r>
            <a:endParaRPr/>
          </a:p>
          <a:p>
            <a:pPr indent="0" lvl="0" marL="0" rtl="0" algn="l">
              <a:lnSpc>
                <a:spcPct val="100000"/>
              </a:lnSpc>
              <a:spcBef>
                <a:spcPts val="0"/>
              </a:spcBef>
              <a:spcAft>
                <a:spcPts val="0"/>
              </a:spcAft>
              <a:buSzPct val="111111"/>
              <a:buNone/>
            </a:pPr>
            <a:r>
              <a:t/>
            </a:r>
            <a:endParaRPr/>
          </a:p>
        </p:txBody>
      </p:sp>
      <p:sp>
        <p:nvSpPr>
          <p:cNvPr id="169" name="Google Shape;169;p1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419" sz="1700"/>
              <a:t>Una búsqueda consiste en tener</a:t>
            </a:r>
            <a:endParaRPr sz="1700"/>
          </a:p>
          <a:p>
            <a:pPr indent="-336550" lvl="0" marL="457200" rtl="0" algn="l">
              <a:lnSpc>
                <a:spcPct val="115000"/>
              </a:lnSpc>
              <a:spcBef>
                <a:spcPts val="1200"/>
              </a:spcBef>
              <a:spcAft>
                <a:spcPts val="0"/>
              </a:spcAft>
              <a:buSzPts val="1700"/>
              <a:buChar char="●"/>
            </a:pPr>
            <a:r>
              <a:rPr lang="es-419" sz="1700"/>
              <a:t>un estimador</a:t>
            </a:r>
            <a:endParaRPr sz="1700"/>
          </a:p>
          <a:p>
            <a:pPr indent="-336550" lvl="0" marL="457200" rtl="0" algn="l">
              <a:lnSpc>
                <a:spcPct val="115000"/>
              </a:lnSpc>
              <a:spcBef>
                <a:spcPts val="0"/>
              </a:spcBef>
              <a:spcAft>
                <a:spcPts val="0"/>
              </a:spcAft>
              <a:buSzPts val="1700"/>
              <a:buChar char="●"/>
            </a:pPr>
            <a:r>
              <a:rPr lang="es-419" sz="1700"/>
              <a:t>un espacio de valores para los hiperparametros</a:t>
            </a:r>
            <a:endParaRPr sz="1700"/>
          </a:p>
          <a:p>
            <a:pPr indent="-336550" lvl="0" marL="457200" rtl="0" algn="l">
              <a:lnSpc>
                <a:spcPct val="115000"/>
              </a:lnSpc>
              <a:spcBef>
                <a:spcPts val="0"/>
              </a:spcBef>
              <a:spcAft>
                <a:spcPts val="0"/>
              </a:spcAft>
              <a:buSzPts val="1700"/>
              <a:buChar char="●"/>
            </a:pPr>
            <a:r>
              <a:rPr lang="es-419" sz="1700"/>
              <a:t>un método de búsqueda para muestrear el espacio de valores</a:t>
            </a:r>
            <a:endParaRPr sz="1700"/>
          </a:p>
          <a:p>
            <a:pPr indent="-336550" lvl="0" marL="457200" rtl="0" algn="l">
              <a:lnSpc>
                <a:spcPct val="115000"/>
              </a:lnSpc>
              <a:spcBef>
                <a:spcPts val="0"/>
              </a:spcBef>
              <a:spcAft>
                <a:spcPts val="0"/>
              </a:spcAft>
              <a:buSzPts val="1700"/>
              <a:buChar char="●"/>
            </a:pPr>
            <a:r>
              <a:rPr lang="es-419" sz="1700"/>
              <a:t>un esquema de validación cruzada</a:t>
            </a:r>
            <a:endParaRPr sz="1700"/>
          </a:p>
          <a:p>
            <a:pPr indent="-336550" lvl="0" marL="457200" rtl="0" algn="l">
              <a:lnSpc>
                <a:spcPct val="115000"/>
              </a:lnSpc>
              <a:spcBef>
                <a:spcPts val="0"/>
              </a:spcBef>
              <a:spcAft>
                <a:spcPts val="0"/>
              </a:spcAft>
              <a:buSzPts val="1700"/>
              <a:buChar char="●"/>
            </a:pPr>
            <a:r>
              <a:rPr lang="es-419" sz="1700"/>
              <a:t>una métrica a mejorar</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Métodos de búsqueda</a:t>
            </a:r>
            <a:endParaRPr/>
          </a:p>
        </p:txBody>
      </p:sp>
      <p:sp>
        <p:nvSpPr>
          <p:cNvPr id="175" name="Google Shape;175;p1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36550" lvl="0" marL="457200" rtl="0" algn="l">
              <a:lnSpc>
                <a:spcPct val="115000"/>
              </a:lnSpc>
              <a:spcBef>
                <a:spcPts val="0"/>
              </a:spcBef>
              <a:spcAft>
                <a:spcPts val="0"/>
              </a:spcAft>
              <a:buSzPts val="1700"/>
              <a:buChar char="●"/>
            </a:pPr>
            <a:r>
              <a:rPr lang="es-419" sz="1700"/>
              <a:t>Grid Search</a:t>
            </a:r>
            <a:endParaRPr sz="1700"/>
          </a:p>
          <a:p>
            <a:pPr indent="-336550" lvl="0" marL="457200" rtl="0" algn="l">
              <a:lnSpc>
                <a:spcPct val="115000"/>
              </a:lnSpc>
              <a:spcBef>
                <a:spcPts val="0"/>
              </a:spcBef>
              <a:spcAft>
                <a:spcPts val="0"/>
              </a:spcAft>
              <a:buSzPts val="1700"/>
              <a:buChar char="●"/>
            </a:pPr>
            <a:r>
              <a:rPr lang="es-419" sz="1700"/>
              <a:t>Random Search</a:t>
            </a:r>
            <a:endParaRPr sz="1700"/>
          </a:p>
          <a:p>
            <a:pPr indent="-336550" lvl="0" marL="457200" rtl="0" algn="l">
              <a:lnSpc>
                <a:spcPct val="115000"/>
              </a:lnSpc>
              <a:spcBef>
                <a:spcPts val="0"/>
              </a:spcBef>
              <a:spcAft>
                <a:spcPts val="0"/>
              </a:spcAft>
              <a:buSzPts val="1700"/>
              <a:buChar char="●"/>
            </a:pPr>
            <a:r>
              <a:rPr lang="es-419" sz="1700"/>
              <a:t>Sequential Search con enfoque Bayesiano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Grid search</a:t>
            </a:r>
            <a:endParaRPr/>
          </a:p>
        </p:txBody>
      </p:sp>
      <p:pic>
        <p:nvPicPr>
          <p:cNvPr id="181" name="Google Shape;181;p17"/>
          <p:cNvPicPr preferRelativeResize="0"/>
          <p:nvPr/>
        </p:nvPicPr>
        <p:blipFill rotWithShape="1">
          <a:blip r:embed="rId3">
            <a:alphaModFix/>
          </a:blip>
          <a:srcRect b="0" l="0" r="0" t="0"/>
          <a:stretch/>
        </p:blipFill>
        <p:spPr>
          <a:xfrm>
            <a:off x="3387300" y="776975"/>
            <a:ext cx="4980325" cy="3988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Random search</a:t>
            </a:r>
            <a:endParaRPr/>
          </a:p>
        </p:txBody>
      </p:sp>
      <p:pic>
        <p:nvPicPr>
          <p:cNvPr id="187" name="Google Shape;187;p18"/>
          <p:cNvPicPr preferRelativeResize="0"/>
          <p:nvPr/>
        </p:nvPicPr>
        <p:blipFill rotWithShape="1">
          <a:blip r:embed="rId3">
            <a:alphaModFix/>
          </a:blip>
          <a:srcRect b="0" l="0" r="0" t="0"/>
          <a:stretch/>
        </p:blipFill>
        <p:spPr>
          <a:xfrm>
            <a:off x="3829450" y="981875"/>
            <a:ext cx="4786225" cy="3828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Enfoque bayesiano</a:t>
            </a:r>
            <a:endParaRPr/>
          </a:p>
        </p:txBody>
      </p:sp>
      <p:sp>
        <p:nvSpPr>
          <p:cNvPr id="193" name="Google Shape;193;p19"/>
          <p:cNvSpPr txBox="1"/>
          <p:nvPr>
            <p:ph idx="1" type="body"/>
          </p:nvPr>
        </p:nvSpPr>
        <p:spPr>
          <a:xfrm>
            <a:off x="729450" y="2078875"/>
            <a:ext cx="27858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419"/>
              <a:t>Supongan que a menor score, mejor el modelo, y que ya se corrieron distintos modelos variando el hiperparámetro “n_estimators” </a:t>
            </a:r>
            <a:endParaRPr/>
          </a:p>
          <a:p>
            <a:pPr indent="0" lvl="0" marL="0" rtl="0" algn="l">
              <a:lnSpc>
                <a:spcPct val="115000"/>
              </a:lnSpc>
              <a:spcBef>
                <a:spcPts val="1200"/>
              </a:spcBef>
              <a:spcAft>
                <a:spcPts val="0"/>
              </a:spcAft>
              <a:buSzPts val="1300"/>
              <a:buNone/>
            </a:pPr>
            <a:r>
              <a:rPr lang="es-419"/>
              <a:t>¿Con qué valores de n_estimators seguirían probando?</a:t>
            </a:r>
            <a:endParaRPr/>
          </a:p>
          <a:p>
            <a:pPr indent="0" lvl="0" marL="0" rtl="0" algn="l">
              <a:lnSpc>
                <a:spcPct val="115000"/>
              </a:lnSpc>
              <a:spcBef>
                <a:spcPts val="1200"/>
              </a:spcBef>
              <a:spcAft>
                <a:spcPts val="1200"/>
              </a:spcAft>
              <a:buSzPts val="1300"/>
              <a:buNone/>
            </a:pPr>
            <a:r>
              <a:rPr lang="es-419"/>
              <a:t>¿Pondrían 800? ¿Y 100?</a:t>
            </a:r>
            <a:endParaRPr/>
          </a:p>
        </p:txBody>
      </p:sp>
      <p:pic>
        <p:nvPicPr>
          <p:cNvPr id="194" name="Google Shape;194;p19"/>
          <p:cNvPicPr preferRelativeResize="0"/>
          <p:nvPr/>
        </p:nvPicPr>
        <p:blipFill rotWithShape="1">
          <a:blip r:embed="rId3">
            <a:alphaModFix/>
          </a:blip>
          <a:srcRect b="0" l="0" r="0" t="0"/>
          <a:stretch/>
        </p:blipFill>
        <p:spPr>
          <a:xfrm>
            <a:off x="3830425" y="906200"/>
            <a:ext cx="4936175" cy="3763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Métodos de remuestreo</a:t>
            </a:r>
            <a:endParaRPr/>
          </a:p>
        </p:txBody>
      </p:sp>
      <p:sp>
        <p:nvSpPr>
          <p:cNvPr id="92" name="Google Shape;92;p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s-419" sz="1700"/>
              <a:t>Aprender los parámetros de un predictor y probarla en los mismos datos es un error metodológico: un modelo que simplemente repitiera las etiquetas de las muestras que acaba de ver obtendría una puntuación perfecta, pero no sería capaz de predecir nada útil en datos que aún no ha visto.</a:t>
            </a:r>
            <a:endParaRPr sz="1700"/>
          </a:p>
        </p:txBody>
      </p:sp>
      <p:pic>
        <p:nvPicPr>
          <p:cNvPr id="93" name="Google Shape;93;p2"/>
          <p:cNvPicPr preferRelativeResize="0"/>
          <p:nvPr/>
        </p:nvPicPr>
        <p:blipFill rotWithShape="1">
          <a:blip r:embed="rId3">
            <a:alphaModFix/>
          </a:blip>
          <a:srcRect b="1919" l="66090" r="-66089" t="-1920"/>
          <a:stretch/>
        </p:blipFill>
        <p:spPr>
          <a:xfrm>
            <a:off x="6208175" y="3042800"/>
            <a:ext cx="7826049" cy="2004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Métodos de búsqueda</a:t>
            </a:r>
            <a:endParaRPr/>
          </a:p>
        </p:txBody>
      </p:sp>
      <p:sp>
        <p:nvSpPr>
          <p:cNvPr id="200" name="Google Shape;200;p2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419" u="sng">
                <a:solidFill>
                  <a:schemeClr val="hlink"/>
                </a:solidFill>
                <a:hlinkClick r:id="rId3"/>
              </a:rPr>
              <a:t>Grid Search</a:t>
            </a:r>
            <a:endParaRPr/>
          </a:p>
          <a:p>
            <a:pPr indent="0" lvl="0" marL="0" rtl="0" algn="l">
              <a:lnSpc>
                <a:spcPct val="115000"/>
              </a:lnSpc>
              <a:spcBef>
                <a:spcPts val="1200"/>
              </a:spcBef>
              <a:spcAft>
                <a:spcPts val="0"/>
              </a:spcAft>
              <a:buSzPts val="1300"/>
              <a:buNone/>
            </a:pPr>
            <a:r>
              <a:rPr lang="es-419" u="sng">
                <a:solidFill>
                  <a:schemeClr val="hlink"/>
                </a:solidFill>
                <a:hlinkClick r:id="rId4"/>
              </a:rPr>
              <a:t>Random Search</a:t>
            </a:r>
            <a:endParaRPr/>
          </a:p>
          <a:p>
            <a:pPr indent="0" lvl="0" marL="0" rtl="0" algn="l">
              <a:lnSpc>
                <a:spcPct val="115000"/>
              </a:lnSpc>
              <a:spcBef>
                <a:spcPts val="1200"/>
              </a:spcBef>
              <a:spcAft>
                <a:spcPts val="1200"/>
              </a:spcAft>
              <a:buSzPts val="1300"/>
              <a:buNone/>
            </a:pPr>
            <a:r>
              <a:rPr lang="es-419" u="sng">
                <a:solidFill>
                  <a:schemeClr val="hlink"/>
                </a:solidFill>
                <a:hlinkClick r:id="rId5"/>
              </a:rPr>
              <a:t>Colab introducción a Optuna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Validación cruzada</a:t>
            </a:r>
            <a:endParaRPr/>
          </a:p>
        </p:txBody>
      </p:sp>
      <p:sp>
        <p:nvSpPr>
          <p:cNvPr id="99" name="Google Shape;99;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419" sz="1600"/>
              <a:t>Consiste en separar el conjunto de datos total en “entrenamiento” y “prueba.</a:t>
            </a:r>
            <a:endParaRPr sz="1600"/>
          </a:p>
          <a:p>
            <a:pPr indent="0" lvl="0" marL="0" rtl="0" algn="l">
              <a:lnSpc>
                <a:spcPct val="115000"/>
              </a:lnSpc>
              <a:spcBef>
                <a:spcPts val="1200"/>
              </a:spcBef>
              <a:spcAft>
                <a:spcPts val="0"/>
              </a:spcAft>
              <a:buSzPts val="1300"/>
              <a:buNone/>
            </a:pPr>
            <a:r>
              <a:rPr lang="es-419" sz="1600"/>
              <a:t>Tiene como objetivo evaluar el desempeño de un modelo de machine learning en un conjunto de datos no utilizado para entrenar el modelo.</a:t>
            </a:r>
            <a:endParaRPr sz="1600"/>
          </a:p>
          <a:p>
            <a:pPr indent="0" lvl="0" marL="0" rtl="0" algn="l">
              <a:lnSpc>
                <a:spcPct val="115000"/>
              </a:lnSpc>
              <a:spcBef>
                <a:spcPts val="1200"/>
              </a:spcBef>
              <a:spcAft>
                <a:spcPts val="0"/>
              </a:spcAft>
              <a:buSzPts val="1300"/>
              <a:buNone/>
            </a:pPr>
            <a:r>
              <a:rPr lang="es-419" sz="1600"/>
              <a:t>Esto es, obtener métricas que permitan ver cómo generaliza el modelo ante datos no conocidos, lo que permite además establecer si el modelo tiene algún grado de underfitting u overfitting.</a:t>
            </a:r>
            <a:endParaRPr sz="1600"/>
          </a:p>
          <a:p>
            <a:pPr indent="0" lvl="0" marL="0" rtl="0" algn="l">
              <a:lnSpc>
                <a:spcPct val="115000"/>
              </a:lnSpc>
              <a:spcBef>
                <a:spcPts val="1200"/>
              </a:spcBef>
              <a:spcAft>
                <a:spcPts val="1200"/>
              </a:spcAft>
              <a:buSzPts val="1300"/>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4"/>
          <p:cNvPicPr preferRelativeResize="0"/>
          <p:nvPr/>
        </p:nvPicPr>
        <p:blipFill rotWithShape="1">
          <a:blip r:embed="rId3">
            <a:alphaModFix/>
          </a:blip>
          <a:srcRect b="0" l="0" r="0" t="0"/>
          <a:stretch/>
        </p:blipFill>
        <p:spPr>
          <a:xfrm>
            <a:off x="858750" y="1529550"/>
            <a:ext cx="7426499" cy="2578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¿Cómo separar los datos?</a:t>
            </a:r>
            <a:endParaRPr/>
          </a:p>
        </p:txBody>
      </p:sp>
      <p:sp>
        <p:nvSpPr>
          <p:cNvPr id="110" name="Google Shape;110;p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419" sz="1700"/>
              <a:t>La partición suele tener entre un 15 y un 30% de datos para pruebas.</a:t>
            </a:r>
            <a:endParaRPr sz="1700"/>
          </a:p>
          <a:p>
            <a:pPr indent="0" lvl="0" marL="0" rtl="0" algn="l">
              <a:lnSpc>
                <a:spcPct val="115000"/>
              </a:lnSpc>
              <a:spcBef>
                <a:spcPts val="1200"/>
              </a:spcBef>
              <a:spcAft>
                <a:spcPts val="0"/>
              </a:spcAft>
              <a:buSzPts val="1300"/>
              <a:buNone/>
            </a:pPr>
            <a:r>
              <a:rPr lang="es-419" sz="1700"/>
              <a:t>Suele realizarse de forma </a:t>
            </a:r>
            <a:r>
              <a:rPr i="1" lang="es-419" sz="1700"/>
              <a:t>aleatoria</a:t>
            </a:r>
            <a:r>
              <a:rPr lang="es-419" sz="1700"/>
              <a:t>, es decir, esos datos de pruebas pueden estar en cualquier parte del conjunto de datos original. Aunque esto depende del problema.</a:t>
            </a:r>
            <a:endParaRPr sz="1700"/>
          </a:p>
          <a:p>
            <a:pPr indent="0" lvl="0" marL="0" rtl="0" algn="l">
              <a:lnSpc>
                <a:spcPct val="115000"/>
              </a:lnSpc>
              <a:spcBef>
                <a:spcPts val="1200"/>
              </a:spcBef>
              <a:spcAft>
                <a:spcPts val="1200"/>
              </a:spcAft>
              <a:buSzPts val="1300"/>
              <a:buNone/>
            </a:pPr>
            <a:r>
              <a:rPr lang="es-419" sz="1700"/>
              <a:t>¿Qué sucedería en una </a:t>
            </a:r>
            <a:r>
              <a:rPr b="1" i="1" lang="es-419" sz="1700"/>
              <a:t>serie temporal</a:t>
            </a:r>
            <a:r>
              <a:rPr lang="es-419" sz="1700"/>
              <a:t>?</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¿Qué pasa si tengo hiperparámetros?</a:t>
            </a:r>
            <a:endParaRPr/>
          </a:p>
        </p:txBody>
      </p:sp>
      <p:sp>
        <p:nvSpPr>
          <p:cNvPr id="116" name="Google Shape;116;p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419" sz="1700"/>
              <a:t>Son aquellos parámetros seteados manualmente antes de comenzar a entrenar un modelo.</a:t>
            </a:r>
            <a:endParaRPr sz="1700"/>
          </a:p>
          <a:p>
            <a:pPr indent="0" lvl="0" marL="0" rtl="0" algn="l">
              <a:lnSpc>
                <a:spcPct val="115000"/>
              </a:lnSpc>
              <a:spcBef>
                <a:spcPts val="1200"/>
              </a:spcBef>
              <a:spcAft>
                <a:spcPts val="0"/>
              </a:spcAft>
              <a:buSzPts val="1300"/>
              <a:buNone/>
            </a:pPr>
            <a:r>
              <a:rPr lang="es-419" sz="1700"/>
              <a:t>En el caso de gradiente descendiente, puede ser el ratio de aprendizaje.</a:t>
            </a:r>
            <a:endParaRPr sz="1700"/>
          </a:p>
          <a:p>
            <a:pPr indent="0" lvl="0" marL="0" rtl="0" algn="l">
              <a:lnSpc>
                <a:spcPct val="115000"/>
              </a:lnSpc>
              <a:spcBef>
                <a:spcPts val="1200"/>
              </a:spcBef>
              <a:spcAft>
                <a:spcPts val="0"/>
              </a:spcAft>
              <a:buSzPts val="1300"/>
              <a:buNone/>
            </a:pPr>
            <a:r>
              <a:rPr lang="es-419" sz="1700"/>
              <a:t>En el caso de Ridge o Lasso, puede ser el parámetro de regularización.</a:t>
            </a:r>
            <a:endParaRPr sz="1700"/>
          </a:p>
          <a:p>
            <a:pPr indent="0" lvl="0" marL="0" rtl="0" algn="l">
              <a:lnSpc>
                <a:spcPct val="115000"/>
              </a:lnSpc>
              <a:spcBef>
                <a:spcPts val="1200"/>
              </a:spcBef>
              <a:spcAft>
                <a:spcPts val="0"/>
              </a:spcAft>
              <a:buSzPts val="1300"/>
              <a:buNone/>
            </a:pPr>
            <a:r>
              <a:rPr lang="es-419" sz="1700"/>
              <a:t>¿Conocen más?</a:t>
            </a:r>
            <a:endParaRPr sz="1700"/>
          </a:p>
          <a:p>
            <a:pPr indent="0" lvl="0" marL="0" rtl="0" algn="l">
              <a:lnSpc>
                <a:spcPct val="115000"/>
              </a:lnSpc>
              <a:spcBef>
                <a:spcPts val="1200"/>
              </a:spcBef>
              <a:spcAft>
                <a:spcPts val="1200"/>
              </a:spcAft>
              <a:buSzPts val="1300"/>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Conjunto de validación</a:t>
            </a:r>
            <a:endParaRPr/>
          </a:p>
        </p:txBody>
      </p:sp>
      <p:sp>
        <p:nvSpPr>
          <p:cNvPr id="122" name="Google Shape;122;p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419" sz="1700"/>
              <a:t>A la hora de evaluar hiperparámetros es bueno contar con un conjunto de validación, además de entrenamiento y prueba.</a:t>
            </a:r>
            <a:endParaRPr sz="1700"/>
          </a:p>
          <a:p>
            <a:pPr indent="0" lvl="0" marL="0" rtl="0" algn="l">
              <a:lnSpc>
                <a:spcPct val="115000"/>
              </a:lnSpc>
              <a:spcBef>
                <a:spcPts val="1200"/>
              </a:spcBef>
              <a:spcAft>
                <a:spcPts val="1200"/>
              </a:spcAft>
              <a:buSzPts val="1300"/>
              <a:buNone/>
            </a:pPr>
            <a:r>
              <a:rPr lang="es-419" sz="1700"/>
              <a:t>Se entrena el modelo con el conjunto de entrenamiento y determinados valores de hiperparámetros. Se utiliza el conjunto de validación para ver las métricas obtenidas. Se prueba con otro conjunto de hiperparámetros y así sucesivamente. Nos podemos quedar con los hiperparámetros que den mejores métricas en el conjunto de validación. Luego se hace el test en el conjunto de prueba.</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8"/>
          <p:cNvPicPr preferRelativeResize="0"/>
          <p:nvPr/>
        </p:nvPicPr>
        <p:blipFill rotWithShape="1">
          <a:blip r:embed="rId3">
            <a:alphaModFix/>
          </a:blip>
          <a:srcRect b="0" l="0" r="0" t="0"/>
          <a:stretch/>
        </p:blipFill>
        <p:spPr>
          <a:xfrm>
            <a:off x="1409700" y="614825"/>
            <a:ext cx="6324600" cy="42412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419"/>
              <a:t>Validación Cruzada k-Folds</a:t>
            </a:r>
            <a:endParaRPr/>
          </a:p>
        </p:txBody>
      </p:sp>
      <p:sp>
        <p:nvSpPr>
          <p:cNvPr id="133" name="Google Shape;133;p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419" sz="1700"/>
              <a:t>Si elijo un% de datos para probar y otro % para validar, y lo hago de forma aleatoria o bajo algún criterio, ¿cómo sé que esa es la mejor opción de dividir?</a:t>
            </a:r>
            <a:endParaRPr sz="1700"/>
          </a:p>
          <a:p>
            <a:pPr indent="0" lvl="0" marL="0" rtl="0" algn="l">
              <a:lnSpc>
                <a:spcPct val="115000"/>
              </a:lnSpc>
              <a:spcBef>
                <a:spcPts val="1200"/>
              </a:spcBef>
              <a:spcAft>
                <a:spcPts val="1200"/>
              </a:spcAft>
              <a:buSzPts val="1300"/>
              <a:buNone/>
            </a:pPr>
            <a:r>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