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87" r:id="rId4"/>
    <p:sldId id="260" r:id="rId5"/>
    <p:sldId id="262" r:id="rId6"/>
    <p:sldId id="259" r:id="rId7"/>
    <p:sldId id="263" r:id="rId8"/>
    <p:sldId id="283" r:id="rId9"/>
    <p:sldId id="288" r:id="rId10"/>
    <p:sldId id="276" r:id="rId11"/>
    <p:sldId id="271" r:id="rId12"/>
    <p:sldId id="265" r:id="rId13"/>
    <p:sldId id="268" r:id="rId14"/>
    <p:sldId id="269" r:id="rId15"/>
    <p:sldId id="261" r:id="rId16"/>
    <p:sldId id="289" r:id="rId17"/>
    <p:sldId id="281" r:id="rId18"/>
    <p:sldId id="267" r:id="rId19"/>
    <p:sldId id="278" r:id="rId20"/>
    <p:sldId id="270" r:id="rId21"/>
    <p:sldId id="280" r:id="rId22"/>
    <p:sldId id="284" r:id="rId23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9"/>
    <p:restoredTop sz="75340"/>
  </p:normalViewPr>
  <p:slideViewPr>
    <p:cSldViewPr snapToGrid="0" snapToObjects="1">
      <p:cViewPr varScale="1">
        <p:scale>
          <a:sx n="54" d="100"/>
          <a:sy n="54" d="100"/>
        </p:scale>
        <p:origin x="232" y="856"/>
      </p:cViewPr>
      <p:guideLst/>
    </p:cSldViewPr>
  </p:slideViewPr>
  <p:notesTextViewPr>
    <p:cViewPr>
      <p:scale>
        <a:sx n="95" d="100"/>
        <a:sy n="9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F60D-8335-3241-9A4F-85DC2E717B47}" type="datetimeFigureOut">
              <a:rPr lang="en-IT" smtClean="0"/>
              <a:t>7/12/22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20DA2-2AC0-7F43-895C-3AA93A390BD9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61865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20DA2-2AC0-7F43-895C-3AA93A390BD9}" type="slidenum">
              <a:rPr lang="en-IT" smtClean="0"/>
              <a:t>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71845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IT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20DA2-2AC0-7F43-895C-3AA93A390BD9}" type="slidenum">
              <a:rPr lang="en-IT" smtClean="0"/>
              <a:t>11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88683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20DA2-2AC0-7F43-895C-3AA93A390BD9}" type="slidenum">
              <a:rPr lang="en-IT" smtClean="0"/>
              <a:t>12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02487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T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20DA2-2AC0-7F43-895C-3AA93A390BD9}" type="slidenum">
              <a:rPr lang="en-IT" smtClean="0"/>
              <a:t>13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78923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T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20DA2-2AC0-7F43-895C-3AA93A390BD9}" type="slidenum">
              <a:rPr lang="en-IT" smtClean="0"/>
              <a:t>14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59809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/>
              <a:t>.</a:t>
            </a:r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20DA2-2AC0-7F43-895C-3AA93A390BD9}" type="slidenum">
              <a:rPr lang="en-IT" smtClean="0"/>
              <a:t>15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49278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IT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20DA2-2AC0-7F43-895C-3AA93A390BD9}" type="slidenum">
              <a:rPr lang="en-IT" smtClean="0"/>
              <a:t>16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86780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T" sz="12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T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20DA2-2AC0-7F43-895C-3AA93A390BD9}" type="slidenum">
              <a:rPr lang="en-IT" smtClean="0"/>
              <a:t>17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37484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T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20DA2-2AC0-7F43-895C-3AA93A390BD9}" type="slidenum">
              <a:rPr lang="en-IT" smtClean="0"/>
              <a:t>18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4438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20DA2-2AC0-7F43-895C-3AA93A390BD9}" type="slidenum">
              <a:rPr lang="en-IT" smtClean="0"/>
              <a:t>19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00975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T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20DA2-2AC0-7F43-895C-3AA93A390BD9}" type="slidenum">
              <a:rPr lang="en-IT" smtClean="0"/>
              <a:t>20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74377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T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20DA2-2AC0-7F43-895C-3AA93A390BD9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41017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T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20DA2-2AC0-7F43-895C-3AA93A390BD9}" type="slidenum">
              <a:rPr lang="en-IT" smtClean="0"/>
              <a:t>21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912816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T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20DA2-2AC0-7F43-895C-3AA93A390BD9}" type="slidenum">
              <a:rPr lang="en-IT" smtClean="0"/>
              <a:t>22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86811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20DA2-2AC0-7F43-895C-3AA93A390BD9}" type="slidenum">
              <a:rPr lang="en-IT" smtClean="0"/>
              <a:t>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07802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20DA2-2AC0-7F43-895C-3AA93A390BD9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68464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20DA2-2AC0-7F43-895C-3AA93A390BD9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92301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20DA2-2AC0-7F43-895C-3AA93A390BD9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04151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T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20DA2-2AC0-7F43-895C-3AA93A390BD9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84605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20DA2-2AC0-7F43-895C-3AA93A390BD9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17451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IT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20DA2-2AC0-7F43-895C-3AA93A390BD9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0204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91FC-F6EE-3A47-852A-84B79D1E9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B7D6D-E5A5-7742-8730-6978BE239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D25F6-D496-1845-9007-7191EF442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83A6-E2DF-0046-8A49-A151F70BEFF1}" type="datetimeFigureOut">
              <a:rPr lang="en-IT" smtClean="0"/>
              <a:t>7/12/22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2E500-A3A5-C04D-84D2-7C7FB1CD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F4227-072F-1F41-98C5-4F49B576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C075-77EB-734A-BD62-5B4FB949D613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0364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83BF5-1837-5147-A3CD-D1EDD594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5F9EF-BFC8-DE44-9855-021814405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378F3-3DBD-1C43-B92E-DFBBF87D3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83A6-E2DF-0046-8A49-A151F70BEFF1}" type="datetimeFigureOut">
              <a:rPr lang="en-IT" smtClean="0"/>
              <a:t>7/12/22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78EA7-C0A0-4041-BF73-5F558B76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84F3B-FAC7-9342-928F-D97B981E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C075-77EB-734A-BD62-5B4FB949D613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1614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7B6DBF-DC48-6D43-B9FA-6C9218EF3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D60E2-1B10-274C-9A93-C454FEB8D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5C6A8-048D-3C4D-B98B-DFDB22CC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83A6-E2DF-0046-8A49-A151F70BEFF1}" type="datetimeFigureOut">
              <a:rPr lang="en-IT" smtClean="0"/>
              <a:t>7/12/22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B0B7-8377-8142-936F-D445F8105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20418-00C1-124C-8FE3-0AA9EB9C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C075-77EB-734A-BD62-5B4FB949D613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70988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7D8E-878E-A44D-8200-AC7E3FD32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A951F-0FC7-7842-93F1-84A42E036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D88C3-C503-E44B-9C4E-DDD4DC29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83A6-E2DF-0046-8A49-A151F70BEFF1}" type="datetimeFigureOut">
              <a:rPr lang="en-IT" smtClean="0"/>
              <a:t>7/12/22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22F19-5B0A-1D45-A967-B011835F5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32483-788A-0F44-BA5A-A78F18F5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C075-77EB-734A-BD62-5B4FB949D613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670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A532-C4FF-F141-B8ED-976F1059D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D30CF-C61F-EF4E-BC20-C276AEDCA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A67D2-8BFA-C343-AFF6-8AE96E186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83A6-E2DF-0046-8A49-A151F70BEFF1}" type="datetimeFigureOut">
              <a:rPr lang="en-IT" smtClean="0"/>
              <a:t>7/12/22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22A46-DB11-234A-BC49-302C880D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29336-3A75-1B4E-9BBD-765D3E50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C075-77EB-734A-BD62-5B4FB949D613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212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B990-8493-FA47-8736-7E8DE8AB0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A8E3D-6804-3D41-92EC-EE4DC33A1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6D9D4-6442-C848-A67F-2A1BEC73B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03CC4-C95D-B349-80E5-42B5BDBB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83A6-E2DF-0046-8A49-A151F70BEFF1}" type="datetimeFigureOut">
              <a:rPr lang="en-IT" smtClean="0"/>
              <a:t>7/12/22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BB7D9-89F0-6B4B-B347-F134F1FE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C706A-83DD-804D-B675-0148674E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C075-77EB-734A-BD62-5B4FB949D613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6027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8E22-DB03-5640-830E-714C0C453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A82F6-3E89-0543-ADBE-654AD117C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A25D6-10DE-EF4B-A8EB-DD81B1047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99AD17-C019-6341-8472-E6E7A53DC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AB6F42-C39F-B748-BF8A-07B712D1C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57728E-2356-D843-AFC7-BE8080EB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83A6-E2DF-0046-8A49-A151F70BEFF1}" type="datetimeFigureOut">
              <a:rPr lang="en-IT" smtClean="0"/>
              <a:t>7/12/22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FD8544-2BB9-7843-BC28-E36DD5886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BDA8F-9618-4046-A2E4-6C697571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C075-77EB-734A-BD62-5B4FB949D613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3999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3255C-1FFA-4C4B-BC56-F4864CA6D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C9E8D-F883-1E4F-A92D-849E678F1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83A6-E2DF-0046-8A49-A151F70BEFF1}" type="datetimeFigureOut">
              <a:rPr lang="en-IT" smtClean="0"/>
              <a:t>7/12/22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E01CC-D67E-844E-9837-86D5BB7D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629DD8-7EC6-2B4D-BE9C-E69A5475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C075-77EB-734A-BD62-5B4FB949D613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897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0E3FD-2841-E648-93C8-9FC6DA4B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83A6-E2DF-0046-8A49-A151F70BEFF1}" type="datetimeFigureOut">
              <a:rPr lang="en-IT" smtClean="0"/>
              <a:t>7/12/22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9D7CA-D570-A14B-99DE-634B906C9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3089D-11E7-4442-A3AB-F041CBB1C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C075-77EB-734A-BD62-5B4FB949D613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4779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E485-7547-3E49-880C-D9DA6A24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DB533-A13F-644F-BF7F-99F40759E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31B68-E67B-E54C-8E0B-2C50D5BA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DD363-E0A3-3848-9975-99CAA52E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83A6-E2DF-0046-8A49-A151F70BEFF1}" type="datetimeFigureOut">
              <a:rPr lang="en-IT" smtClean="0"/>
              <a:t>7/12/22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C4701-3D88-C34F-8B75-81608125F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B36D8-C97E-8746-A0EA-308E7CC21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C075-77EB-734A-BD62-5B4FB949D613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780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60E56-DC94-4542-BE4B-9389842F8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3D7081-A269-2D43-BEBE-4BB731001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5B544-303F-7546-AFDA-0894F9B55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69248-0AAC-1C4B-808F-81FC74FD0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83A6-E2DF-0046-8A49-A151F70BEFF1}" type="datetimeFigureOut">
              <a:rPr lang="en-IT" smtClean="0"/>
              <a:t>7/12/22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11F49-8119-8341-8272-A09698EEC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CC71F-FEC0-E940-B056-04EB5C8C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C075-77EB-734A-BD62-5B4FB949D613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4408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142D3-9DE6-3445-96BA-1CA388DA9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74328-E2E5-4546-9498-3459FB62C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DFCEE-3DAF-504E-999A-683BC384D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183A6-E2DF-0046-8A49-A151F70BEFF1}" type="datetimeFigureOut">
              <a:rPr lang="en-IT" smtClean="0"/>
              <a:t>7/12/22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D5302-B0D2-C645-ADF5-6E056321A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891AC-27CD-7340-B697-9D9D53968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CC075-77EB-734A-BD62-5B4FB949D613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8170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2A25D2CD-9A74-844B-660C-76AFBDEB50A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35697" y="1723694"/>
            <a:ext cx="8520600" cy="226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Short-Time Spectral Attenuator and process inversion for Musical Effect</a:t>
            </a:r>
            <a:endParaRPr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5;p13">
            <a:extLst>
              <a:ext uri="{FF2B5EF4-FFF2-40B4-BE49-F238E27FC236}">
                <a16:creationId xmlns:a16="http://schemas.microsoft.com/office/drawing/2014/main" id="{969E8FA6-B902-C520-0EC5-3911634C7C9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63460" y="4491336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Calibri"/>
                <a:ea typeface="Calibri"/>
                <a:cs typeface="Calibri"/>
                <a:sym typeface="Calibri"/>
              </a:rPr>
              <a:t>Alessandri Roberto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Calibri"/>
                <a:ea typeface="Calibri"/>
                <a:cs typeface="Calibri"/>
                <a:sym typeface="Calibri"/>
              </a:rPr>
              <a:t>Cicognani Roberto Leone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011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oogle Shape;156;p22">
            <a:extLst>
              <a:ext uri="{FF2B5EF4-FFF2-40B4-BE49-F238E27FC236}">
                <a16:creationId xmlns:a16="http://schemas.microsoft.com/office/drawing/2014/main" id="{1202300D-8151-C648-4DED-F37E3590940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4501" y="3434065"/>
            <a:ext cx="6657188" cy="272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7;p22">
            <a:extLst>
              <a:ext uri="{FF2B5EF4-FFF2-40B4-BE49-F238E27FC236}">
                <a16:creationId xmlns:a16="http://schemas.microsoft.com/office/drawing/2014/main" id="{6F38538B-4007-1BE1-A738-7A894A634736}"/>
              </a:ext>
            </a:extLst>
          </p:cNvPr>
          <p:cNvSpPr/>
          <p:nvPr/>
        </p:nvSpPr>
        <p:spPr>
          <a:xfrm>
            <a:off x="1081101" y="2197541"/>
            <a:ext cx="950100" cy="43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/>
              <a:t>Short-time Analysis</a:t>
            </a:r>
            <a:endParaRPr sz="1200" b="1"/>
          </a:p>
        </p:txBody>
      </p:sp>
      <p:sp>
        <p:nvSpPr>
          <p:cNvPr id="13" name="Google Shape;158;p22">
            <a:extLst>
              <a:ext uri="{FF2B5EF4-FFF2-40B4-BE49-F238E27FC236}">
                <a16:creationId xmlns:a16="http://schemas.microsoft.com/office/drawing/2014/main" id="{404A8661-717F-F8BC-A6BA-65CA772F75F8}"/>
              </a:ext>
            </a:extLst>
          </p:cNvPr>
          <p:cNvSpPr/>
          <p:nvPr/>
        </p:nvSpPr>
        <p:spPr>
          <a:xfrm>
            <a:off x="4014501" y="2146691"/>
            <a:ext cx="950100" cy="52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/>
              <a:t>Locate Noisiest frame</a:t>
            </a:r>
            <a:endParaRPr sz="1200" b="1"/>
          </a:p>
        </p:txBody>
      </p:sp>
      <p:cxnSp>
        <p:nvCxnSpPr>
          <p:cNvPr id="17" name="Google Shape;159;p22">
            <a:extLst>
              <a:ext uri="{FF2B5EF4-FFF2-40B4-BE49-F238E27FC236}">
                <a16:creationId xmlns:a16="http://schemas.microsoft.com/office/drawing/2014/main" id="{14375D97-2BE8-5A8B-F445-9E0E1F5C587A}"/>
              </a:ext>
            </a:extLst>
          </p:cNvPr>
          <p:cNvCxnSpPr>
            <a:stCxn id="13" idx="3"/>
          </p:cNvCxnSpPr>
          <p:nvPr/>
        </p:nvCxnSpPr>
        <p:spPr>
          <a:xfrm>
            <a:off x="4964601" y="2410391"/>
            <a:ext cx="435900" cy="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Google Shape;160;p22">
            <a:extLst>
              <a:ext uri="{FF2B5EF4-FFF2-40B4-BE49-F238E27FC236}">
                <a16:creationId xmlns:a16="http://schemas.microsoft.com/office/drawing/2014/main" id="{9B4CFC82-14E1-4CBF-C819-9CFAC5FD6A94}"/>
              </a:ext>
            </a:extLst>
          </p:cNvPr>
          <p:cNvSpPr/>
          <p:nvPr/>
        </p:nvSpPr>
        <p:spPr>
          <a:xfrm>
            <a:off x="5400500" y="2151791"/>
            <a:ext cx="1232311" cy="625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 dirty="0"/>
              <a:t>Power Spectrum Density Extimation</a:t>
            </a:r>
            <a:endParaRPr sz="1200" b="1" dirty="0"/>
          </a:p>
        </p:txBody>
      </p:sp>
      <p:sp>
        <p:nvSpPr>
          <p:cNvPr id="19" name="Google Shape;161;p22">
            <a:extLst>
              <a:ext uri="{FF2B5EF4-FFF2-40B4-BE49-F238E27FC236}">
                <a16:creationId xmlns:a16="http://schemas.microsoft.com/office/drawing/2014/main" id="{4BBD0028-290D-C470-26F4-F2917BD18682}"/>
              </a:ext>
            </a:extLst>
          </p:cNvPr>
          <p:cNvSpPr/>
          <p:nvPr/>
        </p:nvSpPr>
        <p:spPr>
          <a:xfrm>
            <a:off x="2467101" y="2054141"/>
            <a:ext cx="1111500" cy="72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/>
              <a:t>ZCR and STE Calculation</a:t>
            </a:r>
            <a:endParaRPr sz="1200" b="1"/>
          </a:p>
        </p:txBody>
      </p:sp>
      <p:cxnSp>
        <p:nvCxnSpPr>
          <p:cNvPr id="20" name="Google Shape;162;p22">
            <a:extLst>
              <a:ext uri="{FF2B5EF4-FFF2-40B4-BE49-F238E27FC236}">
                <a16:creationId xmlns:a16="http://schemas.microsoft.com/office/drawing/2014/main" id="{57BB8CC5-7A69-764D-8C99-4A3880593E1F}"/>
              </a:ext>
            </a:extLst>
          </p:cNvPr>
          <p:cNvCxnSpPr/>
          <p:nvPr/>
        </p:nvCxnSpPr>
        <p:spPr>
          <a:xfrm>
            <a:off x="2031201" y="2400191"/>
            <a:ext cx="435900" cy="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163;p22">
            <a:extLst>
              <a:ext uri="{FF2B5EF4-FFF2-40B4-BE49-F238E27FC236}">
                <a16:creationId xmlns:a16="http://schemas.microsoft.com/office/drawing/2014/main" id="{28AD56CD-A035-A245-C0C2-D5AA066977B3}"/>
              </a:ext>
            </a:extLst>
          </p:cNvPr>
          <p:cNvCxnSpPr/>
          <p:nvPr/>
        </p:nvCxnSpPr>
        <p:spPr>
          <a:xfrm>
            <a:off x="3578601" y="2407841"/>
            <a:ext cx="435900" cy="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Google Shape;62;p14">
            <a:extLst>
              <a:ext uri="{FF2B5EF4-FFF2-40B4-BE49-F238E27FC236}">
                <a16:creationId xmlns:a16="http://schemas.microsoft.com/office/drawing/2014/main" id="{E0EEA2C0-C3FB-594D-EDFD-DEADCCE2D06B}"/>
              </a:ext>
            </a:extLst>
          </p:cNvPr>
          <p:cNvSpPr txBox="1"/>
          <p:nvPr/>
        </p:nvSpPr>
        <p:spPr>
          <a:xfrm>
            <a:off x="1081101" y="456820"/>
            <a:ext cx="81828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Methodology: Noise Estimation</a:t>
            </a:r>
            <a:endParaRPr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2867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oogle Shape;169;p23">
            <a:extLst>
              <a:ext uri="{FF2B5EF4-FFF2-40B4-BE49-F238E27FC236}">
                <a16:creationId xmlns:a16="http://schemas.microsoft.com/office/drawing/2014/main" id="{6C652A23-99D3-66D8-BD78-7C031CBAD50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476" y="2592590"/>
            <a:ext cx="5428823" cy="327578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2;p14">
            <a:extLst>
              <a:ext uri="{FF2B5EF4-FFF2-40B4-BE49-F238E27FC236}">
                <a16:creationId xmlns:a16="http://schemas.microsoft.com/office/drawing/2014/main" id="{31423891-2003-F3F8-9F3D-1BE45ECCB0B7}"/>
              </a:ext>
            </a:extLst>
          </p:cNvPr>
          <p:cNvSpPr txBox="1"/>
          <p:nvPr/>
        </p:nvSpPr>
        <p:spPr>
          <a:xfrm>
            <a:off x="1081101" y="456820"/>
            <a:ext cx="81828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Methodology: Noise Power Spectrum Estimate</a:t>
            </a:r>
            <a:endParaRPr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6873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oogle Shape;175;p24">
            <a:extLst>
              <a:ext uri="{FF2B5EF4-FFF2-40B4-BE49-F238E27FC236}">
                <a16:creationId xmlns:a16="http://schemas.microsoft.com/office/drawing/2014/main" id="{C79D9486-4951-8757-4C8B-E93C885159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238"/>
          <a:stretch/>
        </p:blipFill>
        <p:spPr>
          <a:xfrm>
            <a:off x="5472752" y="2054252"/>
            <a:ext cx="5971550" cy="373503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76;p24">
            <a:extLst>
              <a:ext uri="{FF2B5EF4-FFF2-40B4-BE49-F238E27FC236}">
                <a16:creationId xmlns:a16="http://schemas.microsoft.com/office/drawing/2014/main" id="{7C9D52FB-6DE5-9DE1-E93C-5667268637F9}"/>
              </a:ext>
            </a:extLst>
          </p:cNvPr>
          <p:cNvSpPr txBox="1"/>
          <p:nvPr/>
        </p:nvSpPr>
        <p:spPr>
          <a:xfrm>
            <a:off x="1081101" y="2054252"/>
            <a:ext cx="391398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Signal Segmentation and FFT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Gain Estimation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Signal Filtering and IFFT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Reconstruct the Signal</a:t>
            </a:r>
            <a:endParaRPr dirty="0"/>
          </a:p>
        </p:txBody>
      </p:sp>
      <p:sp>
        <p:nvSpPr>
          <p:cNvPr id="11" name="Google Shape;62;p14">
            <a:extLst>
              <a:ext uri="{FF2B5EF4-FFF2-40B4-BE49-F238E27FC236}">
                <a16:creationId xmlns:a16="http://schemas.microsoft.com/office/drawing/2014/main" id="{99D4CC10-F987-7A7E-0440-65997519F6A5}"/>
              </a:ext>
            </a:extLst>
          </p:cNvPr>
          <p:cNvSpPr txBox="1"/>
          <p:nvPr/>
        </p:nvSpPr>
        <p:spPr>
          <a:xfrm>
            <a:off x="1081101" y="456820"/>
            <a:ext cx="8182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Methodology: Suppression R</a:t>
            </a:r>
            <a:r>
              <a:rPr lang="it-IT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it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le Application</a:t>
            </a:r>
            <a:endParaRPr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594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82;p25">
            <a:extLst>
              <a:ext uri="{FF2B5EF4-FFF2-40B4-BE49-F238E27FC236}">
                <a16:creationId xmlns:a16="http://schemas.microsoft.com/office/drawing/2014/main" id="{19D04997-F36E-9E95-C19E-9549D749686D}"/>
              </a:ext>
            </a:extLst>
          </p:cNvPr>
          <p:cNvSpPr txBox="1"/>
          <p:nvPr/>
        </p:nvSpPr>
        <p:spPr>
          <a:xfrm>
            <a:off x="1081101" y="2054252"/>
            <a:ext cx="3752527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Signal Segmentation and FFT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Gain Estimation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Gain Inversion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Signal Filtering and IFFT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Reconstruct the Signal</a:t>
            </a:r>
            <a:endParaRPr dirty="0"/>
          </a:p>
        </p:txBody>
      </p:sp>
      <p:sp>
        <p:nvSpPr>
          <p:cNvPr id="7" name="Google Shape;62;p14">
            <a:extLst>
              <a:ext uri="{FF2B5EF4-FFF2-40B4-BE49-F238E27FC236}">
                <a16:creationId xmlns:a16="http://schemas.microsoft.com/office/drawing/2014/main" id="{126746B7-6D45-01CF-E026-76BCDAD897A9}"/>
              </a:ext>
            </a:extLst>
          </p:cNvPr>
          <p:cNvSpPr txBox="1"/>
          <p:nvPr/>
        </p:nvSpPr>
        <p:spPr>
          <a:xfrm>
            <a:off x="1081101" y="456820"/>
            <a:ext cx="8182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Methodology: Enhancement Rule Application</a:t>
            </a:r>
            <a:endParaRPr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83;p25">
            <a:extLst>
              <a:ext uri="{FF2B5EF4-FFF2-40B4-BE49-F238E27FC236}">
                <a16:creationId xmlns:a16="http://schemas.microsoft.com/office/drawing/2014/main" id="{BF206171-D51D-2297-496A-DD7F7D60C03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7260" y="2013308"/>
            <a:ext cx="5817858" cy="37350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9550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oogle Shape;189;p26">
            <a:extLst>
              <a:ext uri="{FF2B5EF4-FFF2-40B4-BE49-F238E27FC236}">
                <a16:creationId xmlns:a16="http://schemas.microsoft.com/office/drawing/2014/main" id="{01964F18-663A-AFA7-0E2A-DEE5A77D7EB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1844" y="1989032"/>
            <a:ext cx="3461187" cy="332530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90;p26">
            <a:extLst>
              <a:ext uri="{FF2B5EF4-FFF2-40B4-BE49-F238E27FC236}">
                <a16:creationId xmlns:a16="http://schemas.microsoft.com/office/drawing/2014/main" id="{34E57151-DBB1-9FEA-2DED-52C45A5287A7}"/>
              </a:ext>
            </a:extLst>
          </p:cNvPr>
          <p:cNvSpPr txBox="1"/>
          <p:nvPr/>
        </p:nvSpPr>
        <p:spPr>
          <a:xfrm>
            <a:off x="1081101" y="2054252"/>
            <a:ext cx="5133975" cy="1597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Sinusoidal Oscillator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Spectrum Resynthesizer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Frame-by-Frame Spectrum Resynthesis</a:t>
            </a:r>
            <a:endParaRPr dirty="0"/>
          </a:p>
        </p:txBody>
      </p:sp>
      <p:sp>
        <p:nvSpPr>
          <p:cNvPr id="7" name="Google Shape;62;p14">
            <a:extLst>
              <a:ext uri="{FF2B5EF4-FFF2-40B4-BE49-F238E27FC236}">
                <a16:creationId xmlns:a16="http://schemas.microsoft.com/office/drawing/2014/main" id="{B7B4CAA6-89DF-A1B0-A3EF-A5303C50CA44}"/>
              </a:ext>
            </a:extLst>
          </p:cNvPr>
          <p:cNvSpPr txBox="1"/>
          <p:nvPr/>
        </p:nvSpPr>
        <p:spPr>
          <a:xfrm>
            <a:off x="1081101" y="456820"/>
            <a:ext cx="8182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Methodology: Sinusoidal Oscillator</a:t>
            </a:r>
            <a:endParaRPr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9111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oogle Shape;196;p27">
            <a:extLst>
              <a:ext uri="{FF2B5EF4-FFF2-40B4-BE49-F238E27FC236}">
                <a16:creationId xmlns:a16="http://schemas.microsoft.com/office/drawing/2014/main" id="{2922E5A5-30FE-2623-89F6-ED57D701EF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0726" y="2054252"/>
            <a:ext cx="2543175" cy="394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97;p27">
            <a:extLst>
              <a:ext uri="{FF2B5EF4-FFF2-40B4-BE49-F238E27FC236}">
                <a16:creationId xmlns:a16="http://schemas.microsoft.com/office/drawing/2014/main" id="{B2B22E5F-11DA-DC72-4362-8446E1143743}"/>
              </a:ext>
            </a:extLst>
          </p:cNvPr>
          <p:cNvSpPr txBox="1"/>
          <p:nvPr/>
        </p:nvSpPr>
        <p:spPr>
          <a:xfrm>
            <a:off x="1081101" y="2054252"/>
            <a:ext cx="4724902" cy="2123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STSA Implementation “by the book”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Suppression rules comparison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Process Inversion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Check quality of Sinusoidal Resynthesis</a:t>
            </a:r>
            <a:endParaRPr dirty="0"/>
          </a:p>
        </p:txBody>
      </p:sp>
      <p:sp>
        <p:nvSpPr>
          <p:cNvPr id="17" name="Google Shape;62;p14">
            <a:extLst>
              <a:ext uri="{FF2B5EF4-FFF2-40B4-BE49-F238E27FC236}">
                <a16:creationId xmlns:a16="http://schemas.microsoft.com/office/drawing/2014/main" id="{06C84FAB-FCC8-E276-5D0F-D89F08E03F42}"/>
              </a:ext>
            </a:extLst>
          </p:cNvPr>
          <p:cNvSpPr txBox="1"/>
          <p:nvPr/>
        </p:nvSpPr>
        <p:spPr>
          <a:xfrm>
            <a:off x="1081101" y="456820"/>
            <a:ext cx="8182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Objectives of the project</a:t>
            </a:r>
            <a:endParaRPr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7593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oogle Shape;203;p28">
            <a:extLst>
              <a:ext uri="{FF2B5EF4-FFF2-40B4-BE49-F238E27FC236}">
                <a16:creationId xmlns:a16="http://schemas.microsoft.com/office/drawing/2014/main" id="{61426524-9CB4-5DFB-C1FE-9BEEE6757BD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6750" y="2423832"/>
            <a:ext cx="5684149" cy="381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04;p28">
            <a:extLst>
              <a:ext uri="{FF2B5EF4-FFF2-40B4-BE49-F238E27FC236}">
                <a16:creationId xmlns:a16="http://schemas.microsoft.com/office/drawing/2014/main" id="{AD8801D6-B290-2907-5018-1571C9402D9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1101" y="2054252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206;p28">
            <a:extLst>
              <a:ext uri="{FF2B5EF4-FFF2-40B4-BE49-F238E27FC236}">
                <a16:creationId xmlns:a16="http://schemas.microsoft.com/office/drawing/2014/main" id="{80944CDB-C076-B130-9723-338F3E9659C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1101" y="3834427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62;p14">
            <a:extLst>
              <a:ext uri="{FF2B5EF4-FFF2-40B4-BE49-F238E27FC236}">
                <a16:creationId xmlns:a16="http://schemas.microsoft.com/office/drawing/2014/main" id="{7C1D09B7-2EDE-EDB6-E665-5BFFA66BCC39}"/>
              </a:ext>
            </a:extLst>
          </p:cNvPr>
          <p:cNvSpPr txBox="1"/>
          <p:nvPr/>
        </p:nvSpPr>
        <p:spPr>
          <a:xfrm>
            <a:off x="1081101" y="456820"/>
            <a:ext cx="8182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97;p27">
            <a:extLst>
              <a:ext uri="{FF2B5EF4-FFF2-40B4-BE49-F238E27FC236}">
                <a16:creationId xmlns:a16="http://schemas.microsoft.com/office/drawing/2014/main" id="{F18AB14E-6EE2-6612-C38B-2CFA03725E86}"/>
              </a:ext>
            </a:extLst>
          </p:cNvPr>
          <p:cNvSpPr txBox="1"/>
          <p:nvPr/>
        </p:nvSpPr>
        <p:spPr>
          <a:xfrm>
            <a:off x="2072283" y="2127324"/>
            <a:ext cx="159386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it-IT" dirty="0" err="1"/>
              <a:t>Noisy</a:t>
            </a:r>
            <a:r>
              <a:rPr lang="it-IT" dirty="0"/>
              <a:t> Record</a:t>
            </a:r>
            <a:endParaRPr dirty="0"/>
          </a:p>
        </p:txBody>
      </p:sp>
      <p:sp>
        <p:nvSpPr>
          <p:cNvPr id="23" name="Google Shape;197;p27">
            <a:extLst>
              <a:ext uri="{FF2B5EF4-FFF2-40B4-BE49-F238E27FC236}">
                <a16:creationId xmlns:a16="http://schemas.microsoft.com/office/drawing/2014/main" id="{483DD015-89E2-11DC-865D-1D81197BD585}"/>
              </a:ext>
            </a:extLst>
          </p:cNvPr>
          <p:cNvSpPr txBox="1"/>
          <p:nvPr/>
        </p:nvSpPr>
        <p:spPr>
          <a:xfrm>
            <a:off x="2072283" y="3908409"/>
            <a:ext cx="159386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it-IT" dirty="0" err="1"/>
              <a:t>Clean</a:t>
            </a:r>
            <a:r>
              <a:rPr lang="it-IT" dirty="0"/>
              <a:t> Record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0446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213;p29">
            <a:extLst>
              <a:ext uri="{FF2B5EF4-FFF2-40B4-BE49-F238E27FC236}">
                <a16:creationId xmlns:a16="http://schemas.microsoft.com/office/drawing/2014/main" id="{6C76AD9A-BDA4-AD36-4A53-13353BF22C17}"/>
              </a:ext>
            </a:extLst>
          </p:cNvPr>
          <p:cNvSpPr txBox="1"/>
          <p:nvPr/>
        </p:nvSpPr>
        <p:spPr>
          <a:xfrm>
            <a:off x="1081101" y="2047561"/>
            <a:ext cx="8405843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Difficult to analyze the results of STSA generally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STSA doesn’t reduce the noise present in sub-bands with signal components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Easier with a pure tone than a a wideband signal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62;p14">
            <a:extLst>
              <a:ext uri="{FF2B5EF4-FFF2-40B4-BE49-F238E27FC236}">
                <a16:creationId xmlns:a16="http://schemas.microsoft.com/office/drawing/2014/main" id="{BE53AC5B-C3E8-1DF0-A21E-60AED729AADB}"/>
              </a:ext>
            </a:extLst>
          </p:cNvPr>
          <p:cNvSpPr txBox="1"/>
          <p:nvPr/>
        </p:nvSpPr>
        <p:spPr>
          <a:xfrm>
            <a:off x="1081101" y="456820"/>
            <a:ext cx="8182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Results: Limitations</a:t>
            </a:r>
            <a:endParaRPr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289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219;p30">
            <a:extLst>
              <a:ext uri="{FF2B5EF4-FFF2-40B4-BE49-F238E27FC236}">
                <a16:creationId xmlns:a16="http://schemas.microsoft.com/office/drawing/2014/main" id="{B3CFD504-A142-1932-26B6-A9F1219FB3CC}"/>
              </a:ext>
            </a:extLst>
          </p:cNvPr>
          <p:cNvSpPr txBox="1"/>
          <p:nvPr/>
        </p:nvSpPr>
        <p:spPr>
          <a:xfrm>
            <a:off x="1081101" y="2059014"/>
            <a:ext cx="3888434" cy="1884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Remaining noise’s quality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Short-lived tones with randomly distributed frequencies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“Birdsong”</a:t>
            </a:r>
            <a:endParaRPr dirty="0"/>
          </a:p>
        </p:txBody>
      </p:sp>
      <p:pic>
        <p:nvPicPr>
          <p:cNvPr id="6" name="Google Shape;221;p30">
            <a:extLst>
              <a:ext uri="{FF2B5EF4-FFF2-40B4-BE49-F238E27FC236}">
                <a16:creationId xmlns:a16="http://schemas.microsoft.com/office/drawing/2014/main" id="{02C21A77-004D-32CC-DFD2-0B7699A2186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0636" y="2054252"/>
            <a:ext cx="4892864" cy="424400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2;p14">
            <a:extLst>
              <a:ext uri="{FF2B5EF4-FFF2-40B4-BE49-F238E27FC236}">
                <a16:creationId xmlns:a16="http://schemas.microsoft.com/office/drawing/2014/main" id="{936A883B-12A6-EC92-DE30-81B431354501}"/>
              </a:ext>
            </a:extLst>
          </p:cNvPr>
          <p:cNvSpPr txBox="1"/>
          <p:nvPr/>
        </p:nvSpPr>
        <p:spPr>
          <a:xfrm>
            <a:off x="1081101" y="456820"/>
            <a:ext cx="81828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Results: Musical Noise</a:t>
            </a:r>
            <a:endParaRPr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1132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oogle Shape;226;p31">
            <a:extLst>
              <a:ext uri="{FF2B5EF4-FFF2-40B4-BE49-F238E27FC236}">
                <a16:creationId xmlns:a16="http://schemas.microsoft.com/office/drawing/2014/main" id="{75F310F9-045C-8EAD-BAE2-C4C17333AC2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101" y="2054252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27;p31">
            <a:extLst>
              <a:ext uri="{FF2B5EF4-FFF2-40B4-BE49-F238E27FC236}">
                <a16:creationId xmlns:a16="http://schemas.microsoft.com/office/drawing/2014/main" id="{5560C83C-8C05-32A1-35DB-41E9B64F1D6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1101" y="4188552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30;p31">
            <a:extLst>
              <a:ext uri="{FF2B5EF4-FFF2-40B4-BE49-F238E27FC236}">
                <a16:creationId xmlns:a16="http://schemas.microsoft.com/office/drawing/2014/main" id="{EE00E9C2-4816-9507-0EE9-3D22D9C7D4F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4383" y="2721855"/>
            <a:ext cx="5761831" cy="342380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62;p14">
            <a:extLst>
              <a:ext uri="{FF2B5EF4-FFF2-40B4-BE49-F238E27FC236}">
                <a16:creationId xmlns:a16="http://schemas.microsoft.com/office/drawing/2014/main" id="{19428578-8474-1795-2F3C-2D5D2F39A74A}"/>
              </a:ext>
            </a:extLst>
          </p:cNvPr>
          <p:cNvSpPr txBox="1"/>
          <p:nvPr/>
        </p:nvSpPr>
        <p:spPr>
          <a:xfrm>
            <a:off x="1081101" y="456820"/>
            <a:ext cx="8182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97;p27">
            <a:extLst>
              <a:ext uri="{FF2B5EF4-FFF2-40B4-BE49-F238E27FC236}">
                <a16:creationId xmlns:a16="http://schemas.microsoft.com/office/drawing/2014/main" id="{F505F583-2489-FFFC-112E-56F8AF63E4AC}"/>
              </a:ext>
            </a:extLst>
          </p:cNvPr>
          <p:cNvSpPr txBox="1"/>
          <p:nvPr/>
        </p:nvSpPr>
        <p:spPr>
          <a:xfrm>
            <a:off x="1874801" y="2128234"/>
            <a:ext cx="159386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it-IT" dirty="0" err="1"/>
              <a:t>Noisy</a:t>
            </a:r>
            <a:r>
              <a:rPr lang="it-IT" dirty="0"/>
              <a:t> Record</a:t>
            </a:r>
            <a:endParaRPr dirty="0"/>
          </a:p>
        </p:txBody>
      </p:sp>
      <p:sp>
        <p:nvSpPr>
          <p:cNvPr id="23" name="Google Shape;197;p27">
            <a:extLst>
              <a:ext uri="{FF2B5EF4-FFF2-40B4-BE49-F238E27FC236}">
                <a16:creationId xmlns:a16="http://schemas.microsoft.com/office/drawing/2014/main" id="{93C6F770-FE89-787E-371B-6AE1C9C60ED5}"/>
              </a:ext>
            </a:extLst>
          </p:cNvPr>
          <p:cNvSpPr txBox="1"/>
          <p:nvPr/>
        </p:nvSpPr>
        <p:spPr>
          <a:xfrm>
            <a:off x="1874801" y="4268132"/>
            <a:ext cx="159386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it-IT" dirty="0" err="1"/>
              <a:t>Clean</a:t>
            </a:r>
            <a:r>
              <a:rPr lang="it-IT" dirty="0"/>
              <a:t> Record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2742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oogle Shape;60;p14">
            <a:extLst>
              <a:ext uri="{FF2B5EF4-FFF2-40B4-BE49-F238E27FC236}">
                <a16:creationId xmlns:a16="http://schemas.microsoft.com/office/drawing/2014/main" id="{39AC349B-1777-9D3B-F336-DD42FA00844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8151" y="2224175"/>
            <a:ext cx="3555750" cy="2003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61;p14">
            <a:extLst>
              <a:ext uri="{FF2B5EF4-FFF2-40B4-BE49-F238E27FC236}">
                <a16:creationId xmlns:a16="http://schemas.microsoft.com/office/drawing/2014/main" id="{CE16152B-9ACD-24E8-B4DD-B5C50847B41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8151" y="4218925"/>
            <a:ext cx="3555746" cy="199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62;p14">
            <a:extLst>
              <a:ext uri="{FF2B5EF4-FFF2-40B4-BE49-F238E27FC236}">
                <a16:creationId xmlns:a16="http://schemas.microsoft.com/office/drawing/2014/main" id="{E450AFA8-5FC6-8758-CAB8-A15F96122119}"/>
              </a:ext>
            </a:extLst>
          </p:cNvPr>
          <p:cNvSpPr txBox="1"/>
          <p:nvPr/>
        </p:nvSpPr>
        <p:spPr>
          <a:xfrm>
            <a:off x="1081101" y="456820"/>
            <a:ext cx="8182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endParaRPr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63;p14">
            <a:extLst>
              <a:ext uri="{FF2B5EF4-FFF2-40B4-BE49-F238E27FC236}">
                <a16:creationId xmlns:a16="http://schemas.microsoft.com/office/drawing/2014/main" id="{48F05529-DD71-571E-5FD3-ADA84E13B40E}"/>
              </a:ext>
            </a:extLst>
          </p:cNvPr>
          <p:cNvSpPr txBox="1"/>
          <p:nvPr/>
        </p:nvSpPr>
        <p:spPr>
          <a:xfrm>
            <a:off x="1081101" y="2054252"/>
            <a:ext cx="3244545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Introduction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Methodology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>
                <a:solidFill>
                  <a:schemeClr val="dk1"/>
                </a:solidFill>
              </a:rPr>
              <a:t>Objectives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Results and Discussion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Conclusion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Further Recommendations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7337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oogle Shape;236;p32">
            <a:extLst>
              <a:ext uri="{FF2B5EF4-FFF2-40B4-BE49-F238E27FC236}">
                <a16:creationId xmlns:a16="http://schemas.microsoft.com/office/drawing/2014/main" id="{97EDECA3-8823-D322-8196-43A0C6EB870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7309" y="3245212"/>
            <a:ext cx="3775979" cy="245955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37;p32">
            <a:extLst>
              <a:ext uri="{FF2B5EF4-FFF2-40B4-BE49-F238E27FC236}">
                <a16:creationId xmlns:a16="http://schemas.microsoft.com/office/drawing/2014/main" id="{16F1F2E0-6C8A-DCEE-F7C4-9501CEA0D75F}"/>
              </a:ext>
            </a:extLst>
          </p:cNvPr>
          <p:cNvSpPr txBox="1"/>
          <p:nvPr/>
        </p:nvSpPr>
        <p:spPr>
          <a:xfrm>
            <a:off x="1081101" y="1947812"/>
            <a:ext cx="4925664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Signals after the process have a clearly audible noise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Signals results to be also quite distorted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it" dirty="0"/>
          </a:p>
          <a:p>
            <a:pPr marL="457200" indent="-317500">
              <a:buSzPts val="1400"/>
              <a:buFontTx/>
              <a:buChar char="●"/>
            </a:pPr>
            <a:r>
              <a:rPr lang="it-IT" dirty="0"/>
              <a:t>Frame-by-Frame Spectrum </a:t>
            </a:r>
            <a:r>
              <a:rPr lang="it-IT" dirty="0" err="1"/>
              <a:t>Resynthesis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Computationally</a:t>
            </a:r>
            <a:r>
              <a:rPr lang="it-IT" dirty="0"/>
              <a:t> </a:t>
            </a:r>
            <a:r>
              <a:rPr lang="it-IT" dirty="0" err="1"/>
              <a:t>Demanding</a:t>
            </a:r>
            <a:endParaRPr lang="it-IT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sp>
        <p:nvSpPr>
          <p:cNvPr id="7" name="Google Shape;62;p14">
            <a:extLst>
              <a:ext uri="{FF2B5EF4-FFF2-40B4-BE49-F238E27FC236}">
                <a16:creationId xmlns:a16="http://schemas.microsoft.com/office/drawing/2014/main" id="{74F2F971-C328-9D13-2FFD-9CF08CF0C6BF}"/>
              </a:ext>
            </a:extLst>
          </p:cNvPr>
          <p:cNvSpPr txBox="1"/>
          <p:nvPr/>
        </p:nvSpPr>
        <p:spPr>
          <a:xfrm>
            <a:off x="1081101" y="456820"/>
            <a:ext cx="8182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5805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243;p33">
            <a:extLst>
              <a:ext uri="{FF2B5EF4-FFF2-40B4-BE49-F238E27FC236}">
                <a16:creationId xmlns:a16="http://schemas.microsoft.com/office/drawing/2014/main" id="{88393F1D-17BF-5B2E-0640-B7114B7D0E51}"/>
              </a:ext>
            </a:extLst>
          </p:cNvPr>
          <p:cNvSpPr txBox="1"/>
          <p:nvPr/>
        </p:nvSpPr>
        <p:spPr>
          <a:xfrm>
            <a:off x="1081101" y="1919407"/>
            <a:ext cx="3956673" cy="461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Better localize the frame that seems to have “uncorrelated Gaussian noise”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Make the algorithm Suppression-rule Adaptive (SNR?)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Try different Enhancement Rules instead of inverting Suppression ones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Try different types of synthesis</a:t>
            </a:r>
            <a:endParaRPr dirty="0"/>
          </a:p>
        </p:txBody>
      </p:sp>
      <p:sp>
        <p:nvSpPr>
          <p:cNvPr id="6" name="Google Shape;62;p14">
            <a:extLst>
              <a:ext uri="{FF2B5EF4-FFF2-40B4-BE49-F238E27FC236}">
                <a16:creationId xmlns:a16="http://schemas.microsoft.com/office/drawing/2014/main" id="{CB9AC3CB-04A2-1A00-1E28-81AB6479B0A3}"/>
              </a:ext>
            </a:extLst>
          </p:cNvPr>
          <p:cNvSpPr txBox="1"/>
          <p:nvPr/>
        </p:nvSpPr>
        <p:spPr>
          <a:xfrm>
            <a:off x="1081101" y="456820"/>
            <a:ext cx="8182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Conclusions and Further Recommendations</a:t>
            </a:r>
            <a:endParaRPr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0528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oogle Shape;249;p34">
            <a:extLst>
              <a:ext uri="{FF2B5EF4-FFF2-40B4-BE49-F238E27FC236}">
                <a16:creationId xmlns:a16="http://schemas.microsoft.com/office/drawing/2014/main" id="{9A68A699-F5E7-6F44-A61B-3203252148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35698" y="3142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3200" dirty="0">
                <a:latin typeface="Calibri"/>
                <a:ea typeface="Calibri"/>
                <a:cs typeface="Calibri"/>
                <a:sym typeface="Calibri"/>
              </a:rPr>
              <a:t>THANK YOU FOR YOUR ATTENTION!</a:t>
            </a:r>
            <a:endParaRPr sz="3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031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oogle Shape;68;p15">
            <a:extLst>
              <a:ext uri="{FF2B5EF4-FFF2-40B4-BE49-F238E27FC236}">
                <a16:creationId xmlns:a16="http://schemas.microsoft.com/office/drawing/2014/main" id="{9E2F5709-9CA9-C7C5-F6A0-654372D64C2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648" y="2054252"/>
            <a:ext cx="4572000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0;p15">
            <a:extLst>
              <a:ext uri="{FF2B5EF4-FFF2-40B4-BE49-F238E27FC236}">
                <a16:creationId xmlns:a16="http://schemas.microsoft.com/office/drawing/2014/main" id="{E914504A-3A44-DC98-E7B5-DAF196033C93}"/>
              </a:ext>
            </a:extLst>
          </p:cNvPr>
          <p:cNvSpPr txBox="1"/>
          <p:nvPr/>
        </p:nvSpPr>
        <p:spPr>
          <a:xfrm>
            <a:off x="1081101" y="2054252"/>
            <a:ext cx="4323412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High Quality Audio Today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Nostalgia and Necessity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>
                <a:solidFill>
                  <a:schemeClr val="dk1"/>
                </a:solidFill>
              </a:rPr>
              <a:t>Random Background Noise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Perceived as “hiss”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Electrical and Environmental Origin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Noise at all frequencies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1A8D9203-3EC0-3026-C2F3-FEAC5A970C2A}"/>
              </a:ext>
            </a:extLst>
          </p:cNvPr>
          <p:cNvSpPr txBox="1"/>
          <p:nvPr/>
        </p:nvSpPr>
        <p:spPr>
          <a:xfrm>
            <a:off x="1081101" y="456820"/>
            <a:ext cx="8182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Introduction: Context</a:t>
            </a:r>
            <a:endParaRPr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561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oogle Shape;75;p16">
            <a:extLst>
              <a:ext uri="{FF2B5EF4-FFF2-40B4-BE49-F238E27FC236}">
                <a16:creationId xmlns:a16="http://schemas.microsoft.com/office/drawing/2014/main" id="{45614ABA-231D-D7D1-0B0B-AA62075C3DC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7760" y="2054252"/>
            <a:ext cx="4573139" cy="32402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6;p16">
            <a:extLst>
              <a:ext uri="{FF2B5EF4-FFF2-40B4-BE49-F238E27FC236}">
                <a16:creationId xmlns:a16="http://schemas.microsoft.com/office/drawing/2014/main" id="{6A745B5C-5C5D-AC8D-F524-84414864E55D}"/>
              </a:ext>
            </a:extLst>
          </p:cNvPr>
          <p:cNvSpPr txBox="1"/>
          <p:nvPr/>
        </p:nvSpPr>
        <p:spPr>
          <a:xfrm>
            <a:off x="1081101" y="2054252"/>
            <a:ext cx="5429208" cy="37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>
              <a:buSzPts val="1400"/>
              <a:buChar char="●"/>
            </a:pPr>
            <a:r>
              <a:rPr lang="it-IT" dirty="0" err="1"/>
              <a:t>Why</a:t>
            </a:r>
            <a:r>
              <a:rPr lang="it-IT" dirty="0"/>
              <a:t> STSA? </a:t>
            </a:r>
          </a:p>
          <a:p>
            <a:pPr marL="457200" lvl="0" indent="-317500">
              <a:buSzPts val="1400"/>
              <a:buChar char="●"/>
            </a:pPr>
            <a:endParaRPr lang="it-IT" dirty="0"/>
          </a:p>
          <a:p>
            <a:pPr marL="457200" indent="-317500">
              <a:buSzPts val="1400"/>
              <a:buFontTx/>
              <a:buChar char="●"/>
            </a:pPr>
            <a:r>
              <a:rPr lang="it-IT" dirty="0"/>
              <a:t>Not </a:t>
            </a:r>
            <a:r>
              <a:rPr lang="it-IT" dirty="0" err="1"/>
              <a:t>stationary</a:t>
            </a:r>
            <a:r>
              <a:rPr lang="it-IT" dirty="0"/>
              <a:t> </a:t>
            </a:r>
            <a:r>
              <a:rPr lang="it-IT" dirty="0" err="1"/>
              <a:t>signals</a:t>
            </a:r>
            <a:r>
              <a:rPr lang="it-IT" dirty="0"/>
              <a:t> and </a:t>
            </a:r>
            <a:r>
              <a:rPr lang="it-IT" dirty="0" err="1"/>
              <a:t>little</a:t>
            </a:r>
            <a:r>
              <a:rPr lang="it-IT" dirty="0"/>
              <a:t> knowledge </a:t>
            </a:r>
            <a:r>
              <a:rPr lang="it-IT" dirty="0" err="1"/>
              <a:t>needed</a:t>
            </a:r>
            <a:endParaRPr lang="it-IT" dirty="0"/>
          </a:p>
          <a:p>
            <a:pPr marL="457200" lvl="0" indent="-317500">
              <a:buSzPts val="1400"/>
              <a:buChar char="●"/>
            </a:pPr>
            <a:endParaRPr lang="it-IT" dirty="0"/>
          </a:p>
          <a:p>
            <a:pPr marL="457200" lvl="0" indent="-317500">
              <a:buSzPts val="1400"/>
              <a:buChar char="●"/>
            </a:pPr>
            <a:r>
              <a:rPr lang="it-IT" dirty="0"/>
              <a:t>Non-</a:t>
            </a:r>
            <a:r>
              <a:rPr lang="it-IT" dirty="0" err="1"/>
              <a:t>distruptive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 in </a:t>
            </a:r>
            <a:r>
              <a:rPr lang="it-IT" dirty="0" err="1"/>
              <a:t>freq</a:t>
            </a:r>
            <a:r>
              <a:rPr lang="it-IT" dirty="0"/>
              <a:t> domain</a:t>
            </a:r>
          </a:p>
          <a:p>
            <a:pPr lvl="0"/>
            <a:endParaRPr lang="it-IT" dirty="0"/>
          </a:p>
          <a:p>
            <a:pPr marL="457200" lvl="0" indent="-317500">
              <a:buSzPts val="1400"/>
              <a:buChar char="●"/>
            </a:pPr>
            <a:r>
              <a:rPr lang="it-IT" dirty="0"/>
              <a:t>Speech Enhancement and Recording </a:t>
            </a:r>
            <a:r>
              <a:rPr lang="it-IT" dirty="0" err="1"/>
              <a:t>Restoration</a:t>
            </a:r>
            <a:endParaRPr lang="it-IT" dirty="0"/>
          </a:p>
          <a:p>
            <a:pPr marL="457200" lvl="0" indent="-317500">
              <a:buSzPts val="1400"/>
              <a:buChar char="●"/>
            </a:pPr>
            <a:endParaRPr lang="it-IT" dirty="0"/>
          </a:p>
          <a:p>
            <a:pPr marL="457200" lvl="0" indent="-317500">
              <a:buSzPts val="1400"/>
              <a:buChar char="●"/>
            </a:pPr>
            <a:endParaRPr lang="it-IT" dirty="0"/>
          </a:p>
          <a:p>
            <a:pPr marL="457200" lvl="0" indent="-317500">
              <a:buSzPts val="1400"/>
              <a:buChar char="●"/>
            </a:pPr>
            <a:r>
              <a:rPr lang="it-IT" dirty="0"/>
              <a:t>Music </a:t>
            </a:r>
            <a:r>
              <a:rPr lang="it-IT" dirty="0" err="1"/>
              <a:t>Effect</a:t>
            </a:r>
            <a:r>
              <a:rPr lang="it-IT" dirty="0"/>
              <a:t> by </a:t>
            </a:r>
            <a:r>
              <a:rPr lang="it-IT" dirty="0" err="1"/>
              <a:t>Inversion</a:t>
            </a:r>
            <a:endParaRPr lang="it-IT" dirty="0"/>
          </a:p>
          <a:p>
            <a:pPr marL="457200" lvl="0" indent="-317500">
              <a:buSzPts val="1400"/>
              <a:buChar char="●"/>
            </a:pPr>
            <a:endParaRPr lang="it-IT" dirty="0"/>
          </a:p>
          <a:p>
            <a:pPr marL="457200" indent="-317500">
              <a:buSzPts val="1400"/>
              <a:buFontTx/>
              <a:buChar char="●"/>
            </a:pPr>
            <a:r>
              <a:rPr lang="it-IT" dirty="0"/>
              <a:t>Song </a:t>
            </a:r>
            <a:r>
              <a:rPr lang="it-IT" dirty="0" err="1"/>
              <a:t>Resynthesis</a:t>
            </a:r>
            <a:endParaRPr lang="it-IT" dirty="0"/>
          </a:p>
          <a:p>
            <a:pPr marL="139700" lvl="0">
              <a:buSzPts val="1400"/>
            </a:pPr>
            <a:endParaRPr lang="it-IT" dirty="0"/>
          </a:p>
        </p:txBody>
      </p:sp>
      <p:sp>
        <p:nvSpPr>
          <p:cNvPr id="17" name="Google Shape;62;p14">
            <a:extLst>
              <a:ext uri="{FF2B5EF4-FFF2-40B4-BE49-F238E27FC236}">
                <a16:creationId xmlns:a16="http://schemas.microsoft.com/office/drawing/2014/main" id="{D7D52F86-6615-4ECC-8F38-AAEB21BEC6DE}"/>
              </a:ext>
            </a:extLst>
          </p:cNvPr>
          <p:cNvSpPr txBox="1"/>
          <p:nvPr/>
        </p:nvSpPr>
        <p:spPr>
          <a:xfrm>
            <a:off x="1081101" y="456820"/>
            <a:ext cx="81828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Introduction: Problem Formulation</a:t>
            </a:r>
            <a:endParaRPr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730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oogle Shape;83;p17">
            <a:extLst>
              <a:ext uri="{FF2B5EF4-FFF2-40B4-BE49-F238E27FC236}">
                <a16:creationId xmlns:a16="http://schemas.microsoft.com/office/drawing/2014/main" id="{88440094-2D54-2516-C75F-D2DAB2C0BB9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8992" y="2011293"/>
            <a:ext cx="3190875" cy="81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" name="Google Shape;84;p17">
            <a:extLst>
              <a:ext uri="{FF2B5EF4-FFF2-40B4-BE49-F238E27FC236}">
                <a16:creationId xmlns:a16="http://schemas.microsoft.com/office/drawing/2014/main" id="{E5B18C0D-0FEB-022F-57C6-9686163DE46A}"/>
              </a:ext>
            </a:extLst>
          </p:cNvPr>
          <p:cNvSpPr/>
          <p:nvPr/>
        </p:nvSpPr>
        <p:spPr>
          <a:xfrm>
            <a:off x="4454592" y="4246180"/>
            <a:ext cx="555900" cy="34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s[n]</a:t>
            </a:r>
            <a:endParaRPr/>
          </a:p>
        </p:txBody>
      </p:sp>
      <p:cxnSp>
        <p:nvCxnSpPr>
          <p:cNvPr id="11" name="Google Shape;85;p17">
            <a:extLst>
              <a:ext uri="{FF2B5EF4-FFF2-40B4-BE49-F238E27FC236}">
                <a16:creationId xmlns:a16="http://schemas.microsoft.com/office/drawing/2014/main" id="{DC78E184-B6D2-8C93-D5EE-5D960E4D1A7F}"/>
              </a:ext>
            </a:extLst>
          </p:cNvPr>
          <p:cNvCxnSpPr>
            <a:stCxn id="9" idx="3"/>
            <a:endCxn id="32" idx="2"/>
          </p:cNvCxnSpPr>
          <p:nvPr/>
        </p:nvCxnSpPr>
        <p:spPr>
          <a:xfrm>
            <a:off x="5010492" y="4419880"/>
            <a:ext cx="83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87;p17">
            <a:extLst>
              <a:ext uri="{FF2B5EF4-FFF2-40B4-BE49-F238E27FC236}">
                <a16:creationId xmlns:a16="http://schemas.microsoft.com/office/drawing/2014/main" id="{D8258C79-BC75-E8F9-9A63-935172B9B6F4}"/>
              </a:ext>
            </a:extLst>
          </p:cNvPr>
          <p:cNvSpPr/>
          <p:nvPr/>
        </p:nvSpPr>
        <p:spPr>
          <a:xfrm>
            <a:off x="5717167" y="3182730"/>
            <a:ext cx="555900" cy="34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v[n]</a:t>
            </a:r>
            <a:endParaRPr/>
          </a:p>
        </p:txBody>
      </p:sp>
      <p:sp>
        <p:nvSpPr>
          <p:cNvPr id="15" name="Google Shape;88;p17">
            <a:extLst>
              <a:ext uri="{FF2B5EF4-FFF2-40B4-BE49-F238E27FC236}">
                <a16:creationId xmlns:a16="http://schemas.microsoft.com/office/drawing/2014/main" id="{D02B35C5-3BE8-9C7E-24EA-686325D6E929}"/>
              </a:ext>
            </a:extLst>
          </p:cNvPr>
          <p:cNvSpPr/>
          <p:nvPr/>
        </p:nvSpPr>
        <p:spPr>
          <a:xfrm>
            <a:off x="6925217" y="4246180"/>
            <a:ext cx="555900" cy="34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x[n]</a:t>
            </a:r>
            <a:endParaRPr/>
          </a:p>
        </p:txBody>
      </p:sp>
      <p:sp>
        <p:nvSpPr>
          <p:cNvPr id="17" name="Google Shape;89;p17">
            <a:extLst>
              <a:ext uri="{FF2B5EF4-FFF2-40B4-BE49-F238E27FC236}">
                <a16:creationId xmlns:a16="http://schemas.microsoft.com/office/drawing/2014/main" id="{EECEB34D-C4B8-2D53-AE97-F8792CB7B4F1}"/>
              </a:ext>
            </a:extLst>
          </p:cNvPr>
          <p:cNvSpPr/>
          <p:nvPr/>
        </p:nvSpPr>
        <p:spPr>
          <a:xfrm>
            <a:off x="10258967" y="4246180"/>
            <a:ext cx="555900" cy="34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y[n]</a:t>
            </a:r>
            <a:endParaRPr/>
          </a:p>
        </p:txBody>
      </p:sp>
      <p:sp>
        <p:nvSpPr>
          <p:cNvPr id="18" name="Google Shape;90;p17">
            <a:extLst>
              <a:ext uri="{FF2B5EF4-FFF2-40B4-BE49-F238E27FC236}">
                <a16:creationId xmlns:a16="http://schemas.microsoft.com/office/drawing/2014/main" id="{CF52E453-8028-25E8-BFD7-4812EE886D06}"/>
              </a:ext>
            </a:extLst>
          </p:cNvPr>
          <p:cNvSpPr/>
          <p:nvPr/>
        </p:nvSpPr>
        <p:spPr>
          <a:xfrm>
            <a:off x="8170267" y="4124230"/>
            <a:ext cx="1385100" cy="59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Restoration</a:t>
            </a:r>
            <a:endParaRPr/>
          </a:p>
        </p:txBody>
      </p:sp>
      <p:cxnSp>
        <p:nvCxnSpPr>
          <p:cNvPr id="22" name="Google Shape;91;p17">
            <a:extLst>
              <a:ext uri="{FF2B5EF4-FFF2-40B4-BE49-F238E27FC236}">
                <a16:creationId xmlns:a16="http://schemas.microsoft.com/office/drawing/2014/main" id="{4DF08A4B-762F-1346-A6F7-D882BC53E062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>
            <a:off x="7481117" y="4419880"/>
            <a:ext cx="68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92;p17">
            <a:extLst>
              <a:ext uri="{FF2B5EF4-FFF2-40B4-BE49-F238E27FC236}">
                <a16:creationId xmlns:a16="http://schemas.microsoft.com/office/drawing/2014/main" id="{6F667F8B-2EE9-CDD1-4992-8FDB6DF40AC7}"/>
              </a:ext>
            </a:extLst>
          </p:cNvPr>
          <p:cNvCxnSpPr>
            <a:stCxn id="18" idx="3"/>
            <a:endCxn id="17" idx="1"/>
          </p:cNvCxnSpPr>
          <p:nvPr/>
        </p:nvCxnSpPr>
        <p:spPr>
          <a:xfrm>
            <a:off x="9555367" y="4419880"/>
            <a:ext cx="70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93;p17">
            <a:extLst>
              <a:ext uri="{FF2B5EF4-FFF2-40B4-BE49-F238E27FC236}">
                <a16:creationId xmlns:a16="http://schemas.microsoft.com/office/drawing/2014/main" id="{86571595-59A1-8FFB-2809-47314C9B722F}"/>
              </a:ext>
            </a:extLst>
          </p:cNvPr>
          <p:cNvCxnSpPr>
            <a:stCxn id="13" idx="2"/>
            <a:endCxn id="32" idx="0"/>
          </p:cNvCxnSpPr>
          <p:nvPr/>
        </p:nvCxnSpPr>
        <p:spPr>
          <a:xfrm>
            <a:off x="5995117" y="3530130"/>
            <a:ext cx="0" cy="7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94;p17">
            <a:extLst>
              <a:ext uri="{FF2B5EF4-FFF2-40B4-BE49-F238E27FC236}">
                <a16:creationId xmlns:a16="http://schemas.microsoft.com/office/drawing/2014/main" id="{A4C313DE-BADE-C221-C50B-CAEF35BB8BCB}"/>
              </a:ext>
            </a:extLst>
          </p:cNvPr>
          <p:cNvCxnSpPr>
            <a:stCxn id="32" idx="6"/>
            <a:endCxn id="15" idx="1"/>
          </p:cNvCxnSpPr>
          <p:nvPr/>
        </p:nvCxnSpPr>
        <p:spPr>
          <a:xfrm>
            <a:off x="6142705" y="4419880"/>
            <a:ext cx="78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" name="Google Shape;86;p17">
            <a:extLst>
              <a:ext uri="{FF2B5EF4-FFF2-40B4-BE49-F238E27FC236}">
                <a16:creationId xmlns:a16="http://schemas.microsoft.com/office/drawing/2014/main" id="{B82CA9D0-86EC-B0E4-FEE4-B47EB490142F}"/>
              </a:ext>
            </a:extLst>
          </p:cNvPr>
          <p:cNvSpPr/>
          <p:nvPr/>
        </p:nvSpPr>
        <p:spPr>
          <a:xfrm>
            <a:off x="5847505" y="4272880"/>
            <a:ext cx="295200" cy="294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" name="Google Shape;95;p17">
            <a:extLst>
              <a:ext uri="{FF2B5EF4-FFF2-40B4-BE49-F238E27FC236}">
                <a16:creationId xmlns:a16="http://schemas.microsoft.com/office/drawing/2014/main" id="{951149CA-02E0-1E6B-F1C0-B2ECF4283E02}"/>
              </a:ext>
            </a:extLst>
          </p:cNvPr>
          <p:cNvCxnSpPr>
            <a:stCxn id="32" idx="0"/>
            <a:endCxn id="32" idx="4"/>
          </p:cNvCxnSpPr>
          <p:nvPr/>
        </p:nvCxnSpPr>
        <p:spPr>
          <a:xfrm>
            <a:off x="5995105" y="4272880"/>
            <a:ext cx="0" cy="2940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96;p17">
            <a:extLst>
              <a:ext uri="{FF2B5EF4-FFF2-40B4-BE49-F238E27FC236}">
                <a16:creationId xmlns:a16="http://schemas.microsoft.com/office/drawing/2014/main" id="{DE003C3B-B7F4-CB19-957D-F86D2F45D6CC}"/>
              </a:ext>
            </a:extLst>
          </p:cNvPr>
          <p:cNvCxnSpPr>
            <a:stCxn id="32" idx="2"/>
            <a:endCxn id="32" idx="6"/>
          </p:cNvCxnSpPr>
          <p:nvPr/>
        </p:nvCxnSpPr>
        <p:spPr>
          <a:xfrm>
            <a:off x="5847505" y="4419880"/>
            <a:ext cx="29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62;p14">
            <a:extLst>
              <a:ext uri="{FF2B5EF4-FFF2-40B4-BE49-F238E27FC236}">
                <a16:creationId xmlns:a16="http://schemas.microsoft.com/office/drawing/2014/main" id="{7765EC9D-C3ED-9532-8248-C1672D95BE4B}"/>
              </a:ext>
            </a:extLst>
          </p:cNvPr>
          <p:cNvSpPr txBox="1"/>
          <p:nvPr/>
        </p:nvSpPr>
        <p:spPr>
          <a:xfrm>
            <a:off x="1081101" y="456820"/>
            <a:ext cx="81828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Methodology: Model of Noise</a:t>
            </a:r>
            <a:endParaRPr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76;p16">
            <a:extLst>
              <a:ext uri="{FF2B5EF4-FFF2-40B4-BE49-F238E27FC236}">
                <a16:creationId xmlns:a16="http://schemas.microsoft.com/office/drawing/2014/main" id="{995DEFB3-7A3F-404D-3D2F-2F6CF2D8406E}"/>
              </a:ext>
            </a:extLst>
          </p:cNvPr>
          <p:cNvSpPr txBox="1"/>
          <p:nvPr/>
        </p:nvSpPr>
        <p:spPr>
          <a:xfrm>
            <a:off x="1070684" y="2011293"/>
            <a:ext cx="5429208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Additive, uncorrelated, stationary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-IT" dirty="0" err="1"/>
              <a:t>s</a:t>
            </a:r>
            <a:r>
              <a:rPr lang="it" dirty="0"/>
              <a:t>[n]: signal without noise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>
              <a:buSzPts val="1400"/>
              <a:buChar char="●"/>
            </a:pPr>
            <a:r>
              <a:rPr lang="it-IT" dirty="0"/>
              <a:t>v[</a:t>
            </a:r>
            <a:r>
              <a:rPr lang="it-IT" dirty="0" err="1"/>
              <a:t>n</a:t>
            </a:r>
            <a:r>
              <a:rPr lang="it-IT" dirty="0"/>
              <a:t>]: </a:t>
            </a:r>
            <a:r>
              <a:rPr lang="it-IT" dirty="0" err="1"/>
              <a:t>noise</a:t>
            </a:r>
            <a:endParaRPr lang="it-IT" dirty="0"/>
          </a:p>
          <a:p>
            <a:pPr marL="457200" lvl="0" indent="-317500">
              <a:buSzPts val="1400"/>
              <a:buChar char="●"/>
            </a:pPr>
            <a:endParaRPr lang="it-IT" dirty="0"/>
          </a:p>
          <a:p>
            <a:pPr marL="457200" lvl="0" indent="-317500">
              <a:buSzPts val="1400"/>
              <a:buChar char="●"/>
            </a:pPr>
            <a:r>
              <a:rPr lang="it-IT" dirty="0"/>
              <a:t>x[</a:t>
            </a:r>
            <a:r>
              <a:rPr lang="it-IT" dirty="0" err="1"/>
              <a:t>n</a:t>
            </a:r>
            <a:r>
              <a:rPr lang="it-IT" dirty="0"/>
              <a:t>]: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signal</a:t>
            </a:r>
            <a:r>
              <a:rPr lang="it-IT" dirty="0"/>
              <a:t> !</a:t>
            </a:r>
          </a:p>
          <a:p>
            <a:pPr marL="457200" lvl="0" indent="-317500">
              <a:buSzPts val="1400"/>
              <a:buChar char="●"/>
            </a:pPr>
            <a:endParaRPr lang="it-IT" dirty="0"/>
          </a:p>
          <a:p>
            <a:pPr marL="457200" lvl="0" indent="-317500">
              <a:buSzPts val="1400"/>
              <a:buChar char="●"/>
            </a:pPr>
            <a:r>
              <a:rPr lang="it-IT" dirty="0"/>
              <a:t>y[</a:t>
            </a:r>
            <a:r>
              <a:rPr lang="it-IT" dirty="0" err="1"/>
              <a:t>n</a:t>
            </a:r>
            <a:r>
              <a:rPr lang="it-IT" dirty="0"/>
              <a:t>]: output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Sx: power spectrum of clean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Sn: power spectrum of noise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686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Google Shape;62;p14">
            <a:extLst>
              <a:ext uri="{FF2B5EF4-FFF2-40B4-BE49-F238E27FC236}">
                <a16:creationId xmlns:a16="http://schemas.microsoft.com/office/drawing/2014/main" id="{9069A3DF-E104-DB7A-404B-894585CCAEF4}"/>
              </a:ext>
            </a:extLst>
          </p:cNvPr>
          <p:cNvSpPr txBox="1"/>
          <p:nvPr/>
        </p:nvSpPr>
        <p:spPr>
          <a:xfrm>
            <a:off x="1081101" y="456820"/>
            <a:ext cx="81828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Methodology: STSA</a:t>
            </a:r>
            <a:endParaRPr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103;p18">
            <a:extLst>
              <a:ext uri="{FF2B5EF4-FFF2-40B4-BE49-F238E27FC236}">
                <a16:creationId xmlns:a16="http://schemas.microsoft.com/office/drawing/2014/main" id="{4F88E7E3-FEB5-09F7-774E-0DEA909CFFAC}"/>
              </a:ext>
            </a:extLst>
          </p:cNvPr>
          <p:cNvSpPr/>
          <p:nvPr/>
        </p:nvSpPr>
        <p:spPr>
          <a:xfrm>
            <a:off x="3477722" y="4610282"/>
            <a:ext cx="590106" cy="52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x[n]</a:t>
            </a:r>
            <a:endParaRPr dirty="0"/>
          </a:p>
        </p:txBody>
      </p:sp>
      <p:sp>
        <p:nvSpPr>
          <p:cNvPr id="65" name="Google Shape;105;p18">
            <a:extLst>
              <a:ext uri="{FF2B5EF4-FFF2-40B4-BE49-F238E27FC236}">
                <a16:creationId xmlns:a16="http://schemas.microsoft.com/office/drawing/2014/main" id="{F5B81061-74BA-3828-22EE-2E9A547091CA}"/>
              </a:ext>
            </a:extLst>
          </p:cNvPr>
          <p:cNvSpPr/>
          <p:nvPr/>
        </p:nvSpPr>
        <p:spPr>
          <a:xfrm>
            <a:off x="4584710" y="4376149"/>
            <a:ext cx="1131900" cy="7797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Short-Time Analysis</a:t>
            </a:r>
            <a:endParaRPr dirty="0"/>
          </a:p>
        </p:txBody>
      </p:sp>
      <p:cxnSp>
        <p:nvCxnSpPr>
          <p:cNvPr id="66" name="Google Shape;106;p18">
            <a:extLst>
              <a:ext uri="{FF2B5EF4-FFF2-40B4-BE49-F238E27FC236}">
                <a16:creationId xmlns:a16="http://schemas.microsoft.com/office/drawing/2014/main" id="{B024A7EE-3E07-2105-2EF4-635A53DA2724}"/>
              </a:ext>
            </a:extLst>
          </p:cNvPr>
          <p:cNvCxnSpPr/>
          <p:nvPr/>
        </p:nvCxnSpPr>
        <p:spPr>
          <a:xfrm>
            <a:off x="5702964" y="4764191"/>
            <a:ext cx="4371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" name="Google Shape;107;p18">
            <a:extLst>
              <a:ext uri="{FF2B5EF4-FFF2-40B4-BE49-F238E27FC236}">
                <a16:creationId xmlns:a16="http://schemas.microsoft.com/office/drawing/2014/main" id="{DD5A5836-C2B9-C228-A027-CA0009A6418C}"/>
              </a:ext>
            </a:extLst>
          </p:cNvPr>
          <p:cNvSpPr/>
          <p:nvPr/>
        </p:nvSpPr>
        <p:spPr>
          <a:xfrm>
            <a:off x="6153339" y="4563203"/>
            <a:ext cx="1022860" cy="58814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Spectral Gain</a:t>
            </a:r>
            <a:endParaRPr dirty="0"/>
          </a:p>
        </p:txBody>
      </p:sp>
      <p:cxnSp>
        <p:nvCxnSpPr>
          <p:cNvPr id="69" name="Google Shape;109;p18">
            <a:extLst>
              <a:ext uri="{FF2B5EF4-FFF2-40B4-BE49-F238E27FC236}">
                <a16:creationId xmlns:a16="http://schemas.microsoft.com/office/drawing/2014/main" id="{FACC43B4-3395-DAF3-1341-A467E357DD74}"/>
              </a:ext>
            </a:extLst>
          </p:cNvPr>
          <p:cNvCxnSpPr/>
          <p:nvPr/>
        </p:nvCxnSpPr>
        <p:spPr>
          <a:xfrm>
            <a:off x="8766014" y="4762740"/>
            <a:ext cx="4371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" name="Google Shape;110;p18">
            <a:extLst>
              <a:ext uri="{FF2B5EF4-FFF2-40B4-BE49-F238E27FC236}">
                <a16:creationId xmlns:a16="http://schemas.microsoft.com/office/drawing/2014/main" id="{F4C7E38B-122A-0404-B41E-061E546F5024}"/>
              </a:ext>
            </a:extLst>
          </p:cNvPr>
          <p:cNvSpPr/>
          <p:nvPr/>
        </p:nvSpPr>
        <p:spPr>
          <a:xfrm>
            <a:off x="7630716" y="4376678"/>
            <a:ext cx="1131900" cy="77467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Short-Time Synthesis</a:t>
            </a:r>
            <a:endParaRPr dirty="0"/>
          </a:p>
        </p:txBody>
      </p:sp>
      <p:sp>
        <p:nvSpPr>
          <p:cNvPr id="71" name="Google Shape;111;p18">
            <a:extLst>
              <a:ext uri="{FF2B5EF4-FFF2-40B4-BE49-F238E27FC236}">
                <a16:creationId xmlns:a16="http://schemas.microsoft.com/office/drawing/2014/main" id="{363F6977-1ED3-965C-6F28-E4FE7F4CB088}"/>
              </a:ext>
            </a:extLst>
          </p:cNvPr>
          <p:cNvSpPr/>
          <p:nvPr/>
        </p:nvSpPr>
        <p:spPr>
          <a:xfrm>
            <a:off x="9203113" y="4610282"/>
            <a:ext cx="593051" cy="54106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y[n]</a:t>
            </a:r>
            <a:endParaRPr dirty="0"/>
          </a:p>
        </p:txBody>
      </p:sp>
      <p:sp>
        <p:nvSpPr>
          <p:cNvPr id="72" name="Google Shape;112;p18">
            <a:extLst>
              <a:ext uri="{FF2B5EF4-FFF2-40B4-BE49-F238E27FC236}">
                <a16:creationId xmlns:a16="http://schemas.microsoft.com/office/drawing/2014/main" id="{AD8F67F3-966A-107B-CD27-599CD3AEF298}"/>
              </a:ext>
            </a:extLst>
          </p:cNvPr>
          <p:cNvSpPr/>
          <p:nvPr/>
        </p:nvSpPr>
        <p:spPr>
          <a:xfrm>
            <a:off x="5865714" y="2054252"/>
            <a:ext cx="1598112" cy="813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Noise Power Level Estimate</a:t>
            </a:r>
            <a:endParaRPr dirty="0"/>
          </a:p>
        </p:txBody>
      </p:sp>
      <p:cxnSp>
        <p:nvCxnSpPr>
          <p:cNvPr id="73" name="Google Shape;113;p18">
            <a:extLst>
              <a:ext uri="{FF2B5EF4-FFF2-40B4-BE49-F238E27FC236}">
                <a16:creationId xmlns:a16="http://schemas.microsoft.com/office/drawing/2014/main" id="{ED45D4F3-8B4C-6EF9-1A4F-E771B0EF2FAE}"/>
              </a:ext>
            </a:extLst>
          </p:cNvPr>
          <p:cNvCxnSpPr>
            <a:cxnSpLocks/>
            <a:stCxn id="72" idx="2"/>
            <a:endCxn id="74" idx="0"/>
          </p:cNvCxnSpPr>
          <p:nvPr/>
        </p:nvCxnSpPr>
        <p:spPr>
          <a:xfrm flipH="1">
            <a:off x="6664769" y="2867302"/>
            <a:ext cx="1" cy="4699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" name="Google Shape;114;p18">
            <a:extLst>
              <a:ext uri="{FF2B5EF4-FFF2-40B4-BE49-F238E27FC236}">
                <a16:creationId xmlns:a16="http://schemas.microsoft.com/office/drawing/2014/main" id="{3EFAC0B3-1CA0-95B8-ADB0-7A7028912CAB}"/>
              </a:ext>
            </a:extLst>
          </p:cNvPr>
          <p:cNvSpPr/>
          <p:nvPr/>
        </p:nvSpPr>
        <p:spPr>
          <a:xfrm>
            <a:off x="5865713" y="3337269"/>
            <a:ext cx="1598111" cy="7289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Noise Suppression Rule</a:t>
            </a:r>
            <a:endParaRPr dirty="0"/>
          </a:p>
        </p:txBody>
      </p:sp>
      <p:cxnSp>
        <p:nvCxnSpPr>
          <p:cNvPr id="75" name="Google Shape;115;p18">
            <a:extLst>
              <a:ext uri="{FF2B5EF4-FFF2-40B4-BE49-F238E27FC236}">
                <a16:creationId xmlns:a16="http://schemas.microsoft.com/office/drawing/2014/main" id="{A770D4FF-1EA0-E5D8-CFE6-FDE8AA86D3FF}"/>
              </a:ext>
            </a:extLst>
          </p:cNvPr>
          <p:cNvCxnSpPr>
            <a:cxnSpLocks/>
          </p:cNvCxnSpPr>
          <p:nvPr/>
        </p:nvCxnSpPr>
        <p:spPr>
          <a:xfrm>
            <a:off x="6664769" y="4079826"/>
            <a:ext cx="4329" cy="47099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116;p18">
            <a:extLst>
              <a:ext uri="{FF2B5EF4-FFF2-40B4-BE49-F238E27FC236}">
                <a16:creationId xmlns:a16="http://schemas.microsoft.com/office/drawing/2014/main" id="{6F04536E-C2B4-D679-EE32-B2F722019A7C}"/>
              </a:ext>
            </a:extLst>
          </p:cNvPr>
          <p:cNvCxnSpPr>
            <a:cxnSpLocks/>
            <a:stCxn id="63" idx="0"/>
            <a:endCxn id="72" idx="1"/>
          </p:cNvCxnSpPr>
          <p:nvPr/>
        </p:nvCxnSpPr>
        <p:spPr>
          <a:xfrm flipV="1">
            <a:off x="3772775" y="2460777"/>
            <a:ext cx="2092939" cy="214950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" name="Google Shape;106;p18">
            <a:extLst>
              <a:ext uri="{FF2B5EF4-FFF2-40B4-BE49-F238E27FC236}">
                <a16:creationId xmlns:a16="http://schemas.microsoft.com/office/drawing/2014/main" id="{1D2D0576-DC8D-249D-8620-B772046B0B38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7164684" y="4764015"/>
            <a:ext cx="46603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8">
            <a:extLst>
              <a:ext uri="{FF2B5EF4-FFF2-40B4-BE49-F238E27FC236}">
                <a16:creationId xmlns:a16="http://schemas.microsoft.com/office/drawing/2014/main" id="{3140B672-FEB1-9714-E41D-4ACFD7A131D0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067828" y="4762740"/>
            <a:ext cx="516882" cy="329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Google Shape;76;p16">
            <a:extLst>
              <a:ext uri="{FF2B5EF4-FFF2-40B4-BE49-F238E27FC236}">
                <a16:creationId xmlns:a16="http://schemas.microsoft.com/office/drawing/2014/main" id="{29418CBA-753C-60CE-1E06-ADE838E9C93E}"/>
              </a:ext>
            </a:extLst>
          </p:cNvPr>
          <p:cNvSpPr txBox="1"/>
          <p:nvPr/>
        </p:nvSpPr>
        <p:spPr>
          <a:xfrm>
            <a:off x="1081101" y="1968797"/>
            <a:ext cx="2986727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it-IT" dirty="0" err="1"/>
              <a:t>Suppression</a:t>
            </a:r>
            <a:r>
              <a:rPr lang="it-IT" dirty="0"/>
              <a:t> Rules: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it-IT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-IT" dirty="0"/>
              <a:t>Power </a:t>
            </a:r>
            <a:r>
              <a:rPr lang="it-IT" dirty="0" err="1"/>
              <a:t>Spectral</a:t>
            </a:r>
            <a:r>
              <a:rPr lang="it-IT" dirty="0"/>
              <a:t> Matching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it-IT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-IT" dirty="0"/>
              <a:t>Wiener Filter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it-IT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-IT" dirty="0" err="1"/>
              <a:t>Spectral</a:t>
            </a:r>
            <a:r>
              <a:rPr lang="it-IT" dirty="0"/>
              <a:t> Matching</a:t>
            </a:r>
          </a:p>
        </p:txBody>
      </p:sp>
    </p:spTree>
    <p:extLst>
      <p:ext uri="{BB962C8B-B14F-4D97-AF65-F5344CB8AC3E}">
        <p14:creationId xmlns:p14="http://schemas.microsoft.com/office/powerpoint/2010/main" val="215451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oogle Shape;121;p19">
            <a:extLst>
              <a:ext uri="{FF2B5EF4-FFF2-40B4-BE49-F238E27FC236}">
                <a16:creationId xmlns:a16="http://schemas.microsoft.com/office/drawing/2014/main" id="{9F4E0519-D065-6DB0-C8C9-FB3D02FADE3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511" y="3429000"/>
            <a:ext cx="3911576" cy="242637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62;p14">
            <a:extLst>
              <a:ext uri="{FF2B5EF4-FFF2-40B4-BE49-F238E27FC236}">
                <a16:creationId xmlns:a16="http://schemas.microsoft.com/office/drawing/2014/main" id="{FC6C2F3C-2D88-27BF-EE21-F733C51E695B}"/>
              </a:ext>
            </a:extLst>
          </p:cNvPr>
          <p:cNvSpPr txBox="1"/>
          <p:nvPr/>
        </p:nvSpPr>
        <p:spPr>
          <a:xfrm>
            <a:off x="1081101" y="456820"/>
            <a:ext cx="8182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Methodology: the Music Effect</a:t>
            </a:r>
            <a:endParaRPr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76;p16">
            <a:extLst>
              <a:ext uri="{FF2B5EF4-FFF2-40B4-BE49-F238E27FC236}">
                <a16:creationId xmlns:a16="http://schemas.microsoft.com/office/drawing/2014/main" id="{E220692B-3301-CEF6-B561-BFF70F54F90B}"/>
              </a:ext>
            </a:extLst>
          </p:cNvPr>
          <p:cNvSpPr txBox="1"/>
          <p:nvPr/>
        </p:nvSpPr>
        <p:spPr>
          <a:xfrm>
            <a:off x="1081101" y="2054252"/>
            <a:ext cx="6733373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What if instead of attenuating the noise we enhance it?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-IT" dirty="0" err="1"/>
              <a:t>Add</a:t>
            </a:r>
            <a:r>
              <a:rPr lang="it-IT" dirty="0"/>
              <a:t> special </a:t>
            </a:r>
            <a:r>
              <a:rPr lang="it-IT" dirty="0" err="1"/>
              <a:t>noise</a:t>
            </a:r>
            <a:r>
              <a:rPr lang="it-IT" dirty="0"/>
              <a:t> to </a:t>
            </a:r>
            <a:r>
              <a:rPr lang="it-IT" dirty="0" err="1"/>
              <a:t>clean</a:t>
            </a:r>
            <a:r>
              <a:rPr lang="it-IT" dirty="0"/>
              <a:t> sound </a:t>
            </a:r>
            <a:r>
              <a:rPr lang="it-IT" dirty="0" err="1"/>
              <a:t>as</a:t>
            </a:r>
            <a:r>
              <a:rPr lang="it-IT" dirty="0"/>
              <a:t> a musical </a:t>
            </a:r>
            <a:r>
              <a:rPr lang="it-IT" dirty="0" err="1"/>
              <a:t>effect</a:t>
            </a:r>
            <a:endParaRPr lang="it-IT" dirty="0"/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Using the inverse of the suppression rules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it" dirty="0"/>
          </a:p>
        </p:txBody>
      </p:sp>
    </p:spTree>
    <p:extLst>
      <p:ext uri="{BB962C8B-B14F-4D97-AF65-F5344CB8AC3E}">
        <p14:creationId xmlns:p14="http://schemas.microsoft.com/office/powerpoint/2010/main" val="873148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Google Shape;62;p14">
            <a:extLst>
              <a:ext uri="{FF2B5EF4-FFF2-40B4-BE49-F238E27FC236}">
                <a16:creationId xmlns:a16="http://schemas.microsoft.com/office/drawing/2014/main" id="{2E15134A-294B-31C6-D041-0E953A2A99F6}"/>
              </a:ext>
            </a:extLst>
          </p:cNvPr>
          <p:cNvSpPr txBox="1"/>
          <p:nvPr/>
        </p:nvSpPr>
        <p:spPr>
          <a:xfrm>
            <a:off x="1081101" y="456820"/>
            <a:ext cx="81828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Methodology: STSE</a:t>
            </a:r>
            <a:endParaRPr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103;p18">
            <a:extLst>
              <a:ext uri="{FF2B5EF4-FFF2-40B4-BE49-F238E27FC236}">
                <a16:creationId xmlns:a16="http://schemas.microsoft.com/office/drawing/2014/main" id="{BC713AC7-6CF5-B1A2-1BEB-AC60B1F12767}"/>
              </a:ext>
            </a:extLst>
          </p:cNvPr>
          <p:cNvSpPr/>
          <p:nvPr/>
        </p:nvSpPr>
        <p:spPr>
          <a:xfrm>
            <a:off x="2604262" y="5579512"/>
            <a:ext cx="590106" cy="52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x[n]</a:t>
            </a:r>
            <a:endParaRPr dirty="0"/>
          </a:p>
        </p:txBody>
      </p:sp>
      <p:sp>
        <p:nvSpPr>
          <p:cNvPr id="39" name="Google Shape;105;p18">
            <a:extLst>
              <a:ext uri="{FF2B5EF4-FFF2-40B4-BE49-F238E27FC236}">
                <a16:creationId xmlns:a16="http://schemas.microsoft.com/office/drawing/2014/main" id="{0A1D2FF8-045A-541B-33AE-8D90E33AC645}"/>
              </a:ext>
            </a:extLst>
          </p:cNvPr>
          <p:cNvSpPr/>
          <p:nvPr/>
        </p:nvSpPr>
        <p:spPr>
          <a:xfrm>
            <a:off x="3711250" y="5345379"/>
            <a:ext cx="1131900" cy="7797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Short-Time Analysis</a:t>
            </a:r>
            <a:endParaRPr dirty="0"/>
          </a:p>
        </p:txBody>
      </p:sp>
      <p:cxnSp>
        <p:nvCxnSpPr>
          <p:cNvPr id="40" name="Google Shape;106;p18">
            <a:extLst>
              <a:ext uri="{FF2B5EF4-FFF2-40B4-BE49-F238E27FC236}">
                <a16:creationId xmlns:a16="http://schemas.microsoft.com/office/drawing/2014/main" id="{4C3EAA0F-6B45-56BA-027B-4B34770486FC}"/>
              </a:ext>
            </a:extLst>
          </p:cNvPr>
          <p:cNvCxnSpPr/>
          <p:nvPr/>
        </p:nvCxnSpPr>
        <p:spPr>
          <a:xfrm>
            <a:off x="4829504" y="5733421"/>
            <a:ext cx="4371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" name="Google Shape;107;p18">
            <a:extLst>
              <a:ext uri="{FF2B5EF4-FFF2-40B4-BE49-F238E27FC236}">
                <a16:creationId xmlns:a16="http://schemas.microsoft.com/office/drawing/2014/main" id="{7C29F493-B253-55FD-FDFD-1C8AFF18DA7E}"/>
              </a:ext>
            </a:extLst>
          </p:cNvPr>
          <p:cNvSpPr/>
          <p:nvPr/>
        </p:nvSpPr>
        <p:spPr>
          <a:xfrm>
            <a:off x="5279879" y="5532433"/>
            <a:ext cx="1022860" cy="58814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Spectral Gain</a:t>
            </a:r>
            <a:endParaRPr dirty="0"/>
          </a:p>
        </p:txBody>
      </p:sp>
      <p:cxnSp>
        <p:nvCxnSpPr>
          <p:cNvPr id="42" name="Google Shape;109;p18">
            <a:extLst>
              <a:ext uri="{FF2B5EF4-FFF2-40B4-BE49-F238E27FC236}">
                <a16:creationId xmlns:a16="http://schemas.microsoft.com/office/drawing/2014/main" id="{58144CDA-81A4-357E-AC49-5CC4F3EB3DE4}"/>
              </a:ext>
            </a:extLst>
          </p:cNvPr>
          <p:cNvCxnSpPr/>
          <p:nvPr/>
        </p:nvCxnSpPr>
        <p:spPr>
          <a:xfrm>
            <a:off x="8233753" y="5731970"/>
            <a:ext cx="4371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" name="Google Shape;111;p18">
            <a:extLst>
              <a:ext uri="{FF2B5EF4-FFF2-40B4-BE49-F238E27FC236}">
                <a16:creationId xmlns:a16="http://schemas.microsoft.com/office/drawing/2014/main" id="{9D71DD8B-2978-C1CB-C704-DEEE00B07BF6}"/>
              </a:ext>
            </a:extLst>
          </p:cNvPr>
          <p:cNvSpPr/>
          <p:nvPr/>
        </p:nvSpPr>
        <p:spPr>
          <a:xfrm>
            <a:off x="8670850" y="5579512"/>
            <a:ext cx="593051" cy="54106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y[n]</a:t>
            </a:r>
            <a:endParaRPr dirty="0"/>
          </a:p>
        </p:txBody>
      </p:sp>
      <p:sp>
        <p:nvSpPr>
          <p:cNvPr id="45" name="Google Shape;112;p18">
            <a:extLst>
              <a:ext uri="{FF2B5EF4-FFF2-40B4-BE49-F238E27FC236}">
                <a16:creationId xmlns:a16="http://schemas.microsoft.com/office/drawing/2014/main" id="{4AF96C58-CD99-11E8-DE42-209396B98063}"/>
              </a:ext>
            </a:extLst>
          </p:cNvPr>
          <p:cNvSpPr/>
          <p:nvPr/>
        </p:nvSpPr>
        <p:spPr>
          <a:xfrm>
            <a:off x="4992254" y="1781528"/>
            <a:ext cx="1598112" cy="813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Noise Power Level Estimate</a:t>
            </a:r>
            <a:endParaRPr dirty="0"/>
          </a:p>
        </p:txBody>
      </p:sp>
      <p:cxnSp>
        <p:nvCxnSpPr>
          <p:cNvPr id="46" name="Google Shape;113;p18">
            <a:extLst>
              <a:ext uri="{FF2B5EF4-FFF2-40B4-BE49-F238E27FC236}">
                <a16:creationId xmlns:a16="http://schemas.microsoft.com/office/drawing/2014/main" id="{8980157C-5F6F-B45C-CEAE-7F08A92A42D7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 flipH="1">
            <a:off x="5791309" y="2594578"/>
            <a:ext cx="1" cy="4699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" name="Google Shape;114;p18">
            <a:extLst>
              <a:ext uri="{FF2B5EF4-FFF2-40B4-BE49-F238E27FC236}">
                <a16:creationId xmlns:a16="http://schemas.microsoft.com/office/drawing/2014/main" id="{123E9F3C-5A81-5F97-FDDA-378D1D23DA8B}"/>
              </a:ext>
            </a:extLst>
          </p:cNvPr>
          <p:cNvSpPr/>
          <p:nvPr/>
        </p:nvSpPr>
        <p:spPr>
          <a:xfrm>
            <a:off x="4992253" y="3064545"/>
            <a:ext cx="1598111" cy="7289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Noise Suppression Rule</a:t>
            </a:r>
            <a:endParaRPr dirty="0"/>
          </a:p>
        </p:txBody>
      </p:sp>
      <p:cxnSp>
        <p:nvCxnSpPr>
          <p:cNvPr id="48" name="Google Shape;115;p18">
            <a:extLst>
              <a:ext uri="{FF2B5EF4-FFF2-40B4-BE49-F238E27FC236}">
                <a16:creationId xmlns:a16="http://schemas.microsoft.com/office/drawing/2014/main" id="{6F37864B-AACC-7FB1-A153-72B26FF0C02D}"/>
              </a:ext>
            </a:extLst>
          </p:cNvPr>
          <p:cNvCxnSpPr>
            <a:cxnSpLocks/>
          </p:cNvCxnSpPr>
          <p:nvPr/>
        </p:nvCxnSpPr>
        <p:spPr>
          <a:xfrm>
            <a:off x="5791309" y="5049056"/>
            <a:ext cx="4329" cy="47099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" name="Google Shape;116;p18">
            <a:extLst>
              <a:ext uri="{FF2B5EF4-FFF2-40B4-BE49-F238E27FC236}">
                <a16:creationId xmlns:a16="http://schemas.microsoft.com/office/drawing/2014/main" id="{08DE4EAD-92BE-A143-BD12-9ECAC7C694F3}"/>
              </a:ext>
            </a:extLst>
          </p:cNvPr>
          <p:cNvCxnSpPr>
            <a:cxnSpLocks/>
            <a:stCxn id="38" idx="0"/>
            <a:endCxn id="45" idx="1"/>
          </p:cNvCxnSpPr>
          <p:nvPr/>
        </p:nvCxnSpPr>
        <p:spPr>
          <a:xfrm flipV="1">
            <a:off x="2899315" y="2188053"/>
            <a:ext cx="2092939" cy="33914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" name="Google Shape;106;p18">
            <a:extLst>
              <a:ext uri="{FF2B5EF4-FFF2-40B4-BE49-F238E27FC236}">
                <a16:creationId xmlns:a16="http://schemas.microsoft.com/office/drawing/2014/main" id="{3C81036B-44B5-119B-EC34-E5C896455157}"/>
              </a:ext>
            </a:extLst>
          </p:cNvPr>
          <p:cNvCxnSpPr>
            <a:cxnSpLocks/>
          </p:cNvCxnSpPr>
          <p:nvPr/>
        </p:nvCxnSpPr>
        <p:spPr>
          <a:xfrm>
            <a:off x="6291224" y="5733245"/>
            <a:ext cx="46603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" name="Google Shape;106;p18">
            <a:extLst>
              <a:ext uri="{FF2B5EF4-FFF2-40B4-BE49-F238E27FC236}">
                <a16:creationId xmlns:a16="http://schemas.microsoft.com/office/drawing/2014/main" id="{12E7DB26-8B85-2602-051A-06009F0EC5B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3194368" y="5731970"/>
            <a:ext cx="516882" cy="329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" name="Google Shape;135;p20">
            <a:extLst>
              <a:ext uri="{FF2B5EF4-FFF2-40B4-BE49-F238E27FC236}">
                <a16:creationId xmlns:a16="http://schemas.microsoft.com/office/drawing/2014/main" id="{B9766395-9C4A-2735-6C45-EBDDF3EA6BF5}"/>
              </a:ext>
            </a:extLst>
          </p:cNvPr>
          <p:cNvSpPr/>
          <p:nvPr/>
        </p:nvSpPr>
        <p:spPr>
          <a:xfrm>
            <a:off x="6751202" y="5174861"/>
            <a:ext cx="1469926" cy="96336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Short-Time Sinusoidal Re-Synthesis</a:t>
            </a:r>
            <a:endParaRPr dirty="0"/>
          </a:p>
        </p:txBody>
      </p:sp>
      <p:cxnSp>
        <p:nvCxnSpPr>
          <p:cNvPr id="53" name="Google Shape;140;p20">
            <a:extLst>
              <a:ext uri="{FF2B5EF4-FFF2-40B4-BE49-F238E27FC236}">
                <a16:creationId xmlns:a16="http://schemas.microsoft.com/office/drawing/2014/main" id="{E0DB8066-8F10-1A00-DEDA-118B67BD6F74}"/>
              </a:ext>
            </a:extLst>
          </p:cNvPr>
          <p:cNvCxnSpPr/>
          <p:nvPr/>
        </p:nvCxnSpPr>
        <p:spPr>
          <a:xfrm>
            <a:off x="5783220" y="3831390"/>
            <a:ext cx="3300" cy="44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" name="Google Shape;141;p20">
            <a:extLst>
              <a:ext uri="{FF2B5EF4-FFF2-40B4-BE49-F238E27FC236}">
                <a16:creationId xmlns:a16="http://schemas.microsoft.com/office/drawing/2014/main" id="{03A06DAB-46B4-3C35-B925-C87E8B22822A}"/>
              </a:ext>
            </a:extLst>
          </p:cNvPr>
          <p:cNvSpPr/>
          <p:nvPr/>
        </p:nvSpPr>
        <p:spPr>
          <a:xfrm>
            <a:off x="5028709" y="4295647"/>
            <a:ext cx="1525200" cy="761954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Function Inversion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2060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oogle Shape;150;p21">
            <a:extLst>
              <a:ext uri="{FF2B5EF4-FFF2-40B4-BE49-F238E27FC236}">
                <a16:creationId xmlns:a16="http://schemas.microsoft.com/office/drawing/2014/main" id="{8B744AEE-BE42-9690-7121-593A9032DA9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889" y="2356399"/>
            <a:ext cx="5701068" cy="374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62;p14">
            <a:extLst>
              <a:ext uri="{FF2B5EF4-FFF2-40B4-BE49-F238E27FC236}">
                <a16:creationId xmlns:a16="http://schemas.microsoft.com/office/drawing/2014/main" id="{F8C7AFD8-3271-4454-7642-BA6892624358}"/>
              </a:ext>
            </a:extLst>
          </p:cNvPr>
          <p:cNvSpPr txBox="1"/>
          <p:nvPr/>
        </p:nvSpPr>
        <p:spPr>
          <a:xfrm>
            <a:off x="1081100" y="456820"/>
            <a:ext cx="8772583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Methodology: Short-Time Processing Parameters</a:t>
            </a:r>
            <a:endParaRPr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76;p16">
            <a:extLst>
              <a:ext uri="{FF2B5EF4-FFF2-40B4-BE49-F238E27FC236}">
                <a16:creationId xmlns:a16="http://schemas.microsoft.com/office/drawing/2014/main" id="{7F8B9D8C-3E30-A72B-5F88-AFAD25D06E6C}"/>
              </a:ext>
            </a:extLst>
          </p:cNvPr>
          <p:cNvSpPr txBox="1"/>
          <p:nvPr/>
        </p:nvSpPr>
        <p:spPr>
          <a:xfrm>
            <a:off x="1081100" y="2054252"/>
            <a:ext cx="3835789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-IT" dirty="0"/>
              <a:t>Choice of the </a:t>
            </a:r>
            <a:r>
              <a:rPr lang="it-IT" dirty="0" err="1"/>
              <a:t>length</a:t>
            </a:r>
            <a:r>
              <a:rPr lang="it-IT" dirty="0"/>
              <a:t> of the window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it-IT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-IT" dirty="0" err="1"/>
              <a:t>Longer</a:t>
            </a:r>
            <a:r>
              <a:rPr lang="it-IT" dirty="0"/>
              <a:t>: Level of </a:t>
            </a:r>
            <a:r>
              <a:rPr lang="it-IT" dirty="0" err="1"/>
              <a:t>signal</a:t>
            </a:r>
            <a:r>
              <a:rPr lang="it-IT" dirty="0"/>
              <a:t> </a:t>
            </a:r>
            <a:r>
              <a:rPr lang="it-IT" dirty="0" err="1"/>
              <a:t>components</a:t>
            </a:r>
            <a:r>
              <a:rPr lang="it-IT" dirty="0"/>
              <a:t> </a:t>
            </a:r>
            <a:r>
              <a:rPr lang="it-IT" dirty="0" err="1"/>
              <a:t>cancelled</a:t>
            </a:r>
            <a:r>
              <a:rPr lang="it-IT" dirty="0"/>
              <a:t> </a:t>
            </a:r>
            <a:r>
              <a:rPr lang="it-IT" dirty="0" err="1"/>
              <a:t>increases</a:t>
            </a:r>
            <a:r>
              <a:rPr lang="it-IT" dirty="0"/>
              <a:t> with the </a:t>
            </a:r>
            <a:r>
              <a:rPr lang="it-IT" dirty="0" err="1"/>
              <a:t>bandwidth</a:t>
            </a:r>
            <a:r>
              <a:rPr lang="it-IT" dirty="0"/>
              <a:t> (40 </a:t>
            </a:r>
            <a:r>
              <a:rPr lang="it-IT" dirty="0" err="1"/>
              <a:t>ms</a:t>
            </a:r>
            <a:r>
              <a:rPr lang="it-IT" dirty="0"/>
              <a:t>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it-IT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-IT" dirty="0"/>
              <a:t>Shorter: Pure </a:t>
            </a:r>
            <a:r>
              <a:rPr lang="it-IT" dirty="0" err="1"/>
              <a:t>tone</a:t>
            </a:r>
            <a:r>
              <a:rPr lang="it-IT" dirty="0"/>
              <a:t> and </a:t>
            </a:r>
            <a:r>
              <a:rPr lang="it-IT" dirty="0" err="1"/>
              <a:t>noise</a:t>
            </a:r>
            <a:r>
              <a:rPr lang="it-IT" dirty="0"/>
              <a:t> 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issues</a:t>
            </a:r>
            <a:r>
              <a:rPr lang="it-IT" dirty="0"/>
              <a:t> (20-30 </a:t>
            </a:r>
            <a:r>
              <a:rPr lang="it-IT" dirty="0" err="1"/>
              <a:t>ms</a:t>
            </a:r>
            <a:r>
              <a:rPr lang="it-IT" dirty="0"/>
              <a:t>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it-IT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-IT" dirty="0"/>
              <a:t>Choice of </a:t>
            </a:r>
            <a:r>
              <a:rPr lang="it-IT" dirty="0" err="1"/>
              <a:t>hopsize</a:t>
            </a:r>
            <a:r>
              <a:rPr lang="it-IT" dirty="0"/>
              <a:t>: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aliasing</a:t>
            </a:r>
            <a:r>
              <a:rPr lang="it-IT" dirty="0"/>
              <a:t>(50-75%)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it-IT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-IT" dirty="0" err="1"/>
              <a:t>N</a:t>
            </a:r>
            <a:r>
              <a:rPr lang="it-IT" dirty="0"/>
              <a:t> = 1024 or 2048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2590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5926</TotalTime>
  <Words>533</Words>
  <Application>Microsoft Macintosh PowerPoint</Application>
  <PresentationFormat>Widescreen</PresentationFormat>
  <Paragraphs>196</Paragraphs>
  <Slides>22</Slides>
  <Notes>21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Short-Time Spectral Attenuator and process inversion for Musical Effect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Short-Time Spectral Attenuator</dc:title>
  <dc:creator>Roberto Alessandri</dc:creator>
  <cp:lastModifiedBy>Massimo Cicognani</cp:lastModifiedBy>
  <cp:revision>73</cp:revision>
  <dcterms:created xsi:type="dcterms:W3CDTF">2022-03-09T16:29:35Z</dcterms:created>
  <dcterms:modified xsi:type="dcterms:W3CDTF">2022-07-12T14:58:22Z</dcterms:modified>
</cp:coreProperties>
</file>