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A6B7E-B69F-8E0B-6DE2-1613CACF6C0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DCDC289-7C9E-C527-7859-1F04C71FD2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7ADC5D34-46F8-F641-736A-617B1A20DD21}"/>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5" name="Marcador de pie de página 4">
            <a:extLst>
              <a:ext uri="{FF2B5EF4-FFF2-40B4-BE49-F238E27FC236}">
                <a16:creationId xmlns:a16="http://schemas.microsoft.com/office/drawing/2014/main" id="{C6784A3D-87BE-44EB-7631-C3160368399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1CE9FE-9836-F89E-E7A5-700A55059D43}"/>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365346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24403-7909-BB25-0AFC-05F981DB246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08BC134-B79F-1FB0-3186-72710F241DD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13C9931-E8E7-2A57-688D-13116A4604BB}"/>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5" name="Marcador de pie de página 4">
            <a:extLst>
              <a:ext uri="{FF2B5EF4-FFF2-40B4-BE49-F238E27FC236}">
                <a16:creationId xmlns:a16="http://schemas.microsoft.com/office/drawing/2014/main" id="{7E0FF230-AD6E-E266-388A-056AF01A268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892D39F-AA3C-D87F-C4F1-0BCBAFDEC2B6}"/>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407356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0A5CC1-097E-C5D8-6F9E-94811D75DC7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28A2EB7-C1E8-A3A8-8BF8-C3FF6795460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9CBB9D8-D5F8-E552-59D7-108D532C3997}"/>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5" name="Marcador de pie de página 4">
            <a:extLst>
              <a:ext uri="{FF2B5EF4-FFF2-40B4-BE49-F238E27FC236}">
                <a16:creationId xmlns:a16="http://schemas.microsoft.com/office/drawing/2014/main" id="{2417825C-0CD9-DB23-9353-44EA0BB6C66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4D6B3C3-3A1B-5EAF-DB3E-BC1506CE9F1B}"/>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373885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36B0C-6F1C-E813-780D-11B08BDD898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688A19D-EEB8-9453-F941-3CB59EF21CF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51BC085-DC2A-A095-B92D-373562E30226}"/>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5" name="Marcador de pie de página 4">
            <a:extLst>
              <a:ext uri="{FF2B5EF4-FFF2-40B4-BE49-F238E27FC236}">
                <a16:creationId xmlns:a16="http://schemas.microsoft.com/office/drawing/2014/main" id="{0369E503-FF5C-A2E8-0AE3-574C4240ED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E6A7886-C18C-CEF5-4BF6-32A30873A5E6}"/>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152979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0B2589-2740-0A7B-061E-0BB8DC01DC5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8704DAC-0E9D-6761-2864-89FDDCCC7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252A286-18CE-E466-1D89-CFC0EF2C0C72}"/>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5" name="Marcador de pie de página 4">
            <a:extLst>
              <a:ext uri="{FF2B5EF4-FFF2-40B4-BE49-F238E27FC236}">
                <a16:creationId xmlns:a16="http://schemas.microsoft.com/office/drawing/2014/main" id="{632DA9EC-58A7-A470-ED5B-40FE970A250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95FCCF0-D468-34B1-7B99-E2F604E9F4A3}"/>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33481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7B22A-5B15-E951-E412-A54D50644B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723FD68-0E91-0FBD-18B0-EC4756DD0B4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C41F5E6-7201-3823-A349-24712D392A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B45C904-07CE-8499-102F-9176562395DA}"/>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6" name="Marcador de pie de página 5">
            <a:extLst>
              <a:ext uri="{FF2B5EF4-FFF2-40B4-BE49-F238E27FC236}">
                <a16:creationId xmlns:a16="http://schemas.microsoft.com/office/drawing/2014/main" id="{2102800D-4320-7BAF-4577-9D7458F5CD9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D2EC8D2-E4E1-1A7B-3035-700A7CE5A14E}"/>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40974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CD447-C314-03C8-CB4E-733654E4F93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888AFE9-F005-8C79-8D1D-2544302FD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4D6F4B-B13A-EB2B-6F09-56147E308DA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B7D3753-8831-5A13-25FA-4AA2D605F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42B31ED-8836-73B6-8F42-225A7B5A616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F90EDBA-4A6D-06A0-C297-6AD28051B533}"/>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8" name="Marcador de pie de página 7">
            <a:extLst>
              <a:ext uri="{FF2B5EF4-FFF2-40B4-BE49-F238E27FC236}">
                <a16:creationId xmlns:a16="http://schemas.microsoft.com/office/drawing/2014/main" id="{FEB676A4-5814-F152-4901-90D39D6CB6C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69F5233-EC55-2C6D-9F2D-4889338157E4}"/>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223457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2E7CF-BAE3-760D-FF12-A5C4FFFA59F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86F264D-5A86-8B7F-C9F6-812DFA42ADCB}"/>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4" name="Marcador de pie de página 3">
            <a:extLst>
              <a:ext uri="{FF2B5EF4-FFF2-40B4-BE49-F238E27FC236}">
                <a16:creationId xmlns:a16="http://schemas.microsoft.com/office/drawing/2014/main" id="{37B54CA8-8777-23EB-CFB9-90FC1739B34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7A83FF6-C6D7-2D2F-50C8-4CE4ACAD49F0}"/>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720695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3D3D106-AFA3-0FCC-78BD-CCD19786D20F}"/>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3" name="Marcador de pie de página 2">
            <a:extLst>
              <a:ext uri="{FF2B5EF4-FFF2-40B4-BE49-F238E27FC236}">
                <a16:creationId xmlns:a16="http://schemas.microsoft.com/office/drawing/2014/main" id="{1F35E73B-95A2-861E-0DFC-B942373BC1A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A1AF8C0-45C9-A0C8-53A0-BB81C1F233E8}"/>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163886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07FB7-CFC3-43DA-FC03-433D3E1290C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A569C0C-0570-9C27-ECAA-091ABFB16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CA44B319-0FA9-4F4E-48A5-EE9E5184C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5C58FAB-43C3-B289-B0F8-BE7C75C7BFA6}"/>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6" name="Marcador de pie de página 5">
            <a:extLst>
              <a:ext uri="{FF2B5EF4-FFF2-40B4-BE49-F238E27FC236}">
                <a16:creationId xmlns:a16="http://schemas.microsoft.com/office/drawing/2014/main" id="{68536F7B-B343-F427-15F1-EC5975F461D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2B66F31-E167-7F32-07AA-02C270247C68}"/>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23036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FA701-FC3A-9A32-6BCD-F6D72F6C33B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A784811-BB8B-C743-3A9B-91D13041C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1913CA8-84F1-80FD-76BA-68DBD0D41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D3BB1A-D389-C038-B2BD-601E184B2CB9}"/>
              </a:ext>
            </a:extLst>
          </p:cNvPr>
          <p:cNvSpPr>
            <a:spLocks noGrp="1"/>
          </p:cNvSpPr>
          <p:nvPr>
            <p:ph type="dt" sz="half" idx="10"/>
          </p:nvPr>
        </p:nvSpPr>
        <p:spPr/>
        <p:txBody>
          <a:bodyPr/>
          <a:lstStyle/>
          <a:p>
            <a:fld id="{6544EEC6-84A0-4123-9EDA-F3E52CFD9468}" type="datetimeFigureOut">
              <a:rPr lang="es-CO" smtClean="0"/>
              <a:t>22/05/2022</a:t>
            </a:fld>
            <a:endParaRPr lang="es-CO"/>
          </a:p>
        </p:txBody>
      </p:sp>
      <p:sp>
        <p:nvSpPr>
          <p:cNvPr id="6" name="Marcador de pie de página 5">
            <a:extLst>
              <a:ext uri="{FF2B5EF4-FFF2-40B4-BE49-F238E27FC236}">
                <a16:creationId xmlns:a16="http://schemas.microsoft.com/office/drawing/2014/main" id="{C4A47173-96F8-9C95-C790-7C681A2B16A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6D9BAA3-198D-EF9F-8FD7-ACB421157691}"/>
              </a:ext>
            </a:extLst>
          </p:cNvPr>
          <p:cNvSpPr>
            <a:spLocks noGrp="1"/>
          </p:cNvSpPr>
          <p:nvPr>
            <p:ph type="sldNum" sz="quarter" idx="12"/>
          </p:nvPr>
        </p:nvSpPr>
        <p:spPr/>
        <p:txBody>
          <a:bodyPr/>
          <a:lstStyle/>
          <a:p>
            <a:fld id="{25A08B18-16F3-4A27-83DB-E2240DD143B5}" type="slidenum">
              <a:rPr lang="es-CO" smtClean="0"/>
              <a:t>‹Nº›</a:t>
            </a:fld>
            <a:endParaRPr lang="es-CO"/>
          </a:p>
        </p:txBody>
      </p:sp>
    </p:spTree>
    <p:extLst>
      <p:ext uri="{BB962C8B-B14F-4D97-AF65-F5344CB8AC3E}">
        <p14:creationId xmlns:p14="http://schemas.microsoft.com/office/powerpoint/2010/main" val="995857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FD74B1-850C-B2C2-A68F-896EF85B1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46654EA-3F25-02D4-30A9-86D643BEC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E6A6A71-5504-8396-4103-9F46383CC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4EEC6-84A0-4123-9EDA-F3E52CFD9468}" type="datetimeFigureOut">
              <a:rPr lang="es-CO" smtClean="0"/>
              <a:t>22/05/2022</a:t>
            </a:fld>
            <a:endParaRPr lang="es-CO"/>
          </a:p>
        </p:txBody>
      </p:sp>
      <p:sp>
        <p:nvSpPr>
          <p:cNvPr id="5" name="Marcador de pie de página 4">
            <a:extLst>
              <a:ext uri="{FF2B5EF4-FFF2-40B4-BE49-F238E27FC236}">
                <a16:creationId xmlns:a16="http://schemas.microsoft.com/office/drawing/2014/main" id="{657DFD54-053E-E2A4-0342-0B2CC1A9D6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60FADE5-CB22-0675-22CC-2D5D401BD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08B18-16F3-4A27-83DB-E2240DD143B5}" type="slidenum">
              <a:rPr lang="es-CO" smtClean="0"/>
              <a:t>‹Nº›</a:t>
            </a:fld>
            <a:endParaRPr lang="es-CO"/>
          </a:p>
        </p:txBody>
      </p:sp>
    </p:spTree>
    <p:extLst>
      <p:ext uri="{BB962C8B-B14F-4D97-AF65-F5344CB8AC3E}">
        <p14:creationId xmlns:p14="http://schemas.microsoft.com/office/powerpoint/2010/main" val="24180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8160E34-B7E9-9B7F-9A73-9EF18E889A50}"/>
              </a:ext>
            </a:extLst>
          </p:cNvPr>
          <p:cNvSpPr txBox="1"/>
          <p:nvPr/>
        </p:nvSpPr>
        <p:spPr>
          <a:xfrm>
            <a:off x="206477" y="314632"/>
            <a:ext cx="184731" cy="369332"/>
          </a:xfrm>
          <a:prstGeom prst="rect">
            <a:avLst/>
          </a:prstGeom>
          <a:noFill/>
        </p:spPr>
        <p:txBody>
          <a:bodyPr wrap="none" rtlCol="0">
            <a:spAutoFit/>
          </a:bodyPr>
          <a:lstStyle/>
          <a:p>
            <a:endParaRPr lang="es-CO" dirty="0"/>
          </a:p>
        </p:txBody>
      </p:sp>
      <p:sp>
        <p:nvSpPr>
          <p:cNvPr id="10" name="Rectangle 2">
            <a:extLst>
              <a:ext uri="{FF2B5EF4-FFF2-40B4-BE49-F238E27FC236}">
                <a16:creationId xmlns:a16="http://schemas.microsoft.com/office/drawing/2014/main" id="{EED4F3EB-F646-0A62-700D-026B62BC26DA}"/>
              </a:ext>
            </a:extLst>
          </p:cNvPr>
          <p:cNvSpPr>
            <a:spLocks noChangeArrowheads="1"/>
          </p:cNvSpPr>
          <p:nvPr/>
        </p:nvSpPr>
        <p:spPr bwMode="auto">
          <a:xfrm>
            <a:off x="378242" y="228123"/>
            <a:ext cx="11607281" cy="64017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solidFill>
                  <a:schemeClr val="tx1"/>
                </a:solidFill>
                <a:effectLst/>
                <a:latin typeface="var(--font-titles)"/>
              </a:rPr>
              <a:t>Enunciado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000" b="1" i="0" u="none" strike="noStrike" cap="none" normalizeH="0" baseline="0" dirty="0">
                <a:ln>
                  <a:noFill/>
                </a:ln>
                <a:solidFill>
                  <a:schemeClr val="tx1"/>
                </a:solidFill>
                <a:effectLst/>
                <a:latin typeface="var(--font-titles)"/>
              </a:rPr>
              <a:t>Calculo del Multas.</a:t>
            </a:r>
            <a:br>
              <a:rPr kumimoji="0" lang="es-CO" altLang="es-CO" sz="2000" b="0" i="0" u="none" strike="noStrike" cap="none" normalizeH="0" baseline="0" dirty="0">
                <a:ln>
                  <a:noFill/>
                </a:ln>
                <a:solidFill>
                  <a:schemeClr val="tx1"/>
                </a:solidFill>
                <a:effectLst/>
                <a:latin typeface="MuliRegular"/>
              </a:rPr>
            </a:br>
            <a:br>
              <a:rPr kumimoji="0" lang="es-CO" altLang="es-CO" sz="2000" b="0" i="0" u="none" strike="noStrike" cap="none" normalizeH="0" baseline="0" dirty="0">
                <a:ln>
                  <a:noFill/>
                </a:ln>
                <a:solidFill>
                  <a:schemeClr val="tx1"/>
                </a:solidFill>
                <a:effectLst/>
                <a:latin typeface="MuliRegular"/>
              </a:rPr>
            </a:br>
            <a:r>
              <a:rPr kumimoji="0" lang="es-CO" altLang="es-CO" sz="2000" b="0" i="0" u="none" strike="noStrike" cap="none" normalizeH="0" baseline="0" dirty="0">
                <a:ln>
                  <a:noFill/>
                </a:ln>
                <a:solidFill>
                  <a:schemeClr val="tx1"/>
                </a:solidFill>
                <a:effectLst/>
                <a:latin typeface="MuliRegular"/>
              </a:rPr>
              <a:t>Debido a la alta accidentalidad presentada en el último año en las carreteras del territorio nacional, el Gobierno Colombiano ha decidido implementar controles que permitan sancionara a los conductores que no respeten los límites de velocidad establecidos por los organismos de control. Con este fin, el Ministerio de Transporte ha decidido implementar radares de tramo en las carreteras con mayores índices de accidentalidad en el país.</a:t>
            </a:r>
            <a:br>
              <a:rPr kumimoji="0" lang="es-CO" altLang="es-CO" sz="2000" b="0" i="0" u="none" strike="noStrike" cap="none" normalizeH="0" baseline="0" dirty="0">
                <a:ln>
                  <a:noFill/>
                </a:ln>
                <a:solidFill>
                  <a:schemeClr val="tx1"/>
                </a:solidFill>
                <a:effectLst/>
                <a:latin typeface="MuliRegular"/>
              </a:rPr>
            </a:br>
            <a:br>
              <a:rPr kumimoji="0" lang="es-CO" altLang="es-CO" sz="2000" b="0" i="0" u="none" strike="noStrike" cap="none" normalizeH="0" baseline="0" dirty="0">
                <a:ln>
                  <a:noFill/>
                </a:ln>
                <a:solidFill>
                  <a:schemeClr val="tx1"/>
                </a:solidFill>
                <a:effectLst/>
                <a:latin typeface="MuliRegular"/>
              </a:rPr>
            </a:br>
            <a:r>
              <a:rPr kumimoji="0" lang="es-CO" altLang="es-CO" sz="2000" b="0" i="0" u="none" strike="noStrike" cap="none" normalizeH="0" baseline="0" dirty="0">
                <a:ln>
                  <a:noFill/>
                </a:ln>
                <a:solidFill>
                  <a:schemeClr val="tx1"/>
                </a:solidFill>
                <a:effectLst/>
                <a:latin typeface="MuliRegular"/>
              </a:rPr>
              <a:t>Los radares de tramo funcionan colocando dos cámaras en dos puntos alejados de una carretera con el fin de comprobar cuánto tiempo tarda un conductor recorrer dicho tramo. Estos radares no miden la velocidad de paso, sino el tiempo de paso representado como la velocidad media de un conductor en un trayecto con una longitud determinada.</a:t>
            </a:r>
            <a:br>
              <a:rPr kumimoji="0" lang="es-CO" altLang="es-CO" sz="2000" b="0" i="0" u="none" strike="noStrike" cap="none" normalizeH="0" baseline="0" dirty="0">
                <a:ln>
                  <a:noFill/>
                </a:ln>
                <a:solidFill>
                  <a:schemeClr val="tx1"/>
                </a:solidFill>
                <a:effectLst/>
                <a:latin typeface="MuliRegular"/>
              </a:rPr>
            </a:br>
            <a:br>
              <a:rPr kumimoji="0" lang="es-CO" altLang="es-CO" sz="2000" b="0" i="0" u="none" strike="noStrike" cap="none" normalizeH="0" baseline="0" dirty="0">
                <a:ln>
                  <a:noFill/>
                </a:ln>
                <a:solidFill>
                  <a:schemeClr val="tx1"/>
                </a:solidFill>
                <a:effectLst/>
                <a:latin typeface="MuliRegular"/>
              </a:rPr>
            </a:br>
            <a:r>
              <a:rPr kumimoji="0" lang="es-CO" altLang="es-CO" sz="2000" b="0" i="0" u="none" strike="noStrike" cap="none" normalizeH="0" baseline="0" dirty="0">
                <a:ln>
                  <a:noFill/>
                </a:ln>
                <a:solidFill>
                  <a:schemeClr val="tx1"/>
                </a:solidFill>
                <a:effectLst/>
                <a:latin typeface="MuliRegular"/>
              </a:rPr>
              <a:t>La interpretación del funcionamiento de los radares es simple: si colocamos las cámaras separadas 10 Km en un tramo cuya velocidad máxima es de 110 Km/h y un conductor tarda 5 minutos en ser visto por la segunda cámara, sabremos que su velocidad media ha sido de 120 Km/h, y por tanto, en algún sitio ha superado la velocidad permitida.</a:t>
            </a:r>
            <a:br>
              <a:rPr kumimoji="0" lang="es-CO" altLang="es-CO" sz="2000" b="0" i="0" u="none" strike="noStrike" cap="none" normalizeH="0" baseline="0" dirty="0">
                <a:ln>
                  <a:noFill/>
                </a:ln>
                <a:solidFill>
                  <a:schemeClr val="tx1"/>
                </a:solidFill>
                <a:effectLst/>
                <a:latin typeface="MuliRegular"/>
              </a:rPr>
            </a:br>
            <a:br>
              <a:rPr kumimoji="0" lang="es-CO" altLang="es-CO" sz="2000" b="0" i="0" u="none" strike="noStrike" cap="none" normalizeH="0" baseline="0" dirty="0">
                <a:ln>
                  <a:noFill/>
                </a:ln>
                <a:solidFill>
                  <a:schemeClr val="tx1"/>
                </a:solidFill>
                <a:effectLst/>
                <a:latin typeface="MuliRegular"/>
              </a:rPr>
            </a:br>
            <a:r>
              <a:rPr kumimoji="0" lang="es-CO" altLang="es-CO" sz="2000" b="0" i="0" u="none" strike="noStrike" cap="none" normalizeH="0" baseline="0" dirty="0">
                <a:ln>
                  <a:noFill/>
                </a:ln>
                <a:solidFill>
                  <a:schemeClr val="tx1"/>
                </a:solidFill>
                <a:effectLst/>
                <a:latin typeface="MuliRegular"/>
              </a:rPr>
              <a:t>Usted hace parte del equipo de desarrollo encargado de construir el software que procesará los datos registrados por las cámaras. Su misión es crear un programa en Python que permita saber si un conductor debe ser multado o no.</a:t>
            </a:r>
            <a:endParaRPr kumimoji="0" lang="es-CO" altLang="es-CO"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248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346ECBC9-8B3C-237E-8E07-D2F48BFA4B3D}"/>
              </a:ext>
            </a:extLst>
          </p:cNvPr>
          <p:cNvGraphicFramePr>
            <a:graphicFrameLocks noGrp="1"/>
          </p:cNvGraphicFramePr>
          <p:nvPr>
            <p:extLst>
              <p:ext uri="{D42A27DB-BD31-4B8C-83A1-F6EECF244321}">
                <p14:modId xmlns:p14="http://schemas.microsoft.com/office/powerpoint/2010/main" val="2904808476"/>
              </p:ext>
            </p:extLst>
          </p:nvPr>
        </p:nvGraphicFramePr>
        <p:xfrm>
          <a:off x="989044" y="433037"/>
          <a:ext cx="10459618" cy="6163020"/>
        </p:xfrm>
        <a:graphic>
          <a:graphicData uri="http://schemas.openxmlformats.org/drawingml/2006/table">
            <a:tbl>
              <a:tblPr/>
              <a:tblGrid>
                <a:gridCol w="5229809">
                  <a:extLst>
                    <a:ext uri="{9D8B030D-6E8A-4147-A177-3AD203B41FA5}">
                      <a16:colId xmlns:a16="http://schemas.microsoft.com/office/drawing/2014/main" val="2590614544"/>
                    </a:ext>
                  </a:extLst>
                </a:gridCol>
                <a:gridCol w="5229809">
                  <a:extLst>
                    <a:ext uri="{9D8B030D-6E8A-4147-A177-3AD203B41FA5}">
                      <a16:colId xmlns:a16="http://schemas.microsoft.com/office/drawing/2014/main" val="2582466615"/>
                    </a:ext>
                  </a:extLst>
                </a:gridCol>
              </a:tblGrid>
              <a:tr h="1354830">
                <a:tc>
                  <a:txBody>
                    <a:bodyPr/>
                    <a:lstStyle/>
                    <a:p>
                      <a:r>
                        <a:rPr lang="es-CO" sz="1800" b="1">
                          <a:effectLst/>
                          <a:latin typeface="var(--font-titles)"/>
                        </a:rPr>
                        <a:t>Entrada</a:t>
                      </a:r>
                      <a:endParaRPr lang="es-CO" sz="1800">
                        <a:effectLst/>
                      </a:endParaRPr>
                    </a:p>
                  </a:txBody>
                  <a:tcPr marL="63990" marR="63990" marT="31995" marB="31995" anchor="ctr">
                    <a:lnL>
                      <a:noFill/>
                    </a:lnL>
                    <a:lnR>
                      <a:noFill/>
                    </a:lnR>
                    <a:lnT>
                      <a:noFill/>
                    </a:lnT>
                    <a:lnB>
                      <a:noFill/>
                    </a:lnB>
                  </a:tcPr>
                </a:tc>
                <a:tc>
                  <a:txBody>
                    <a:bodyPr/>
                    <a:lstStyle/>
                    <a:p>
                      <a:pPr fontAlgn="base">
                        <a:buFont typeface="Arial" panose="020B0604020202020204" pitchFamily="34" charset="0"/>
                        <a:buChar char="•"/>
                      </a:pPr>
                      <a:r>
                        <a:rPr lang="es-ES" sz="1800" dirty="0">
                          <a:effectLst/>
                        </a:rPr>
                        <a:t>El programa recibirá 3 parámetros:</a:t>
                      </a:r>
                      <a:br>
                        <a:rPr lang="es-ES" sz="1800" dirty="0">
                          <a:effectLst/>
                        </a:rPr>
                      </a:br>
                      <a:r>
                        <a:rPr lang="es-ES" sz="1800" b="0" dirty="0">
                          <a:effectLst/>
                        </a:rPr>
                        <a:t>La distancia en metros que separa dos cámaras</a:t>
                      </a:r>
                    </a:p>
                    <a:p>
                      <a:pPr fontAlgn="base">
                        <a:buFont typeface="Arial" panose="020B0604020202020204" pitchFamily="34" charset="0"/>
                        <a:buChar char="•"/>
                      </a:pPr>
                      <a:r>
                        <a:rPr lang="es-ES" sz="1800" b="0" dirty="0">
                          <a:effectLst/>
                        </a:rPr>
                        <a:t>La velocidad máxima permitida en ese tramo en (Km/h)</a:t>
                      </a:r>
                    </a:p>
                    <a:p>
                      <a:pPr fontAlgn="base">
                        <a:buFont typeface="Arial" panose="020B0604020202020204" pitchFamily="34" charset="0"/>
                        <a:buChar char="•"/>
                      </a:pPr>
                      <a:r>
                        <a:rPr lang="es-ES" sz="1800" b="0" dirty="0">
                          <a:effectLst/>
                        </a:rPr>
                        <a:t>El tiempo en segundos que tarda el conductor en recorrer el trayecto</a:t>
                      </a:r>
                    </a:p>
                  </a:txBody>
                  <a:tcPr marL="63990" marR="63990" marT="31995" marB="31995" anchor="ctr">
                    <a:lnL>
                      <a:noFill/>
                    </a:lnL>
                    <a:lnR>
                      <a:noFill/>
                    </a:lnR>
                    <a:lnT>
                      <a:noFill/>
                    </a:lnT>
                    <a:lnB>
                      <a:noFill/>
                    </a:lnB>
                  </a:tcPr>
                </a:tc>
                <a:extLst>
                  <a:ext uri="{0D108BD9-81ED-4DB2-BD59-A6C34878D82A}">
                    <a16:rowId xmlns:a16="http://schemas.microsoft.com/office/drawing/2014/main" val="3887756158"/>
                  </a:ext>
                </a:extLst>
              </a:tr>
              <a:tr h="3497536">
                <a:tc>
                  <a:txBody>
                    <a:bodyPr/>
                    <a:lstStyle/>
                    <a:p>
                      <a:r>
                        <a:rPr lang="es-CO" sz="1800" b="1" dirty="0">
                          <a:effectLst/>
                          <a:latin typeface="var(--font-titles)"/>
                        </a:rPr>
                        <a:t>Salida</a:t>
                      </a:r>
                      <a:endParaRPr lang="es-CO" sz="1800" dirty="0">
                        <a:effectLst/>
                      </a:endParaRPr>
                    </a:p>
                  </a:txBody>
                  <a:tcPr marL="63990" marR="63990" marT="31995" marB="31995" anchor="ctr">
                    <a:lnL>
                      <a:noFill/>
                    </a:lnL>
                    <a:lnR>
                      <a:noFill/>
                    </a:lnR>
                    <a:lnT>
                      <a:noFill/>
                    </a:lnT>
                    <a:lnB>
                      <a:noFill/>
                    </a:lnB>
                  </a:tcPr>
                </a:tc>
                <a:tc>
                  <a:txBody>
                    <a:bodyPr/>
                    <a:lstStyle/>
                    <a:p>
                      <a:pPr fontAlgn="base">
                        <a:buFont typeface="Arial" panose="020B0604020202020204" pitchFamily="34" charset="0"/>
                        <a:buChar char="•"/>
                      </a:pPr>
                      <a:r>
                        <a:rPr lang="es-ES" sz="1800" dirty="0">
                          <a:effectLst/>
                        </a:rPr>
                        <a:t>El programa imprimirá una línea indicando si el conductor debe ser multado o no. Se debe considerar lo siguiente:</a:t>
                      </a:r>
                      <a:br>
                        <a:rPr lang="es-ES" sz="1800" dirty="0">
                          <a:effectLst/>
                        </a:rPr>
                      </a:br>
                      <a:br>
                        <a:rPr lang="es-ES" sz="1800" dirty="0">
                          <a:effectLst/>
                        </a:rPr>
                      </a:br>
                      <a:r>
                        <a:rPr lang="es-ES" sz="1800" b="0" dirty="0">
                          <a:effectLst/>
                        </a:rPr>
                        <a:t>Imprimirá 'OK' si el conductor no superó la velocidad máxima.</a:t>
                      </a:r>
                    </a:p>
                    <a:p>
                      <a:pPr fontAlgn="base">
                        <a:buFont typeface="Arial" panose="020B0604020202020204" pitchFamily="34" charset="0"/>
                        <a:buChar char="•"/>
                      </a:pPr>
                      <a:r>
                        <a:rPr lang="es-ES" sz="1800" b="0" dirty="0">
                          <a:effectLst/>
                        </a:rPr>
                        <a:t>Imprimirá 'MULTA' si se superó la velocidad máxima en menos de un 20% de la velocidad permitida</a:t>
                      </a:r>
                    </a:p>
                    <a:p>
                      <a:pPr fontAlgn="base">
                        <a:buFont typeface="Arial" panose="020B0604020202020204" pitchFamily="34" charset="0"/>
                        <a:buChar char="•"/>
                      </a:pPr>
                      <a:r>
                        <a:rPr lang="es-ES" sz="1800" b="0" dirty="0">
                          <a:effectLst/>
                        </a:rPr>
                        <a:t>Imprimirá 'CURSO SENSIBILIZACION' si la velocidad fue superada en un 20% o más de la velocidad permitida. En este caso además de la multa deberá realizar un curso de sensibilización.</a:t>
                      </a:r>
                    </a:p>
                    <a:p>
                      <a:pPr fontAlgn="base">
                        <a:buFont typeface="Arial" panose="020B0604020202020204" pitchFamily="34" charset="0"/>
                        <a:buChar char="•"/>
                      </a:pPr>
                      <a:r>
                        <a:rPr lang="es-ES" sz="1800" b="0" dirty="0">
                          <a:effectLst/>
                        </a:rPr>
                        <a:t>Debido a que los sistemas pueden fallar y registrar valores errados (por ejemplo, indicando que el tiempo que ha tardado el conductor es negativo). En esos casos, se deberá imprimir 'ERROR'</a:t>
                      </a:r>
                    </a:p>
                  </a:txBody>
                  <a:tcPr marL="63990" marR="63990" marT="31995" marB="31995" anchor="ctr">
                    <a:lnL>
                      <a:noFill/>
                    </a:lnL>
                    <a:lnR>
                      <a:noFill/>
                    </a:lnR>
                    <a:lnT>
                      <a:noFill/>
                    </a:lnT>
                    <a:lnB>
                      <a:noFill/>
                    </a:lnB>
                  </a:tcPr>
                </a:tc>
                <a:extLst>
                  <a:ext uri="{0D108BD9-81ED-4DB2-BD59-A6C34878D82A}">
                    <a16:rowId xmlns:a16="http://schemas.microsoft.com/office/drawing/2014/main" val="4158629301"/>
                  </a:ext>
                </a:extLst>
              </a:tr>
            </a:tbl>
          </a:graphicData>
        </a:graphic>
      </p:graphicFrame>
    </p:spTree>
    <p:extLst>
      <p:ext uri="{BB962C8B-B14F-4D97-AF65-F5344CB8AC3E}">
        <p14:creationId xmlns:p14="http://schemas.microsoft.com/office/powerpoint/2010/main" val="363030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3A4884E8-F7CF-9DF2-DE5B-DA586D05E949}"/>
              </a:ext>
            </a:extLst>
          </p:cNvPr>
          <p:cNvGraphicFramePr>
            <a:graphicFrameLocks noGrp="1"/>
          </p:cNvGraphicFramePr>
          <p:nvPr>
            <p:extLst>
              <p:ext uri="{D42A27DB-BD31-4B8C-83A1-F6EECF244321}">
                <p14:modId xmlns:p14="http://schemas.microsoft.com/office/powerpoint/2010/main" val="7315221"/>
              </p:ext>
            </p:extLst>
          </p:nvPr>
        </p:nvGraphicFramePr>
        <p:xfrm>
          <a:off x="1603310" y="1981200"/>
          <a:ext cx="8985380" cy="2895600"/>
        </p:xfrm>
        <a:graphic>
          <a:graphicData uri="http://schemas.openxmlformats.org/drawingml/2006/table">
            <a:tbl>
              <a:tblPr/>
              <a:tblGrid>
                <a:gridCol w="4492690">
                  <a:extLst>
                    <a:ext uri="{9D8B030D-6E8A-4147-A177-3AD203B41FA5}">
                      <a16:colId xmlns:a16="http://schemas.microsoft.com/office/drawing/2014/main" val="2997264172"/>
                    </a:ext>
                  </a:extLst>
                </a:gridCol>
                <a:gridCol w="4492690">
                  <a:extLst>
                    <a:ext uri="{9D8B030D-6E8A-4147-A177-3AD203B41FA5}">
                      <a16:colId xmlns:a16="http://schemas.microsoft.com/office/drawing/2014/main" val="2356746266"/>
                    </a:ext>
                  </a:extLst>
                </a:gridCol>
              </a:tblGrid>
              <a:tr h="0">
                <a:tc>
                  <a:txBody>
                    <a:bodyPr/>
                    <a:lstStyle/>
                    <a:p>
                      <a:pPr algn="l"/>
                      <a:r>
                        <a:rPr lang="es-CO" sz="3200" b="1" dirty="0">
                          <a:effectLst/>
                          <a:latin typeface="var(--font-titles)"/>
                        </a:rPr>
                        <a:t>Entrada</a:t>
                      </a:r>
                      <a:endParaRPr lang="es-CO" sz="3200" dirty="0">
                        <a:effectLst/>
                      </a:endParaRPr>
                    </a:p>
                  </a:txBody>
                  <a:tcPr anchor="ctr">
                    <a:lnL>
                      <a:noFill/>
                    </a:lnL>
                    <a:lnR>
                      <a:noFill/>
                    </a:lnR>
                    <a:lnT>
                      <a:noFill/>
                    </a:lnT>
                    <a:lnB>
                      <a:noFill/>
                    </a:lnB>
                  </a:tcPr>
                </a:tc>
                <a:tc>
                  <a:txBody>
                    <a:bodyPr/>
                    <a:lstStyle/>
                    <a:p>
                      <a:pPr algn="l"/>
                      <a:r>
                        <a:rPr lang="es-CO" sz="3200" b="1" dirty="0">
                          <a:effectLst/>
                          <a:latin typeface="var(--font-titles)"/>
                        </a:rPr>
                        <a:t>Salida Esperada</a:t>
                      </a:r>
                      <a:endParaRPr lang="es-CO" sz="3200" dirty="0">
                        <a:effectLst/>
                      </a:endParaRPr>
                    </a:p>
                  </a:txBody>
                  <a:tcPr anchor="ctr">
                    <a:lnL>
                      <a:noFill/>
                    </a:lnL>
                    <a:lnR>
                      <a:noFill/>
                    </a:lnR>
                    <a:lnT>
                      <a:noFill/>
                    </a:lnT>
                    <a:lnB>
                      <a:noFill/>
                    </a:lnB>
                  </a:tcPr>
                </a:tc>
                <a:extLst>
                  <a:ext uri="{0D108BD9-81ED-4DB2-BD59-A6C34878D82A}">
                    <a16:rowId xmlns:a16="http://schemas.microsoft.com/office/drawing/2014/main" val="2611948889"/>
                  </a:ext>
                </a:extLst>
              </a:tr>
              <a:tr h="0">
                <a:tc>
                  <a:txBody>
                    <a:bodyPr/>
                    <a:lstStyle/>
                    <a:p>
                      <a:r>
                        <a:rPr lang="es-CO" sz="3200">
                          <a:effectLst/>
                        </a:rPr>
                        <a:t>9165 110 300</a:t>
                      </a:r>
                    </a:p>
                  </a:txBody>
                  <a:tcPr anchor="ctr">
                    <a:lnL>
                      <a:noFill/>
                    </a:lnL>
                    <a:lnR>
                      <a:noFill/>
                    </a:lnR>
                    <a:lnT>
                      <a:noFill/>
                    </a:lnT>
                    <a:lnB>
                      <a:noFill/>
                    </a:lnB>
                  </a:tcPr>
                </a:tc>
                <a:tc>
                  <a:txBody>
                    <a:bodyPr/>
                    <a:lstStyle/>
                    <a:p>
                      <a:r>
                        <a:rPr lang="es-CO" sz="3200">
                          <a:effectLst/>
                        </a:rPr>
                        <a:t>OK</a:t>
                      </a:r>
                    </a:p>
                  </a:txBody>
                  <a:tcPr anchor="ctr">
                    <a:lnL>
                      <a:noFill/>
                    </a:lnL>
                    <a:lnR>
                      <a:noFill/>
                    </a:lnR>
                    <a:lnT>
                      <a:noFill/>
                    </a:lnT>
                    <a:lnB>
                      <a:noFill/>
                    </a:lnB>
                  </a:tcPr>
                </a:tc>
                <a:extLst>
                  <a:ext uri="{0D108BD9-81ED-4DB2-BD59-A6C34878D82A}">
                    <a16:rowId xmlns:a16="http://schemas.microsoft.com/office/drawing/2014/main" val="2022456172"/>
                  </a:ext>
                </a:extLst>
              </a:tr>
              <a:tr h="0">
                <a:tc>
                  <a:txBody>
                    <a:bodyPr/>
                    <a:lstStyle/>
                    <a:p>
                      <a:r>
                        <a:rPr lang="es-CO" sz="3200">
                          <a:effectLst/>
                        </a:rPr>
                        <a:t>9165 110 299</a:t>
                      </a:r>
                    </a:p>
                  </a:txBody>
                  <a:tcPr anchor="ctr">
                    <a:lnL>
                      <a:noFill/>
                    </a:lnL>
                    <a:lnR>
                      <a:noFill/>
                    </a:lnR>
                    <a:lnT>
                      <a:noFill/>
                    </a:lnT>
                    <a:lnB>
                      <a:noFill/>
                    </a:lnB>
                  </a:tcPr>
                </a:tc>
                <a:tc>
                  <a:txBody>
                    <a:bodyPr/>
                    <a:lstStyle/>
                    <a:p>
                      <a:r>
                        <a:rPr lang="es-CO" sz="3200">
                          <a:effectLst/>
                        </a:rPr>
                        <a:t>MULTA</a:t>
                      </a:r>
                    </a:p>
                  </a:txBody>
                  <a:tcPr anchor="ctr">
                    <a:lnL>
                      <a:noFill/>
                    </a:lnL>
                    <a:lnR>
                      <a:noFill/>
                    </a:lnR>
                    <a:lnT>
                      <a:noFill/>
                    </a:lnT>
                    <a:lnB>
                      <a:noFill/>
                    </a:lnB>
                  </a:tcPr>
                </a:tc>
                <a:extLst>
                  <a:ext uri="{0D108BD9-81ED-4DB2-BD59-A6C34878D82A}">
                    <a16:rowId xmlns:a16="http://schemas.microsoft.com/office/drawing/2014/main" val="2815909724"/>
                  </a:ext>
                </a:extLst>
              </a:tr>
              <a:tr h="0">
                <a:tc>
                  <a:txBody>
                    <a:bodyPr/>
                    <a:lstStyle/>
                    <a:p>
                      <a:r>
                        <a:rPr lang="es-CO" sz="3200">
                          <a:effectLst/>
                        </a:rPr>
                        <a:t>1000 -50 -100</a:t>
                      </a:r>
                    </a:p>
                  </a:txBody>
                  <a:tcPr anchor="ctr">
                    <a:lnL>
                      <a:noFill/>
                    </a:lnL>
                    <a:lnR>
                      <a:noFill/>
                    </a:lnR>
                    <a:lnT>
                      <a:noFill/>
                    </a:lnT>
                    <a:lnB>
                      <a:noFill/>
                    </a:lnB>
                  </a:tcPr>
                </a:tc>
                <a:tc>
                  <a:txBody>
                    <a:bodyPr/>
                    <a:lstStyle/>
                    <a:p>
                      <a:r>
                        <a:rPr lang="es-CO" sz="3200" dirty="0">
                          <a:effectLst/>
                        </a:rPr>
                        <a:t>ERROR</a:t>
                      </a:r>
                    </a:p>
                  </a:txBody>
                  <a:tcPr anchor="ctr">
                    <a:lnL>
                      <a:noFill/>
                    </a:lnL>
                    <a:lnR>
                      <a:noFill/>
                    </a:lnR>
                    <a:lnT>
                      <a:noFill/>
                    </a:lnT>
                    <a:lnB>
                      <a:noFill/>
                    </a:lnB>
                  </a:tcPr>
                </a:tc>
                <a:extLst>
                  <a:ext uri="{0D108BD9-81ED-4DB2-BD59-A6C34878D82A}">
                    <a16:rowId xmlns:a16="http://schemas.microsoft.com/office/drawing/2014/main" val="1827434705"/>
                  </a:ext>
                </a:extLst>
              </a:tr>
              <a:tr h="0">
                <a:tc>
                  <a:txBody>
                    <a:bodyPr/>
                    <a:lstStyle/>
                    <a:p>
                      <a:r>
                        <a:rPr lang="es-CO" sz="3200">
                          <a:effectLst/>
                        </a:rPr>
                        <a:t>12000 100 359</a:t>
                      </a:r>
                    </a:p>
                  </a:txBody>
                  <a:tcPr anchor="ctr">
                    <a:lnL>
                      <a:noFill/>
                    </a:lnL>
                    <a:lnR>
                      <a:noFill/>
                    </a:lnR>
                    <a:lnT>
                      <a:noFill/>
                    </a:lnT>
                    <a:lnB>
                      <a:noFill/>
                    </a:lnB>
                  </a:tcPr>
                </a:tc>
                <a:tc>
                  <a:txBody>
                    <a:bodyPr/>
                    <a:lstStyle/>
                    <a:p>
                      <a:r>
                        <a:rPr lang="es-CO" sz="3200" dirty="0">
                          <a:effectLst/>
                        </a:rPr>
                        <a:t>CURSO SENSIBILIZACION</a:t>
                      </a:r>
                    </a:p>
                  </a:txBody>
                  <a:tcPr anchor="ctr">
                    <a:lnL>
                      <a:noFill/>
                    </a:lnL>
                    <a:lnR>
                      <a:noFill/>
                    </a:lnR>
                    <a:lnT>
                      <a:noFill/>
                    </a:lnT>
                    <a:lnB>
                      <a:noFill/>
                    </a:lnB>
                  </a:tcPr>
                </a:tc>
                <a:extLst>
                  <a:ext uri="{0D108BD9-81ED-4DB2-BD59-A6C34878D82A}">
                    <a16:rowId xmlns:a16="http://schemas.microsoft.com/office/drawing/2014/main" val="410979006"/>
                  </a:ext>
                </a:extLst>
              </a:tr>
            </a:tbl>
          </a:graphicData>
        </a:graphic>
      </p:graphicFrame>
    </p:spTree>
    <p:extLst>
      <p:ext uri="{BB962C8B-B14F-4D97-AF65-F5344CB8AC3E}">
        <p14:creationId xmlns:p14="http://schemas.microsoft.com/office/powerpoint/2010/main" val="27388459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440</Words>
  <Application>Microsoft Office PowerPoint</Application>
  <PresentationFormat>Panorámica</PresentationFormat>
  <Paragraphs>21</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Calibri</vt:lpstr>
      <vt:lpstr>Calibri Light</vt:lpstr>
      <vt:lpstr>MuliRegular</vt:lpstr>
      <vt:lpstr>var(--font-titles)</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Roberto Carlos Angulo Tinoco</dc:creator>
  <cp:lastModifiedBy>Roberto Carlos Angulo Tinoco</cp:lastModifiedBy>
  <cp:revision>1</cp:revision>
  <dcterms:created xsi:type="dcterms:W3CDTF">2022-05-22T19:07:44Z</dcterms:created>
  <dcterms:modified xsi:type="dcterms:W3CDTF">2022-05-22T19:12:23Z</dcterms:modified>
</cp:coreProperties>
</file>