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316" r:id="rId4"/>
    <p:sldId id="317" r:id="rId5"/>
    <p:sldId id="318" r:id="rId6"/>
    <p:sldId id="321" r:id="rId7"/>
    <p:sldId id="320" r:id="rId8"/>
    <p:sldId id="311" r:id="rId9"/>
    <p:sldId id="312" r:id="rId10"/>
    <p:sldId id="313" r:id="rId11"/>
    <p:sldId id="314" r:id="rId12"/>
    <p:sldId id="315" r:id="rId13"/>
    <p:sldId id="31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1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EAE13-7BBB-4530-9B38-941D406F36DA}" type="datetimeFigureOut">
              <a:rPr lang="es-CL" smtClean="0"/>
              <a:t>06-09-2020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E714C-7CF2-4116-A202-46E1E46D3D8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62584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9DC5-B0E4-444A-B970-D728765C7D13}" type="datetime1">
              <a:rPr lang="es-CL" smtClean="0"/>
              <a:t>06-09-2020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39AB6-AFBB-47CB-A8BC-A4C87AFFBFC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71441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471A9-D9E7-4E46-966E-4ABDD2EC9674}" type="datetime1">
              <a:rPr lang="es-CL" smtClean="0"/>
              <a:t>06-09-2020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39AB6-AFBB-47CB-A8BC-A4C87AFFBFC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85086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7509-251A-4173-86D0-CB8A8551DA1B}" type="datetime1">
              <a:rPr lang="es-CL" smtClean="0"/>
              <a:t>06-09-2020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39AB6-AFBB-47CB-A8BC-A4C87AFFBFC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69239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AC13-CA8D-4DC0-B71C-D0443F442BFE}" type="datetime1">
              <a:rPr lang="es-CL" smtClean="0"/>
              <a:t>06-09-2020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39AB6-AFBB-47CB-A8BC-A4C87AFFBFC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79869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A435F-DCA0-4F9E-B89B-222F9C872F20}" type="datetime1">
              <a:rPr lang="es-CL" smtClean="0"/>
              <a:t>06-09-2020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39AB6-AFBB-47CB-A8BC-A4C87AFFBFC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7459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4FC3-FF8C-4ED2-86B4-4CF8DEAF4E17}" type="datetime1">
              <a:rPr lang="es-CL" smtClean="0"/>
              <a:t>06-09-2020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39AB6-AFBB-47CB-A8BC-A4C87AFFBFC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79800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8412-BC98-4D25-952B-A7732E6843B7}" type="datetime1">
              <a:rPr lang="es-CL" smtClean="0"/>
              <a:t>06-09-2020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39AB6-AFBB-47CB-A8BC-A4C87AFFBFC1}" type="slidenum">
              <a:rPr lang="es-CL" smtClean="0"/>
              <a:t>‹Nº›</a:t>
            </a:fld>
            <a:endParaRPr lang="es-C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09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452A-5005-42FE-B77D-FD79371892F6}" type="datetime1">
              <a:rPr lang="es-CL" smtClean="0"/>
              <a:t>06-09-2020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39AB6-AFBB-47CB-A8BC-A4C87AFFBFC1}" type="slidenum">
              <a:rPr lang="es-CL" smtClean="0"/>
              <a:t>‹Nº›</a:t>
            </a:fld>
            <a:endParaRPr lang="es-C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92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09C62-1FF7-4ACA-B4E9-CCED9C76C09B}" type="datetime1">
              <a:rPr lang="es-CL" smtClean="0"/>
              <a:t>06-09-2020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39AB6-AFBB-47CB-A8BC-A4C87AFFBFC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6984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72D8-B1C1-49AC-B788-F344AFFCF91B}" type="datetime1">
              <a:rPr lang="es-CL" smtClean="0"/>
              <a:t>06-09-2020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39AB6-AFBB-47CB-A8BC-A4C87AFFBFC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60260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710F-BFF4-4BA8-ABEA-C5A6AF6F5D5C}" type="datetime1">
              <a:rPr lang="es-CL" smtClean="0"/>
              <a:t>06-09-2020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39AB6-AFBB-47CB-A8BC-A4C87AFFBFC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45323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49A0527-2279-41B4-B247-B5F32D8ED50A}" type="datetime1">
              <a:rPr lang="es-CL" smtClean="0"/>
              <a:t>06-09-2020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39AB6-AFBB-47CB-A8BC-A4C87AFFBFC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22811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es-es/pycharm/" TargetMode="External"/><Relationship Id="rId2" Type="http://schemas.openxmlformats.org/officeDocument/2006/relationships/hyperlink" Target="https://www.jetbrains.com/es-es/webstor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izecss.com/" TargetMode="External"/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5A2306-E91E-4FAC-A0DD-5E5E7638A3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>
                <a:solidFill>
                  <a:schemeClr val="accent1">
                    <a:lumMod val="75000"/>
                  </a:schemeClr>
                </a:solidFill>
              </a:rPr>
              <a:t>Auxiliar N°1</a:t>
            </a:r>
            <a:br>
              <a:rPr lang="es-CL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CL" dirty="0">
                <a:solidFill>
                  <a:schemeClr val="accent1">
                    <a:lumMod val="75000"/>
                  </a:schemeClr>
                </a:solidFill>
              </a:rPr>
              <a:t>Setup inicial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542EB3-C2CE-4B6C-8679-9DF92583F2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s-CL" dirty="0"/>
          </a:p>
          <a:p>
            <a:r>
              <a:rPr lang="es-CL" dirty="0"/>
              <a:t>Desarrollo de Aplicaciones web</a:t>
            </a:r>
          </a:p>
          <a:p>
            <a:r>
              <a:rPr lang="es-CL" dirty="0"/>
              <a:t>Auxiliares: Pablo Pizarro  - Gabriel Iturra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F017A65A-43E9-4709-A52F-2FD8357A6027}"/>
              </a:ext>
            </a:extLst>
          </p:cNvPr>
          <p:cNvCxnSpPr>
            <a:cxnSpLocks/>
          </p:cNvCxnSpPr>
          <p:nvPr/>
        </p:nvCxnSpPr>
        <p:spPr>
          <a:xfrm>
            <a:off x="1872342" y="3676683"/>
            <a:ext cx="8795658" cy="0"/>
          </a:xfrm>
          <a:prstGeom prst="line">
            <a:avLst/>
          </a:prstGeom>
          <a:ln w="28575"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0A7A09-6BEC-459E-A4B3-207BD0D02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39AB6-AFBB-47CB-A8BC-A4C87AFFBFC1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870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2800D7-79BA-454D-844C-E769803C9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solidFill>
                  <a:schemeClr val="accent1">
                    <a:lumMod val="75000"/>
                  </a:schemeClr>
                </a:solidFill>
              </a:rPr>
              <a:t>Sobre el </a:t>
            </a:r>
            <a:r>
              <a:rPr lang="es-CL" dirty="0" err="1">
                <a:solidFill>
                  <a:schemeClr val="accent1">
                    <a:lumMod val="75000"/>
                  </a:schemeClr>
                </a:solidFill>
              </a:rPr>
              <a:t>deployment</a:t>
            </a:r>
            <a:endParaRPr lang="es-C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21BC3D-1DE0-409D-9545-0BD2F4D59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En este caso, el </a:t>
            </a:r>
            <a:r>
              <a:rPr lang="es-CL" dirty="0" err="1"/>
              <a:t>deployment</a:t>
            </a:r>
            <a:r>
              <a:rPr lang="es-CL" dirty="0"/>
              <a:t> será realizado a través de sus cuentas en el servidor de </a:t>
            </a:r>
            <a:r>
              <a:rPr lang="es-CL" dirty="0" err="1"/>
              <a:t>anakena</a:t>
            </a:r>
            <a:r>
              <a:rPr lang="es-CL" dirty="0"/>
              <a:t>. En este caso se utilizan los módulos del sistema operativo Linux para poder ofrecer el contenido a través de la web.</a:t>
            </a:r>
          </a:p>
          <a:p>
            <a:pPr lvl="1"/>
            <a:endParaRPr lang="es-CL" dirty="0"/>
          </a:p>
          <a:p>
            <a:pPr lvl="1"/>
            <a:endParaRPr lang="es-CL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AA2684-F624-4F85-823E-0BBA418B8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39AB6-AFBB-47CB-A8BC-A4C87AFFBFC1}" type="slidenum">
              <a:rPr lang="es-CL" smtClean="0"/>
              <a:t>10</a:t>
            </a:fld>
            <a:endParaRPr lang="es-CL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5CEFCDE-74DB-4AA2-BEF7-B7F75CEA6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097" y="3117955"/>
            <a:ext cx="6316696" cy="3603520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907CA537-F02B-4594-8E8C-75157554046A}"/>
              </a:ext>
            </a:extLst>
          </p:cNvPr>
          <p:cNvCxnSpPr/>
          <p:nvPr/>
        </p:nvCxnSpPr>
        <p:spPr>
          <a:xfrm flipV="1">
            <a:off x="8116478" y="4166647"/>
            <a:ext cx="1872649" cy="1187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B29FA462-7B56-4773-B78A-7F4023560611}"/>
              </a:ext>
            </a:extLst>
          </p:cNvPr>
          <p:cNvSpPr txBox="1"/>
          <p:nvPr/>
        </p:nvSpPr>
        <p:spPr>
          <a:xfrm>
            <a:off x="9989127" y="3799002"/>
            <a:ext cx="16341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Terminal conectada a la cuenta en Linux en el servidor de </a:t>
            </a:r>
            <a:r>
              <a:rPr lang="es-419" dirty="0" err="1"/>
              <a:t>anakena</a:t>
            </a:r>
            <a:r>
              <a:rPr lang="es-419" dirty="0"/>
              <a:t> (</a:t>
            </a:r>
            <a:r>
              <a:rPr lang="es-419" dirty="0" err="1"/>
              <a:t>dcc</a:t>
            </a:r>
            <a:r>
              <a:rPr lang="es-419" dirty="0"/>
              <a:t>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F571AC9-0A4C-43F3-B0AC-D47CA2E657B6}"/>
              </a:ext>
            </a:extLst>
          </p:cNvPr>
          <p:cNvSpPr txBox="1"/>
          <p:nvPr/>
        </p:nvSpPr>
        <p:spPr>
          <a:xfrm>
            <a:off x="1127053" y="3816333"/>
            <a:ext cx="16341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Contenido accedido a través del browser por HTTP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615FD8FB-3165-46CC-9370-C551F24524DD}"/>
              </a:ext>
            </a:extLst>
          </p:cNvPr>
          <p:cNvCxnSpPr>
            <a:cxnSpLocks/>
          </p:cNvCxnSpPr>
          <p:nvPr/>
        </p:nvCxnSpPr>
        <p:spPr>
          <a:xfrm flipH="1" flipV="1">
            <a:off x="2394408" y="4554997"/>
            <a:ext cx="953678" cy="738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949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2800D7-79BA-454D-844C-E769803C9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solidFill>
                  <a:schemeClr val="accent1">
                    <a:lumMod val="75000"/>
                  </a:schemeClr>
                </a:solidFill>
              </a:rPr>
              <a:t>Para subir las cosas a </a:t>
            </a:r>
            <a:r>
              <a:rPr lang="es-CL" dirty="0" err="1">
                <a:solidFill>
                  <a:schemeClr val="accent1">
                    <a:lumMod val="75000"/>
                  </a:schemeClr>
                </a:solidFill>
              </a:rPr>
              <a:t>anakena</a:t>
            </a:r>
            <a:endParaRPr lang="es-C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21BC3D-1DE0-409D-9545-0BD2F4D59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CL" dirty="0"/>
              <a:t>Asegurar que la aplicación este bien definida en cuanto a los </a:t>
            </a:r>
            <a:r>
              <a:rPr lang="es-CL" dirty="0" err="1"/>
              <a:t>path</a:t>
            </a:r>
            <a:r>
              <a:rPr lang="es-CL" dirty="0"/>
              <a:t>. Pro </a:t>
            </a:r>
            <a:r>
              <a:rPr lang="es-CL" dirty="0" err="1"/>
              <a:t>tip</a:t>
            </a:r>
            <a:r>
              <a:rPr lang="es-CL" dirty="0"/>
              <a:t>: Usar direcciones relativas en vez de absolutas (p. </a:t>
            </a:r>
            <a:r>
              <a:rPr lang="es-CL" dirty="0" err="1"/>
              <a:t>ej</a:t>
            </a:r>
            <a:r>
              <a:rPr lang="es-CL" dirty="0"/>
              <a:t> &lt;</a:t>
            </a:r>
            <a:r>
              <a:rPr lang="es-CL" dirty="0" err="1"/>
              <a:t>img</a:t>
            </a:r>
            <a:r>
              <a:rPr lang="es-CL" dirty="0"/>
              <a:t> </a:t>
            </a:r>
            <a:r>
              <a:rPr lang="es-CL" dirty="0" err="1"/>
              <a:t>src</a:t>
            </a:r>
            <a:r>
              <a:rPr lang="es-CL" dirty="0"/>
              <a:t>=“../</a:t>
            </a:r>
            <a:r>
              <a:rPr lang="es-CL" dirty="0" err="1"/>
              <a:t>myimage</a:t>
            </a:r>
            <a:r>
              <a:rPr lang="es-CL" dirty="0"/>
              <a:t>/sanic.jpg” </a:t>
            </a:r>
            <a:r>
              <a:rPr lang="es-CL" dirty="0" err="1"/>
              <a:t>alt</a:t>
            </a:r>
            <a:r>
              <a:rPr lang="es-CL" dirty="0"/>
              <a:t>=“i am </a:t>
            </a:r>
            <a:r>
              <a:rPr lang="es-CL" dirty="0" err="1"/>
              <a:t>speed</a:t>
            </a:r>
            <a:r>
              <a:rPr lang="es-CL" dirty="0"/>
              <a:t>” /&gt;).</a:t>
            </a:r>
          </a:p>
          <a:p>
            <a:pPr marL="514350" indent="-514350">
              <a:buFont typeface="+mj-lt"/>
              <a:buAutoNum type="arabicPeriod"/>
            </a:pPr>
            <a:r>
              <a:rPr lang="es-CL" dirty="0"/>
              <a:t>Verificar que los permisos de lectura/escritura estén bien configurados.</a:t>
            </a:r>
          </a:p>
          <a:p>
            <a:pPr marL="514350" indent="-514350">
              <a:buFont typeface="+mj-lt"/>
              <a:buAutoNum type="arabicPeriod"/>
            </a:pPr>
            <a:r>
              <a:rPr lang="es-CL" dirty="0"/>
              <a:t>Subir sus archivos mediante FTP (Protocolo de manejo de archivos, File transfer </a:t>
            </a:r>
            <a:r>
              <a:rPr lang="es-CL" dirty="0" err="1"/>
              <a:t>protocol</a:t>
            </a:r>
            <a:r>
              <a:rPr lang="es-CL" dirty="0"/>
              <a:t>). O bien SSH (</a:t>
            </a:r>
            <a:r>
              <a:rPr lang="es-CL" dirty="0" err="1"/>
              <a:t>Secure</a:t>
            </a:r>
            <a:r>
              <a:rPr lang="es-CL" dirty="0"/>
              <a:t> Shell).</a:t>
            </a:r>
          </a:p>
          <a:p>
            <a:pPr marL="514350" indent="-514350">
              <a:buFont typeface="+mj-lt"/>
              <a:buAutoNum type="arabicPeriod"/>
            </a:pPr>
            <a:r>
              <a:rPr lang="es-CL" dirty="0"/>
              <a:t>Probar su </a:t>
            </a:r>
            <a:r>
              <a:rPr lang="es-CL" dirty="0" err="1"/>
              <a:t>deployment</a:t>
            </a:r>
            <a:r>
              <a:rPr lang="es-CL" dirty="0"/>
              <a:t>. Muy importante.</a:t>
            </a:r>
          </a:p>
          <a:p>
            <a:pPr lvl="1"/>
            <a:endParaRPr lang="es-CL" dirty="0"/>
          </a:p>
          <a:p>
            <a:pPr lvl="1"/>
            <a:endParaRPr lang="es-CL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AA2684-F624-4F85-823E-0BBA418B8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39AB6-AFBB-47CB-A8BC-A4C87AFFBFC1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95635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magen que contiene persona, interior, hombre, sostener&#10;&#10;Descripción generada automáticamente">
            <a:extLst>
              <a:ext uri="{FF2B5EF4-FFF2-40B4-BE49-F238E27FC236}">
                <a16:creationId xmlns:a16="http://schemas.microsoft.com/office/drawing/2014/main" id="{32366945-02CE-4B19-B20F-1FBD426CF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7241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C2800D7-79BA-454D-844C-E769803C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73" y="503238"/>
            <a:ext cx="4848663" cy="1325562"/>
          </a:xfrm>
        </p:spPr>
        <p:txBody>
          <a:bodyPr>
            <a:normAutofit fontScale="90000"/>
          </a:bodyPr>
          <a:lstStyle/>
          <a:p>
            <a:r>
              <a:rPr lang="es-CL" sz="6600" b="1" dirty="0">
                <a:solidFill>
                  <a:schemeClr val="bg1"/>
                </a:solidFill>
              </a:rPr>
              <a:t>Pasemos a la acción…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21BC3D-1DE0-409D-9545-0BD2F4D59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s-CL" dirty="0"/>
          </a:p>
          <a:p>
            <a:pPr lvl="1"/>
            <a:endParaRPr lang="es-CL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AA2684-F624-4F85-823E-0BBA418B8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39AB6-AFBB-47CB-A8BC-A4C87AFFBFC1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90379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CC5A82-B34C-4DE6-8870-EFD18A626C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Muchas gracias por su atención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10142A-9300-403A-8C2C-53E8E16325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¿Preguntas?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E8558D3-4322-45B4-A446-0874B00C0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39AB6-AFBB-47CB-A8BC-A4C87AFFBFC1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58576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2800D7-79BA-454D-844C-E769803C9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solidFill>
                  <a:schemeClr val="accent1">
                    <a:lumMod val="75000"/>
                  </a:schemeClr>
                </a:solidFill>
              </a:rPr>
              <a:t>Sobre las herramientas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21BC3D-1DE0-409D-9545-0BD2F4D59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Desarrollo web (</a:t>
            </a:r>
            <a:r>
              <a:rPr lang="es-CL" dirty="0" err="1"/>
              <a:t>html</a:t>
            </a:r>
            <a:r>
              <a:rPr lang="es-CL" dirty="0"/>
              <a:t>/</a:t>
            </a:r>
            <a:r>
              <a:rPr lang="es-CL" dirty="0" err="1"/>
              <a:t>css</a:t>
            </a:r>
            <a:r>
              <a:rPr lang="es-CL" dirty="0"/>
              <a:t>):</a:t>
            </a:r>
          </a:p>
          <a:p>
            <a:pPr lvl="1"/>
            <a:r>
              <a:rPr lang="es-CL" dirty="0" err="1"/>
              <a:t>Webstorm</a:t>
            </a:r>
            <a:r>
              <a:rPr lang="es-CL" dirty="0"/>
              <a:t>: </a:t>
            </a:r>
            <a:r>
              <a:rPr lang="es-CL" dirty="0">
                <a:hlinkClick r:id="rId2"/>
              </a:rPr>
              <a:t>https://www.jetbrains.com/es-es/webstorm/</a:t>
            </a:r>
            <a:endParaRPr lang="es-CL" dirty="0"/>
          </a:p>
          <a:p>
            <a:pPr lvl="1"/>
            <a:r>
              <a:rPr lang="es-CL" dirty="0"/>
              <a:t>VS </a:t>
            </a:r>
            <a:r>
              <a:rPr lang="es-CL" dirty="0" err="1"/>
              <a:t>Code</a:t>
            </a:r>
            <a:endParaRPr lang="es-CL" dirty="0"/>
          </a:p>
          <a:p>
            <a:r>
              <a:rPr lang="es-CL" dirty="0"/>
              <a:t>Desarrollo con Python:</a:t>
            </a:r>
          </a:p>
          <a:p>
            <a:pPr lvl="1"/>
            <a:r>
              <a:rPr lang="es-CL" dirty="0" err="1"/>
              <a:t>Pycharm</a:t>
            </a:r>
            <a:r>
              <a:rPr lang="es-CL" dirty="0"/>
              <a:t> sin lugar a dudas: </a:t>
            </a:r>
            <a:r>
              <a:rPr lang="es-CL" dirty="0">
                <a:hlinkClick r:id="rId3"/>
              </a:rPr>
              <a:t>https://www.jetbrains.com/es-es/pycharm/</a:t>
            </a:r>
            <a:endParaRPr lang="es-CL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AA2684-F624-4F85-823E-0BBA418B8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39AB6-AFBB-47CB-A8BC-A4C87AFFBFC1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64296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2800D7-79BA-454D-844C-E769803C9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solidFill>
                  <a:schemeClr val="accent1">
                    <a:lumMod val="75000"/>
                  </a:schemeClr>
                </a:solidFill>
              </a:rPr>
              <a:t>HTML, CSS?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21BC3D-1DE0-409D-9545-0BD2F4D59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Lenguaje universal para desarrollar aplicaciones web.</a:t>
            </a:r>
          </a:p>
          <a:p>
            <a:r>
              <a:rPr lang="es-CL" dirty="0"/>
              <a:t>Basadas en un concepto de árbol jerárquico (DOM) con concepto de hijo/padre.</a:t>
            </a:r>
          </a:p>
          <a:p>
            <a:r>
              <a:rPr lang="es-CL" dirty="0"/>
              <a:t>Múltiples elementos para anidar sus elementos.</a:t>
            </a:r>
          </a:p>
          <a:p>
            <a:pPr lvl="1"/>
            <a:r>
              <a:rPr lang="es-CL" dirty="0"/>
              <a:t>Botones</a:t>
            </a:r>
          </a:p>
          <a:p>
            <a:pPr lvl="1"/>
            <a:r>
              <a:rPr lang="es-CL" dirty="0"/>
              <a:t>Tablas</a:t>
            </a:r>
          </a:p>
          <a:p>
            <a:pPr lvl="1"/>
            <a:r>
              <a:rPr lang="es-CL" dirty="0"/>
              <a:t>Links…</a:t>
            </a:r>
          </a:p>
          <a:p>
            <a:pPr lvl="1"/>
            <a:r>
              <a:rPr lang="es-CL" dirty="0"/>
              <a:t>DIV: Quizás es el más versátil, concepto de “recuadro”. Puede simular botones, tablas, párrafos, elementos flotantes, </a:t>
            </a:r>
            <a:r>
              <a:rPr lang="es-CL" dirty="0" err="1"/>
              <a:t>popups</a:t>
            </a:r>
            <a:r>
              <a:rPr lang="es-CL" dirty="0"/>
              <a:t>, etc.</a:t>
            </a:r>
          </a:p>
          <a:p>
            <a:r>
              <a:rPr lang="es-CL" dirty="0"/>
              <a:t>El CSS permite dar estilo a sus páginas.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AA2684-F624-4F85-823E-0BBA418B8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39AB6-AFBB-47CB-A8BC-A4C87AFFBFC1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71934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2800D7-79BA-454D-844C-E769803C9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solidFill>
                  <a:schemeClr val="accent1">
                    <a:lumMod val="75000"/>
                  </a:schemeClr>
                </a:solidFill>
              </a:rPr>
              <a:t>HTML, CSS?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21BC3D-1DE0-409D-9545-0BD2F4D59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828800"/>
            <a:ext cx="5866758" cy="4351337"/>
          </a:xfrm>
        </p:spPr>
        <p:txBody>
          <a:bodyPr/>
          <a:lstStyle/>
          <a:p>
            <a:r>
              <a:rPr lang="es-CL" dirty="0"/>
              <a:t>CSS opera toda la mecánica visual.</a:t>
            </a:r>
          </a:p>
          <a:p>
            <a:r>
              <a:rPr lang="es-CL" dirty="0"/>
              <a:t>Es un motor muy completo, permite modificar:</a:t>
            </a:r>
          </a:p>
          <a:p>
            <a:pPr lvl="1"/>
            <a:r>
              <a:rPr lang="es-CL" dirty="0"/>
              <a:t>Colores</a:t>
            </a:r>
          </a:p>
          <a:p>
            <a:pPr lvl="1"/>
            <a:r>
              <a:rPr lang="es-CL" dirty="0"/>
              <a:t>Estilos de texto</a:t>
            </a:r>
          </a:p>
          <a:p>
            <a:pPr lvl="1"/>
            <a:r>
              <a:rPr lang="es-CL" dirty="0"/>
              <a:t>Posiciones</a:t>
            </a:r>
          </a:p>
          <a:p>
            <a:pPr lvl="1"/>
            <a:r>
              <a:rPr lang="es-CL" dirty="0"/>
              <a:t>Animaciones....</a:t>
            </a:r>
          </a:p>
          <a:p>
            <a:r>
              <a:rPr lang="es-CL" dirty="0"/>
              <a:t>Posee concepto de herencia. Pueden hacer variables, operaciones matemáticas sencillas, etc.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AA2684-F624-4F85-823E-0BBA418B8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39AB6-AFBB-47CB-A8BC-A4C87AFFBFC1}" type="slidenum">
              <a:rPr lang="es-CL" smtClean="0"/>
              <a:t>4</a:t>
            </a:fld>
            <a:endParaRPr lang="es-CL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CD909FB-9755-410F-9061-70F17582D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840" y="1028541"/>
            <a:ext cx="4409887" cy="513911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794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61 CSS Animation Examples">
            <a:extLst>
              <a:ext uri="{FF2B5EF4-FFF2-40B4-BE49-F238E27FC236}">
                <a16:creationId xmlns:a16="http://schemas.microsoft.com/office/drawing/2014/main" id="{0A8A35D2-8696-4ACA-871C-ADEF70D4E97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0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C2800D7-79BA-454D-844C-E769803C9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solidFill>
                  <a:schemeClr val="bg1"/>
                </a:solidFill>
              </a:rPr>
              <a:t>HTML, CSS?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AA2684-F624-4F85-823E-0BBA418B8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39AB6-AFBB-47CB-A8BC-A4C87AFFBFC1}" type="slidenum">
              <a:rPr lang="es-CL" smtClean="0"/>
              <a:t>5</a:t>
            </a:fld>
            <a:endParaRPr lang="es-CL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BE530FE-433C-426A-9388-0E1DFD37E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57260"/>
            <a:ext cx="10515600" cy="1099090"/>
          </a:xfrm>
        </p:spPr>
        <p:txBody>
          <a:bodyPr/>
          <a:lstStyle/>
          <a:p>
            <a:r>
              <a:rPr lang="es-419" dirty="0">
                <a:solidFill>
                  <a:schemeClr val="bg1"/>
                </a:solidFill>
              </a:rPr>
              <a:t>Se puede hacer básicamente de todo.</a:t>
            </a:r>
          </a:p>
          <a:p>
            <a:r>
              <a:rPr lang="es-419" dirty="0">
                <a:solidFill>
                  <a:schemeClr val="bg1"/>
                </a:solidFill>
              </a:rPr>
              <a:t>El  límite es su imaginación.</a:t>
            </a:r>
          </a:p>
        </p:txBody>
      </p:sp>
    </p:spTree>
    <p:extLst>
      <p:ext uri="{BB962C8B-B14F-4D97-AF65-F5344CB8AC3E}">
        <p14:creationId xmlns:p14="http://schemas.microsoft.com/office/powerpoint/2010/main" val="493320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2800D7-79BA-454D-844C-E769803C9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solidFill>
                  <a:schemeClr val="accent1">
                    <a:lumMod val="75000"/>
                  </a:schemeClr>
                </a:solidFill>
              </a:rPr>
              <a:t>HTML, CSS……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21BC3D-1DE0-409D-9545-0BD2F4D59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6" y="1828800"/>
            <a:ext cx="6309817" cy="4351337"/>
          </a:xfrm>
        </p:spPr>
        <p:txBody>
          <a:bodyPr>
            <a:normAutofit fontScale="92500" lnSpcReduction="20000"/>
          </a:bodyPr>
          <a:lstStyle/>
          <a:p>
            <a:r>
              <a:rPr lang="es-CL" dirty="0"/>
              <a:t>CSS a veces puede ser muy complejo. Existen decenas de etiquetas. Soluciones:</a:t>
            </a:r>
          </a:p>
          <a:p>
            <a:pPr lvl="1"/>
            <a:r>
              <a:rPr lang="es-CL" dirty="0"/>
              <a:t>Uso de librerías (a veces resultan ser más difíciles de usar)</a:t>
            </a:r>
          </a:p>
          <a:p>
            <a:pPr lvl="2"/>
            <a:r>
              <a:rPr lang="es-CL" dirty="0" err="1">
                <a:hlinkClick r:id="rId2"/>
              </a:rPr>
              <a:t>Boostrap</a:t>
            </a:r>
            <a:endParaRPr lang="es-CL" dirty="0"/>
          </a:p>
          <a:p>
            <a:pPr lvl="2"/>
            <a:r>
              <a:rPr lang="es-CL" dirty="0" err="1">
                <a:hlinkClick r:id="rId3"/>
              </a:rPr>
              <a:t>Materialize</a:t>
            </a:r>
            <a:endParaRPr lang="es-CL" dirty="0"/>
          </a:p>
          <a:p>
            <a:pPr lvl="1"/>
            <a:r>
              <a:rPr lang="es-CL" dirty="0"/>
              <a:t>Uso de otros sabores como SASS, LESS, SCSS, ETC….</a:t>
            </a:r>
          </a:p>
          <a:p>
            <a:r>
              <a:rPr lang="es-CL" dirty="0"/>
              <a:t>Debe ser responsivo (múltiples tamaños, dispositivos móviles)</a:t>
            </a:r>
          </a:p>
          <a:p>
            <a:r>
              <a:rPr lang="es-CL" dirty="0"/>
              <a:t>Debe ser fluido y atractivo a la vista, soporte animaciones… además de la compatibilidad con varios tipos de navegadores.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AA2684-F624-4F85-823E-0BBA418B8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39AB6-AFBB-47CB-A8BC-A4C87AFFBFC1}" type="slidenum">
              <a:rPr lang="es-CL" smtClean="0"/>
              <a:t>6</a:t>
            </a:fld>
            <a:endParaRPr lang="es-CL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EC7EB4-E505-4148-A879-79488D419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2334" y="365760"/>
            <a:ext cx="4503823" cy="23826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BBCB5A6-F57D-47F3-B19A-F762E50C91B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3059" r="10762"/>
          <a:stretch/>
        </p:blipFill>
        <p:spPr>
          <a:xfrm>
            <a:off x="7369714" y="3450032"/>
            <a:ext cx="4434692" cy="254119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A59F9A6-46E2-4002-9768-31DEDFC886E5}"/>
              </a:ext>
            </a:extLst>
          </p:cNvPr>
          <p:cNvSpPr txBox="1"/>
          <p:nvPr/>
        </p:nvSpPr>
        <p:spPr>
          <a:xfrm>
            <a:off x="7362334" y="2762340"/>
            <a:ext cx="2224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Bootstrap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4F21DE4-0A61-4AEF-93BF-D2D574FFAFEB}"/>
              </a:ext>
            </a:extLst>
          </p:cNvPr>
          <p:cNvSpPr txBox="1"/>
          <p:nvPr/>
        </p:nvSpPr>
        <p:spPr>
          <a:xfrm>
            <a:off x="7362334" y="5987018"/>
            <a:ext cx="2224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err="1"/>
              <a:t>Materialize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407370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2800D7-79BA-454D-844C-E769803C9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solidFill>
                  <a:schemeClr val="accent1">
                    <a:lumMod val="75000"/>
                  </a:schemeClr>
                </a:solidFill>
              </a:rPr>
              <a:t>Y no es suficiente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21BC3D-1DE0-409D-9545-0BD2F4D59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6" y="1828800"/>
            <a:ext cx="10515600" cy="4351337"/>
          </a:xfrm>
        </p:spPr>
        <p:txBody>
          <a:bodyPr>
            <a:normAutofit lnSpcReduction="10000"/>
          </a:bodyPr>
          <a:lstStyle/>
          <a:p>
            <a:r>
              <a:rPr lang="es-CL" dirty="0"/>
              <a:t>Las páginas web no viven solo de HTML y CSS: Deben ser dinámicas, ofrecer diferentes inputs al usuario, responder a eventos, comunicarse con el servidor, ser asíncronas…</a:t>
            </a:r>
          </a:p>
          <a:p>
            <a:r>
              <a:rPr lang="es-CL" dirty="0" err="1"/>
              <a:t>Javascript</a:t>
            </a:r>
            <a:r>
              <a:rPr lang="es-CL" dirty="0"/>
              <a:t> es un lenguaje usado para dar dinamismo a la página web: Permite modificar toda la estructura DOM, además de poder programar prácticamente lo que quieran:</a:t>
            </a:r>
          </a:p>
          <a:p>
            <a:pPr lvl="1"/>
            <a:r>
              <a:rPr lang="es-CL" dirty="0"/>
              <a:t>Juegos, máquinas virtuales, </a:t>
            </a:r>
            <a:r>
              <a:rPr lang="es-CL" dirty="0" err="1"/>
              <a:t>etc</a:t>
            </a:r>
            <a:r>
              <a:rPr lang="es-CL" dirty="0"/>
              <a:t>…</a:t>
            </a:r>
          </a:p>
          <a:p>
            <a:r>
              <a:rPr lang="es-CL" dirty="0"/>
              <a:t>Comunicación con el servidor? Python, SQL, sistemas de archivos, seguridad, escalamiento …</a:t>
            </a:r>
          </a:p>
          <a:p>
            <a:r>
              <a:rPr lang="es-CL" dirty="0"/>
              <a:t>Diferentes mecanismos para hacer sus páginas web (</a:t>
            </a:r>
            <a:r>
              <a:rPr lang="es-CL" dirty="0" err="1"/>
              <a:t>frameworks</a:t>
            </a:r>
            <a:r>
              <a:rPr lang="es-CL" dirty="0"/>
              <a:t>): Angular, </a:t>
            </a:r>
            <a:r>
              <a:rPr lang="es-CL" dirty="0" err="1"/>
              <a:t>React</a:t>
            </a:r>
            <a:r>
              <a:rPr lang="es-CL" dirty="0"/>
              <a:t>, </a:t>
            </a:r>
            <a:r>
              <a:rPr lang="es-CL" dirty="0" err="1"/>
              <a:t>Vue</a:t>
            </a:r>
            <a:r>
              <a:rPr lang="es-CL" dirty="0"/>
              <a:t> …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AA2684-F624-4F85-823E-0BBA418B8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39AB6-AFBB-47CB-A8BC-A4C87AFFBFC1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95847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2800D7-79BA-454D-844C-E769803C9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solidFill>
                  <a:schemeClr val="accent1">
                    <a:lumMod val="75000"/>
                  </a:schemeClr>
                </a:solidFill>
              </a:rPr>
              <a:t>Sobre el </a:t>
            </a:r>
            <a:r>
              <a:rPr lang="es-CL" dirty="0" err="1">
                <a:solidFill>
                  <a:schemeClr val="accent1">
                    <a:lumMod val="75000"/>
                  </a:schemeClr>
                </a:solidFill>
              </a:rPr>
              <a:t>deployment</a:t>
            </a:r>
            <a:endParaRPr lang="es-C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21BC3D-1DE0-409D-9545-0BD2F4D59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Para poder compartir y poner en producción sus aplicaciones web es necesario subir todo el código al servidor.</a:t>
            </a:r>
          </a:p>
          <a:p>
            <a:r>
              <a:rPr lang="es-CL" dirty="0"/>
              <a:t>El servidor no es más que un PC conectado a internet, visible a todo el mundo a través de una dirección IP.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AA2684-F624-4F85-823E-0BBA418B8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39AB6-AFBB-47CB-A8BC-A4C87AFFBFC1}" type="slidenum">
              <a:rPr lang="es-CL" smtClean="0"/>
              <a:t>8</a:t>
            </a:fld>
            <a:endParaRPr lang="es-CL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737A56-A94B-4DE8-931E-FE67AFEB7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580" y="3668877"/>
            <a:ext cx="5426840" cy="305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187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2800D7-79BA-454D-844C-E769803C9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solidFill>
                  <a:schemeClr val="accent1">
                    <a:lumMod val="75000"/>
                  </a:schemeClr>
                </a:solidFill>
              </a:rPr>
              <a:t>Sobre el </a:t>
            </a:r>
            <a:r>
              <a:rPr lang="es-CL" dirty="0" err="1">
                <a:solidFill>
                  <a:schemeClr val="accent1">
                    <a:lumMod val="75000"/>
                  </a:schemeClr>
                </a:solidFill>
              </a:rPr>
              <a:t>deployment</a:t>
            </a:r>
            <a:endParaRPr lang="es-C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21BC3D-1DE0-409D-9545-0BD2F4D59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El </a:t>
            </a:r>
            <a:r>
              <a:rPr lang="es-CL" dirty="0" err="1"/>
              <a:t>deployment</a:t>
            </a:r>
            <a:r>
              <a:rPr lang="es-CL" dirty="0"/>
              <a:t> de las aplicaciones deben ser consistentes en cuanto a la dirección de los archivos, el acceso a la base de datos, además de configurar de antemano la respuesta del servidor (programa) que puede ser:</a:t>
            </a:r>
          </a:p>
          <a:p>
            <a:pPr lvl="1"/>
            <a:r>
              <a:rPr lang="es-CL" dirty="0"/>
              <a:t>Apache</a:t>
            </a:r>
          </a:p>
          <a:p>
            <a:pPr lvl="1"/>
            <a:r>
              <a:rPr lang="es-CL" dirty="0"/>
              <a:t>Windows server</a:t>
            </a:r>
          </a:p>
          <a:p>
            <a:pPr lvl="1"/>
            <a:r>
              <a:rPr lang="es-CL" dirty="0" err="1"/>
              <a:t>Nginx</a:t>
            </a:r>
            <a:endParaRPr lang="es-CL" dirty="0"/>
          </a:p>
          <a:p>
            <a:pPr lvl="1"/>
            <a:endParaRPr lang="es-CL" dirty="0"/>
          </a:p>
          <a:p>
            <a:pPr lvl="1"/>
            <a:endParaRPr lang="es-CL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AA2684-F624-4F85-823E-0BBA418B8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39AB6-AFBB-47CB-A8BC-A4C87AFFBFC1}" type="slidenum">
              <a:rPr lang="es-CL" smtClean="0"/>
              <a:t>9</a:t>
            </a:fld>
            <a:endParaRPr lang="es-CL"/>
          </a:p>
        </p:txBody>
      </p:sp>
      <p:pic>
        <p:nvPicPr>
          <p:cNvPr id="2050" name="Picture 2" descr="March 2020 Web Server Survey: Market share of Nginx domains surpass Apache  • InfoTech News">
            <a:extLst>
              <a:ext uri="{FF2B5EF4-FFF2-40B4-BE49-F238E27FC236}">
                <a16:creationId xmlns:a16="http://schemas.microsoft.com/office/drawing/2014/main" id="{482273E2-4CB8-4E92-B2A6-51D28525AD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4" t="8242" r="5492" b="6529"/>
          <a:stretch/>
        </p:blipFill>
        <p:spPr bwMode="auto">
          <a:xfrm>
            <a:off x="4403782" y="3249902"/>
            <a:ext cx="6914810" cy="320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40158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2110</TotalTime>
  <Words>667</Words>
  <Application>Microsoft Office PowerPoint</Application>
  <PresentationFormat>Panorámica</PresentationFormat>
  <Paragraphs>79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 2</vt:lpstr>
      <vt:lpstr>HDOfficeLightV0</vt:lpstr>
      <vt:lpstr>Auxiliar N°1 Setup inicial</vt:lpstr>
      <vt:lpstr>Sobre las herramientas</vt:lpstr>
      <vt:lpstr>HTML, CSS?</vt:lpstr>
      <vt:lpstr>HTML, CSS?</vt:lpstr>
      <vt:lpstr>HTML, CSS?</vt:lpstr>
      <vt:lpstr>HTML, CSS……</vt:lpstr>
      <vt:lpstr>Y no es suficiente</vt:lpstr>
      <vt:lpstr>Sobre el deployment</vt:lpstr>
      <vt:lpstr>Sobre el deployment</vt:lpstr>
      <vt:lpstr>Sobre el deployment</vt:lpstr>
      <vt:lpstr>Para subir las cosas a anakena</vt:lpstr>
      <vt:lpstr>Pasemos a la acción…</vt:lpstr>
      <vt:lpstr>Muchas 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Auxiliar N°1 C++</dc:title>
  <dc:creator>Pablo Nicolas Pizarro Riffo (pablo.pizarro)</dc:creator>
  <cp:lastModifiedBy>Pablo Pizarro</cp:lastModifiedBy>
  <cp:revision>55</cp:revision>
  <dcterms:created xsi:type="dcterms:W3CDTF">2019-08-04T03:26:24Z</dcterms:created>
  <dcterms:modified xsi:type="dcterms:W3CDTF">2020-09-07T01:10:37Z</dcterms:modified>
</cp:coreProperties>
</file>