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4"/>
    <p:sldMasterId id="2147483649" r:id="rId5"/>
  </p:sldMasterIdLst>
  <p:notesMasterIdLst>
    <p:notesMasterId r:id="rId33"/>
  </p:notesMasterIdLst>
  <p:handoutMasterIdLst>
    <p:handoutMasterId r:id="rId34"/>
  </p:handoutMasterIdLst>
  <p:sldIdLst>
    <p:sldId id="256" r:id="rId6"/>
    <p:sldId id="257" r:id="rId7"/>
    <p:sldId id="262" r:id="rId8"/>
    <p:sldId id="258" r:id="rId9"/>
    <p:sldId id="263" r:id="rId10"/>
    <p:sldId id="264" r:id="rId11"/>
    <p:sldId id="265" r:id="rId12"/>
    <p:sldId id="266" r:id="rId13"/>
    <p:sldId id="267" r:id="rId14"/>
    <p:sldId id="288" r:id="rId15"/>
    <p:sldId id="274" r:id="rId16"/>
    <p:sldId id="275" r:id="rId17"/>
    <p:sldId id="276" r:id="rId18"/>
    <p:sldId id="278" r:id="rId19"/>
    <p:sldId id="279" r:id="rId20"/>
    <p:sldId id="280" r:id="rId21"/>
    <p:sldId id="281" r:id="rId22"/>
    <p:sldId id="268" r:id="rId23"/>
    <p:sldId id="284" r:id="rId24"/>
    <p:sldId id="285" r:id="rId25"/>
    <p:sldId id="286" r:id="rId26"/>
    <p:sldId id="269" r:id="rId27"/>
    <p:sldId id="271" r:id="rId28"/>
    <p:sldId id="272" r:id="rId29"/>
    <p:sldId id="273" r:id="rId30"/>
    <p:sldId id="261" r:id="rId31"/>
    <p:sldId id="260" r:id="rId32"/>
  </p:sldIdLst>
  <p:sldSz cx="9144000" cy="6858000" type="screen4x3"/>
  <p:notesSz cx="6858000" cy="9144000"/>
  <p:defaultTextStyle>
    <a:defPPr>
      <a:defRPr lang="es-ES_tradnl"/>
    </a:defPPr>
    <a:lvl1pPr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8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79"/>
    <p:restoredTop sz="94687"/>
  </p:normalViewPr>
  <p:slideViewPr>
    <p:cSldViewPr>
      <p:cViewPr varScale="1">
        <p:scale>
          <a:sx n="116" d="100"/>
          <a:sy n="116" d="100"/>
        </p:scale>
        <p:origin x="1661"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A771A-987A-C553-F2EB-1A525610E32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pPr>
              <a:defRPr/>
            </a:pPr>
            <a:endParaRPr lang="en-US" altLang="es-ES"/>
          </a:p>
        </p:txBody>
      </p:sp>
      <p:sp>
        <p:nvSpPr>
          <p:cNvPr id="3" name="Date Placeholder 2">
            <a:extLst>
              <a:ext uri="{FF2B5EF4-FFF2-40B4-BE49-F238E27FC236}">
                <a16:creationId xmlns:a16="http://schemas.microsoft.com/office/drawing/2014/main" id="{8A623F4A-B09A-2BA4-CA64-A11EF6A6D151}"/>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pPr>
              <a:defRPr/>
            </a:pPr>
            <a:fld id="{F47D0A1B-3DE9-403A-AF87-E8FC9B7BCED3}" type="datetimeFigureOut">
              <a:rPr lang="en-US" altLang="es-ES"/>
              <a:pPr>
                <a:defRPr/>
              </a:pPr>
              <a:t>5/31/2022</a:t>
            </a:fld>
            <a:endParaRPr lang="en-US" altLang="es-ES"/>
          </a:p>
        </p:txBody>
      </p:sp>
      <p:sp>
        <p:nvSpPr>
          <p:cNvPr id="4" name="Footer Placeholder 3">
            <a:extLst>
              <a:ext uri="{FF2B5EF4-FFF2-40B4-BE49-F238E27FC236}">
                <a16:creationId xmlns:a16="http://schemas.microsoft.com/office/drawing/2014/main" id="{1B3EC09F-AE48-D8C7-7128-5815952FC6E9}"/>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pPr>
              <a:defRPr/>
            </a:pPr>
            <a:endParaRPr lang="en-US" altLang="es-ES"/>
          </a:p>
        </p:txBody>
      </p:sp>
      <p:sp>
        <p:nvSpPr>
          <p:cNvPr id="5" name="Slide Number Placeholder 4">
            <a:extLst>
              <a:ext uri="{FF2B5EF4-FFF2-40B4-BE49-F238E27FC236}">
                <a16:creationId xmlns:a16="http://schemas.microsoft.com/office/drawing/2014/main" id="{576722BC-3AC8-C694-F3C8-AB947A6D9EB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pPr>
              <a:defRPr/>
            </a:pPr>
            <a:fld id="{A18598A6-4326-4D42-A2CC-119C1B80DE0B}" type="slidenum">
              <a:rPr lang="en-US" altLang="es-ES"/>
              <a:pPr>
                <a:defRPr/>
              </a:pPr>
              <a:t>‹Nº›</a:t>
            </a:fld>
            <a:endParaRPr lang="en-US" alt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09AE39AF-6320-D9B7-AA9B-222FF3FEDD8D}"/>
              </a:ext>
            </a:extLst>
          </p:cNvPr>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
        <p:nvSpPr>
          <p:cNvPr id="2" name="Rectangle 2">
            <a:extLst>
              <a:ext uri="{FF2B5EF4-FFF2-40B4-BE49-F238E27FC236}">
                <a16:creationId xmlns:a16="http://schemas.microsoft.com/office/drawing/2014/main" id="{E4488CFA-55C3-9F04-8AE3-FE1453090879}"/>
              </a:ext>
            </a:extLst>
          </p:cNvPr>
          <p:cNvSpPr>
            <a:spLocks noGrp="1"/>
          </p:cNvSpPr>
          <p:nvPr>
            <p:ph type="body" sz="quarter" idx="1"/>
          </p:nvPr>
        </p:nvSpPr>
        <p:spPr bwMode="auto">
          <a:xfrm>
            <a:off x="914400" y="4343400"/>
            <a:ext cx="5029200" cy="4114800"/>
          </a:xfrm>
          <a:prstGeom prst="rect">
            <a:avLst/>
          </a:prstGeom>
          <a:noFill/>
          <a:ln w="9525" cap="flat" cmpd="sng">
            <a:noFill/>
            <a:prstDash val="solid"/>
            <a:bevel/>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s-ES_tradnl" altLang="x-none" noProof="0">
                <a:sym typeface="Avenir Roman" charset="0"/>
              </a:rPr>
              <a:t>Click to edit Master text styles</a:t>
            </a:r>
          </a:p>
          <a:p>
            <a:pPr lvl="1"/>
            <a:r>
              <a:rPr lang="es-ES_tradnl" altLang="x-none" noProof="0">
                <a:sym typeface="Avenir Roman" charset="0"/>
              </a:rPr>
              <a:t>Second level</a:t>
            </a:r>
          </a:p>
          <a:p>
            <a:pPr lvl="2"/>
            <a:r>
              <a:rPr lang="es-ES_tradnl" altLang="x-none" noProof="0">
                <a:sym typeface="Avenir Roman" charset="0"/>
              </a:rPr>
              <a:t>Third level</a:t>
            </a:r>
          </a:p>
          <a:p>
            <a:pPr lvl="3"/>
            <a:r>
              <a:rPr lang="es-ES_tradnl" altLang="x-none" noProof="0">
                <a:sym typeface="Avenir Roman" charset="0"/>
              </a:rPr>
              <a:t>Fourth level</a:t>
            </a:r>
          </a:p>
          <a:p>
            <a:pPr lvl="4"/>
            <a:r>
              <a:rPr lang="es-ES_tradnl" altLang="x-none" noProof="0">
                <a:sym typeface="Avenir Roman"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indent="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indent="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indent="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indent="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Tree>
    <p:extLst>
      <p:ext uri="{BB962C8B-B14F-4D97-AF65-F5344CB8AC3E}">
        <p14:creationId xmlns:p14="http://schemas.microsoft.com/office/powerpoint/2010/main" val="241959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336577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1600200"/>
            <a:ext cx="2286000" cy="4525963"/>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0" y="1600200"/>
            <a:ext cx="6705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301058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vert="horz"/>
          <a:lstStyle/>
          <a:p>
            <a:r>
              <a:rPr lang="es-ES_tradnl"/>
              <a:t>Clic para editar título</a:t>
            </a:r>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
        <p:nvSpPr>
          <p:cNvPr id="4" name="Rectangle 6">
            <a:extLst>
              <a:ext uri="{FF2B5EF4-FFF2-40B4-BE49-F238E27FC236}">
                <a16:creationId xmlns:a16="http://schemas.microsoft.com/office/drawing/2014/main" id="{BF9D26CA-F4B0-BD2A-0BCA-0F58DD59F9FB}"/>
              </a:ext>
            </a:extLst>
          </p:cNvPr>
          <p:cNvSpPr>
            <a:spLocks noGrp="1"/>
          </p:cNvSpPr>
          <p:nvPr>
            <p:ph type="sldNum" sz="quarter" idx="10"/>
          </p:nvPr>
        </p:nvSpPr>
        <p:spPr/>
        <p:txBody>
          <a:bodyPr/>
          <a:lstStyle>
            <a:lvl1pPr>
              <a:defRPr/>
            </a:lvl1pPr>
          </a:lstStyle>
          <a:p>
            <a:pPr>
              <a:defRPr/>
            </a:pPr>
            <a:fld id="{F6D96886-2A9A-4FAB-919C-F75E0099EB74}" type="slidenum">
              <a:rPr lang="es-ES_tradnl" altLang="es-ES"/>
              <a:pPr>
                <a:defRPr/>
              </a:pPr>
              <a:t>‹Nº›</a:t>
            </a:fld>
            <a:endParaRPr lang="es-ES_tradnl" altLang="es-ES"/>
          </a:p>
        </p:txBody>
      </p:sp>
    </p:spTree>
    <p:extLst>
      <p:ext uri="{BB962C8B-B14F-4D97-AF65-F5344CB8AC3E}">
        <p14:creationId xmlns:p14="http://schemas.microsoft.com/office/powerpoint/2010/main" val="323172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02B5B742-A9CB-79F2-102F-327617728791}"/>
              </a:ext>
            </a:extLst>
          </p:cNvPr>
          <p:cNvSpPr>
            <a:spLocks noGrp="1"/>
          </p:cNvSpPr>
          <p:nvPr>
            <p:ph type="sldNum" sz="quarter" idx="10"/>
          </p:nvPr>
        </p:nvSpPr>
        <p:spPr/>
        <p:txBody>
          <a:bodyPr/>
          <a:lstStyle>
            <a:lvl1pPr>
              <a:defRPr/>
            </a:lvl1pPr>
          </a:lstStyle>
          <a:p>
            <a:pPr>
              <a:defRPr/>
            </a:pPr>
            <a:fld id="{F136ECE5-6B77-4C45-8CFE-007849E54C4D}" type="slidenum">
              <a:rPr lang="es-ES_tradnl" altLang="es-ES"/>
              <a:pPr>
                <a:defRPr/>
              </a:pPr>
              <a:t>‹Nº›</a:t>
            </a:fld>
            <a:endParaRPr lang="es-ES_tradnl" altLang="es-ES"/>
          </a:p>
        </p:txBody>
      </p:sp>
    </p:spTree>
    <p:extLst>
      <p:ext uri="{BB962C8B-B14F-4D97-AF65-F5344CB8AC3E}">
        <p14:creationId xmlns:p14="http://schemas.microsoft.com/office/powerpoint/2010/main" val="1373433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4" name="Rectangle 6">
            <a:extLst>
              <a:ext uri="{FF2B5EF4-FFF2-40B4-BE49-F238E27FC236}">
                <a16:creationId xmlns:a16="http://schemas.microsoft.com/office/drawing/2014/main" id="{9F9891A1-6D46-1CD2-0C50-B411A1EAE86E}"/>
              </a:ext>
            </a:extLst>
          </p:cNvPr>
          <p:cNvSpPr>
            <a:spLocks noGrp="1"/>
          </p:cNvSpPr>
          <p:nvPr>
            <p:ph type="sldNum" sz="quarter" idx="10"/>
          </p:nvPr>
        </p:nvSpPr>
        <p:spPr/>
        <p:txBody>
          <a:bodyPr/>
          <a:lstStyle>
            <a:lvl1pPr>
              <a:defRPr/>
            </a:lvl1pPr>
          </a:lstStyle>
          <a:p>
            <a:pPr>
              <a:defRPr/>
            </a:pPr>
            <a:fld id="{3B953D87-5D46-45B2-AEBA-6ABB177EDDA8}" type="slidenum">
              <a:rPr lang="es-ES_tradnl" altLang="es-ES"/>
              <a:pPr>
                <a:defRPr/>
              </a:pPr>
              <a:t>‹Nº›</a:t>
            </a:fld>
            <a:endParaRPr lang="es-ES_tradnl" altLang="es-ES"/>
          </a:p>
        </p:txBody>
      </p:sp>
    </p:spTree>
    <p:extLst>
      <p:ext uri="{BB962C8B-B14F-4D97-AF65-F5344CB8AC3E}">
        <p14:creationId xmlns:p14="http://schemas.microsoft.com/office/powerpoint/2010/main" val="762975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Rectangle 6">
            <a:extLst>
              <a:ext uri="{FF2B5EF4-FFF2-40B4-BE49-F238E27FC236}">
                <a16:creationId xmlns:a16="http://schemas.microsoft.com/office/drawing/2014/main" id="{22B97D99-D21A-9B33-19CC-FA6D62733E8D}"/>
              </a:ext>
            </a:extLst>
          </p:cNvPr>
          <p:cNvSpPr>
            <a:spLocks noGrp="1"/>
          </p:cNvSpPr>
          <p:nvPr>
            <p:ph type="sldNum" sz="quarter" idx="10"/>
          </p:nvPr>
        </p:nvSpPr>
        <p:spPr/>
        <p:txBody>
          <a:bodyPr/>
          <a:lstStyle>
            <a:lvl1pPr>
              <a:defRPr/>
            </a:lvl1pPr>
          </a:lstStyle>
          <a:p>
            <a:pPr>
              <a:defRPr/>
            </a:pPr>
            <a:fld id="{4EE43618-9AA3-45D1-9CD0-A799DEDF9763}" type="slidenum">
              <a:rPr lang="es-ES_tradnl" altLang="es-ES"/>
              <a:pPr>
                <a:defRPr/>
              </a:pPr>
              <a:t>‹Nº›</a:t>
            </a:fld>
            <a:endParaRPr lang="es-ES_tradnl" altLang="es-ES"/>
          </a:p>
        </p:txBody>
      </p:sp>
    </p:spTree>
    <p:extLst>
      <p:ext uri="{BB962C8B-B14F-4D97-AF65-F5344CB8AC3E}">
        <p14:creationId xmlns:p14="http://schemas.microsoft.com/office/powerpoint/2010/main" val="507247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Rectangle 6">
            <a:extLst>
              <a:ext uri="{FF2B5EF4-FFF2-40B4-BE49-F238E27FC236}">
                <a16:creationId xmlns:a16="http://schemas.microsoft.com/office/drawing/2014/main" id="{2901FF43-90EB-6A4B-CB0D-B6B846DBCB67}"/>
              </a:ext>
            </a:extLst>
          </p:cNvPr>
          <p:cNvSpPr>
            <a:spLocks noGrp="1"/>
          </p:cNvSpPr>
          <p:nvPr>
            <p:ph type="sldNum" sz="quarter" idx="10"/>
          </p:nvPr>
        </p:nvSpPr>
        <p:spPr/>
        <p:txBody>
          <a:bodyPr/>
          <a:lstStyle>
            <a:lvl1pPr>
              <a:defRPr/>
            </a:lvl1pPr>
          </a:lstStyle>
          <a:p>
            <a:pPr>
              <a:defRPr/>
            </a:pPr>
            <a:fld id="{C78AF40C-5376-4776-9669-19AF7DA8C84A}" type="slidenum">
              <a:rPr lang="es-ES_tradnl" altLang="es-ES"/>
              <a:pPr>
                <a:defRPr/>
              </a:pPr>
              <a:t>‹Nº›</a:t>
            </a:fld>
            <a:endParaRPr lang="es-ES_tradnl" altLang="es-ES"/>
          </a:p>
        </p:txBody>
      </p:sp>
    </p:spTree>
    <p:extLst>
      <p:ext uri="{BB962C8B-B14F-4D97-AF65-F5344CB8AC3E}">
        <p14:creationId xmlns:p14="http://schemas.microsoft.com/office/powerpoint/2010/main" val="564768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Rectangle 6">
            <a:extLst>
              <a:ext uri="{FF2B5EF4-FFF2-40B4-BE49-F238E27FC236}">
                <a16:creationId xmlns:a16="http://schemas.microsoft.com/office/drawing/2014/main" id="{866B0D97-A7E9-F364-E826-F95390D807E5}"/>
              </a:ext>
            </a:extLst>
          </p:cNvPr>
          <p:cNvSpPr>
            <a:spLocks noGrp="1"/>
          </p:cNvSpPr>
          <p:nvPr>
            <p:ph type="sldNum" sz="quarter" idx="10"/>
          </p:nvPr>
        </p:nvSpPr>
        <p:spPr/>
        <p:txBody>
          <a:bodyPr/>
          <a:lstStyle>
            <a:lvl1pPr>
              <a:defRPr/>
            </a:lvl1pPr>
          </a:lstStyle>
          <a:p>
            <a:pPr>
              <a:defRPr/>
            </a:pPr>
            <a:fld id="{519EDFD9-0A35-4F78-9165-F5F20392C3F2}" type="slidenum">
              <a:rPr lang="es-ES_tradnl" altLang="es-ES"/>
              <a:pPr>
                <a:defRPr/>
              </a:pPr>
              <a:t>‹Nº›</a:t>
            </a:fld>
            <a:endParaRPr lang="es-ES_tradnl" altLang="es-ES"/>
          </a:p>
        </p:txBody>
      </p:sp>
    </p:spTree>
    <p:extLst>
      <p:ext uri="{BB962C8B-B14F-4D97-AF65-F5344CB8AC3E}">
        <p14:creationId xmlns:p14="http://schemas.microsoft.com/office/powerpoint/2010/main" val="2350640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0F5D65C-8199-13BB-9988-3F85B0E195CE}"/>
              </a:ext>
            </a:extLst>
          </p:cNvPr>
          <p:cNvSpPr>
            <a:spLocks noGrp="1"/>
          </p:cNvSpPr>
          <p:nvPr>
            <p:ph type="sldNum" sz="quarter" idx="10"/>
          </p:nvPr>
        </p:nvSpPr>
        <p:spPr/>
        <p:txBody>
          <a:bodyPr/>
          <a:lstStyle>
            <a:lvl1pPr>
              <a:defRPr/>
            </a:lvl1pPr>
          </a:lstStyle>
          <a:p>
            <a:pPr>
              <a:defRPr/>
            </a:pPr>
            <a:fld id="{F17C8135-91BF-4183-87C9-BF6D3303959E}" type="slidenum">
              <a:rPr lang="es-ES_tradnl" altLang="es-ES"/>
              <a:pPr>
                <a:defRPr/>
              </a:pPr>
              <a:t>‹Nº›</a:t>
            </a:fld>
            <a:endParaRPr lang="es-ES_tradnl" altLang="es-ES"/>
          </a:p>
        </p:txBody>
      </p:sp>
    </p:spTree>
    <p:extLst>
      <p:ext uri="{BB962C8B-B14F-4D97-AF65-F5344CB8AC3E}">
        <p14:creationId xmlns:p14="http://schemas.microsoft.com/office/powerpoint/2010/main" val="3286025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a:extLst>
              <a:ext uri="{FF2B5EF4-FFF2-40B4-BE49-F238E27FC236}">
                <a16:creationId xmlns:a16="http://schemas.microsoft.com/office/drawing/2014/main" id="{91F7F106-2E33-3704-7BD3-12872EA733EA}"/>
              </a:ext>
            </a:extLst>
          </p:cNvPr>
          <p:cNvSpPr>
            <a:spLocks noGrp="1"/>
          </p:cNvSpPr>
          <p:nvPr>
            <p:ph type="sldNum" sz="quarter" idx="10"/>
          </p:nvPr>
        </p:nvSpPr>
        <p:spPr/>
        <p:txBody>
          <a:bodyPr/>
          <a:lstStyle>
            <a:lvl1pPr>
              <a:defRPr/>
            </a:lvl1pPr>
          </a:lstStyle>
          <a:p>
            <a:pPr>
              <a:defRPr/>
            </a:pPr>
            <a:fld id="{A36ED2B5-A8A4-4374-9426-53FE94887259}" type="slidenum">
              <a:rPr lang="es-ES_tradnl" altLang="es-ES"/>
              <a:pPr>
                <a:defRPr/>
              </a:pPr>
              <a:t>‹Nº›</a:t>
            </a:fld>
            <a:endParaRPr lang="es-ES_tradnl" altLang="es-ES"/>
          </a:p>
        </p:txBody>
      </p:sp>
    </p:spTree>
    <p:extLst>
      <p:ext uri="{BB962C8B-B14F-4D97-AF65-F5344CB8AC3E}">
        <p14:creationId xmlns:p14="http://schemas.microsoft.com/office/powerpoint/2010/main" val="414281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42082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a:extLst>
              <a:ext uri="{FF2B5EF4-FFF2-40B4-BE49-F238E27FC236}">
                <a16:creationId xmlns:a16="http://schemas.microsoft.com/office/drawing/2014/main" id="{21411B25-B578-175D-D917-FB492D91AEF4}"/>
              </a:ext>
            </a:extLst>
          </p:cNvPr>
          <p:cNvSpPr>
            <a:spLocks noGrp="1"/>
          </p:cNvSpPr>
          <p:nvPr>
            <p:ph type="sldNum" sz="quarter" idx="10"/>
          </p:nvPr>
        </p:nvSpPr>
        <p:spPr/>
        <p:txBody>
          <a:bodyPr/>
          <a:lstStyle>
            <a:lvl1pPr>
              <a:defRPr/>
            </a:lvl1pPr>
          </a:lstStyle>
          <a:p>
            <a:pPr>
              <a:defRPr/>
            </a:pPr>
            <a:fld id="{2B992F5D-96FB-4E2E-91A1-58614BA397C3}" type="slidenum">
              <a:rPr lang="es-ES_tradnl" altLang="es-ES"/>
              <a:pPr>
                <a:defRPr/>
              </a:pPr>
              <a:t>‹Nº›</a:t>
            </a:fld>
            <a:endParaRPr lang="es-ES_tradnl" altLang="es-ES"/>
          </a:p>
        </p:txBody>
      </p:sp>
    </p:spTree>
    <p:extLst>
      <p:ext uri="{BB962C8B-B14F-4D97-AF65-F5344CB8AC3E}">
        <p14:creationId xmlns:p14="http://schemas.microsoft.com/office/powerpoint/2010/main" val="1533129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4E9CEB0C-B056-AC5C-91FD-97D2CDD8C0CE}"/>
              </a:ext>
            </a:extLst>
          </p:cNvPr>
          <p:cNvSpPr>
            <a:spLocks noGrp="1"/>
          </p:cNvSpPr>
          <p:nvPr>
            <p:ph type="sldNum" sz="quarter" idx="10"/>
          </p:nvPr>
        </p:nvSpPr>
        <p:spPr/>
        <p:txBody>
          <a:bodyPr/>
          <a:lstStyle>
            <a:lvl1pPr>
              <a:defRPr/>
            </a:lvl1pPr>
          </a:lstStyle>
          <a:p>
            <a:pPr>
              <a:defRPr/>
            </a:pPr>
            <a:fld id="{6EC746C5-7D0F-4DA1-95FE-7FD2A8B35A83}" type="slidenum">
              <a:rPr lang="es-ES_tradnl" altLang="es-ES"/>
              <a:pPr>
                <a:defRPr/>
              </a:pPr>
              <a:t>‹Nº›</a:t>
            </a:fld>
            <a:endParaRPr lang="es-ES_tradnl" altLang="es-ES"/>
          </a:p>
        </p:txBody>
      </p:sp>
    </p:spTree>
    <p:extLst>
      <p:ext uri="{BB962C8B-B14F-4D97-AF65-F5344CB8AC3E}">
        <p14:creationId xmlns:p14="http://schemas.microsoft.com/office/powerpoint/2010/main" val="670801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7D1E3FA6-789B-F9D8-871D-700C4E4B0272}"/>
              </a:ext>
            </a:extLst>
          </p:cNvPr>
          <p:cNvSpPr>
            <a:spLocks noGrp="1"/>
          </p:cNvSpPr>
          <p:nvPr>
            <p:ph type="sldNum" sz="quarter" idx="10"/>
          </p:nvPr>
        </p:nvSpPr>
        <p:spPr/>
        <p:txBody>
          <a:bodyPr/>
          <a:lstStyle>
            <a:lvl1pPr>
              <a:defRPr/>
            </a:lvl1pPr>
          </a:lstStyle>
          <a:p>
            <a:pPr>
              <a:defRPr/>
            </a:pPr>
            <a:fld id="{3CB7DDED-CD2C-4950-A740-25B04068954C}" type="slidenum">
              <a:rPr lang="es-ES_tradnl" altLang="es-ES"/>
              <a:pPr>
                <a:defRPr/>
              </a:pPr>
              <a:t>‹Nº›</a:t>
            </a:fld>
            <a:endParaRPr lang="es-ES_tradnl" altLang="es-ES"/>
          </a:p>
        </p:txBody>
      </p:sp>
    </p:spTree>
    <p:extLst>
      <p:ext uri="{BB962C8B-B14F-4D97-AF65-F5344CB8AC3E}">
        <p14:creationId xmlns:p14="http://schemas.microsoft.com/office/powerpoint/2010/main" val="42094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Tree>
    <p:extLst>
      <p:ext uri="{BB962C8B-B14F-4D97-AF65-F5344CB8AC3E}">
        <p14:creationId xmlns:p14="http://schemas.microsoft.com/office/powerpoint/2010/main" val="362207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179476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339882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Tree>
    <p:extLst>
      <p:ext uri="{BB962C8B-B14F-4D97-AF65-F5344CB8AC3E}">
        <p14:creationId xmlns:p14="http://schemas.microsoft.com/office/powerpoint/2010/main" val="249167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33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233779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103833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D82ED30D-CC54-FA2C-D724-EEE629E5F56E}"/>
              </a:ext>
            </a:extLst>
          </p:cNvPr>
          <p:cNvSpPr>
            <a:spLocks noGrp="1"/>
          </p:cNvSpPr>
          <p:nvPr>
            <p:ph type="title"/>
          </p:nvPr>
        </p:nvSpPr>
        <p:spPr bwMode="auto">
          <a:xfrm>
            <a:off x="0" y="2957513"/>
            <a:ext cx="91440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ctr" anchorCtr="0" compatLnSpc="1">
            <a:prstTxWarp prst="textNoShape">
              <a:avLst/>
            </a:prstTxWarp>
          </a:bodyPr>
          <a:lstStyle/>
          <a:p>
            <a:pPr lvl="0"/>
            <a:r>
              <a:rPr lang="es-ES_tradnl" altLang="es-ES">
                <a:sym typeface="Arial Narrow" panose="020B0606020202030204" pitchFamily="34" charset="0"/>
              </a:rPr>
              <a:t>Click to edit Master title style</a:t>
            </a:r>
          </a:p>
        </p:txBody>
      </p:sp>
      <p:pic>
        <p:nvPicPr>
          <p:cNvPr id="1027" name="Picture 2" descr="logoblanco.png">
            <a:extLst>
              <a:ext uri="{FF2B5EF4-FFF2-40B4-BE49-F238E27FC236}">
                <a16:creationId xmlns:a16="http://schemas.microsoft.com/office/drawing/2014/main" id="{41C404A8-BCA8-C436-5454-4A09A60AE253}"/>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75538" y="3106738"/>
            <a:ext cx="12223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E3BE81FE-47F3-7F69-4A71-0DC5AB93A17C}"/>
              </a:ext>
            </a:extLst>
          </p:cNvPr>
          <p:cNvGrpSpPr>
            <a:grpSpLocks/>
          </p:cNvGrpSpPr>
          <p:nvPr/>
        </p:nvGrpSpPr>
        <p:grpSpPr bwMode="auto">
          <a:xfrm>
            <a:off x="0" y="6402388"/>
            <a:ext cx="9150350" cy="463550"/>
            <a:chOff x="0" y="0"/>
            <a:chExt cx="9151698" cy="464252"/>
          </a:xfrm>
        </p:grpSpPr>
        <p:sp>
          <p:nvSpPr>
            <p:cNvPr id="2" name="Rectangle 2">
              <a:extLst>
                <a:ext uri="{FF2B5EF4-FFF2-40B4-BE49-F238E27FC236}">
                  <a16:creationId xmlns:a16="http://schemas.microsoft.com/office/drawing/2014/main" id="{3EEBE0B9-C684-765C-4937-AB34DB9703DA}"/>
                </a:ext>
              </a:extLst>
            </p:cNvPr>
            <p:cNvSpPr>
              <a:spLocks/>
            </p:cNvSpPr>
            <p:nvPr/>
          </p:nvSpPr>
          <p:spPr bwMode="auto">
            <a:xfrm>
              <a:off x="0" y="0"/>
              <a:ext cx="9151698" cy="464252"/>
            </a:xfrm>
            <a:prstGeom prst="rect">
              <a:avLst/>
            </a:prstGeom>
            <a:solidFill>
              <a:srgbClr val="0098CD"/>
            </a:solidFill>
            <a:ln w="12700" cap="flat" cmpd="sng">
              <a:noFill/>
              <a:prstDash val="solid"/>
              <a:miter lim="0"/>
              <a:headEnd type="none" w="med" len="med"/>
              <a:tailEnd type="none" w="med" len="med"/>
            </a:ln>
            <a:effec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defRPr/>
              </a:pPr>
              <a:endParaRPr lang="es-ES" altLang="es-ES">
                <a:solidFill>
                  <a:srgbClr val="FFFFFF"/>
                </a:solidFill>
              </a:endParaRPr>
            </a:p>
          </p:txBody>
        </p:sp>
        <p:sp>
          <p:nvSpPr>
            <p:cNvPr id="3" name="Line 3">
              <a:extLst>
                <a:ext uri="{FF2B5EF4-FFF2-40B4-BE49-F238E27FC236}">
                  <a16:creationId xmlns:a16="http://schemas.microsoft.com/office/drawing/2014/main" id="{DA04A8EA-07E3-3FC2-9AAF-C646E068D190}"/>
                </a:ext>
              </a:extLst>
            </p:cNvPr>
            <p:cNvSpPr>
              <a:spLocks noChangeShapeType="1"/>
            </p:cNvSpPr>
            <p:nvPr/>
          </p:nvSpPr>
          <p:spPr bwMode="auto">
            <a:xfrm flipV="1">
              <a:off x="8453095" y="174889"/>
              <a:ext cx="1588" cy="13673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s-ES"/>
            </a:p>
          </p:txBody>
        </p:sp>
      </p:grpSp>
      <p:sp>
        <p:nvSpPr>
          <p:cNvPr id="2054" name="Rectangle 6">
            <a:extLst>
              <a:ext uri="{FF2B5EF4-FFF2-40B4-BE49-F238E27FC236}">
                <a16:creationId xmlns:a16="http://schemas.microsoft.com/office/drawing/2014/main" id="{76DA0CD1-66A5-7D29-10F5-811F87593B32}"/>
              </a:ext>
            </a:extLst>
          </p:cNvPr>
          <p:cNvSpPr>
            <a:spLocks noGrp="1"/>
          </p:cNvSpPr>
          <p:nvPr>
            <p:ph type="sldNum" sz="quarter" idx="2"/>
          </p:nvPr>
        </p:nvSpPr>
        <p:spPr bwMode="auto">
          <a:xfrm>
            <a:off x="8485188" y="6559550"/>
            <a:ext cx="273050" cy="173038"/>
          </a:xfrm>
          <a:prstGeom prst="rect">
            <a:avLst/>
          </a:prstGeom>
          <a:noFill/>
          <a:ln w="12700" cap="flat" cmpd="sng">
            <a:noFill/>
            <a:prstDash val="solid"/>
            <a:miter lim="0"/>
            <a:headEnd type="none" w="med" len="med"/>
            <a:tailEnd type="none" w="med" len="med"/>
          </a:ln>
          <a:effectLst/>
        </p:spPr>
        <p:txBody>
          <a:bodyPr vert="horz" wrap="square" lIns="0" tIns="0" rIns="0" bIns="0" numCol="1" anchor="t" anchorCtr="0" compatLnSpc="1">
            <a:prstTxWarp prst="textNoShape">
              <a:avLst/>
            </a:prstTxWarp>
          </a:bodyPr>
          <a:lstStyle>
            <a:lvl1pPr algn="r" eaLnBrk="1">
              <a:defRPr sz="1200">
                <a:solidFill>
                  <a:srgbClr val="FFFFFF"/>
                </a:solidFill>
              </a:defRPr>
            </a:lvl1pPr>
          </a:lstStyle>
          <a:p>
            <a:pPr>
              <a:defRPr/>
            </a:pPr>
            <a:fld id="{C118A977-6705-4B09-B015-28F437268797}" type="slidenum">
              <a:rPr lang="es-ES_tradnl" altLang="es-ES"/>
              <a:pPr>
                <a:defRPr/>
              </a:pPr>
              <a:t>‹Nº›</a:t>
            </a:fld>
            <a:endParaRPr lang="es-ES_tradnl" altLang="es-ES"/>
          </a:p>
        </p:txBody>
      </p:sp>
      <p:pic>
        <p:nvPicPr>
          <p:cNvPr id="2052" name="Picture 3">
            <a:extLst>
              <a:ext uri="{FF2B5EF4-FFF2-40B4-BE49-F238E27FC236}">
                <a16:creationId xmlns:a16="http://schemas.microsoft.com/office/drawing/2014/main" id="{CBB0FCC2-637B-1BC7-AA80-B132FC3B442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02388"/>
            <a:ext cx="16732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robertobarrosogarcia.github.io/"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EB24D9EA-E730-58C7-6B0F-D8B21C32E0F2}"/>
              </a:ext>
            </a:extLst>
          </p:cNvPr>
          <p:cNvSpPr>
            <a:spLocks/>
          </p:cNvSpPr>
          <p:nvPr/>
        </p:nvSpPr>
        <p:spPr bwMode="auto">
          <a:xfrm>
            <a:off x="0" y="5611813"/>
            <a:ext cx="9144000" cy="133350"/>
          </a:xfrm>
          <a:prstGeom prst="rect">
            <a:avLst/>
          </a:prstGeom>
          <a:solidFill>
            <a:srgbClr val="0098CD"/>
          </a:solidFill>
          <a:ln>
            <a:noFill/>
          </a:ln>
          <a:extLs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s-ES" altLang="es-ES">
              <a:solidFill>
                <a:srgbClr val="0098CD"/>
              </a:solidFill>
            </a:endParaRPr>
          </a:p>
        </p:txBody>
      </p:sp>
      <p:sp>
        <p:nvSpPr>
          <p:cNvPr id="5123" name="Rectangle 6">
            <a:extLst>
              <a:ext uri="{FF2B5EF4-FFF2-40B4-BE49-F238E27FC236}">
                <a16:creationId xmlns:a16="http://schemas.microsoft.com/office/drawing/2014/main" id="{3DC84E54-D6FD-5CC3-BD4B-D9D6F635F0AA}"/>
              </a:ext>
            </a:extLst>
          </p:cNvPr>
          <p:cNvSpPr>
            <a:spLocks noGrp="1"/>
          </p:cNvSpPr>
          <p:nvPr>
            <p:ph type="title" idx="4294967295"/>
          </p:nvPr>
        </p:nvSpPr>
        <p:spPr>
          <a:xfrm>
            <a:off x="533400" y="228600"/>
            <a:ext cx="4470400" cy="2019300"/>
          </a:xfrm>
        </p:spPr>
        <p:txBody>
          <a:bodyPr anchor="t"/>
          <a:lstStyle/>
          <a:p>
            <a:pPr eaLnBrk="1"/>
            <a:r>
              <a:rPr lang="es-ES" altLang="es-ES" sz="3200">
                <a:solidFill>
                  <a:srgbClr val="0098CD"/>
                </a:solidFill>
                <a:latin typeface="Arial" panose="020B0604020202020204" pitchFamily="34" charset="0"/>
              </a:rPr>
              <a:t>Metodología para la visualización interactiva de datos de la Unión Europea</a:t>
            </a:r>
            <a:endParaRPr lang="es-ES_tradnl" altLang="es-ES" sz="3200">
              <a:solidFill>
                <a:srgbClr val="0098CD"/>
              </a:solidFill>
              <a:latin typeface="Arial" panose="020B0604020202020204" pitchFamily="34" charset="0"/>
            </a:endParaRPr>
          </a:p>
        </p:txBody>
      </p:sp>
      <p:sp>
        <p:nvSpPr>
          <p:cNvPr id="5124" name="Rectangle 7">
            <a:extLst>
              <a:ext uri="{FF2B5EF4-FFF2-40B4-BE49-F238E27FC236}">
                <a16:creationId xmlns:a16="http://schemas.microsoft.com/office/drawing/2014/main" id="{0AD0BA8F-7A53-A2D9-AA69-AC4E99318A75}"/>
              </a:ext>
            </a:extLst>
          </p:cNvPr>
          <p:cNvSpPr>
            <a:spLocks/>
          </p:cNvSpPr>
          <p:nvPr/>
        </p:nvSpPr>
        <p:spPr bwMode="auto">
          <a:xfrm>
            <a:off x="1825625" y="4437063"/>
            <a:ext cx="68421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r>
              <a:rPr lang="es-ES" altLang="es-ES" sz="2800">
                <a:solidFill>
                  <a:srgbClr val="000000"/>
                </a:solidFill>
                <a:sym typeface="Arial Narrow" panose="020B0606020202030204" pitchFamily="34" charset="0"/>
              </a:rPr>
              <a:t>Máster universitario en análisis y visualización de datos masivos</a:t>
            </a:r>
            <a:endParaRPr lang="es-ES_tradnl" altLang="es-ES" sz="2800">
              <a:solidFill>
                <a:srgbClr val="000000"/>
              </a:solidFill>
              <a:sym typeface="Arial Narrow" panose="020B0606020202030204" pitchFamily="34" charset="0"/>
            </a:endParaRPr>
          </a:p>
        </p:txBody>
      </p:sp>
      <p:sp>
        <p:nvSpPr>
          <p:cNvPr id="5125" name="Rectangle 8">
            <a:extLst>
              <a:ext uri="{FF2B5EF4-FFF2-40B4-BE49-F238E27FC236}">
                <a16:creationId xmlns:a16="http://schemas.microsoft.com/office/drawing/2014/main" id="{9D5B5DDA-C69A-726C-049C-4D7A7A98F29B}"/>
              </a:ext>
            </a:extLst>
          </p:cNvPr>
          <p:cNvSpPr>
            <a:spLocks/>
          </p:cNvSpPr>
          <p:nvPr/>
        </p:nvSpPr>
        <p:spPr bwMode="auto">
          <a:xfrm>
            <a:off x="555625" y="2503488"/>
            <a:ext cx="2495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70000"/>
              </a:lnSpc>
            </a:pPr>
            <a:r>
              <a:rPr lang="es-ES_tradnl" altLang="es-ES">
                <a:solidFill>
                  <a:srgbClr val="0098CD"/>
                </a:solidFill>
                <a:sym typeface="Arial Narrow" panose="020B0606020202030204" pitchFamily="34" charset="0"/>
              </a:rPr>
              <a:t>Roberto Barroso García</a:t>
            </a:r>
          </a:p>
        </p:txBody>
      </p:sp>
      <p:pic>
        <p:nvPicPr>
          <p:cNvPr id="5126" name="Picture 1">
            <a:extLst>
              <a:ext uri="{FF2B5EF4-FFF2-40B4-BE49-F238E27FC236}">
                <a16:creationId xmlns:a16="http://schemas.microsoft.com/office/drawing/2014/main" id="{30F3B0E7-59AA-1BDC-AF47-71EF637C45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949950"/>
            <a:ext cx="24971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2">
            <a:extLst>
              <a:ext uri="{FF2B5EF4-FFF2-40B4-BE49-F238E27FC236}">
                <a16:creationId xmlns:a16="http://schemas.microsoft.com/office/drawing/2014/main" id="{A45A1743-A9B5-14B8-0F6F-FB3982421A1E}"/>
              </a:ext>
            </a:extLst>
          </p:cNvPr>
          <p:cNvSpPr>
            <a:spLocks noChangeArrowheads="1"/>
          </p:cNvSpPr>
          <p:nvPr/>
        </p:nvSpPr>
        <p:spPr bwMode="auto">
          <a:xfrm>
            <a:off x="5364163" y="6154738"/>
            <a:ext cx="3168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a:r>
              <a:rPr lang="en-US" altLang="es-ES" sz="1300">
                <a:solidFill>
                  <a:srgbClr val="0098CD"/>
                </a:solidFill>
                <a:latin typeface="Unit"/>
              </a:rPr>
              <a:t>Universidad Internacional de La Rioja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15191852-2623-F9F5-9962-4CAF9C8833CA}"/>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CEE73C98-200F-4E23-AA46-F61DF2F9BF15}" type="slidenum">
              <a:rPr lang="es-ES_tradnl" altLang="es-ES" sz="1200">
                <a:solidFill>
                  <a:srgbClr val="FFFFFF"/>
                </a:solidFill>
              </a:rPr>
              <a:pPr algn="r" eaLnBrk="1"/>
              <a:t>10</a:t>
            </a:fld>
            <a:endParaRPr lang="es-ES_tradnl" altLang="es-ES">
              <a:solidFill>
                <a:srgbClr val="000000"/>
              </a:solidFill>
            </a:endParaRPr>
          </a:p>
        </p:txBody>
      </p:sp>
      <p:sp>
        <p:nvSpPr>
          <p:cNvPr id="13315" name="Rectangle 2">
            <a:extLst>
              <a:ext uri="{FF2B5EF4-FFF2-40B4-BE49-F238E27FC236}">
                <a16:creationId xmlns:a16="http://schemas.microsoft.com/office/drawing/2014/main" id="{E368D620-FED4-3164-4168-9007736B8112}"/>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Desarrollo de la metodología</a:t>
            </a:r>
            <a:endParaRPr lang="es-ES_tradnl" altLang="es-ES">
              <a:solidFill>
                <a:srgbClr val="000000"/>
              </a:solidFill>
              <a:sym typeface="Arial Narrow" panose="020B0606020202030204" pitchFamily="34" charset="0"/>
            </a:endParaRPr>
          </a:p>
        </p:txBody>
      </p:sp>
      <p:sp>
        <p:nvSpPr>
          <p:cNvPr id="13316" name="Marcador de número de diapositiva 1">
            <a:extLst>
              <a:ext uri="{FF2B5EF4-FFF2-40B4-BE49-F238E27FC236}">
                <a16:creationId xmlns:a16="http://schemas.microsoft.com/office/drawing/2014/main" id="{3BE0E1E8-2D84-B38C-50E4-D59FBA8A8673}"/>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19E8E56-43A9-4397-8B0F-E3BB2F32D082}" type="slidenum">
              <a:rPr lang="es-ES_tradnl" altLang="es-ES" smtClean="0">
                <a:solidFill>
                  <a:srgbClr val="FFFFFF"/>
                </a:solidFill>
              </a:rPr>
              <a:pPr/>
              <a:t>10</a:t>
            </a:fld>
            <a:endParaRPr lang="es-ES_tradnl" altLang="es-ES">
              <a:solidFill>
                <a:srgbClr val="FFFFFF"/>
              </a:solidFill>
            </a:endParaRPr>
          </a:p>
        </p:txBody>
      </p:sp>
      <p:pic>
        <p:nvPicPr>
          <p:cNvPr id="13317" name="Imagen 5" descr="Diagrama, Texto&#10;&#10;Descripción generada automáticamente">
            <a:extLst>
              <a:ext uri="{FF2B5EF4-FFF2-40B4-BE49-F238E27FC236}">
                <a16:creationId xmlns:a16="http://schemas.microsoft.com/office/drawing/2014/main" id="{A69D5924-B1B3-7511-0CB5-E11AA4460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8" y="827088"/>
            <a:ext cx="8102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A9658C31-A9E3-43E7-8B2F-2C4B934D2790}"/>
              </a:ext>
            </a:extLst>
          </p:cNvPr>
          <p:cNvSpPr>
            <a:spLocks/>
          </p:cNvSpPr>
          <p:nvPr/>
        </p:nvSpPr>
        <p:spPr bwMode="auto">
          <a:xfrm>
            <a:off x="562845" y="2924944"/>
            <a:ext cx="765503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En el camino que nos lleva desde la obtención del dato hasta su exposición en la app, tenemos un total de 3 grandes bloques que definiremos más adelante pero se pueden resumir en:</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El desarrollo de todo un proceso de ETL con 2 scripts de </a:t>
            </a:r>
            <a:r>
              <a:rPr lang="es-ES_tradnl" altLang="es-ES" sz="2000" dirty="0" err="1">
                <a:sym typeface="Arial Narrow" panose="020B0606020202030204" pitchFamily="34" charset="0"/>
              </a:rPr>
              <a:t>python</a:t>
            </a: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La construcción de las visualizaciones en </a:t>
            </a:r>
            <a:r>
              <a:rPr lang="es-ES_tradnl" altLang="es-ES" sz="2000" dirty="0" err="1">
                <a:sym typeface="Arial Narrow" panose="020B0606020202030204" pitchFamily="34" charset="0"/>
              </a:rPr>
              <a:t>Tableau</a:t>
            </a: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Y el despliegue de estas en formato web mediante Brackets, HTML, CSS y </a:t>
            </a:r>
            <a:r>
              <a:rPr lang="es-ES_tradnl" altLang="es-ES" sz="2000" dirty="0" err="1">
                <a:sym typeface="Arial Narrow" panose="020B0606020202030204" pitchFamily="34" charset="0"/>
              </a:rPr>
              <a:t>GitHubPages</a:t>
            </a:r>
            <a:endParaRPr lang="es-ES_tradnl" altLang="es-ES" sz="2000" dirty="0">
              <a:sym typeface="Arial Narrow" panose="020B0606020202030204" pitchFamily="34" charset="0"/>
            </a:endParaRPr>
          </a:p>
        </p:txBody>
      </p:sp>
    </p:spTree>
    <p:extLst>
      <p:ext uri="{BB962C8B-B14F-4D97-AF65-F5344CB8AC3E}">
        <p14:creationId xmlns:p14="http://schemas.microsoft.com/office/powerpoint/2010/main" val="8335926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BD1F3C8F-C5CD-E824-A004-7AFE99F88E86}"/>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E99CACF8-E178-4275-8CBA-FA1556D5DD30}" type="slidenum">
              <a:rPr lang="es-ES_tradnl" altLang="es-ES" sz="1200">
                <a:solidFill>
                  <a:srgbClr val="FFFFFF"/>
                </a:solidFill>
              </a:rPr>
              <a:pPr algn="r" eaLnBrk="1"/>
              <a:t>11</a:t>
            </a:fld>
            <a:endParaRPr lang="es-ES_tradnl" altLang="es-ES">
              <a:solidFill>
                <a:srgbClr val="000000"/>
              </a:solidFill>
            </a:endParaRPr>
          </a:p>
        </p:txBody>
      </p:sp>
      <p:sp>
        <p:nvSpPr>
          <p:cNvPr id="14339" name="Rectangle 2">
            <a:extLst>
              <a:ext uri="{FF2B5EF4-FFF2-40B4-BE49-F238E27FC236}">
                <a16:creationId xmlns:a16="http://schemas.microsoft.com/office/drawing/2014/main" id="{FC452337-E4C6-3BD8-E7ED-8B24908F2CD5}"/>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Desarrollo de la metodología – Proceso ETL</a:t>
            </a:r>
            <a:endParaRPr lang="es-ES_tradnl" altLang="es-ES">
              <a:solidFill>
                <a:srgbClr val="000000"/>
              </a:solidFill>
              <a:sym typeface="Arial Narrow" panose="020B0606020202030204" pitchFamily="34" charset="0"/>
            </a:endParaRPr>
          </a:p>
        </p:txBody>
      </p:sp>
      <p:sp>
        <p:nvSpPr>
          <p:cNvPr id="14340" name="Marcador de número de diapositiva 1">
            <a:extLst>
              <a:ext uri="{FF2B5EF4-FFF2-40B4-BE49-F238E27FC236}">
                <a16:creationId xmlns:a16="http://schemas.microsoft.com/office/drawing/2014/main" id="{0D95F29B-98FF-B956-80AA-413F52D3C206}"/>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1C843F23-4DF1-43E5-8EB7-14AF479CE869}" type="slidenum">
              <a:rPr lang="es-ES_tradnl" altLang="es-ES" smtClean="0">
                <a:solidFill>
                  <a:srgbClr val="FFFFFF"/>
                </a:solidFill>
              </a:rPr>
              <a:pPr/>
              <a:t>11</a:t>
            </a:fld>
            <a:endParaRPr lang="es-ES_tradnl" altLang="es-ES">
              <a:solidFill>
                <a:srgbClr val="FFFFFF"/>
              </a:solidFill>
            </a:endParaRPr>
          </a:p>
        </p:txBody>
      </p:sp>
      <p:sp>
        <p:nvSpPr>
          <p:cNvPr id="14341" name="Rectangle 3">
            <a:extLst>
              <a:ext uri="{FF2B5EF4-FFF2-40B4-BE49-F238E27FC236}">
                <a16:creationId xmlns:a16="http://schemas.microsoft.com/office/drawing/2014/main" id="{95B0CB78-FC65-9C97-D2BB-4BEC46EC7D79}"/>
              </a:ext>
            </a:extLst>
          </p:cNvPr>
          <p:cNvSpPr>
            <a:spLocks/>
          </p:cNvSpPr>
          <p:nvPr/>
        </p:nvSpPr>
        <p:spPr bwMode="auto">
          <a:xfrm>
            <a:off x="742951" y="764704"/>
            <a:ext cx="7500937" cy="557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150000"/>
              </a:lnSpc>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Al final se obtuvieron 2 fuentes de datos que cumplían con los requisitos:</a:t>
            </a:r>
          </a:p>
          <a:p>
            <a:pPr lvl="2" eaLnBrk="1">
              <a:lnSpc>
                <a:spcPct val="150000"/>
              </a:lnSpc>
              <a:buClr>
                <a:srgbClr val="0098CD"/>
              </a:buClr>
              <a:buSzPct val="50000"/>
              <a:buFont typeface="Arial Narrow" panose="020B0606020202030204" pitchFamily="34" charset="0"/>
              <a:buChar char="►"/>
            </a:pPr>
            <a:r>
              <a:rPr lang="es-ES_tradnl" altLang="es-ES" sz="2000" dirty="0" err="1">
                <a:sym typeface="Arial Narrow" panose="020B0606020202030204" pitchFamily="34" charset="0"/>
              </a:rPr>
              <a:t>OurWorldInData</a:t>
            </a:r>
            <a:r>
              <a:rPr lang="es-ES_tradnl" altLang="es-ES" sz="2000" dirty="0">
                <a:sym typeface="Arial Narrow" panose="020B0606020202030204" pitchFamily="34" charset="0"/>
              </a:rPr>
              <a:t> trabaja con instituciones de renombrado prestigio y </a:t>
            </a:r>
            <a:r>
              <a:rPr lang="es-ES_tradnl" altLang="es-ES" sz="2000" dirty="0" err="1">
                <a:sym typeface="Arial Narrow" panose="020B0606020202030204" pitchFamily="34" charset="0"/>
              </a:rPr>
              <a:t>poseé</a:t>
            </a:r>
            <a:r>
              <a:rPr lang="es-ES_tradnl" altLang="es-ES" sz="2000" dirty="0">
                <a:sym typeface="Arial Narrow" panose="020B0606020202030204" pitchFamily="34" charset="0"/>
              </a:rPr>
              <a:t> una gran cantidad de datos fiables y completos de la UE</a:t>
            </a:r>
          </a:p>
          <a:p>
            <a:pPr lvl="2" eaLnBrk="1">
              <a:lnSpc>
                <a:spcPct val="150000"/>
              </a:lnSpc>
              <a:buClr>
                <a:srgbClr val="0098CD"/>
              </a:buClr>
              <a:buSzPct val="50000"/>
              <a:buFont typeface="Arial Narrow" panose="020B0606020202030204" pitchFamily="34" charset="0"/>
              <a:buChar char="►"/>
            </a:pPr>
            <a:r>
              <a:rPr lang="es-ES_tradnl" altLang="es-ES" sz="2000" dirty="0" err="1">
                <a:sym typeface="Arial Narrow" panose="020B0606020202030204" pitchFamily="34" charset="0"/>
              </a:rPr>
              <a:t>DatosMacro</a:t>
            </a:r>
            <a:r>
              <a:rPr lang="es-ES_tradnl" altLang="es-ES" sz="2000" dirty="0">
                <a:sym typeface="Arial Narrow" panose="020B0606020202030204" pitchFamily="34" charset="0"/>
              </a:rPr>
              <a:t> reúne muchos de los datos de países que se encuentran dispersos en diferentes fuentes oficiales.</a:t>
            </a:r>
          </a:p>
          <a:p>
            <a:pPr eaLnBrk="1">
              <a:lnSpc>
                <a:spcPct val="150000"/>
              </a:lnSpc>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Se ha utilizado Python en su v3.10 como lenguaje junto con las librerías Pandas, </a:t>
            </a:r>
            <a:r>
              <a:rPr lang="es-ES_tradnl" altLang="es-ES" sz="2000" dirty="0" err="1">
                <a:sym typeface="Arial Narrow" panose="020B0606020202030204" pitchFamily="34" charset="0"/>
              </a:rPr>
              <a:t>BeautifulSoup</a:t>
            </a:r>
            <a:r>
              <a:rPr lang="es-ES_tradnl" altLang="es-ES" sz="2000" dirty="0">
                <a:sym typeface="Arial Narrow" panose="020B0606020202030204" pitchFamily="34" charset="0"/>
              </a:rPr>
              <a:t> y </a:t>
            </a:r>
            <a:r>
              <a:rPr lang="es-ES_tradnl" altLang="es-ES" sz="2000" dirty="0" err="1">
                <a:sym typeface="Arial Narrow" panose="020B0606020202030204" pitchFamily="34" charset="0"/>
              </a:rPr>
              <a:t>Request</a:t>
            </a:r>
            <a:r>
              <a:rPr lang="es-ES_tradnl" altLang="es-ES" sz="2000" dirty="0">
                <a:sym typeface="Arial Narrow" panose="020B0606020202030204" pitchFamily="34" charset="0"/>
              </a:rPr>
              <a:t>. La interfaz de </a:t>
            </a:r>
            <a:r>
              <a:rPr lang="es-ES_tradnl" altLang="es-ES" sz="2000" dirty="0" err="1">
                <a:sym typeface="Arial Narrow" panose="020B0606020202030204" pitchFamily="34" charset="0"/>
              </a:rPr>
              <a:t>Jupyter</a:t>
            </a:r>
            <a:r>
              <a:rPr lang="es-ES_tradnl" altLang="es-ES" sz="2000" dirty="0">
                <a:sym typeface="Arial Narrow" panose="020B0606020202030204" pitchFamily="34" charset="0"/>
              </a:rPr>
              <a:t> Notebook</a:t>
            </a:r>
          </a:p>
          <a:p>
            <a:pPr eaLnBrk="1">
              <a:lnSpc>
                <a:spcPct val="150000"/>
              </a:lnSpc>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Carga de datos por Web </a:t>
            </a:r>
            <a:r>
              <a:rPr lang="es-ES_tradnl" altLang="es-ES" sz="2000" dirty="0" err="1">
                <a:sym typeface="Arial Narrow" panose="020B0606020202030204" pitchFamily="34" charset="0"/>
              </a:rPr>
              <a:t>Scraping</a:t>
            </a:r>
            <a:r>
              <a:rPr lang="es-ES_tradnl" altLang="es-ES" sz="2000" dirty="0">
                <a:sym typeface="Arial Narrow" panose="020B0606020202030204" pitchFamily="34" charset="0"/>
              </a:rPr>
              <a:t> y carga desde archivo de datos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DD401350-47E5-7B53-4F87-8F37A8583BE0}"/>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5D51585-3A27-45F2-A2B9-B7897FA98A13}" type="slidenum">
              <a:rPr lang="es-ES_tradnl" altLang="es-ES" sz="1200">
                <a:solidFill>
                  <a:srgbClr val="FFFFFF"/>
                </a:solidFill>
              </a:rPr>
              <a:pPr algn="r" eaLnBrk="1"/>
              <a:t>12</a:t>
            </a:fld>
            <a:endParaRPr lang="es-ES_tradnl" altLang="es-ES">
              <a:solidFill>
                <a:srgbClr val="000000"/>
              </a:solidFill>
            </a:endParaRPr>
          </a:p>
        </p:txBody>
      </p:sp>
      <p:sp>
        <p:nvSpPr>
          <p:cNvPr id="15363" name="Rectangle 2">
            <a:extLst>
              <a:ext uri="{FF2B5EF4-FFF2-40B4-BE49-F238E27FC236}">
                <a16:creationId xmlns:a16="http://schemas.microsoft.com/office/drawing/2014/main" id="{E6DDA240-B6B1-1475-1F37-11966E34F0CB}"/>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Método Web Scraping</a:t>
            </a:r>
            <a:endParaRPr lang="es-ES_tradnl" altLang="es-ES">
              <a:solidFill>
                <a:srgbClr val="000000"/>
              </a:solidFill>
              <a:sym typeface="Arial Narrow" panose="020B0606020202030204" pitchFamily="34" charset="0"/>
            </a:endParaRPr>
          </a:p>
        </p:txBody>
      </p:sp>
      <p:sp>
        <p:nvSpPr>
          <p:cNvPr id="15364" name="Marcador de número de diapositiva 1">
            <a:extLst>
              <a:ext uri="{FF2B5EF4-FFF2-40B4-BE49-F238E27FC236}">
                <a16:creationId xmlns:a16="http://schemas.microsoft.com/office/drawing/2014/main" id="{FE981018-1AF0-2FA4-286B-41646B271269}"/>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5D50424F-310A-49FD-9A75-BC580B9E968C}" type="slidenum">
              <a:rPr lang="es-ES_tradnl" altLang="es-ES" smtClean="0">
                <a:solidFill>
                  <a:srgbClr val="FFFFFF"/>
                </a:solidFill>
              </a:rPr>
              <a:pPr/>
              <a:t>12</a:t>
            </a:fld>
            <a:endParaRPr lang="es-ES_tradnl" altLang="es-ES">
              <a:solidFill>
                <a:srgbClr val="FFFFFF"/>
              </a:solidFill>
            </a:endParaRPr>
          </a:p>
        </p:txBody>
      </p:sp>
      <p:sp>
        <p:nvSpPr>
          <p:cNvPr id="15365" name="Rectangle 3">
            <a:extLst>
              <a:ext uri="{FF2B5EF4-FFF2-40B4-BE49-F238E27FC236}">
                <a16:creationId xmlns:a16="http://schemas.microsoft.com/office/drawing/2014/main" id="{1996CC3E-965B-E515-CBA1-687F27B38B9A}"/>
              </a:ext>
            </a:extLst>
          </p:cNvPr>
          <p:cNvSpPr>
            <a:spLocks/>
          </p:cNvSpPr>
          <p:nvPr/>
        </p:nvSpPr>
        <p:spPr bwMode="auto">
          <a:xfrm>
            <a:off x="820738" y="1196975"/>
            <a:ext cx="7500937" cy="551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Aft>
                <a:spcPts val="1000"/>
              </a:spcAft>
            </a:pPr>
            <a:r>
              <a:rPr lang="es-ES" altLang="es-ES" dirty="0">
                <a:ea typeface="Calibri" panose="020F0502020204030204" pitchFamily="34" charset="0"/>
                <a:cs typeface="Times New Roman" panose="02020603050405020304" pitchFamily="18" charset="0"/>
              </a:rPr>
              <a:t>Aquí un muy breve resumen por la imposibilidad de explicar todo el código realizado, se describe lo más relevante de como se ha hecho la carga por </a:t>
            </a:r>
            <a:r>
              <a:rPr lang="es-ES" altLang="es-ES" dirty="0" err="1">
                <a:ea typeface="Calibri" panose="020F0502020204030204" pitchFamily="34" charset="0"/>
                <a:cs typeface="Times New Roman" panose="02020603050405020304" pitchFamily="18" charset="0"/>
              </a:rPr>
              <a:t>webscraping</a:t>
            </a:r>
            <a:r>
              <a:rPr lang="es-ES" altLang="es-ES" dirty="0">
                <a:ea typeface="Calibri" panose="020F0502020204030204" pitchFamily="34" charset="0"/>
                <a:cs typeface="Times New Roman" panose="02020603050405020304" pitchFamily="18" charset="0"/>
              </a:rPr>
              <a:t> en 2 pasos, primero la extracción de la tabla</a:t>
            </a:r>
          </a:p>
          <a:p>
            <a:pPr algn="just">
              <a:lnSpc>
                <a:spcPct val="150000"/>
              </a:lnSpc>
              <a:spcAft>
                <a:spcPts val="1000"/>
              </a:spcAft>
            </a:pPr>
            <a:r>
              <a:rPr lang="es-ES" altLang="es-ES" dirty="0">
                <a:ea typeface="Calibri" panose="020F0502020204030204" pitchFamily="34" charset="0"/>
                <a:cs typeface="Times New Roman" panose="02020603050405020304" pitchFamily="18" charset="0"/>
              </a:rPr>
              <a:t>URL donde se encuentran los datos</a:t>
            </a:r>
          </a:p>
          <a:p>
            <a:pPr>
              <a:lnSpc>
                <a:spcPts val="1225"/>
              </a:lnSpc>
              <a:spcAft>
                <a:spcPts val="1000"/>
              </a:spcAft>
            </a:pP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url</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="https://datosmacro.expansion.com/</a:t>
            </a: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pib</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espana</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endParaRPr lang="es-ES" altLang="es-ES" dirty="0">
              <a:ea typeface="Calibri" panose="020F0502020204030204" pitchFamily="34" charset="0"/>
              <a:cs typeface="Times New Roman" panose="02020603050405020304" pitchFamily="18" charset="0"/>
            </a:endParaRPr>
          </a:p>
          <a:p>
            <a:pPr>
              <a:lnSpc>
                <a:spcPts val="1225"/>
              </a:lnSpc>
              <a:spcAft>
                <a:spcPts val="1000"/>
              </a:spcAft>
            </a:pPr>
            <a:r>
              <a:rPr lang="es-ES" altLang="es-ES" dirty="0">
                <a:solidFill>
                  <a:srgbClr val="333333"/>
                </a:solidFill>
                <a:latin typeface="Courier New" panose="02070309020205020404" pitchFamily="49" charset="0"/>
                <a:cs typeface="Times New Roman" panose="02020603050405020304" pitchFamily="18" charset="0"/>
              </a:rPr>
              <a:t> </a:t>
            </a:r>
            <a:endParaRPr lang="es-ES" altLang="es-ES" dirty="0">
              <a:cs typeface="Calibri" panose="020F0502020204030204" pitchFamily="34" charset="0"/>
            </a:endParaRPr>
          </a:p>
          <a:p>
            <a:pPr algn="just">
              <a:lnSpc>
                <a:spcPct val="150000"/>
              </a:lnSpc>
              <a:spcAft>
                <a:spcPts val="1000"/>
              </a:spcAft>
            </a:pPr>
            <a:r>
              <a:rPr lang="es-ES" altLang="es-ES" dirty="0">
                <a:cs typeface="Calibri" panose="020F0502020204030204" pitchFamily="34" charset="0"/>
              </a:rPr>
              <a:t>Petición GET con el "crudo" del contenido HTML</a:t>
            </a:r>
          </a:p>
          <a:p>
            <a:pPr>
              <a:lnSpc>
                <a:spcPts val="1225"/>
              </a:lnSpc>
              <a:spcAft>
                <a:spcPts val="1000"/>
              </a:spcAft>
            </a:pPr>
            <a:r>
              <a:rPr lang="es-ES" altLang="es-ES" dirty="0" err="1">
                <a:solidFill>
                  <a:srgbClr val="333333"/>
                </a:solidFill>
                <a:latin typeface="Courier New" panose="02070309020205020404" pitchFamily="49" charset="0"/>
                <a:cs typeface="Times New Roman" panose="02020603050405020304" pitchFamily="18" charset="0"/>
              </a:rPr>
              <a:t>html_content</a:t>
            </a:r>
            <a:r>
              <a:rPr lang="es-ES" altLang="es-ES" dirty="0">
                <a:solidFill>
                  <a:srgbClr val="333333"/>
                </a:solidFill>
                <a:latin typeface="Courier New" panose="02070309020205020404" pitchFamily="49" charset="0"/>
                <a:cs typeface="Times New Roman" panose="02020603050405020304" pitchFamily="18" charset="0"/>
              </a:rPr>
              <a:t> = </a:t>
            </a:r>
            <a:r>
              <a:rPr lang="es-ES" altLang="es-ES" dirty="0" err="1">
                <a:solidFill>
                  <a:srgbClr val="333333"/>
                </a:solidFill>
                <a:latin typeface="Courier New" panose="02070309020205020404" pitchFamily="49" charset="0"/>
                <a:cs typeface="Times New Roman" panose="02020603050405020304" pitchFamily="18" charset="0"/>
              </a:rPr>
              <a:t>requests.get</a:t>
            </a:r>
            <a:r>
              <a:rPr lang="es-ES" altLang="es-ES" dirty="0">
                <a:solidFill>
                  <a:srgbClr val="333333"/>
                </a:solidFill>
                <a:latin typeface="Courier New" panose="02070309020205020404" pitchFamily="49" charset="0"/>
                <a:cs typeface="Times New Roman" panose="02020603050405020304" pitchFamily="18" charset="0"/>
              </a:rPr>
              <a:t>(</a:t>
            </a:r>
            <a:r>
              <a:rPr lang="es-ES" altLang="es-ES" dirty="0" err="1">
                <a:solidFill>
                  <a:srgbClr val="333333"/>
                </a:solidFill>
                <a:latin typeface="Courier New" panose="02070309020205020404" pitchFamily="49" charset="0"/>
                <a:cs typeface="Times New Roman" panose="02020603050405020304" pitchFamily="18" charset="0"/>
              </a:rPr>
              <a:t>url</a:t>
            </a:r>
            <a:r>
              <a:rPr lang="es-ES" altLang="es-ES" dirty="0">
                <a:solidFill>
                  <a:srgbClr val="333333"/>
                </a:solidFill>
                <a:latin typeface="Courier New" panose="02070309020205020404" pitchFamily="49" charset="0"/>
                <a:cs typeface="Times New Roman" panose="02020603050405020304" pitchFamily="18" charset="0"/>
              </a:rPr>
              <a:t>).</a:t>
            </a:r>
            <a:r>
              <a:rPr lang="es-ES" altLang="es-ES" dirty="0" err="1">
                <a:solidFill>
                  <a:srgbClr val="333333"/>
                </a:solidFill>
                <a:latin typeface="Courier New" panose="02070309020205020404" pitchFamily="49" charset="0"/>
                <a:cs typeface="Times New Roman" panose="02020603050405020304" pitchFamily="18" charset="0"/>
              </a:rPr>
              <a:t>text</a:t>
            </a:r>
            <a:endParaRPr lang="es-ES" altLang="es-ES" dirty="0">
              <a:cs typeface="Calibri" panose="020F0502020204030204" pitchFamily="34" charset="0"/>
            </a:endParaRPr>
          </a:p>
          <a:p>
            <a:pPr>
              <a:lnSpc>
                <a:spcPts val="1225"/>
              </a:lnSpc>
              <a:spcAft>
                <a:spcPts val="1000"/>
              </a:spcAft>
            </a:pPr>
            <a:r>
              <a:rPr lang="es-ES" altLang="es-ES" dirty="0">
                <a:solidFill>
                  <a:srgbClr val="333333"/>
                </a:solidFill>
                <a:latin typeface="Courier New" panose="02070309020205020404" pitchFamily="49" charset="0"/>
                <a:cs typeface="Times New Roman" panose="02020603050405020304" pitchFamily="18" charset="0"/>
              </a:rPr>
              <a:t> </a:t>
            </a:r>
            <a:endParaRPr lang="es-ES" altLang="es-ES" dirty="0">
              <a:cs typeface="Calibri" panose="020F0502020204030204" pitchFamily="34" charset="0"/>
            </a:endParaRPr>
          </a:p>
          <a:p>
            <a:pPr algn="just">
              <a:lnSpc>
                <a:spcPct val="150000"/>
              </a:lnSpc>
              <a:spcAft>
                <a:spcPts val="1000"/>
              </a:spcAft>
            </a:pPr>
            <a:r>
              <a:rPr lang="es-ES" altLang="es-ES" dirty="0">
                <a:cs typeface="Calibri" panose="020F0502020204030204" pitchFamily="34" charset="0"/>
              </a:rPr>
              <a:t>Extracción del contenido HTML</a:t>
            </a:r>
          </a:p>
          <a:p>
            <a:pPr>
              <a:lnSpc>
                <a:spcPts val="1225"/>
              </a:lnSpc>
              <a:spcAft>
                <a:spcPts val="1000"/>
              </a:spcAft>
            </a:pPr>
            <a:r>
              <a:rPr lang="es-ES" altLang="es-ES" dirty="0" err="1">
                <a:solidFill>
                  <a:srgbClr val="333333"/>
                </a:solidFill>
                <a:latin typeface="Courier New" panose="02070309020205020404" pitchFamily="49" charset="0"/>
                <a:cs typeface="Times New Roman" panose="02020603050405020304" pitchFamily="18" charset="0"/>
              </a:rPr>
              <a:t>soup</a:t>
            </a:r>
            <a:r>
              <a:rPr lang="es-ES" altLang="es-ES" dirty="0">
                <a:solidFill>
                  <a:srgbClr val="333333"/>
                </a:solidFill>
                <a:latin typeface="Courier New" panose="02070309020205020404" pitchFamily="49" charset="0"/>
                <a:cs typeface="Times New Roman" panose="02020603050405020304" pitchFamily="18" charset="0"/>
              </a:rPr>
              <a:t> = </a:t>
            </a:r>
            <a:r>
              <a:rPr lang="es-ES" altLang="es-ES" dirty="0" err="1">
                <a:solidFill>
                  <a:srgbClr val="333333"/>
                </a:solidFill>
                <a:latin typeface="Courier New" panose="02070309020205020404" pitchFamily="49" charset="0"/>
                <a:cs typeface="Times New Roman" panose="02020603050405020304" pitchFamily="18" charset="0"/>
              </a:rPr>
              <a:t>BeautifulSoup</a:t>
            </a:r>
            <a:r>
              <a:rPr lang="es-ES" altLang="es-ES" dirty="0">
                <a:solidFill>
                  <a:srgbClr val="333333"/>
                </a:solidFill>
                <a:latin typeface="Courier New" panose="02070309020205020404" pitchFamily="49" charset="0"/>
                <a:cs typeface="Times New Roman" panose="02020603050405020304" pitchFamily="18" charset="0"/>
              </a:rPr>
              <a:t>(</a:t>
            </a:r>
            <a:r>
              <a:rPr lang="es-ES" altLang="es-ES" dirty="0" err="1">
                <a:solidFill>
                  <a:srgbClr val="333333"/>
                </a:solidFill>
                <a:latin typeface="Courier New" panose="02070309020205020404" pitchFamily="49" charset="0"/>
                <a:cs typeface="Times New Roman" panose="02020603050405020304" pitchFamily="18" charset="0"/>
              </a:rPr>
              <a:t>html_content</a:t>
            </a:r>
            <a:r>
              <a:rPr lang="es-ES" altLang="es-ES" dirty="0">
                <a:solidFill>
                  <a:srgbClr val="333333"/>
                </a:solidFill>
                <a:latin typeface="Courier New" panose="02070309020205020404" pitchFamily="49" charset="0"/>
                <a:cs typeface="Times New Roman" panose="02020603050405020304" pitchFamily="18" charset="0"/>
              </a:rPr>
              <a:t>, "</a:t>
            </a:r>
            <a:r>
              <a:rPr lang="es-ES" altLang="es-ES" dirty="0" err="1">
                <a:solidFill>
                  <a:srgbClr val="333333"/>
                </a:solidFill>
                <a:latin typeface="Courier New" panose="02070309020205020404" pitchFamily="49" charset="0"/>
                <a:cs typeface="Times New Roman" panose="02020603050405020304" pitchFamily="18" charset="0"/>
              </a:rPr>
              <a:t>lxml</a:t>
            </a:r>
            <a:r>
              <a:rPr lang="es-ES" altLang="es-ES" dirty="0">
                <a:solidFill>
                  <a:srgbClr val="333333"/>
                </a:solidFill>
                <a:latin typeface="Courier New" panose="02070309020205020404" pitchFamily="49" charset="0"/>
                <a:cs typeface="Times New Roman" panose="02020603050405020304" pitchFamily="18" charset="0"/>
              </a:rPr>
              <a:t>")</a:t>
            </a:r>
            <a:endParaRPr lang="es-ES" altLang="es-ES" dirty="0">
              <a:cs typeface="Calibri" panose="020F0502020204030204" pitchFamily="34" charset="0"/>
            </a:endParaRPr>
          </a:p>
          <a:p>
            <a:pPr>
              <a:lnSpc>
                <a:spcPts val="1225"/>
              </a:lnSpc>
              <a:spcAft>
                <a:spcPts val="1000"/>
              </a:spcAft>
            </a:pPr>
            <a:r>
              <a:rPr lang="es-ES" altLang="es-ES" dirty="0">
                <a:solidFill>
                  <a:srgbClr val="333333"/>
                </a:solidFill>
                <a:latin typeface="Courier New" panose="02070309020205020404" pitchFamily="49" charset="0"/>
                <a:cs typeface="Times New Roman" panose="02020603050405020304" pitchFamily="18" charset="0"/>
              </a:rPr>
              <a:t> </a:t>
            </a:r>
            <a:endParaRPr lang="es-ES" altLang="es-ES" dirty="0">
              <a:cs typeface="Calibri" panose="020F0502020204030204" pitchFamily="34" charset="0"/>
            </a:endParaRPr>
          </a:p>
          <a:p>
            <a:pPr algn="just">
              <a:lnSpc>
                <a:spcPct val="150000"/>
              </a:lnSpc>
              <a:spcAft>
                <a:spcPts val="1000"/>
              </a:spcAft>
            </a:pPr>
            <a:r>
              <a:rPr lang="es-ES" altLang="es-ES" dirty="0">
                <a:cs typeface="Calibri" panose="020F0502020204030204" pitchFamily="34" charset="0"/>
              </a:rPr>
              <a:t>Extracción de tablas con los datos, del contenido HTML</a:t>
            </a:r>
          </a:p>
          <a:p>
            <a:pPr>
              <a:lnSpc>
                <a:spcPts val="1225"/>
              </a:lnSpc>
              <a:spcAft>
                <a:spcPts val="1000"/>
              </a:spcAft>
            </a:pPr>
            <a:r>
              <a:rPr lang="es-ES" altLang="es-ES" dirty="0">
                <a:solidFill>
                  <a:srgbClr val="333333"/>
                </a:solidFill>
                <a:latin typeface="Courier New" panose="02070309020205020404" pitchFamily="49" charset="0"/>
                <a:cs typeface="Times New Roman" panose="02020603050405020304" pitchFamily="18" charset="0"/>
              </a:rPr>
              <a:t>tablas = </a:t>
            </a:r>
            <a:r>
              <a:rPr lang="es-ES" altLang="es-ES" dirty="0" err="1">
                <a:solidFill>
                  <a:srgbClr val="333333"/>
                </a:solidFill>
                <a:latin typeface="Courier New" panose="02070309020205020404" pitchFamily="49" charset="0"/>
                <a:cs typeface="Times New Roman" panose="02020603050405020304" pitchFamily="18" charset="0"/>
              </a:rPr>
              <a:t>soup.find_all</a:t>
            </a:r>
            <a:r>
              <a:rPr lang="es-ES" altLang="es-ES" dirty="0">
                <a:solidFill>
                  <a:srgbClr val="333333"/>
                </a:solidFill>
                <a:latin typeface="Courier New" panose="02070309020205020404" pitchFamily="49" charset="0"/>
                <a:cs typeface="Times New Roman" panose="02020603050405020304" pitchFamily="18" charset="0"/>
              </a:rPr>
              <a:t>('table')</a:t>
            </a:r>
            <a:endParaRPr lang="es-ES" altLang="es-ES" dirty="0">
              <a:cs typeface="Calibri" panose="020F0502020204030204" pitchFamily="3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F0BC1CBF-3368-DAFF-CE22-5F250F3A544A}"/>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832F4BF3-39C5-4BB1-85C9-645FBDDA9214}" type="slidenum">
              <a:rPr lang="es-ES_tradnl" altLang="es-ES" sz="1200">
                <a:solidFill>
                  <a:srgbClr val="FFFFFF"/>
                </a:solidFill>
              </a:rPr>
              <a:pPr algn="r" eaLnBrk="1"/>
              <a:t>13</a:t>
            </a:fld>
            <a:endParaRPr lang="es-ES_tradnl" altLang="es-ES">
              <a:solidFill>
                <a:srgbClr val="000000"/>
              </a:solidFill>
            </a:endParaRPr>
          </a:p>
        </p:txBody>
      </p:sp>
      <p:sp>
        <p:nvSpPr>
          <p:cNvPr id="16387" name="Rectangle 2">
            <a:extLst>
              <a:ext uri="{FF2B5EF4-FFF2-40B4-BE49-F238E27FC236}">
                <a16:creationId xmlns:a16="http://schemas.microsoft.com/office/drawing/2014/main" id="{176AD308-6AAB-D8E9-8009-B3827331DD94}"/>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Método Web Scraping</a:t>
            </a:r>
            <a:endParaRPr lang="es-ES_tradnl" altLang="es-ES" sz="2800">
              <a:solidFill>
                <a:srgbClr val="000000"/>
              </a:solidFill>
              <a:sym typeface="Arial Narrow" panose="020B0606020202030204" pitchFamily="34" charset="0"/>
            </a:endParaRPr>
          </a:p>
        </p:txBody>
      </p:sp>
      <p:sp>
        <p:nvSpPr>
          <p:cNvPr id="16388" name="Marcador de número de diapositiva 1">
            <a:extLst>
              <a:ext uri="{FF2B5EF4-FFF2-40B4-BE49-F238E27FC236}">
                <a16:creationId xmlns:a16="http://schemas.microsoft.com/office/drawing/2014/main" id="{699B64C2-3984-D25E-6435-697B1D15040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C877719B-F300-4EB0-AFC2-10EEEAF6C296}" type="slidenum">
              <a:rPr lang="es-ES_tradnl" altLang="es-ES" smtClean="0">
                <a:solidFill>
                  <a:srgbClr val="FFFFFF"/>
                </a:solidFill>
              </a:rPr>
              <a:pPr/>
              <a:t>13</a:t>
            </a:fld>
            <a:endParaRPr lang="es-ES_tradnl" altLang="es-ES">
              <a:solidFill>
                <a:srgbClr val="FFFFFF"/>
              </a:solidFill>
            </a:endParaRPr>
          </a:p>
        </p:txBody>
      </p:sp>
      <p:sp>
        <p:nvSpPr>
          <p:cNvPr id="16389" name="Rectangle 3">
            <a:extLst>
              <a:ext uri="{FF2B5EF4-FFF2-40B4-BE49-F238E27FC236}">
                <a16:creationId xmlns:a16="http://schemas.microsoft.com/office/drawing/2014/main" id="{C44CDA61-1334-19E6-6E1E-DA05648C0DD6}"/>
              </a:ext>
            </a:extLst>
          </p:cNvPr>
          <p:cNvSpPr>
            <a:spLocks/>
          </p:cNvSpPr>
          <p:nvPr/>
        </p:nvSpPr>
        <p:spPr bwMode="auto">
          <a:xfrm>
            <a:off x="742951" y="908720"/>
            <a:ext cx="7500937" cy="618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Aft>
                <a:spcPts val="1000"/>
              </a:spcAft>
            </a:pPr>
            <a:r>
              <a:rPr lang="es-ES" altLang="es-ES" dirty="0">
                <a:ea typeface="Calibri" panose="020F0502020204030204" pitchFamily="34" charset="0"/>
                <a:cs typeface="Times New Roman" panose="02020603050405020304" pitchFamily="18" charset="0"/>
              </a:rPr>
              <a:t>Y una vez que se tiene la tabla se van extrayendo los valores, se trata de un proceso muy tedioso ya que es muy manual, y es un gran número de tablas y cada una en una disposición distinta</a:t>
            </a:r>
          </a:p>
          <a:p>
            <a:pPr algn="just">
              <a:lnSpc>
                <a:spcPct val="150000"/>
              </a:lnSpc>
              <a:spcAft>
                <a:spcPts val="1000"/>
              </a:spcAft>
            </a:pPr>
            <a:r>
              <a:rPr lang="es-ES" altLang="es-ES" dirty="0">
                <a:ea typeface="Calibri" panose="020F0502020204030204" pitchFamily="34" charset="0"/>
                <a:cs typeface="Times New Roman" panose="02020603050405020304" pitchFamily="18" charset="0"/>
              </a:rPr>
              <a:t>Extracción de los valores de cada tabla</a:t>
            </a:r>
          </a:p>
          <a:p>
            <a:pPr>
              <a:lnSpc>
                <a:spcPct val="150000"/>
              </a:lnSpc>
              <a:spcAft>
                <a:spcPts val="1000"/>
              </a:spcAft>
            </a:pPr>
            <a:r>
              <a:rPr lang="es-ES" altLang="es-ES" sz="12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tr</a:t>
            </a:r>
            <a:r>
              <a:rPr lang="es-ES" altLang="es-ES" sz="12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 = tablas[</a:t>
            </a:r>
            <a:r>
              <a:rPr lang="es-ES" altLang="es-ES" sz="1200" b="1" dirty="0">
                <a:solidFill>
                  <a:srgbClr val="0000DD"/>
                </a:solidFill>
                <a:latin typeface="Courier New" panose="02070309020205020404" pitchFamily="49" charset="0"/>
                <a:ea typeface="Calibri" panose="020F0502020204030204" pitchFamily="34" charset="0"/>
                <a:cs typeface="Times New Roman" panose="02020603050405020304" pitchFamily="18" charset="0"/>
              </a:rPr>
              <a:t>2</a:t>
            </a:r>
            <a:r>
              <a:rPr lang="es-ES" altLang="es-ES" sz="12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r>
              <a:rPr lang="es-ES" altLang="es-ES" sz="12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tbody.find_all</a:t>
            </a:r>
            <a:r>
              <a:rPr lang="es-ES" altLang="es-ES" sz="12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r>
              <a:rPr lang="es-ES" altLang="es-ES" sz="12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tr</a:t>
            </a:r>
            <a:r>
              <a:rPr lang="es-ES" altLang="es-ES" sz="12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endParaRPr lang="es-ES" altLang="es-ES" sz="1200" dirty="0">
              <a:ea typeface="Calibri" panose="020F0502020204030204" pitchFamily="34" charset="0"/>
              <a:cs typeface="Times New Roman" panose="02020603050405020304" pitchFamily="18" charset="0"/>
            </a:endParaRPr>
          </a:p>
          <a:p>
            <a:pPr>
              <a:lnSpc>
                <a:spcPct val="150000"/>
              </a:lnSpc>
              <a:spcAft>
                <a:spcPts val="1000"/>
              </a:spcAft>
            </a:pPr>
            <a:r>
              <a:rPr lang="es-ES" altLang="es-ES" sz="12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df_pib_esp</a:t>
            </a:r>
            <a:r>
              <a:rPr lang="es-ES" altLang="es-ES" sz="12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 = </a:t>
            </a:r>
            <a:r>
              <a:rPr lang="es-ES" altLang="es-ES" sz="12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pd.DataFrame</a:t>
            </a:r>
            <a:r>
              <a:rPr lang="es-ES" altLang="es-ES" sz="12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r>
              <a:rPr lang="es-ES" altLang="es-ES" sz="12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columns</a:t>
            </a:r>
            <a:r>
              <a:rPr lang="es-ES" altLang="es-ES" sz="12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 = ['FECHA' , 'PIB', 'PIB_VAR_PORCENTAJE'])</a:t>
            </a:r>
            <a:endParaRPr lang="es-ES" altLang="es-ES" sz="1200" dirty="0">
              <a:ea typeface="Calibri" panose="020F0502020204030204" pitchFamily="34" charset="0"/>
              <a:cs typeface="Times New Roman" panose="02020603050405020304" pitchFamily="18" charset="0"/>
            </a:endParaRPr>
          </a:p>
          <a:p>
            <a:pPr>
              <a:lnSpc>
                <a:spcPct val="150000"/>
              </a:lnSpc>
              <a:spcAft>
                <a:spcPts val="1000"/>
              </a:spcAft>
            </a:pPr>
            <a:r>
              <a:rPr lang="es-ES" altLang="es-ES" sz="1200" dirty="0">
                <a:solidFill>
                  <a:srgbClr val="333333"/>
                </a:solidFill>
                <a:latin typeface="Courier New" panose="02070309020205020404" pitchFamily="49" charset="0"/>
                <a:cs typeface="Times New Roman" panose="02020603050405020304" pitchFamily="18" charset="0"/>
              </a:rPr>
              <a:t>i = </a:t>
            </a:r>
            <a:r>
              <a:rPr lang="es-ES" altLang="es-ES" sz="1200" b="1" dirty="0">
                <a:solidFill>
                  <a:srgbClr val="0000DD"/>
                </a:solidFill>
                <a:latin typeface="Courier New" panose="02070309020205020404" pitchFamily="49" charset="0"/>
                <a:cs typeface="Times New Roman" panose="02020603050405020304" pitchFamily="18" charset="0"/>
              </a:rPr>
              <a:t>0</a:t>
            </a:r>
            <a:endParaRPr lang="es-ES" altLang="es-ES" sz="1200" dirty="0">
              <a:cs typeface="Calibri" panose="020F0502020204030204" pitchFamily="34" charset="0"/>
            </a:endParaRPr>
          </a:p>
          <a:p>
            <a:pPr>
              <a:lnSpc>
                <a:spcPct val="150000"/>
              </a:lnSpc>
              <a:spcAft>
                <a:spcPts val="1000"/>
              </a:spcAft>
            </a:pPr>
            <a:r>
              <a:rPr lang="es-ES" altLang="es-ES" sz="1200" b="1" dirty="0" err="1">
                <a:solidFill>
                  <a:srgbClr val="008800"/>
                </a:solidFill>
                <a:latin typeface="Courier New" panose="02070309020205020404" pitchFamily="49" charset="0"/>
                <a:cs typeface="Times New Roman" panose="02020603050405020304" pitchFamily="18" charset="0"/>
              </a:rPr>
              <a:t>for</a:t>
            </a:r>
            <a:r>
              <a:rPr lang="es-ES" altLang="es-ES" sz="1200" dirty="0">
                <a:solidFill>
                  <a:srgbClr val="333333"/>
                </a:solidFill>
                <a:latin typeface="Courier New" panose="02070309020205020404" pitchFamily="49" charset="0"/>
                <a:cs typeface="Times New Roman" panose="02020603050405020304" pitchFamily="18" charset="0"/>
              </a:rPr>
              <a:t> i </a:t>
            </a:r>
            <a:r>
              <a:rPr lang="es-ES" altLang="es-ES" sz="1200" b="1" dirty="0">
                <a:solidFill>
                  <a:srgbClr val="000000"/>
                </a:solidFill>
                <a:latin typeface="Courier New" panose="02070309020205020404" pitchFamily="49" charset="0"/>
                <a:cs typeface="Times New Roman" panose="02020603050405020304" pitchFamily="18" charset="0"/>
              </a:rPr>
              <a:t>in</a:t>
            </a: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007020"/>
                </a:solidFill>
                <a:latin typeface="Courier New" panose="02070309020205020404" pitchFamily="49" charset="0"/>
                <a:cs typeface="Times New Roman" panose="02020603050405020304" pitchFamily="18" charset="0"/>
              </a:rPr>
              <a:t>range</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dirty="0" err="1">
                <a:solidFill>
                  <a:srgbClr val="007020"/>
                </a:solidFill>
                <a:latin typeface="Courier New" panose="02070309020205020404" pitchFamily="49" charset="0"/>
                <a:cs typeface="Times New Roman" panose="02020603050405020304" pitchFamily="18" charset="0"/>
              </a:rPr>
              <a:t>len</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dirty="0" err="1">
                <a:solidFill>
                  <a:srgbClr val="333333"/>
                </a:solidFill>
                <a:latin typeface="Courier New" panose="02070309020205020404" pitchFamily="49" charset="0"/>
                <a:cs typeface="Times New Roman" panose="02020603050405020304" pitchFamily="18" charset="0"/>
              </a:rPr>
              <a:t>tr</a:t>
            </a:r>
            <a:r>
              <a:rPr lang="es-ES" altLang="es-ES" sz="1200" dirty="0">
                <a:solidFill>
                  <a:srgbClr val="333333"/>
                </a:solidFill>
                <a:latin typeface="Courier New" panose="02070309020205020404" pitchFamily="49" charset="0"/>
                <a:cs typeface="Times New Roman" panose="02020603050405020304" pitchFamily="18" charset="0"/>
              </a:rPr>
              <a:t>)):</a:t>
            </a:r>
            <a:endParaRPr lang="es-ES" altLang="es-ES" sz="1200" dirty="0">
              <a:cs typeface="Calibri" panose="020F0502020204030204" pitchFamily="34" charset="0"/>
            </a:endParaRPr>
          </a:p>
          <a:p>
            <a:pPr>
              <a:lnSpc>
                <a:spcPct val="150000"/>
              </a:lnSpc>
              <a:spcAft>
                <a:spcPts val="1000"/>
              </a:spcAft>
            </a:pP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values</a:t>
            </a:r>
            <a:r>
              <a:rPr lang="es-ES" altLang="es-ES" sz="1200" dirty="0">
                <a:solidFill>
                  <a:srgbClr val="333333"/>
                </a:solidFill>
                <a:latin typeface="Courier New" panose="02070309020205020404" pitchFamily="49" charset="0"/>
                <a:cs typeface="Times New Roman" panose="02020603050405020304" pitchFamily="18" charset="0"/>
              </a:rPr>
              <a:t> = []</a:t>
            </a:r>
            <a:endParaRPr lang="es-ES" altLang="es-ES" sz="1200" dirty="0">
              <a:cs typeface="Calibri" panose="020F0502020204030204" pitchFamily="34" charset="0"/>
            </a:endParaRPr>
          </a:p>
          <a:p>
            <a:pPr>
              <a:lnSpc>
                <a:spcPct val="150000"/>
              </a:lnSpc>
              <a:spcAft>
                <a:spcPts val="1000"/>
              </a:spcAft>
            </a:pP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b="1" dirty="0" err="1">
                <a:solidFill>
                  <a:srgbClr val="008800"/>
                </a:solidFill>
                <a:latin typeface="Courier New" panose="02070309020205020404" pitchFamily="49" charset="0"/>
                <a:cs typeface="Times New Roman" panose="02020603050405020304" pitchFamily="18" charset="0"/>
              </a:rPr>
              <a:t>for</a:t>
            </a: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td</a:t>
            </a: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b="1" dirty="0">
                <a:solidFill>
                  <a:srgbClr val="000000"/>
                </a:solidFill>
                <a:latin typeface="Courier New" panose="02070309020205020404" pitchFamily="49" charset="0"/>
                <a:cs typeface="Times New Roman" panose="02020603050405020304" pitchFamily="18" charset="0"/>
              </a:rPr>
              <a:t>in</a:t>
            </a: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tr</a:t>
            </a:r>
            <a:r>
              <a:rPr lang="es-ES" altLang="es-ES" sz="1200" dirty="0">
                <a:solidFill>
                  <a:srgbClr val="333333"/>
                </a:solidFill>
                <a:latin typeface="Courier New" panose="02070309020205020404" pitchFamily="49" charset="0"/>
                <a:cs typeface="Times New Roman" panose="02020603050405020304" pitchFamily="18" charset="0"/>
              </a:rPr>
              <a:t>[i].</a:t>
            </a:r>
            <a:r>
              <a:rPr lang="es-ES" altLang="es-ES" sz="1200" dirty="0" err="1">
                <a:solidFill>
                  <a:srgbClr val="333333"/>
                </a:solidFill>
                <a:latin typeface="Courier New" panose="02070309020205020404" pitchFamily="49" charset="0"/>
                <a:cs typeface="Times New Roman" panose="02020603050405020304" pitchFamily="18" charset="0"/>
              </a:rPr>
              <a:t>find_all</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dirty="0" err="1">
                <a:solidFill>
                  <a:srgbClr val="333333"/>
                </a:solidFill>
                <a:latin typeface="Courier New" panose="02070309020205020404" pitchFamily="49" charset="0"/>
                <a:cs typeface="Times New Roman" panose="02020603050405020304" pitchFamily="18" charset="0"/>
              </a:rPr>
              <a:t>td</a:t>
            </a:r>
            <a:r>
              <a:rPr lang="es-ES" altLang="es-ES" sz="1200" dirty="0">
                <a:solidFill>
                  <a:srgbClr val="333333"/>
                </a:solidFill>
                <a:latin typeface="Courier New" panose="02070309020205020404" pitchFamily="49" charset="0"/>
                <a:cs typeface="Times New Roman" panose="02020603050405020304" pitchFamily="18" charset="0"/>
              </a:rPr>
              <a:t>"):</a:t>
            </a:r>
            <a:endParaRPr lang="es-ES" altLang="es-ES" sz="1200" dirty="0">
              <a:cs typeface="Calibri" panose="020F0502020204030204" pitchFamily="34" charset="0"/>
            </a:endParaRPr>
          </a:p>
          <a:p>
            <a:pPr>
              <a:lnSpc>
                <a:spcPct val="150000"/>
              </a:lnSpc>
              <a:spcAft>
                <a:spcPts val="1000"/>
              </a:spcAft>
            </a:pP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values.append</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dirty="0" err="1">
                <a:solidFill>
                  <a:srgbClr val="333333"/>
                </a:solidFill>
                <a:latin typeface="Courier New" panose="02070309020205020404" pitchFamily="49" charset="0"/>
                <a:cs typeface="Times New Roman" panose="02020603050405020304" pitchFamily="18" charset="0"/>
              </a:rPr>
              <a:t>td.get</a:t>
            </a:r>
            <a:r>
              <a:rPr lang="es-ES" altLang="es-ES" sz="1200" dirty="0">
                <a:solidFill>
                  <a:srgbClr val="333333"/>
                </a:solidFill>
                <a:latin typeface="Courier New" panose="02070309020205020404" pitchFamily="49" charset="0"/>
                <a:cs typeface="Times New Roman" panose="02020603050405020304" pitchFamily="18" charset="0"/>
              </a:rPr>
              <a:t>("data-</a:t>
            </a:r>
            <a:r>
              <a:rPr lang="es-ES" altLang="es-ES" sz="1200" dirty="0" err="1">
                <a:solidFill>
                  <a:srgbClr val="333333"/>
                </a:solidFill>
                <a:latin typeface="Courier New" panose="02070309020205020404" pitchFamily="49" charset="0"/>
                <a:cs typeface="Times New Roman" panose="02020603050405020304" pitchFamily="18" charset="0"/>
              </a:rPr>
              <a:t>value</a:t>
            </a:r>
            <a:r>
              <a:rPr lang="es-ES" altLang="es-ES" sz="1200" dirty="0">
                <a:solidFill>
                  <a:srgbClr val="333333"/>
                </a:solidFill>
                <a:latin typeface="Courier New" panose="02070309020205020404" pitchFamily="49" charset="0"/>
                <a:cs typeface="Times New Roman" panose="02020603050405020304" pitchFamily="18" charset="0"/>
              </a:rPr>
              <a:t>"))</a:t>
            </a:r>
            <a:endParaRPr lang="es-ES" altLang="es-ES" sz="1200" dirty="0">
              <a:cs typeface="Calibri" panose="020F0502020204030204" pitchFamily="34" charset="0"/>
            </a:endParaRPr>
          </a:p>
          <a:p>
            <a:pPr>
              <a:lnSpc>
                <a:spcPct val="150000"/>
              </a:lnSpc>
              <a:spcAft>
                <a:spcPts val="1000"/>
              </a:spcAft>
            </a:pP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b="1" dirty="0" err="1">
                <a:solidFill>
                  <a:srgbClr val="008800"/>
                </a:solidFill>
                <a:latin typeface="Courier New" panose="02070309020205020404" pitchFamily="49" charset="0"/>
                <a:cs typeface="Times New Roman" panose="02020603050405020304" pitchFamily="18" charset="0"/>
              </a:rPr>
              <a:t>if</a:t>
            </a: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values</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b="1" dirty="0">
                <a:solidFill>
                  <a:srgbClr val="0000DD"/>
                </a:solidFill>
                <a:latin typeface="Courier New" panose="02070309020205020404" pitchFamily="49" charset="0"/>
                <a:cs typeface="Times New Roman" panose="02020603050405020304" pitchFamily="18" charset="0"/>
              </a:rPr>
              <a:t>0</a:t>
            </a:r>
            <a:r>
              <a:rPr lang="es-ES" altLang="es-ES" sz="1200" dirty="0">
                <a:solidFill>
                  <a:srgbClr val="333333"/>
                </a:solidFill>
                <a:latin typeface="Courier New" panose="02070309020205020404" pitchFamily="49" charset="0"/>
                <a:cs typeface="Times New Roman" panose="02020603050405020304" pitchFamily="18" charset="0"/>
              </a:rPr>
              <a:t>] != '0' </a:t>
            </a:r>
            <a:r>
              <a:rPr lang="es-ES" altLang="es-ES" sz="1200" b="1" dirty="0">
                <a:solidFill>
                  <a:srgbClr val="000000"/>
                </a:solidFill>
                <a:latin typeface="Courier New" panose="02070309020205020404" pitchFamily="49" charset="0"/>
                <a:cs typeface="Times New Roman" panose="02020603050405020304" pitchFamily="18" charset="0"/>
              </a:rPr>
              <a:t>and</a:t>
            </a: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values</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b="1" dirty="0">
                <a:solidFill>
                  <a:srgbClr val="0000DD"/>
                </a:solidFill>
                <a:latin typeface="Courier New" panose="02070309020205020404" pitchFamily="49" charset="0"/>
                <a:cs typeface="Times New Roman" panose="02020603050405020304" pitchFamily="18" charset="0"/>
              </a:rPr>
              <a:t>1</a:t>
            </a:r>
            <a:r>
              <a:rPr lang="es-ES" altLang="es-ES" sz="1200" dirty="0">
                <a:solidFill>
                  <a:srgbClr val="333333"/>
                </a:solidFill>
                <a:latin typeface="Courier New" panose="02070309020205020404" pitchFamily="49" charset="0"/>
                <a:cs typeface="Times New Roman" panose="02020603050405020304" pitchFamily="18" charset="0"/>
              </a:rPr>
              <a:t>] != '0' </a:t>
            </a:r>
            <a:r>
              <a:rPr lang="es-ES" altLang="es-ES" sz="1200" b="1" dirty="0">
                <a:solidFill>
                  <a:srgbClr val="000000"/>
                </a:solidFill>
                <a:latin typeface="Courier New" panose="02070309020205020404" pitchFamily="49" charset="0"/>
                <a:cs typeface="Times New Roman" panose="02020603050405020304" pitchFamily="18" charset="0"/>
              </a:rPr>
              <a:t>and</a:t>
            </a: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values</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b="1" dirty="0">
                <a:solidFill>
                  <a:srgbClr val="0000DD"/>
                </a:solidFill>
                <a:latin typeface="Courier New" panose="02070309020205020404" pitchFamily="49" charset="0"/>
                <a:cs typeface="Times New Roman" panose="02020603050405020304" pitchFamily="18" charset="0"/>
              </a:rPr>
              <a:t>3</a:t>
            </a:r>
            <a:r>
              <a:rPr lang="es-ES" altLang="es-ES" sz="1200" dirty="0">
                <a:solidFill>
                  <a:srgbClr val="333333"/>
                </a:solidFill>
                <a:latin typeface="Courier New" panose="02070309020205020404" pitchFamily="49" charset="0"/>
                <a:cs typeface="Times New Roman" panose="02020603050405020304" pitchFamily="18" charset="0"/>
              </a:rPr>
              <a:t>] != '0':</a:t>
            </a:r>
            <a:endParaRPr lang="es-ES" altLang="es-ES" sz="1200" dirty="0">
              <a:cs typeface="Calibri" panose="020F0502020204030204" pitchFamily="34" charset="0"/>
            </a:endParaRPr>
          </a:p>
          <a:p>
            <a:pPr>
              <a:lnSpc>
                <a:spcPct val="150000"/>
              </a:lnSpc>
              <a:spcAft>
                <a:spcPts val="1000"/>
              </a:spcAft>
            </a:pPr>
            <a:r>
              <a:rPr lang="es-ES" altLang="es-ES" sz="1200" dirty="0">
                <a:solidFill>
                  <a:srgbClr val="333333"/>
                </a:solidFill>
                <a:latin typeface="Courier New" panose="02070309020205020404" pitchFamily="49" charset="0"/>
                <a:cs typeface="Times New Roman" panose="02020603050405020304" pitchFamily="18" charset="0"/>
              </a:rPr>
              <a:t>        </a:t>
            </a:r>
            <a:r>
              <a:rPr lang="es-ES" altLang="es-ES" sz="1200" dirty="0" err="1">
                <a:solidFill>
                  <a:srgbClr val="333333"/>
                </a:solidFill>
                <a:latin typeface="Courier New" panose="02070309020205020404" pitchFamily="49" charset="0"/>
                <a:cs typeface="Times New Roman" panose="02020603050405020304" pitchFamily="18" charset="0"/>
              </a:rPr>
              <a:t>df_pib_esp</a:t>
            </a:r>
            <a:r>
              <a:rPr lang="es-ES" altLang="es-ES" sz="1200" dirty="0">
                <a:solidFill>
                  <a:srgbClr val="333333"/>
                </a:solidFill>
                <a:latin typeface="Courier New" panose="02070309020205020404" pitchFamily="49" charset="0"/>
                <a:cs typeface="Times New Roman" panose="02020603050405020304" pitchFamily="18" charset="0"/>
              </a:rPr>
              <a:t> = </a:t>
            </a:r>
            <a:r>
              <a:rPr lang="es-ES" altLang="es-ES" sz="1200" dirty="0" err="1">
                <a:solidFill>
                  <a:srgbClr val="333333"/>
                </a:solidFill>
                <a:latin typeface="Courier New" panose="02070309020205020404" pitchFamily="49" charset="0"/>
                <a:cs typeface="Times New Roman" panose="02020603050405020304" pitchFamily="18" charset="0"/>
              </a:rPr>
              <a:t>df_pib_esp.append</a:t>
            </a:r>
            <a:r>
              <a:rPr lang="es-ES" altLang="es-ES" sz="1200" dirty="0">
                <a:solidFill>
                  <a:srgbClr val="333333"/>
                </a:solidFill>
                <a:latin typeface="Courier New" panose="02070309020205020404" pitchFamily="49" charset="0"/>
                <a:cs typeface="Times New Roman" panose="02020603050405020304" pitchFamily="18" charset="0"/>
              </a:rPr>
              <a:t>({'FECHA' : </a:t>
            </a:r>
            <a:r>
              <a:rPr lang="es-ES" altLang="es-ES" sz="1200" dirty="0" err="1">
                <a:solidFill>
                  <a:srgbClr val="333333"/>
                </a:solidFill>
                <a:latin typeface="Courier New" panose="02070309020205020404" pitchFamily="49" charset="0"/>
                <a:cs typeface="Times New Roman" panose="02020603050405020304" pitchFamily="18" charset="0"/>
              </a:rPr>
              <a:t>values</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b="1" dirty="0">
                <a:solidFill>
                  <a:srgbClr val="0000DD"/>
                </a:solidFill>
                <a:latin typeface="Courier New" panose="02070309020205020404" pitchFamily="49" charset="0"/>
                <a:cs typeface="Times New Roman" panose="02020603050405020304" pitchFamily="18" charset="0"/>
              </a:rPr>
              <a:t>0</a:t>
            </a:r>
            <a:r>
              <a:rPr lang="es-ES" altLang="es-ES" sz="1200" dirty="0">
                <a:solidFill>
                  <a:srgbClr val="333333"/>
                </a:solidFill>
                <a:latin typeface="Courier New" panose="02070309020205020404" pitchFamily="49" charset="0"/>
                <a:cs typeface="Times New Roman" panose="02020603050405020304" pitchFamily="18" charset="0"/>
              </a:rPr>
              <a:t>] , 'PIB' : </a:t>
            </a:r>
            <a:r>
              <a:rPr lang="es-ES" altLang="es-ES" sz="1200" dirty="0" err="1">
                <a:solidFill>
                  <a:srgbClr val="333333"/>
                </a:solidFill>
                <a:latin typeface="Courier New" panose="02070309020205020404" pitchFamily="49" charset="0"/>
                <a:cs typeface="Times New Roman" panose="02020603050405020304" pitchFamily="18" charset="0"/>
              </a:rPr>
              <a:t>values</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b="1" dirty="0">
                <a:solidFill>
                  <a:srgbClr val="0000DD"/>
                </a:solidFill>
                <a:latin typeface="Courier New" panose="02070309020205020404" pitchFamily="49" charset="0"/>
                <a:cs typeface="Times New Roman" panose="02020603050405020304" pitchFamily="18" charset="0"/>
              </a:rPr>
              <a:t>1</a:t>
            </a:r>
            <a:r>
              <a:rPr lang="es-ES" altLang="es-ES" sz="1200" dirty="0">
                <a:solidFill>
                  <a:srgbClr val="333333"/>
                </a:solidFill>
                <a:latin typeface="Courier New" panose="02070309020205020404" pitchFamily="49" charset="0"/>
                <a:cs typeface="Times New Roman" panose="02020603050405020304" pitchFamily="18" charset="0"/>
              </a:rPr>
              <a:t>], 'PIB_VAR_PORCENTAJE' : </a:t>
            </a:r>
            <a:r>
              <a:rPr lang="es-ES" altLang="es-ES" sz="1200" dirty="0" err="1">
                <a:solidFill>
                  <a:srgbClr val="333333"/>
                </a:solidFill>
                <a:latin typeface="Courier New" panose="02070309020205020404" pitchFamily="49" charset="0"/>
                <a:cs typeface="Times New Roman" panose="02020603050405020304" pitchFamily="18" charset="0"/>
              </a:rPr>
              <a:t>values</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b="1" dirty="0">
                <a:solidFill>
                  <a:srgbClr val="0000DD"/>
                </a:solidFill>
                <a:latin typeface="Courier New" panose="02070309020205020404" pitchFamily="49" charset="0"/>
                <a:cs typeface="Times New Roman" panose="02020603050405020304" pitchFamily="18" charset="0"/>
              </a:rPr>
              <a:t>3</a:t>
            </a:r>
            <a:r>
              <a:rPr lang="es-ES" altLang="es-ES" sz="1200" dirty="0">
                <a:solidFill>
                  <a:srgbClr val="333333"/>
                </a:solidFill>
                <a:latin typeface="Courier New" panose="02070309020205020404" pitchFamily="49" charset="0"/>
                <a:cs typeface="Times New Roman" panose="02020603050405020304" pitchFamily="18" charset="0"/>
              </a:rPr>
              <a:t>]} , </a:t>
            </a:r>
            <a:r>
              <a:rPr lang="es-ES" altLang="es-ES" sz="1200" dirty="0" err="1">
                <a:solidFill>
                  <a:srgbClr val="333333"/>
                </a:solidFill>
                <a:latin typeface="Courier New" panose="02070309020205020404" pitchFamily="49" charset="0"/>
                <a:cs typeface="Times New Roman" panose="02020603050405020304" pitchFamily="18" charset="0"/>
              </a:rPr>
              <a:t>ignore_index</a:t>
            </a:r>
            <a:r>
              <a:rPr lang="es-ES" altLang="es-ES" sz="1200" dirty="0">
                <a:solidFill>
                  <a:srgbClr val="333333"/>
                </a:solidFill>
                <a:latin typeface="Courier New" panose="02070309020205020404" pitchFamily="49" charset="0"/>
                <a:cs typeface="Times New Roman" panose="02020603050405020304" pitchFamily="18" charset="0"/>
              </a:rPr>
              <a:t>=</a:t>
            </a:r>
            <a:r>
              <a:rPr lang="es-ES" altLang="es-ES" sz="1200" dirty="0">
                <a:solidFill>
                  <a:srgbClr val="007020"/>
                </a:solidFill>
                <a:latin typeface="Courier New" panose="02070309020205020404" pitchFamily="49" charset="0"/>
                <a:cs typeface="Times New Roman" panose="02020603050405020304" pitchFamily="18" charset="0"/>
              </a:rPr>
              <a:t>True</a:t>
            </a:r>
            <a:r>
              <a:rPr lang="es-ES" altLang="es-ES" sz="1200" dirty="0">
                <a:solidFill>
                  <a:srgbClr val="333333"/>
                </a:solidFill>
                <a:latin typeface="Courier New" panose="02070309020205020404" pitchFamily="49" charset="0"/>
                <a:cs typeface="Times New Roman" panose="02020603050405020304" pitchFamily="18" charset="0"/>
              </a:rPr>
              <a:t>)</a:t>
            </a:r>
            <a:endParaRPr lang="es-ES" altLang="es-ES" sz="1200" dirty="0">
              <a:cs typeface="Calibri" panose="020F0502020204030204" pitchFamily="34" charset="0"/>
            </a:endParaRPr>
          </a:p>
          <a:p>
            <a:pPr>
              <a:lnSpc>
                <a:spcPct val="150000"/>
              </a:lnSpc>
              <a:spcAft>
                <a:spcPts val="1000"/>
              </a:spcAft>
            </a:pPr>
            <a:r>
              <a:rPr lang="es-ES" altLang="es-ES" sz="1200" dirty="0">
                <a:solidFill>
                  <a:srgbClr val="333333"/>
                </a:solidFill>
                <a:latin typeface="Courier New" panose="02070309020205020404" pitchFamily="49" charset="0"/>
                <a:cs typeface="Times New Roman" panose="02020603050405020304" pitchFamily="18" charset="0"/>
              </a:rPr>
              <a:t>    i = i + </a:t>
            </a:r>
            <a:r>
              <a:rPr lang="es-ES" altLang="es-ES" sz="1200" b="1" dirty="0">
                <a:solidFill>
                  <a:srgbClr val="0000DD"/>
                </a:solidFill>
                <a:latin typeface="Courier New" panose="02070309020205020404" pitchFamily="49" charset="0"/>
                <a:cs typeface="Times New Roman" panose="02020603050405020304" pitchFamily="18" charset="0"/>
              </a:rPr>
              <a:t>1</a:t>
            </a:r>
            <a:endParaRPr lang="es-ES" altLang="es-ES" sz="1200" dirty="0">
              <a:cs typeface="Calibri" panose="020F0502020204030204" pitchFamily="3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D9503A8E-0B0C-B3E1-DC8B-3D05928A0C5A}"/>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6832EF2C-5CEA-4DB5-928A-DB1D26057DFA}" type="slidenum">
              <a:rPr lang="es-ES_tradnl" altLang="es-ES" sz="1200">
                <a:solidFill>
                  <a:srgbClr val="FFFFFF"/>
                </a:solidFill>
              </a:rPr>
              <a:pPr algn="r" eaLnBrk="1"/>
              <a:t>14</a:t>
            </a:fld>
            <a:endParaRPr lang="es-ES_tradnl" altLang="es-ES">
              <a:solidFill>
                <a:srgbClr val="000000"/>
              </a:solidFill>
            </a:endParaRPr>
          </a:p>
        </p:txBody>
      </p:sp>
      <p:sp>
        <p:nvSpPr>
          <p:cNvPr id="17411" name="Rectangle 2">
            <a:extLst>
              <a:ext uri="{FF2B5EF4-FFF2-40B4-BE49-F238E27FC236}">
                <a16:creationId xmlns:a16="http://schemas.microsoft.com/office/drawing/2014/main" id="{609519F3-31C3-49B1-6231-380EB64B5F21}"/>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Método Web Scraping</a:t>
            </a:r>
            <a:endParaRPr lang="es-ES_tradnl" altLang="es-ES" sz="2800">
              <a:solidFill>
                <a:srgbClr val="000000"/>
              </a:solidFill>
              <a:sym typeface="Arial Narrow" panose="020B0606020202030204" pitchFamily="34" charset="0"/>
            </a:endParaRPr>
          </a:p>
        </p:txBody>
      </p:sp>
      <p:sp>
        <p:nvSpPr>
          <p:cNvPr id="17412" name="Marcador de número de diapositiva 1">
            <a:extLst>
              <a:ext uri="{FF2B5EF4-FFF2-40B4-BE49-F238E27FC236}">
                <a16:creationId xmlns:a16="http://schemas.microsoft.com/office/drawing/2014/main" id="{DEC2A5DD-28D6-0FD2-F79D-CDCE97083BB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A872C876-B341-43B0-87AD-BDD6E33745FB}" type="slidenum">
              <a:rPr lang="es-ES_tradnl" altLang="es-ES" smtClean="0">
                <a:solidFill>
                  <a:srgbClr val="FFFFFF"/>
                </a:solidFill>
              </a:rPr>
              <a:pPr/>
              <a:t>14</a:t>
            </a:fld>
            <a:endParaRPr lang="es-ES_tradnl" altLang="es-ES">
              <a:solidFill>
                <a:srgbClr val="FFFFFF"/>
              </a:solidFill>
            </a:endParaRPr>
          </a:p>
        </p:txBody>
      </p:sp>
      <p:sp>
        <p:nvSpPr>
          <p:cNvPr id="17413" name="Rectangle 3">
            <a:extLst>
              <a:ext uri="{FF2B5EF4-FFF2-40B4-BE49-F238E27FC236}">
                <a16:creationId xmlns:a16="http://schemas.microsoft.com/office/drawing/2014/main" id="{D7D1C8A5-B582-370B-64B7-23C9EC4F5806}"/>
              </a:ext>
            </a:extLst>
          </p:cNvPr>
          <p:cNvSpPr>
            <a:spLocks/>
          </p:cNvSpPr>
          <p:nvPr/>
        </p:nvSpPr>
        <p:spPr bwMode="auto">
          <a:xfrm>
            <a:off x="742951" y="1340768"/>
            <a:ext cx="75009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Aft>
                <a:spcPts val="1000"/>
              </a:spcAft>
            </a:pPr>
            <a:r>
              <a:rPr lang="es-ES" altLang="es-ES" dirty="0">
                <a:ea typeface="Calibri" panose="020F0502020204030204" pitchFamily="34" charset="0"/>
                <a:cs typeface="Times New Roman" panose="02020603050405020304" pitchFamily="18" charset="0"/>
              </a:rPr>
              <a:t>Por último se modifican los tipos para que sean los correctos y se reúnen todos los datos en un mismo </a:t>
            </a:r>
            <a:r>
              <a:rPr lang="es-ES" altLang="es-ES" dirty="0" err="1">
                <a:ea typeface="Calibri" panose="020F0502020204030204" pitchFamily="34" charset="0"/>
                <a:cs typeface="Times New Roman" panose="02020603050405020304" pitchFamily="18" charset="0"/>
              </a:rPr>
              <a:t>dataset</a:t>
            </a:r>
            <a:endParaRPr lang="es-ES" altLang="es-ES" dirty="0">
              <a:ea typeface="Calibri" panose="020F0502020204030204" pitchFamily="34" charset="0"/>
              <a:cs typeface="Times New Roman" panose="02020603050405020304" pitchFamily="18" charset="0"/>
            </a:endParaRPr>
          </a:p>
          <a:p>
            <a:pPr algn="just">
              <a:lnSpc>
                <a:spcPct val="150000"/>
              </a:lnSpc>
              <a:spcAft>
                <a:spcPts val="1000"/>
              </a:spcAft>
            </a:pPr>
            <a:r>
              <a:rPr lang="es-ES" altLang="es-ES" dirty="0">
                <a:ea typeface="Calibri" panose="020F0502020204030204" pitchFamily="34" charset="0"/>
                <a:cs typeface="Times New Roman" panose="02020603050405020304" pitchFamily="18" charset="0"/>
              </a:rPr>
              <a:t>Modificación de tipos y guardado de datos</a:t>
            </a:r>
          </a:p>
          <a:p>
            <a:pPr>
              <a:lnSpc>
                <a:spcPct val="150000"/>
              </a:lnSpc>
              <a:spcAft>
                <a:spcPts val="1000"/>
              </a:spcAft>
            </a:pP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df_pib_esp</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[['PIB', 'PIB_VAR_PORCENTAJE']].</a:t>
            </a: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astype</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r>
              <a:rPr lang="es-ES" altLang="es-ES" dirty="0" err="1">
                <a:solidFill>
                  <a:srgbClr val="007020"/>
                </a:solidFill>
                <a:latin typeface="Courier New" panose="02070309020205020404" pitchFamily="49" charset="0"/>
                <a:ea typeface="Calibri" panose="020F0502020204030204" pitchFamily="34" charset="0"/>
                <a:cs typeface="Times New Roman" panose="02020603050405020304" pitchFamily="18" charset="0"/>
              </a:rPr>
              <a:t>float</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endParaRPr lang="es-ES" altLang="es-ES" dirty="0">
              <a:ea typeface="Calibri" panose="020F0502020204030204" pitchFamily="34" charset="0"/>
              <a:cs typeface="Times New Roman" panose="02020603050405020304" pitchFamily="18" charset="0"/>
            </a:endParaRPr>
          </a:p>
          <a:p>
            <a:pPr>
              <a:lnSpc>
                <a:spcPct val="150000"/>
              </a:lnSpc>
              <a:spcAft>
                <a:spcPts val="1000"/>
              </a:spcAft>
            </a:pPr>
            <a:r>
              <a:rPr lang="es-ES" altLang="es-ES" dirty="0" err="1">
                <a:solidFill>
                  <a:srgbClr val="333333"/>
                </a:solidFill>
                <a:latin typeface="Courier New" panose="02070309020205020404" pitchFamily="49" charset="0"/>
                <a:cs typeface="Times New Roman" panose="02020603050405020304" pitchFamily="18" charset="0"/>
              </a:rPr>
              <a:t>df_pib_esp</a:t>
            </a:r>
            <a:r>
              <a:rPr lang="es-ES" altLang="es-ES" dirty="0">
                <a:solidFill>
                  <a:srgbClr val="333333"/>
                </a:solidFill>
                <a:latin typeface="Courier New" panose="02070309020205020404" pitchFamily="49" charset="0"/>
                <a:cs typeface="Times New Roman" panose="02020603050405020304" pitchFamily="18" charset="0"/>
              </a:rPr>
              <a:t>['FECHA'] = </a:t>
            </a:r>
            <a:r>
              <a:rPr lang="es-ES" altLang="es-ES" dirty="0" err="1">
                <a:solidFill>
                  <a:srgbClr val="333333"/>
                </a:solidFill>
                <a:latin typeface="Courier New" panose="02070309020205020404" pitchFamily="49" charset="0"/>
                <a:cs typeface="Times New Roman" panose="02020603050405020304" pitchFamily="18" charset="0"/>
              </a:rPr>
              <a:t>pd.to_datetime</a:t>
            </a:r>
            <a:r>
              <a:rPr lang="es-ES" altLang="es-ES" dirty="0">
                <a:solidFill>
                  <a:srgbClr val="333333"/>
                </a:solidFill>
                <a:latin typeface="Courier New" panose="02070309020205020404" pitchFamily="49" charset="0"/>
                <a:cs typeface="Times New Roman" panose="02020603050405020304" pitchFamily="18" charset="0"/>
              </a:rPr>
              <a:t>(</a:t>
            </a:r>
            <a:r>
              <a:rPr lang="es-ES" altLang="es-ES" dirty="0" err="1">
                <a:solidFill>
                  <a:srgbClr val="333333"/>
                </a:solidFill>
                <a:latin typeface="Courier New" panose="02070309020205020404" pitchFamily="49" charset="0"/>
                <a:cs typeface="Times New Roman" panose="02020603050405020304" pitchFamily="18" charset="0"/>
              </a:rPr>
              <a:t>df_pib_esp.FECHA</a:t>
            </a:r>
            <a:r>
              <a:rPr lang="es-ES" altLang="es-ES" dirty="0">
                <a:solidFill>
                  <a:srgbClr val="333333"/>
                </a:solidFill>
                <a:latin typeface="Courier New" panose="02070309020205020404" pitchFamily="49" charset="0"/>
                <a:cs typeface="Times New Roman" panose="02020603050405020304" pitchFamily="18" charset="0"/>
              </a:rPr>
              <a:t>)</a:t>
            </a:r>
            <a:endParaRPr lang="es-ES" altLang="es-ES" dirty="0">
              <a:cs typeface="Calibri" panose="020F0502020204030204" pitchFamily="34" charset="0"/>
            </a:endParaRPr>
          </a:p>
          <a:p>
            <a:pPr>
              <a:lnSpc>
                <a:spcPct val="150000"/>
              </a:lnSpc>
            </a:pPr>
            <a:r>
              <a:rPr lang="es-ES" altLang="es-ES" dirty="0" err="1">
                <a:solidFill>
                  <a:srgbClr val="333333"/>
                </a:solidFill>
                <a:latin typeface="Courier New" panose="02070309020205020404" pitchFamily="49" charset="0"/>
                <a:cs typeface="Times New Roman" panose="02020603050405020304" pitchFamily="18" charset="0"/>
              </a:rPr>
              <a:t>df_pib_esp</a:t>
            </a:r>
            <a:r>
              <a:rPr lang="es-ES" altLang="es-ES" dirty="0">
                <a:solidFill>
                  <a:srgbClr val="333333"/>
                </a:solidFill>
                <a:latin typeface="Courier New" panose="02070309020205020404" pitchFamily="49" charset="0"/>
                <a:cs typeface="Times New Roman" panose="02020603050405020304" pitchFamily="18" charset="0"/>
              </a:rPr>
              <a:t>['FECHA'] = </a:t>
            </a:r>
            <a:r>
              <a:rPr lang="es-ES" altLang="es-ES" dirty="0" err="1">
                <a:solidFill>
                  <a:srgbClr val="333333"/>
                </a:solidFill>
                <a:latin typeface="Courier New" panose="02070309020205020404" pitchFamily="49" charset="0"/>
                <a:cs typeface="Times New Roman" panose="02020603050405020304" pitchFamily="18" charset="0"/>
              </a:rPr>
              <a:t>df_pib_esp</a:t>
            </a:r>
            <a:r>
              <a:rPr lang="es-ES" altLang="es-ES" dirty="0">
                <a:solidFill>
                  <a:srgbClr val="333333"/>
                </a:solidFill>
                <a:latin typeface="Courier New" panose="02070309020205020404" pitchFamily="49" charset="0"/>
                <a:cs typeface="Times New Roman" panose="02020603050405020304" pitchFamily="18" charset="0"/>
              </a:rPr>
              <a:t>['FECHA'].</a:t>
            </a:r>
            <a:r>
              <a:rPr lang="es-ES" altLang="es-ES" dirty="0" err="1">
                <a:solidFill>
                  <a:srgbClr val="333333"/>
                </a:solidFill>
                <a:latin typeface="Courier New" panose="02070309020205020404" pitchFamily="49" charset="0"/>
                <a:cs typeface="Times New Roman" panose="02020603050405020304" pitchFamily="18" charset="0"/>
              </a:rPr>
              <a:t>dt.year</a:t>
            </a:r>
            <a:endParaRPr lang="es-ES" altLang="es-ES" dirty="0">
              <a:solidFill>
                <a:srgbClr val="333333"/>
              </a:solidFill>
              <a:latin typeface="Courier New" panose="02070309020205020404" pitchFamily="49" charset="0"/>
              <a:cs typeface="Times New Roman" panose="02020603050405020304" pitchFamily="18" charset="0"/>
            </a:endParaRPr>
          </a:p>
          <a:p>
            <a:pPr>
              <a:lnSpc>
                <a:spcPct val="150000"/>
              </a:lnSpc>
            </a:pPr>
            <a:endParaRPr lang="es-ES" altLang="es-ES" dirty="0">
              <a:solidFill>
                <a:srgbClr val="333333"/>
              </a:solidFill>
              <a:latin typeface="Courier New" panose="02070309020205020404" pitchFamily="49" charset="0"/>
              <a:cs typeface="Calibri" panose="020F0502020204030204" pitchFamily="34" charset="0"/>
            </a:endParaRPr>
          </a:p>
          <a:p>
            <a:pPr>
              <a:lnSpc>
                <a:spcPct val="150000"/>
              </a:lnSpc>
            </a:pPr>
            <a:r>
              <a:rPr lang="es-ES" altLang="es-ES" dirty="0" err="1">
                <a:cs typeface="Calibri" panose="020F0502020204030204" pitchFamily="34" charset="0"/>
              </a:rPr>
              <a:t>Merge</a:t>
            </a:r>
            <a:r>
              <a:rPr lang="es-ES" altLang="es-ES" dirty="0">
                <a:cs typeface="Calibri" panose="020F0502020204030204" pitchFamily="34" charset="0"/>
              </a:rPr>
              <a:t> de todos los datos en un solo </a:t>
            </a:r>
            <a:r>
              <a:rPr lang="es-ES" altLang="es-ES" dirty="0" err="1">
                <a:cs typeface="Calibri" panose="020F0502020204030204" pitchFamily="34" charset="0"/>
              </a:rPr>
              <a:t>dataset</a:t>
            </a:r>
            <a:endParaRPr lang="es-ES" altLang="es-ES" dirty="0">
              <a:cs typeface="Calibri" panose="020F050202020403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C0FFCCD0-D800-F662-2793-31DEE8F8AC31}"/>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94B39E71-57D7-493F-95C7-7CA51E5FF311}" type="slidenum">
              <a:rPr lang="es-ES_tradnl" altLang="es-ES" sz="1200">
                <a:solidFill>
                  <a:srgbClr val="FFFFFF"/>
                </a:solidFill>
              </a:rPr>
              <a:pPr algn="r" eaLnBrk="1"/>
              <a:t>15</a:t>
            </a:fld>
            <a:endParaRPr lang="es-ES_tradnl" altLang="es-ES">
              <a:solidFill>
                <a:srgbClr val="000000"/>
              </a:solidFill>
            </a:endParaRPr>
          </a:p>
        </p:txBody>
      </p:sp>
      <p:sp>
        <p:nvSpPr>
          <p:cNvPr id="18435" name="Rectangle 2">
            <a:extLst>
              <a:ext uri="{FF2B5EF4-FFF2-40B4-BE49-F238E27FC236}">
                <a16:creationId xmlns:a16="http://schemas.microsoft.com/office/drawing/2014/main" id="{E1009488-D6C9-E3F3-9EFD-047062871FE0}"/>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Carga desde archivo de datos</a:t>
            </a:r>
            <a:endParaRPr lang="es-ES_tradnl" altLang="es-ES">
              <a:solidFill>
                <a:srgbClr val="000000"/>
              </a:solidFill>
              <a:sym typeface="Arial Narrow" panose="020B0606020202030204" pitchFamily="34" charset="0"/>
            </a:endParaRPr>
          </a:p>
        </p:txBody>
      </p:sp>
      <p:sp>
        <p:nvSpPr>
          <p:cNvPr id="18436" name="Marcador de número de diapositiva 1">
            <a:extLst>
              <a:ext uri="{FF2B5EF4-FFF2-40B4-BE49-F238E27FC236}">
                <a16:creationId xmlns:a16="http://schemas.microsoft.com/office/drawing/2014/main" id="{4AF69F8F-4A22-7E13-CA46-EBA7DB2D24A6}"/>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FDFFF1DB-16BC-478A-A415-D1224570B5E6}" type="slidenum">
              <a:rPr lang="es-ES_tradnl" altLang="es-ES" smtClean="0">
                <a:solidFill>
                  <a:srgbClr val="FFFFFF"/>
                </a:solidFill>
              </a:rPr>
              <a:pPr/>
              <a:t>15</a:t>
            </a:fld>
            <a:endParaRPr lang="es-ES_tradnl" altLang="es-ES">
              <a:solidFill>
                <a:srgbClr val="FFFFFF"/>
              </a:solidFill>
            </a:endParaRPr>
          </a:p>
        </p:txBody>
      </p:sp>
      <p:sp>
        <p:nvSpPr>
          <p:cNvPr id="18437" name="Rectangle 3">
            <a:extLst>
              <a:ext uri="{FF2B5EF4-FFF2-40B4-BE49-F238E27FC236}">
                <a16:creationId xmlns:a16="http://schemas.microsoft.com/office/drawing/2014/main" id="{9D076C5F-3235-5106-5B82-5CDC823F184E}"/>
              </a:ext>
            </a:extLst>
          </p:cNvPr>
          <p:cNvSpPr>
            <a:spLocks/>
          </p:cNvSpPr>
          <p:nvPr/>
        </p:nvSpPr>
        <p:spPr bwMode="auto">
          <a:xfrm>
            <a:off x="742951" y="908720"/>
            <a:ext cx="7500937" cy="642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Aft>
                <a:spcPts val="1000"/>
              </a:spcAft>
            </a:pPr>
            <a:r>
              <a:rPr lang="es-ES" altLang="es-ES" dirty="0">
                <a:ea typeface="Calibri" panose="020F0502020204030204" pitchFamily="34" charset="0"/>
                <a:cs typeface="Times New Roman" panose="02020603050405020304" pitchFamily="18" charset="0"/>
              </a:rPr>
              <a:t>Este proceso es diferente ya que se dispone de los datos en multitud de archivos Excel, este proceso también es tedioso por ser muy manual, se trata de muchas tablas y hay que tratar una por una de forma diferentes aunque para el mismo proceso que es el de limpiar y tratar los datos.</a:t>
            </a:r>
          </a:p>
          <a:p>
            <a:pPr algn="just">
              <a:lnSpc>
                <a:spcPct val="150000"/>
              </a:lnSpc>
              <a:spcAft>
                <a:spcPts val="1000"/>
              </a:spcAft>
            </a:pPr>
            <a:r>
              <a:rPr lang="es-ES" altLang="es-ES" dirty="0">
                <a:ea typeface="Calibri" panose="020F0502020204030204" pitchFamily="34" charset="0"/>
                <a:cs typeface="Times New Roman" panose="02020603050405020304" pitchFamily="18" charset="0"/>
              </a:rPr>
              <a:t>Lectura del </a:t>
            </a:r>
            <a:r>
              <a:rPr lang="es-ES" altLang="es-ES" dirty="0" err="1">
                <a:ea typeface="Calibri" panose="020F0502020204030204" pitchFamily="34" charset="0"/>
                <a:cs typeface="Times New Roman" panose="02020603050405020304" pitchFamily="18" charset="0"/>
              </a:rPr>
              <a:t>dataset</a:t>
            </a:r>
            <a:r>
              <a:rPr lang="es-ES" altLang="es-ES" dirty="0">
                <a:ea typeface="Calibri" panose="020F0502020204030204" pitchFamily="34" charset="0"/>
                <a:cs typeface="Times New Roman" panose="02020603050405020304" pitchFamily="18" charset="0"/>
              </a:rPr>
              <a:t> descargado manualmente</a:t>
            </a:r>
          </a:p>
          <a:p>
            <a:pPr>
              <a:lnSpc>
                <a:spcPct val="150000"/>
              </a:lnSpc>
              <a:spcAft>
                <a:spcPts val="1000"/>
              </a:spcAft>
            </a:pPr>
            <a:r>
              <a:rPr lang="es-ES" altLang="es-ES" sz="14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df_population</a:t>
            </a:r>
            <a:r>
              <a:rPr lang="es-ES" altLang="es-ES" sz="14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 = </a:t>
            </a:r>
            <a:r>
              <a:rPr lang="es-ES" altLang="es-ES" sz="14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pd.read_csv</a:t>
            </a:r>
            <a:r>
              <a:rPr lang="es-ES" altLang="es-ES" sz="14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("Datos/</a:t>
            </a:r>
            <a:r>
              <a:rPr lang="es-ES" altLang="es-ES" sz="14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Generales_UE</a:t>
            </a:r>
            <a:r>
              <a:rPr lang="es-ES" altLang="es-ES" sz="14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r>
              <a:rPr lang="es-ES" altLang="es-ES" sz="1400"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Salud_alimentacion_contaminacion</a:t>
            </a:r>
            <a:r>
              <a:rPr lang="es-ES" altLang="es-ES" sz="14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/population-since-1800.csv")</a:t>
            </a:r>
            <a:endParaRPr lang="es-ES" altLang="es-ES" sz="1400" dirty="0">
              <a:ea typeface="Calibri" panose="020F0502020204030204" pitchFamily="34" charset="0"/>
              <a:cs typeface="Times New Roman" panose="02020603050405020304" pitchFamily="18" charset="0"/>
            </a:endParaRPr>
          </a:p>
          <a:p>
            <a:pPr algn="just">
              <a:lnSpc>
                <a:spcPct val="150000"/>
              </a:lnSpc>
              <a:spcAft>
                <a:spcPts val="1000"/>
              </a:spcAft>
            </a:pPr>
            <a:r>
              <a:rPr lang="es-ES" altLang="es-ES" dirty="0">
                <a:ea typeface="Calibri" panose="020F0502020204030204" pitchFamily="34" charset="0"/>
                <a:cs typeface="Times New Roman" panose="02020603050405020304" pitchFamily="18" charset="0"/>
              </a:rPr>
              <a:t>Filtrado de países de la Unión europea</a:t>
            </a:r>
          </a:p>
          <a:p>
            <a:pPr>
              <a:lnSpc>
                <a:spcPct val="150000"/>
              </a:lnSpc>
              <a:spcAft>
                <a:spcPts val="1000"/>
              </a:spcAft>
            </a:pPr>
            <a:r>
              <a:rPr lang="es-ES" altLang="es-ES" sz="1400" dirty="0" err="1">
                <a:solidFill>
                  <a:srgbClr val="333333"/>
                </a:solidFill>
                <a:latin typeface="Courier New" panose="02070309020205020404" pitchFamily="49" charset="0"/>
                <a:cs typeface="Times New Roman" panose="02020603050405020304" pitchFamily="18" charset="0"/>
              </a:rPr>
              <a:t>df_population</a:t>
            </a:r>
            <a:r>
              <a:rPr lang="es-ES" altLang="es-ES" sz="1400" dirty="0">
                <a:solidFill>
                  <a:srgbClr val="333333"/>
                </a:solidFill>
                <a:latin typeface="Courier New" panose="02070309020205020404" pitchFamily="49" charset="0"/>
                <a:cs typeface="Times New Roman" panose="02020603050405020304" pitchFamily="18" charset="0"/>
              </a:rPr>
              <a:t> = </a:t>
            </a:r>
            <a:r>
              <a:rPr lang="es-ES" altLang="es-ES" sz="1400" dirty="0" err="1">
                <a:solidFill>
                  <a:srgbClr val="333333"/>
                </a:solidFill>
                <a:latin typeface="Courier New" panose="02070309020205020404" pitchFamily="49" charset="0"/>
                <a:cs typeface="Times New Roman" panose="02020603050405020304" pitchFamily="18" charset="0"/>
              </a:rPr>
              <a:t>df_population</a:t>
            </a:r>
            <a:r>
              <a:rPr lang="es-ES" altLang="es-ES" sz="1400" dirty="0">
                <a:solidFill>
                  <a:srgbClr val="333333"/>
                </a:solidFill>
                <a:latin typeface="Courier New" panose="02070309020205020404" pitchFamily="49" charset="0"/>
                <a:cs typeface="Times New Roman" panose="02020603050405020304" pitchFamily="18" charset="0"/>
              </a:rPr>
              <a:t>[</a:t>
            </a:r>
            <a:r>
              <a:rPr lang="es-ES" altLang="es-ES" sz="1400" dirty="0" err="1">
                <a:solidFill>
                  <a:srgbClr val="333333"/>
                </a:solidFill>
                <a:latin typeface="Courier New" panose="02070309020205020404" pitchFamily="49" charset="0"/>
                <a:cs typeface="Times New Roman" panose="02020603050405020304" pitchFamily="18" charset="0"/>
              </a:rPr>
              <a:t>df_population.Entity.isin</a:t>
            </a:r>
            <a:r>
              <a:rPr lang="es-ES" altLang="es-ES" sz="1400" dirty="0">
                <a:solidFill>
                  <a:srgbClr val="333333"/>
                </a:solidFill>
                <a:latin typeface="Courier New" panose="02070309020205020404" pitchFamily="49" charset="0"/>
                <a:cs typeface="Times New Roman" panose="02020603050405020304" pitchFamily="18" charset="0"/>
              </a:rPr>
              <a:t>(</a:t>
            </a:r>
            <a:r>
              <a:rPr lang="es-ES" altLang="es-ES" sz="1400" dirty="0" err="1">
                <a:solidFill>
                  <a:srgbClr val="333333"/>
                </a:solidFill>
                <a:latin typeface="Courier New" panose="02070309020205020404" pitchFamily="49" charset="0"/>
                <a:cs typeface="Times New Roman" panose="02020603050405020304" pitchFamily="18" charset="0"/>
              </a:rPr>
              <a:t>countries</a:t>
            </a:r>
            <a:r>
              <a:rPr lang="es-ES" altLang="es-ES" sz="1400" dirty="0">
                <a:solidFill>
                  <a:srgbClr val="333333"/>
                </a:solidFill>
                <a:latin typeface="Courier New" panose="02070309020205020404" pitchFamily="49" charset="0"/>
                <a:cs typeface="Times New Roman" panose="02020603050405020304" pitchFamily="18" charset="0"/>
              </a:rPr>
              <a:t>)]</a:t>
            </a:r>
            <a:endParaRPr lang="es-ES" altLang="es-ES" sz="1400" dirty="0">
              <a:cs typeface="Calibri" panose="020F0502020204030204" pitchFamily="34" charset="0"/>
            </a:endParaRPr>
          </a:p>
          <a:p>
            <a:pPr algn="just">
              <a:lnSpc>
                <a:spcPct val="150000"/>
              </a:lnSpc>
              <a:spcAft>
                <a:spcPts val="1000"/>
              </a:spcAft>
            </a:pPr>
            <a:r>
              <a:rPr lang="es-ES" altLang="es-ES" dirty="0">
                <a:cs typeface="Calibri" panose="020F0502020204030204" pitchFamily="34" charset="0"/>
              </a:rPr>
              <a:t>Renombrado de columnas</a:t>
            </a:r>
          </a:p>
          <a:p>
            <a:pPr>
              <a:lnSpc>
                <a:spcPct val="150000"/>
              </a:lnSpc>
              <a:spcAft>
                <a:spcPts val="1000"/>
              </a:spcAft>
            </a:pPr>
            <a:r>
              <a:rPr lang="es-ES" altLang="es-ES" sz="1400" dirty="0" err="1">
                <a:solidFill>
                  <a:srgbClr val="333333"/>
                </a:solidFill>
                <a:latin typeface="Courier New" panose="02070309020205020404" pitchFamily="49" charset="0"/>
                <a:cs typeface="Times New Roman" panose="02020603050405020304" pitchFamily="18" charset="0"/>
              </a:rPr>
              <a:t>df_population_UE</a:t>
            </a:r>
            <a:r>
              <a:rPr lang="es-ES" altLang="es-ES" sz="1400" dirty="0">
                <a:solidFill>
                  <a:srgbClr val="333333"/>
                </a:solidFill>
                <a:latin typeface="Courier New" panose="02070309020205020404" pitchFamily="49" charset="0"/>
                <a:cs typeface="Times New Roman" panose="02020603050405020304" pitchFamily="18" charset="0"/>
              </a:rPr>
              <a:t> = </a:t>
            </a:r>
            <a:r>
              <a:rPr lang="es-ES" altLang="es-ES" sz="1400" dirty="0" err="1">
                <a:solidFill>
                  <a:srgbClr val="333333"/>
                </a:solidFill>
                <a:latin typeface="Courier New" panose="02070309020205020404" pitchFamily="49" charset="0"/>
                <a:cs typeface="Times New Roman" panose="02020603050405020304" pitchFamily="18" charset="0"/>
              </a:rPr>
              <a:t>df_population.rename</a:t>
            </a:r>
            <a:r>
              <a:rPr lang="es-ES" altLang="es-ES" sz="1400" dirty="0">
                <a:solidFill>
                  <a:srgbClr val="333333"/>
                </a:solidFill>
                <a:latin typeface="Courier New" panose="02070309020205020404" pitchFamily="49" charset="0"/>
                <a:cs typeface="Times New Roman" panose="02020603050405020304" pitchFamily="18" charset="0"/>
              </a:rPr>
              <a:t>(</a:t>
            </a:r>
            <a:r>
              <a:rPr lang="es-ES" altLang="es-ES" sz="1400" dirty="0" err="1">
                <a:solidFill>
                  <a:srgbClr val="333333"/>
                </a:solidFill>
                <a:latin typeface="Courier New" panose="02070309020205020404" pitchFamily="49" charset="0"/>
                <a:cs typeface="Times New Roman" panose="02020603050405020304" pitchFamily="18" charset="0"/>
              </a:rPr>
              <a:t>columns</a:t>
            </a:r>
            <a:r>
              <a:rPr lang="es-ES" altLang="es-ES" sz="1400" dirty="0">
                <a:solidFill>
                  <a:srgbClr val="333333"/>
                </a:solidFill>
                <a:latin typeface="Courier New" panose="02070309020205020404" pitchFamily="49" charset="0"/>
                <a:cs typeface="Times New Roman" panose="02020603050405020304" pitchFamily="18" charset="0"/>
              </a:rPr>
              <a:t>={'</a:t>
            </a:r>
            <a:r>
              <a:rPr lang="es-ES" altLang="es-ES" sz="1400" dirty="0" err="1">
                <a:solidFill>
                  <a:srgbClr val="333333"/>
                </a:solidFill>
                <a:latin typeface="Courier New" panose="02070309020205020404" pitchFamily="49" charset="0"/>
                <a:cs typeface="Times New Roman" panose="02020603050405020304" pitchFamily="18" charset="0"/>
              </a:rPr>
              <a:t>Entity</a:t>
            </a:r>
            <a:r>
              <a:rPr lang="es-ES" altLang="es-ES" sz="1400" dirty="0">
                <a:solidFill>
                  <a:srgbClr val="333333"/>
                </a:solidFill>
                <a:latin typeface="Courier New" panose="02070309020205020404" pitchFamily="49" charset="0"/>
                <a:cs typeface="Times New Roman" panose="02020603050405020304" pitchFamily="18" charset="0"/>
              </a:rPr>
              <a:t>': 'COUNTRY', '</a:t>
            </a:r>
            <a:r>
              <a:rPr lang="es-ES" altLang="es-ES" sz="1400" dirty="0" err="1">
                <a:solidFill>
                  <a:srgbClr val="333333"/>
                </a:solidFill>
                <a:latin typeface="Courier New" panose="02070309020205020404" pitchFamily="49" charset="0"/>
                <a:cs typeface="Times New Roman" panose="02020603050405020304" pitchFamily="18" charset="0"/>
              </a:rPr>
              <a:t>Code</a:t>
            </a:r>
            <a:r>
              <a:rPr lang="es-ES" altLang="es-ES" sz="1400" dirty="0">
                <a:solidFill>
                  <a:srgbClr val="333333"/>
                </a:solidFill>
                <a:latin typeface="Courier New" panose="02070309020205020404" pitchFamily="49" charset="0"/>
                <a:cs typeface="Times New Roman" panose="02020603050405020304" pitchFamily="18" charset="0"/>
              </a:rPr>
              <a:t>': 'ISO_CODE', '</a:t>
            </a:r>
            <a:r>
              <a:rPr lang="es-ES" altLang="es-ES" sz="1400" dirty="0" err="1">
                <a:solidFill>
                  <a:srgbClr val="333333"/>
                </a:solidFill>
                <a:latin typeface="Courier New" panose="02070309020205020404" pitchFamily="49" charset="0"/>
                <a:cs typeface="Times New Roman" panose="02020603050405020304" pitchFamily="18" charset="0"/>
              </a:rPr>
              <a:t>Year</a:t>
            </a:r>
            <a:r>
              <a:rPr lang="es-ES" altLang="es-ES" sz="1400" dirty="0">
                <a:solidFill>
                  <a:srgbClr val="333333"/>
                </a:solidFill>
                <a:latin typeface="Courier New" panose="02070309020205020404" pitchFamily="49" charset="0"/>
                <a:cs typeface="Times New Roman" panose="02020603050405020304" pitchFamily="18" charset="0"/>
              </a:rPr>
              <a:t>': 'YEAR', '</a:t>
            </a:r>
            <a:r>
              <a:rPr lang="es-ES" altLang="es-ES" sz="1400" dirty="0" err="1">
                <a:solidFill>
                  <a:srgbClr val="333333"/>
                </a:solidFill>
                <a:latin typeface="Courier New" panose="02070309020205020404" pitchFamily="49" charset="0"/>
                <a:cs typeface="Times New Roman" panose="02020603050405020304" pitchFamily="18" charset="0"/>
              </a:rPr>
              <a:t>Population</a:t>
            </a:r>
            <a:r>
              <a:rPr lang="es-ES" altLang="es-ES" sz="1400" dirty="0">
                <a:solidFill>
                  <a:srgbClr val="333333"/>
                </a:solidFill>
                <a:latin typeface="Courier New" panose="02070309020205020404" pitchFamily="49" charset="0"/>
                <a:cs typeface="Times New Roman" panose="02020603050405020304" pitchFamily="18" charset="0"/>
              </a:rPr>
              <a:t> (</a:t>
            </a:r>
            <a:r>
              <a:rPr lang="es-ES" altLang="es-ES" sz="1400" dirty="0" err="1">
                <a:solidFill>
                  <a:srgbClr val="333333"/>
                </a:solidFill>
                <a:latin typeface="Courier New" panose="02070309020205020404" pitchFamily="49" charset="0"/>
                <a:cs typeface="Times New Roman" panose="02020603050405020304" pitchFamily="18" charset="0"/>
              </a:rPr>
              <a:t>historical</a:t>
            </a:r>
            <a:r>
              <a:rPr lang="es-ES" altLang="es-ES" sz="1400" dirty="0">
                <a:solidFill>
                  <a:srgbClr val="333333"/>
                </a:solidFill>
                <a:latin typeface="Courier New" panose="02070309020205020404" pitchFamily="49" charset="0"/>
                <a:cs typeface="Times New Roman" panose="02020603050405020304" pitchFamily="18" charset="0"/>
              </a:rPr>
              <a:t> </a:t>
            </a:r>
            <a:r>
              <a:rPr lang="es-ES" altLang="es-ES" sz="1400" dirty="0" err="1">
                <a:solidFill>
                  <a:srgbClr val="333333"/>
                </a:solidFill>
                <a:latin typeface="Courier New" panose="02070309020205020404" pitchFamily="49" charset="0"/>
                <a:cs typeface="Times New Roman" panose="02020603050405020304" pitchFamily="18" charset="0"/>
              </a:rPr>
              <a:t>estimates</a:t>
            </a:r>
            <a:r>
              <a:rPr lang="es-ES" altLang="es-ES" sz="1400" dirty="0">
                <a:solidFill>
                  <a:srgbClr val="333333"/>
                </a:solidFill>
                <a:latin typeface="Courier New" panose="02070309020205020404" pitchFamily="49" charset="0"/>
                <a:cs typeface="Times New Roman" panose="02020603050405020304" pitchFamily="18" charset="0"/>
              </a:rPr>
              <a:t>)': 'POPULATION'})</a:t>
            </a:r>
            <a:endParaRPr lang="es-ES" altLang="es-ES" sz="1400" dirty="0">
              <a:cs typeface="Calibri" panose="020F0502020204030204" pitchFamily="3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C77B9B90-888A-2CB4-381E-E903A3144C0F}"/>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FF8609D5-5EA6-4781-8B17-BC17DD3F0DA0}" type="slidenum">
              <a:rPr lang="es-ES_tradnl" altLang="es-ES" sz="1200">
                <a:solidFill>
                  <a:srgbClr val="FFFFFF"/>
                </a:solidFill>
              </a:rPr>
              <a:pPr algn="r" eaLnBrk="1"/>
              <a:t>16</a:t>
            </a:fld>
            <a:endParaRPr lang="es-ES_tradnl" altLang="es-ES">
              <a:solidFill>
                <a:srgbClr val="000000"/>
              </a:solidFill>
            </a:endParaRPr>
          </a:p>
        </p:txBody>
      </p:sp>
      <p:sp>
        <p:nvSpPr>
          <p:cNvPr id="19459" name="Rectangle 2">
            <a:extLst>
              <a:ext uri="{FF2B5EF4-FFF2-40B4-BE49-F238E27FC236}">
                <a16:creationId xmlns:a16="http://schemas.microsoft.com/office/drawing/2014/main" id="{59672567-8D67-D782-D286-47CD5BDD4770}"/>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Carga desde archivo de datos</a:t>
            </a:r>
            <a:endParaRPr lang="es-ES_tradnl" altLang="es-ES" sz="2800">
              <a:solidFill>
                <a:srgbClr val="000000"/>
              </a:solidFill>
              <a:sym typeface="Arial Narrow" panose="020B0606020202030204" pitchFamily="34" charset="0"/>
            </a:endParaRPr>
          </a:p>
        </p:txBody>
      </p:sp>
      <p:sp>
        <p:nvSpPr>
          <p:cNvPr id="19460" name="Marcador de número de diapositiva 1">
            <a:extLst>
              <a:ext uri="{FF2B5EF4-FFF2-40B4-BE49-F238E27FC236}">
                <a16:creationId xmlns:a16="http://schemas.microsoft.com/office/drawing/2014/main" id="{1FFD42C1-019D-6446-E263-ECE698BA6A7F}"/>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F921AAE9-81FC-40EB-80E0-92D54BE6DA7C}" type="slidenum">
              <a:rPr lang="es-ES_tradnl" altLang="es-ES" smtClean="0">
                <a:solidFill>
                  <a:srgbClr val="FFFFFF"/>
                </a:solidFill>
              </a:rPr>
              <a:pPr/>
              <a:t>16</a:t>
            </a:fld>
            <a:endParaRPr lang="es-ES_tradnl" altLang="es-ES">
              <a:solidFill>
                <a:srgbClr val="FFFFFF"/>
              </a:solidFill>
            </a:endParaRPr>
          </a:p>
        </p:txBody>
      </p:sp>
      <p:sp>
        <p:nvSpPr>
          <p:cNvPr id="19461" name="Rectangle 3">
            <a:extLst>
              <a:ext uri="{FF2B5EF4-FFF2-40B4-BE49-F238E27FC236}">
                <a16:creationId xmlns:a16="http://schemas.microsoft.com/office/drawing/2014/main" id="{A4FBAE72-5BE4-556B-DA6F-3D911D02DD79}"/>
              </a:ext>
            </a:extLst>
          </p:cNvPr>
          <p:cNvSpPr>
            <a:spLocks/>
          </p:cNvSpPr>
          <p:nvPr/>
        </p:nvSpPr>
        <p:spPr bwMode="auto">
          <a:xfrm>
            <a:off x="820738" y="1322388"/>
            <a:ext cx="7500937" cy="472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Aft>
                <a:spcPts val="1000"/>
              </a:spcAft>
            </a:pPr>
            <a:r>
              <a:rPr lang="es-ES" altLang="es-ES" dirty="0">
                <a:ea typeface="Calibri" panose="020F0502020204030204" pitchFamily="34" charset="0"/>
                <a:cs typeface="Times New Roman" panose="02020603050405020304" pitchFamily="18" charset="0"/>
              </a:rPr>
              <a:t>Por último se filtran los años objetivo para mantener una homogeneidad y se exportan los datos en un archivo Excel.</a:t>
            </a:r>
          </a:p>
          <a:p>
            <a:pPr algn="just">
              <a:lnSpc>
                <a:spcPct val="150000"/>
              </a:lnSpc>
              <a:spcAft>
                <a:spcPts val="1000"/>
              </a:spcAft>
            </a:pPr>
            <a:r>
              <a:rPr lang="es-ES" altLang="es-ES" dirty="0">
                <a:ea typeface="Calibri" panose="020F0502020204030204" pitchFamily="34" charset="0"/>
                <a:cs typeface="Times New Roman" panose="02020603050405020304" pitchFamily="18" charset="0"/>
              </a:rPr>
              <a:t>Filtrado de años necesarios</a:t>
            </a:r>
          </a:p>
          <a:p>
            <a:pPr>
              <a:lnSpc>
                <a:spcPct val="150000"/>
              </a:lnSpc>
              <a:spcAft>
                <a:spcPts val="1000"/>
              </a:spcAft>
            </a:pP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df_population_UE</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 = </a:t>
            </a: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df_population_UE</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df_population_UE</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['YEAR'] &gt;= </a:t>
            </a:r>
            <a:r>
              <a:rPr lang="es-ES" altLang="es-ES" dirty="0" err="1">
                <a:solidFill>
                  <a:srgbClr val="333333"/>
                </a:solidFill>
                <a:latin typeface="Courier New" panose="02070309020205020404" pitchFamily="49" charset="0"/>
                <a:ea typeface="Calibri" panose="020F0502020204030204" pitchFamily="34" charset="0"/>
                <a:cs typeface="Times New Roman" panose="02020603050405020304" pitchFamily="18" charset="0"/>
              </a:rPr>
              <a:t>min_year</a:t>
            </a:r>
            <a:r>
              <a:rPr lang="es-ES" altLang="es-ES"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a:t>
            </a:r>
            <a:endParaRPr lang="es-ES" altLang="es-ES" dirty="0">
              <a:cs typeface="Calibri" panose="020F0502020204030204" pitchFamily="34" charset="0"/>
            </a:endParaRPr>
          </a:p>
          <a:p>
            <a:pPr algn="just">
              <a:lnSpc>
                <a:spcPct val="150000"/>
              </a:lnSpc>
              <a:spcAft>
                <a:spcPts val="1000"/>
              </a:spcAft>
            </a:pPr>
            <a:r>
              <a:rPr lang="es-ES" altLang="es-ES" dirty="0">
                <a:cs typeface="Calibri" panose="020F0502020204030204" pitchFamily="34" charset="0"/>
              </a:rPr>
              <a:t>Guardado de los datos</a:t>
            </a:r>
          </a:p>
          <a:p>
            <a:pPr>
              <a:lnSpc>
                <a:spcPct val="150000"/>
              </a:lnSpc>
            </a:pPr>
            <a:r>
              <a:rPr lang="es-ES" altLang="es-ES" dirty="0" err="1">
                <a:solidFill>
                  <a:srgbClr val="333333"/>
                </a:solidFill>
                <a:latin typeface="Courier New" panose="02070309020205020404" pitchFamily="49" charset="0"/>
                <a:cs typeface="Times New Roman" panose="02020603050405020304" pitchFamily="18" charset="0"/>
              </a:rPr>
              <a:t>df_population_UE.to_excel</a:t>
            </a:r>
            <a:r>
              <a:rPr lang="es-ES" altLang="es-ES" dirty="0">
                <a:solidFill>
                  <a:srgbClr val="333333"/>
                </a:solidFill>
                <a:latin typeface="Courier New" panose="02070309020205020404" pitchFamily="49" charset="0"/>
                <a:cs typeface="Times New Roman" panose="02020603050405020304" pitchFamily="18" charset="0"/>
              </a:rPr>
              <a:t>('Datos/</a:t>
            </a:r>
            <a:r>
              <a:rPr lang="es-ES" altLang="es-ES" dirty="0" err="1">
                <a:solidFill>
                  <a:srgbClr val="333333"/>
                </a:solidFill>
                <a:latin typeface="Courier New" panose="02070309020205020404" pitchFamily="49" charset="0"/>
                <a:cs typeface="Times New Roman" panose="02020603050405020304" pitchFamily="18" charset="0"/>
              </a:rPr>
              <a:t>Generales_UE</a:t>
            </a:r>
            <a:r>
              <a:rPr lang="es-ES" altLang="es-ES" dirty="0">
                <a:solidFill>
                  <a:srgbClr val="333333"/>
                </a:solidFill>
                <a:latin typeface="Courier New" panose="02070309020205020404" pitchFamily="49" charset="0"/>
                <a:cs typeface="Times New Roman" panose="02020603050405020304" pitchFamily="18" charset="0"/>
              </a:rPr>
              <a:t>/UE/</a:t>
            </a:r>
            <a:r>
              <a:rPr lang="es-ES" altLang="es-ES" dirty="0" err="1">
                <a:solidFill>
                  <a:srgbClr val="333333"/>
                </a:solidFill>
                <a:latin typeface="Courier New" panose="02070309020205020404" pitchFamily="49" charset="0"/>
                <a:cs typeface="Times New Roman" panose="02020603050405020304" pitchFamily="18" charset="0"/>
              </a:rPr>
              <a:t>Paz_y_seguridad</a:t>
            </a:r>
            <a:r>
              <a:rPr lang="es-ES" altLang="es-ES" dirty="0">
                <a:solidFill>
                  <a:srgbClr val="333333"/>
                </a:solidFill>
                <a:latin typeface="Courier New" panose="02070309020205020404" pitchFamily="49" charset="0"/>
                <a:cs typeface="Times New Roman" panose="02020603050405020304" pitchFamily="18" charset="0"/>
              </a:rPr>
              <a:t>/population_UE.xlsx', </a:t>
            </a:r>
            <a:r>
              <a:rPr lang="es-ES" altLang="es-ES" dirty="0" err="1">
                <a:solidFill>
                  <a:srgbClr val="333333"/>
                </a:solidFill>
                <a:latin typeface="Courier New" panose="02070309020205020404" pitchFamily="49" charset="0"/>
                <a:cs typeface="Times New Roman" panose="02020603050405020304" pitchFamily="18" charset="0"/>
              </a:rPr>
              <a:t>index</a:t>
            </a:r>
            <a:r>
              <a:rPr lang="es-ES" altLang="es-ES" dirty="0">
                <a:solidFill>
                  <a:srgbClr val="333333"/>
                </a:solidFill>
                <a:latin typeface="Courier New" panose="02070309020205020404" pitchFamily="49" charset="0"/>
                <a:cs typeface="Times New Roman" panose="02020603050405020304" pitchFamily="18" charset="0"/>
              </a:rPr>
              <a:t> = </a:t>
            </a:r>
            <a:r>
              <a:rPr lang="es-ES" altLang="es-ES" dirty="0">
                <a:solidFill>
                  <a:srgbClr val="007020"/>
                </a:solidFill>
                <a:latin typeface="Courier New" panose="02070309020205020404" pitchFamily="49" charset="0"/>
                <a:cs typeface="Times New Roman" panose="02020603050405020304" pitchFamily="18" charset="0"/>
              </a:rPr>
              <a:t>False</a:t>
            </a:r>
            <a:r>
              <a:rPr lang="es-ES" altLang="es-ES" dirty="0">
                <a:solidFill>
                  <a:srgbClr val="333333"/>
                </a:solidFill>
                <a:latin typeface="Courier New" panose="02070309020205020404" pitchFamily="49" charset="0"/>
                <a:cs typeface="Times New Roman" panose="02020603050405020304" pitchFamily="18" charset="0"/>
              </a:rPr>
              <a:t>, </a:t>
            </a:r>
            <a:r>
              <a:rPr lang="es-ES" altLang="es-ES" dirty="0" err="1">
                <a:solidFill>
                  <a:srgbClr val="333333"/>
                </a:solidFill>
                <a:latin typeface="Courier New" panose="02070309020205020404" pitchFamily="49" charset="0"/>
                <a:cs typeface="Times New Roman" panose="02020603050405020304" pitchFamily="18" charset="0"/>
              </a:rPr>
              <a:t>sheet_name</a:t>
            </a:r>
            <a:r>
              <a:rPr lang="es-ES" altLang="es-ES" dirty="0">
                <a:solidFill>
                  <a:srgbClr val="333333"/>
                </a:solidFill>
                <a:latin typeface="Courier New" panose="02070309020205020404" pitchFamily="49" charset="0"/>
                <a:cs typeface="Times New Roman" panose="02020603050405020304" pitchFamily="18" charset="0"/>
              </a:rPr>
              <a:t>='</a:t>
            </a:r>
            <a:r>
              <a:rPr lang="es-ES" altLang="es-ES" dirty="0" err="1">
                <a:solidFill>
                  <a:srgbClr val="333333"/>
                </a:solidFill>
                <a:latin typeface="Courier New" panose="02070309020205020404" pitchFamily="49" charset="0"/>
                <a:cs typeface="Times New Roman" panose="02020603050405020304" pitchFamily="18" charset="0"/>
              </a:rPr>
              <a:t>population_UE</a:t>
            </a:r>
            <a:r>
              <a:rPr lang="es-ES" altLang="es-ES" dirty="0">
                <a:solidFill>
                  <a:srgbClr val="333333"/>
                </a:solidFill>
                <a:latin typeface="Courier New" panose="02070309020205020404" pitchFamily="49" charset="0"/>
                <a:cs typeface="Times New Roman" panose="02020603050405020304" pitchFamily="18" charset="0"/>
              </a:rPr>
              <a:t>')</a:t>
            </a:r>
            <a:endParaRPr lang="es-ES" altLang="es-ES" sz="1400" dirty="0">
              <a:cs typeface="Calibri" panose="020F0502020204030204" pitchFamily="3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A5141AB4-AA35-138C-E38C-DB6B8786DF9D}"/>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73A4EDFC-0436-4F2E-B990-BB4A91673EDA}" type="slidenum">
              <a:rPr lang="es-ES_tradnl" altLang="es-ES" sz="1200">
                <a:solidFill>
                  <a:srgbClr val="FFFFFF"/>
                </a:solidFill>
              </a:rPr>
              <a:pPr algn="r" eaLnBrk="1"/>
              <a:t>17</a:t>
            </a:fld>
            <a:endParaRPr lang="es-ES_tradnl" altLang="es-ES">
              <a:solidFill>
                <a:srgbClr val="000000"/>
              </a:solidFill>
            </a:endParaRPr>
          </a:p>
        </p:txBody>
      </p:sp>
      <p:sp>
        <p:nvSpPr>
          <p:cNvPr id="20483" name="Rectangle 2">
            <a:extLst>
              <a:ext uri="{FF2B5EF4-FFF2-40B4-BE49-F238E27FC236}">
                <a16:creationId xmlns:a16="http://schemas.microsoft.com/office/drawing/2014/main" id="{2E1BC0DF-EDFA-5CEC-9977-B4F4D574D97E}"/>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Organización de los datos</a:t>
            </a:r>
            <a:endParaRPr lang="es-ES_tradnl" altLang="es-ES" sz="2800">
              <a:solidFill>
                <a:srgbClr val="000000"/>
              </a:solidFill>
              <a:sym typeface="Arial Narrow" panose="020B0606020202030204" pitchFamily="34" charset="0"/>
            </a:endParaRPr>
          </a:p>
        </p:txBody>
      </p:sp>
      <p:sp>
        <p:nvSpPr>
          <p:cNvPr id="20484" name="Marcador de número de diapositiva 1">
            <a:extLst>
              <a:ext uri="{FF2B5EF4-FFF2-40B4-BE49-F238E27FC236}">
                <a16:creationId xmlns:a16="http://schemas.microsoft.com/office/drawing/2014/main" id="{DF0A79C4-DB45-A3C4-DB6A-D564E31BE259}"/>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9892A29E-57B2-4AFF-8AB3-0976F2A1F540}" type="slidenum">
              <a:rPr lang="es-ES_tradnl" altLang="es-ES" smtClean="0">
                <a:solidFill>
                  <a:srgbClr val="FFFFFF"/>
                </a:solidFill>
              </a:rPr>
              <a:pPr/>
              <a:t>17</a:t>
            </a:fld>
            <a:endParaRPr lang="es-ES_tradnl" altLang="es-ES">
              <a:solidFill>
                <a:srgbClr val="FFFFFF"/>
              </a:solidFill>
            </a:endParaRPr>
          </a:p>
        </p:txBody>
      </p:sp>
      <p:sp>
        <p:nvSpPr>
          <p:cNvPr id="6" name="Rectangle 3">
            <a:extLst>
              <a:ext uri="{FF2B5EF4-FFF2-40B4-BE49-F238E27FC236}">
                <a16:creationId xmlns:a16="http://schemas.microsoft.com/office/drawing/2014/main" id="{E84EAEF8-C364-199C-3043-122EA0C88624}"/>
              </a:ext>
            </a:extLst>
          </p:cNvPr>
          <p:cNvSpPr>
            <a:spLocks/>
          </p:cNvSpPr>
          <p:nvPr/>
        </p:nvSpPr>
        <p:spPr bwMode="auto">
          <a:xfrm>
            <a:off x="820738" y="1228725"/>
            <a:ext cx="7500937" cy="4651979"/>
          </a:xfrm>
          <a:prstGeom prst="rect">
            <a:avLst/>
          </a:prstGeom>
          <a:noFill/>
          <a:ln>
            <a:noFill/>
          </a:ln>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lnSpc>
                <a:spcPct val="150000"/>
              </a:lnSpc>
              <a:buClr>
                <a:srgbClr val="0098CD"/>
              </a:buClr>
              <a:buSzPct val="50000"/>
              <a:defRPr/>
            </a:pPr>
            <a:r>
              <a:rPr lang="es-ES" altLang="es-ES" sz="2000" dirty="0">
                <a:sym typeface="Arial Narrow" panose="020B0606020202030204" pitchFamily="34" charset="0"/>
              </a:rPr>
              <a:t>Al final en la metodología reunimos los datos de la UE y de un país de referencia en este caso España. La organización de todos estos datos queda de la siguiente forma.</a:t>
            </a:r>
          </a:p>
          <a:p>
            <a:pPr marL="0" indent="0" eaLnBrk="1">
              <a:lnSpc>
                <a:spcPct val="150000"/>
              </a:lnSpc>
              <a:buClr>
                <a:srgbClr val="0098CD"/>
              </a:buClr>
              <a:buSzPct val="50000"/>
              <a:defRPr/>
            </a:pPr>
            <a:r>
              <a:rPr lang="es-ES" altLang="es-ES" sz="2000" dirty="0">
                <a:sym typeface="Arial Narrow" panose="020B0606020202030204" pitchFamily="34" charset="0"/>
              </a:rPr>
              <a:t>País de referencia</a:t>
            </a:r>
          </a:p>
          <a:p>
            <a:pPr marL="1257300" lvl="2" indent="-342900" eaLnBrk="1">
              <a:lnSpc>
                <a:spcPct val="150000"/>
              </a:lnSpc>
              <a:buClr>
                <a:srgbClr val="0098CD"/>
              </a:buClr>
              <a:buSzPct val="50000"/>
              <a:buFont typeface="Arial" panose="020B0604020202020204" pitchFamily="34" charset="0"/>
              <a:buChar char="•"/>
              <a:defRPr/>
            </a:pPr>
            <a:r>
              <a:rPr lang="es-ES" altLang="es-ES" sz="2000" dirty="0">
                <a:sym typeface="Arial Narrow" panose="020B0606020202030204" pitchFamily="34" charset="0"/>
              </a:rPr>
              <a:t>1 solo set de datos</a:t>
            </a:r>
          </a:p>
          <a:p>
            <a:pPr marL="1257300" lvl="2" indent="-342900" eaLnBrk="1">
              <a:lnSpc>
                <a:spcPct val="150000"/>
              </a:lnSpc>
              <a:buClr>
                <a:srgbClr val="0098CD"/>
              </a:buClr>
              <a:buSzPct val="50000"/>
              <a:buFont typeface="Arial" panose="020B0604020202020204" pitchFamily="34" charset="0"/>
              <a:buChar char="•"/>
              <a:defRPr/>
            </a:pPr>
            <a:r>
              <a:rPr lang="es-ES" altLang="es-ES" sz="2000" dirty="0">
                <a:sym typeface="Arial Narrow" panose="020B0606020202030204" pitchFamily="34" charset="0"/>
              </a:rPr>
              <a:t>56 atributos como PIB, SMI, IPC, </a:t>
            </a:r>
            <a:r>
              <a:rPr lang="es-ES" altLang="es-ES" sz="2000" dirty="0" err="1">
                <a:sym typeface="Arial Narrow" panose="020B0606020202030204" pitchFamily="34" charset="0"/>
              </a:rPr>
              <a:t>etc</a:t>
            </a:r>
            <a:r>
              <a:rPr lang="es-ES" altLang="es-ES" sz="2000" dirty="0">
                <a:sym typeface="Arial Narrow" panose="020B0606020202030204" pitchFamily="34" charset="0"/>
              </a:rPr>
              <a:t>…</a:t>
            </a:r>
          </a:p>
          <a:p>
            <a:pPr marL="1257300" lvl="2" indent="-342900" eaLnBrk="1">
              <a:lnSpc>
                <a:spcPct val="150000"/>
              </a:lnSpc>
              <a:buClr>
                <a:srgbClr val="0098CD"/>
              </a:buClr>
              <a:buSzPct val="50000"/>
              <a:buFont typeface="Arial" panose="020B0604020202020204" pitchFamily="34" charset="0"/>
              <a:buChar char="•"/>
              <a:defRPr/>
            </a:pPr>
            <a:r>
              <a:rPr lang="es-ES" altLang="es-ES" sz="2000" dirty="0">
                <a:sym typeface="Arial Narrow" panose="020B0606020202030204" pitchFamily="34" charset="0"/>
              </a:rPr>
              <a:t>60 entradas (1 por cada año)</a:t>
            </a:r>
          </a:p>
          <a:p>
            <a:pPr marL="0" indent="0" eaLnBrk="1">
              <a:lnSpc>
                <a:spcPct val="150000"/>
              </a:lnSpc>
              <a:buClr>
                <a:srgbClr val="0098CD"/>
              </a:buClr>
              <a:buSzPct val="50000"/>
              <a:defRPr/>
            </a:pPr>
            <a:r>
              <a:rPr lang="es-ES" altLang="es-ES" sz="2000" dirty="0">
                <a:sym typeface="Arial Narrow" panose="020B0606020202030204" pitchFamily="34" charset="0"/>
              </a:rPr>
              <a:t>Unión Europea</a:t>
            </a:r>
          </a:p>
          <a:p>
            <a:pPr marL="1257300" lvl="2" indent="-342900" eaLnBrk="1">
              <a:lnSpc>
                <a:spcPct val="150000"/>
              </a:lnSpc>
              <a:buClr>
                <a:srgbClr val="0098CD"/>
              </a:buClr>
              <a:buSzPct val="50000"/>
              <a:buFont typeface="Arial" panose="020B0604020202020204" pitchFamily="34" charset="0"/>
              <a:buChar char="•"/>
              <a:defRPr/>
            </a:pPr>
            <a:r>
              <a:rPr lang="es-ES" altLang="es-ES" sz="2000" dirty="0">
                <a:sym typeface="Arial Narrow" panose="020B0606020202030204" pitchFamily="34" charset="0"/>
              </a:rPr>
              <a:t>30 set de datos</a:t>
            </a:r>
          </a:p>
          <a:p>
            <a:pPr marL="1257300" lvl="2" indent="-342900" eaLnBrk="1">
              <a:lnSpc>
                <a:spcPct val="150000"/>
              </a:lnSpc>
              <a:buClr>
                <a:srgbClr val="0098CD"/>
              </a:buClr>
              <a:buSzPct val="50000"/>
              <a:buFont typeface="Arial" panose="020B0604020202020204" pitchFamily="34" charset="0"/>
              <a:buChar char="•"/>
              <a:defRPr/>
            </a:pPr>
            <a:r>
              <a:rPr lang="es-ES" altLang="es-ES" sz="2000" dirty="0">
                <a:sym typeface="Arial Narrow" panose="020B0606020202030204" pitchFamily="34" charset="0"/>
              </a:rPr>
              <a:t>Formato unificado</a:t>
            </a:r>
            <a:endParaRPr lang="es-ES_tradnl" altLang="es-ES" sz="2000" dirty="0">
              <a:sym typeface="Arial Narrow" panose="020B060602020203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FAA7C2D5-C411-CEE7-9633-9A7CE21D55F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3535D42B-A015-4B4C-AE0E-5097ECFE9588}" type="slidenum">
              <a:rPr lang="es-ES_tradnl" altLang="es-ES" sz="1200">
                <a:solidFill>
                  <a:srgbClr val="FFFFFF"/>
                </a:solidFill>
              </a:rPr>
              <a:pPr algn="r" eaLnBrk="1"/>
              <a:t>18</a:t>
            </a:fld>
            <a:endParaRPr lang="es-ES_tradnl" altLang="es-ES">
              <a:solidFill>
                <a:srgbClr val="000000"/>
              </a:solidFill>
            </a:endParaRPr>
          </a:p>
        </p:txBody>
      </p:sp>
      <p:sp>
        <p:nvSpPr>
          <p:cNvPr id="21507" name="Rectangle 2">
            <a:extLst>
              <a:ext uri="{FF2B5EF4-FFF2-40B4-BE49-F238E27FC236}">
                <a16:creationId xmlns:a16="http://schemas.microsoft.com/office/drawing/2014/main" id="{FB9B0C2C-5153-FA8D-0D4C-64AD32429B97}"/>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Creación de las visualizaciones interactivas</a:t>
            </a:r>
            <a:endParaRPr lang="es-ES_tradnl" altLang="es-ES">
              <a:solidFill>
                <a:srgbClr val="000000"/>
              </a:solidFill>
              <a:sym typeface="Arial Narrow" panose="020B0606020202030204" pitchFamily="34" charset="0"/>
            </a:endParaRPr>
          </a:p>
        </p:txBody>
      </p:sp>
      <p:sp>
        <p:nvSpPr>
          <p:cNvPr id="21508" name="Rectangle 3">
            <a:extLst>
              <a:ext uri="{FF2B5EF4-FFF2-40B4-BE49-F238E27FC236}">
                <a16:creationId xmlns:a16="http://schemas.microsoft.com/office/drawing/2014/main" id="{27D2E34D-B621-C126-0883-F345F1EE4D75}"/>
              </a:ext>
            </a:extLst>
          </p:cNvPr>
          <p:cNvSpPr>
            <a:spLocks/>
          </p:cNvSpPr>
          <p:nvPr/>
        </p:nvSpPr>
        <p:spPr bwMode="auto">
          <a:xfrm>
            <a:off x="821531" y="546468"/>
            <a:ext cx="7500937"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Se ha utilizado la herramienta </a:t>
            </a:r>
            <a:r>
              <a:rPr lang="es-ES_tradnl" altLang="es-ES" dirty="0" err="1">
                <a:sym typeface="Arial Narrow" panose="020B0606020202030204" pitchFamily="34" charset="0"/>
              </a:rPr>
              <a:t>Tableau</a:t>
            </a:r>
            <a:r>
              <a:rPr lang="es-ES_tradnl" altLang="es-ES" dirty="0">
                <a:sym typeface="Arial Narrow" panose="020B0606020202030204" pitchFamily="34" charset="0"/>
              </a:rPr>
              <a:t> para la visualización de los datos, y se han puesto en práctica todas las utilidades aprendidas durante el Máster siguiendo una ruta concreta para no olvidar nada:</a:t>
            </a:r>
          </a:p>
          <a:p>
            <a:pPr lvl="2"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Importación y pretratamiento de los datos</a:t>
            </a:r>
          </a:p>
          <a:p>
            <a:pPr lvl="2"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Construcción de las visualizaciones</a:t>
            </a: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Tipo de gráfico</a:t>
            </a: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Establecer variables, columnas y filas</a:t>
            </a: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Añadir filtros</a:t>
            </a: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Edición de ejes</a:t>
            </a: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Formatear todos los parámetros (tamaños, colores, tipo de fuentes y posicionamiento)</a:t>
            </a: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Añadir líneas de referencia y de tendencia</a:t>
            </a: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Construcción </a:t>
            </a:r>
            <a:r>
              <a:rPr lang="es-ES_tradnl" altLang="es-ES" dirty="0" err="1">
                <a:sym typeface="Arial Narrow" panose="020B0606020202030204" pitchFamily="34" charset="0"/>
              </a:rPr>
              <a:t>Dashboard</a:t>
            </a:r>
            <a:endParaRPr lang="es-ES_tradnl" altLang="es-ES" dirty="0">
              <a:sym typeface="Arial Narrow" panose="020B0606020202030204" pitchFamily="34" charset="0"/>
            </a:endParaRPr>
          </a:p>
          <a:p>
            <a:pPr lvl="3" eaLnBrk="1">
              <a:lnSpc>
                <a:spcPct val="150000"/>
              </a:lnSpc>
              <a:buClr>
                <a:srgbClr val="0098CD"/>
              </a:buClr>
              <a:buSzPct val="50000"/>
              <a:buFont typeface="Arial Narrow" panose="020B0606020202030204" pitchFamily="34" charset="0"/>
              <a:buChar char="►"/>
            </a:pPr>
            <a:r>
              <a:rPr lang="es-ES_tradnl" altLang="es-ES" dirty="0">
                <a:sym typeface="Arial Narrow" panose="020B0606020202030204" pitchFamily="34" charset="0"/>
              </a:rPr>
              <a:t>Extracción datos y publicación en línea</a:t>
            </a:r>
          </a:p>
          <a:p>
            <a:pPr lvl="3"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p:txBody>
      </p:sp>
      <p:sp>
        <p:nvSpPr>
          <p:cNvPr id="21509" name="Marcador de número de diapositiva 1">
            <a:extLst>
              <a:ext uri="{FF2B5EF4-FFF2-40B4-BE49-F238E27FC236}">
                <a16:creationId xmlns:a16="http://schemas.microsoft.com/office/drawing/2014/main" id="{3E88FF7C-A0DE-8A69-56D1-07B6EE8BE4BD}"/>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20C5AEAE-A703-40EF-9B19-ACA7DB3D9BDA}" type="slidenum">
              <a:rPr lang="es-ES_tradnl" altLang="es-ES" smtClean="0">
                <a:solidFill>
                  <a:srgbClr val="FFFFFF"/>
                </a:solidFill>
              </a:rPr>
              <a:pPr/>
              <a:t>18</a:t>
            </a:fld>
            <a:endParaRPr lang="es-ES_tradnl" altLang="es-ES">
              <a:solidFill>
                <a:srgbClr val="FFFFFF"/>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D1182F9C-4353-D968-6500-94FD48731E99}"/>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B68D0928-5169-48D3-BA95-F1A7A12E4E91}" type="slidenum">
              <a:rPr lang="es-ES_tradnl" altLang="es-ES" sz="1200">
                <a:solidFill>
                  <a:srgbClr val="FFFFFF"/>
                </a:solidFill>
              </a:rPr>
              <a:pPr algn="r" eaLnBrk="1"/>
              <a:t>19</a:t>
            </a:fld>
            <a:endParaRPr lang="es-ES_tradnl" altLang="es-ES">
              <a:solidFill>
                <a:srgbClr val="000000"/>
              </a:solidFill>
            </a:endParaRPr>
          </a:p>
        </p:txBody>
      </p:sp>
      <p:sp>
        <p:nvSpPr>
          <p:cNvPr id="23555" name="Rectangle 2">
            <a:extLst>
              <a:ext uri="{FF2B5EF4-FFF2-40B4-BE49-F238E27FC236}">
                <a16:creationId xmlns:a16="http://schemas.microsoft.com/office/drawing/2014/main" id="{A0CD8569-DFAE-B0FB-7A1B-824E5CB44C9F}"/>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Criterios</a:t>
            </a:r>
            <a:endParaRPr lang="es-ES_tradnl" altLang="es-ES">
              <a:solidFill>
                <a:srgbClr val="000000"/>
              </a:solidFill>
              <a:sym typeface="Arial Narrow" panose="020B0606020202030204" pitchFamily="34" charset="0"/>
            </a:endParaRPr>
          </a:p>
        </p:txBody>
      </p:sp>
      <p:sp>
        <p:nvSpPr>
          <p:cNvPr id="23556" name="Marcador de número de diapositiva 1">
            <a:extLst>
              <a:ext uri="{FF2B5EF4-FFF2-40B4-BE49-F238E27FC236}">
                <a16:creationId xmlns:a16="http://schemas.microsoft.com/office/drawing/2014/main" id="{AA2F96E2-0050-5246-78A6-9A4B16FE6413}"/>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F0346B11-14F1-4168-AA0E-3F9D11B9568F}" type="slidenum">
              <a:rPr lang="es-ES_tradnl" altLang="es-ES" smtClean="0">
                <a:solidFill>
                  <a:srgbClr val="FFFFFF"/>
                </a:solidFill>
              </a:rPr>
              <a:pPr/>
              <a:t>19</a:t>
            </a:fld>
            <a:endParaRPr lang="es-ES_tradnl" altLang="es-ES">
              <a:solidFill>
                <a:srgbClr val="FFFFFF"/>
              </a:solidFill>
            </a:endParaRPr>
          </a:p>
        </p:txBody>
      </p:sp>
      <p:pic>
        <p:nvPicPr>
          <p:cNvPr id="23557" name="Imagen 5" descr="Mapa&#10;&#10;Descripción generada automáticamente">
            <a:extLst>
              <a:ext uri="{FF2B5EF4-FFF2-40B4-BE49-F238E27FC236}">
                <a16:creationId xmlns:a16="http://schemas.microsoft.com/office/drawing/2014/main" id="{67A7F9B5-B1A3-9666-69D4-87103AA61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033463"/>
            <a:ext cx="41338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Imagen 6" descr="Gráfico, Gráfico de líneas&#10;&#10;Descripción generada automáticamente">
            <a:extLst>
              <a:ext uri="{FF2B5EF4-FFF2-40B4-BE49-F238E27FC236}">
                <a16:creationId xmlns:a16="http://schemas.microsoft.com/office/drawing/2014/main" id="{452FB60B-A309-C61A-A424-8EF4B22F7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060450"/>
            <a:ext cx="4132262"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Imagen 7" descr="Gráfico, Gráfico de líneas&#10;&#10;Descripción generada automáticamente">
            <a:extLst>
              <a:ext uri="{FF2B5EF4-FFF2-40B4-BE49-F238E27FC236}">
                <a16:creationId xmlns:a16="http://schemas.microsoft.com/office/drawing/2014/main" id="{9684EF66-F6AB-EA83-3AEB-2BB1F2EE8F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88" y="3617913"/>
            <a:ext cx="4133850"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Imagen 8" descr="Gráfico, Gráfico de barras&#10;&#10;Descripción generada automáticamente">
            <a:extLst>
              <a:ext uri="{FF2B5EF4-FFF2-40B4-BE49-F238E27FC236}">
                <a16:creationId xmlns:a16="http://schemas.microsoft.com/office/drawing/2014/main" id="{651B6EC9-0449-13F8-5C13-375B7B8FD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617913"/>
            <a:ext cx="4132262"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435A745D-A812-EB8B-CA7A-9ED1B980D79C}"/>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B64DC414-B06D-444C-AFBA-8F36E1AFAEE9}" type="slidenum">
              <a:rPr lang="es-ES_tradnl" altLang="es-ES" sz="1200">
                <a:solidFill>
                  <a:srgbClr val="FFFFFF"/>
                </a:solidFill>
              </a:rPr>
              <a:pPr algn="r" eaLnBrk="1"/>
              <a:t>2</a:t>
            </a:fld>
            <a:endParaRPr lang="es-ES_tradnl" altLang="es-ES">
              <a:solidFill>
                <a:srgbClr val="000000"/>
              </a:solidFill>
            </a:endParaRPr>
          </a:p>
        </p:txBody>
      </p:sp>
      <p:sp>
        <p:nvSpPr>
          <p:cNvPr id="6147" name="Rectangle 2">
            <a:extLst>
              <a:ext uri="{FF2B5EF4-FFF2-40B4-BE49-F238E27FC236}">
                <a16:creationId xmlns:a16="http://schemas.microsoft.com/office/drawing/2014/main" id="{58B8E9CF-9EBE-10DF-3F75-4A0033CA3A68}"/>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a:t>
            </a:r>
            <a:endParaRPr lang="es-ES_tradnl" altLang="es-ES">
              <a:solidFill>
                <a:srgbClr val="000000"/>
              </a:solidFill>
              <a:latin typeface="Arial " charset="0"/>
              <a:sym typeface="Arial Narrow" panose="020B0606020202030204" pitchFamily="34" charset="0"/>
            </a:endParaRPr>
          </a:p>
        </p:txBody>
      </p:sp>
      <p:sp>
        <p:nvSpPr>
          <p:cNvPr id="6148" name="Rectangle 3">
            <a:extLst>
              <a:ext uri="{FF2B5EF4-FFF2-40B4-BE49-F238E27FC236}">
                <a16:creationId xmlns:a16="http://schemas.microsoft.com/office/drawing/2014/main" id="{156E8A13-CA1D-0A2A-C6E6-32C422571754}"/>
              </a:ext>
            </a:extLst>
          </p:cNvPr>
          <p:cNvSpPr>
            <a:spLocks/>
          </p:cNvSpPr>
          <p:nvPr/>
        </p:nvSpPr>
        <p:spPr bwMode="auto">
          <a:xfrm>
            <a:off x="512763" y="1358900"/>
            <a:ext cx="7997825" cy="3729038"/>
          </a:xfrm>
          <a:prstGeom prst="rect">
            <a:avLst/>
          </a:prstGeom>
          <a:noFill/>
          <a:ln>
            <a:noFill/>
          </a:ln>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150000"/>
              </a:lnSpc>
              <a:buClr>
                <a:srgbClr val="0098CD"/>
              </a:buClr>
              <a:buSzPct val="50000"/>
              <a:buFont typeface="Arial Narrow" panose="020B0606020202030204" pitchFamily="34" charset="0"/>
              <a:buChar char="►"/>
              <a:defRPr/>
            </a:pPr>
            <a:r>
              <a:rPr lang="es-ES_tradnl" altLang="es-ES" sz="2000" dirty="0">
                <a:solidFill>
                  <a:srgbClr val="0098CD"/>
                </a:solidFill>
                <a:latin typeface="Arial " charset="0"/>
                <a:sym typeface="Arial Narrow" panose="020B0606020202030204" pitchFamily="34" charset="0"/>
              </a:rPr>
              <a:t>Introducción</a:t>
            </a:r>
          </a:p>
          <a:p>
            <a:pPr lvl="2" eaLnBrk="1">
              <a:lnSpc>
                <a:spcPct val="150000"/>
              </a:lnSpc>
              <a:buClr>
                <a:srgbClr val="0098CD"/>
              </a:buClr>
              <a:buSzPct val="50000"/>
              <a:buFont typeface="Arial Narrow" panose="020B0606020202030204" pitchFamily="34" charset="0"/>
              <a:buChar char="►"/>
              <a:defRPr/>
            </a:pPr>
            <a:r>
              <a:rPr lang="es-ES_tradnl" altLang="es-ES" sz="2000" dirty="0">
                <a:solidFill>
                  <a:srgbClr val="0098CD"/>
                </a:solidFill>
                <a:latin typeface="Arial " charset="0"/>
                <a:sym typeface="Arial Narrow" panose="020B0606020202030204" pitchFamily="34" charset="0"/>
              </a:rPr>
              <a:t>Descripción</a:t>
            </a:r>
          </a:p>
          <a:p>
            <a:pPr lvl="2" eaLnBrk="1">
              <a:lnSpc>
                <a:spcPct val="150000"/>
              </a:lnSpc>
              <a:buClr>
                <a:srgbClr val="0098CD"/>
              </a:buClr>
              <a:buSzPct val="50000"/>
              <a:buFont typeface="Arial Narrow" panose="020B0606020202030204" pitchFamily="34" charset="0"/>
              <a:buChar char="►"/>
              <a:defRPr/>
            </a:pPr>
            <a:r>
              <a:rPr lang="es-ES_tradnl" altLang="es-ES" sz="2000" dirty="0">
                <a:solidFill>
                  <a:srgbClr val="0098CD"/>
                </a:solidFill>
                <a:latin typeface="Arial " charset="0"/>
                <a:sym typeface="Arial Narrow" panose="020B0606020202030204" pitchFamily="34" charset="0"/>
              </a:rPr>
              <a:t>Motivaciones</a:t>
            </a:r>
          </a:p>
          <a:p>
            <a:pPr lvl="2" eaLnBrk="1">
              <a:lnSpc>
                <a:spcPct val="150000"/>
              </a:lnSpc>
              <a:buClr>
                <a:srgbClr val="0098CD"/>
              </a:buClr>
              <a:buSzPct val="50000"/>
              <a:buFont typeface="Arial Narrow" panose="020B0606020202030204" pitchFamily="34" charset="0"/>
              <a:buChar char="►"/>
              <a:defRPr/>
            </a:pPr>
            <a:r>
              <a:rPr lang="es-ES_tradnl" altLang="es-ES" sz="2000" dirty="0">
                <a:solidFill>
                  <a:srgbClr val="0098CD"/>
                </a:solidFill>
                <a:latin typeface="Arial " charset="0"/>
                <a:sym typeface="Arial Narrow" panose="020B0606020202030204" pitchFamily="34" charset="0"/>
              </a:rPr>
              <a:t>Objetivos</a:t>
            </a:r>
          </a:p>
          <a:p>
            <a:pPr marL="914400" lvl="2" indent="0" eaLnBrk="1">
              <a:lnSpc>
                <a:spcPct val="150000"/>
              </a:lnSpc>
              <a:buClr>
                <a:srgbClr val="0098CD"/>
              </a:buClr>
              <a:buSzPct val="50000"/>
              <a:defRPr/>
            </a:pPr>
            <a:endParaRPr lang="es-ES_tradnl" altLang="es-ES" sz="2000" dirty="0">
              <a:solidFill>
                <a:srgbClr val="0098CD"/>
              </a:solidFill>
              <a:latin typeface="Arial " charset="0"/>
              <a:sym typeface="Arial Narrow" panose="020B0606020202030204" pitchFamily="34" charset="0"/>
            </a:endParaRPr>
          </a:p>
          <a:p>
            <a:pPr eaLnBrk="1">
              <a:lnSpc>
                <a:spcPct val="150000"/>
              </a:lnSpc>
              <a:buClr>
                <a:srgbClr val="0098CD"/>
              </a:buClr>
              <a:buSzPct val="50000"/>
              <a:buFont typeface="Arial Narrow" panose="020B0606020202030204" pitchFamily="34" charset="0"/>
              <a:buChar char="►"/>
              <a:defRPr/>
            </a:pPr>
            <a:r>
              <a:rPr lang="es-ES_tradnl" altLang="es-ES" sz="2000" dirty="0">
                <a:solidFill>
                  <a:srgbClr val="0098CD"/>
                </a:solidFill>
                <a:latin typeface="Arial " charset="0"/>
                <a:sym typeface="Arial Narrow" panose="020B0606020202030204" pitchFamily="34" charset="0"/>
              </a:rPr>
              <a:t>Estado del arte</a:t>
            </a:r>
          </a:p>
          <a:p>
            <a:pPr lvl="2" eaLnBrk="1">
              <a:lnSpc>
                <a:spcPct val="150000"/>
              </a:lnSpc>
              <a:buClr>
                <a:srgbClr val="0098CD"/>
              </a:buClr>
              <a:buSzPct val="50000"/>
              <a:buFont typeface="Arial Narrow" panose="020B0606020202030204" pitchFamily="34" charset="0"/>
              <a:buChar char="►"/>
              <a:defRPr/>
            </a:pPr>
            <a:r>
              <a:rPr lang="es-ES_tradnl" altLang="es-ES" sz="2000" dirty="0">
                <a:solidFill>
                  <a:srgbClr val="0098CD"/>
                </a:solidFill>
                <a:latin typeface="Arial " charset="0"/>
                <a:sym typeface="Arial Narrow" panose="020B0606020202030204" pitchFamily="34" charset="0"/>
              </a:rPr>
              <a:t>Trabajos previos</a:t>
            </a:r>
          </a:p>
          <a:p>
            <a:pPr lvl="2" eaLnBrk="1">
              <a:lnSpc>
                <a:spcPct val="150000"/>
              </a:lnSpc>
              <a:buClr>
                <a:srgbClr val="0098CD"/>
              </a:buClr>
              <a:buSzPct val="50000"/>
              <a:buFont typeface="Arial Narrow" panose="020B0606020202030204" pitchFamily="34" charset="0"/>
              <a:buChar char="►"/>
              <a:defRPr/>
            </a:pPr>
            <a:r>
              <a:rPr lang="es-ES_tradnl" altLang="es-ES" sz="2000" dirty="0">
                <a:solidFill>
                  <a:srgbClr val="0098CD"/>
                </a:solidFill>
                <a:latin typeface="Arial " charset="0"/>
                <a:sym typeface="Arial Narrow" panose="020B0606020202030204" pitchFamily="34" charset="0"/>
              </a:rPr>
              <a:t>Soluciones propuestas</a:t>
            </a:r>
          </a:p>
        </p:txBody>
      </p:sp>
      <p:sp>
        <p:nvSpPr>
          <p:cNvPr id="6149" name="Marcador de número de diapositiva 1">
            <a:extLst>
              <a:ext uri="{FF2B5EF4-FFF2-40B4-BE49-F238E27FC236}">
                <a16:creationId xmlns:a16="http://schemas.microsoft.com/office/drawing/2014/main" id="{825F2F52-6292-F52B-4EFA-1DE00A7656AB}"/>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C63878B-C0AC-443F-8DD9-23AF5BA2562A}" type="slidenum">
              <a:rPr lang="es-ES_tradnl" altLang="es-ES" smtClean="0">
                <a:solidFill>
                  <a:srgbClr val="FFFFFF"/>
                </a:solidFill>
              </a:rPr>
              <a:pPr/>
              <a:t>2</a:t>
            </a:fld>
            <a:endParaRPr lang="es-ES_tradnl" altLang="es-ES">
              <a:solidFill>
                <a:srgbClr val="FFFFFF"/>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1F7676D4-B3C7-BB4E-6984-715442565831}"/>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12C44BA2-9B0C-4AC5-BD26-E09D03686A98}" type="slidenum">
              <a:rPr lang="es-ES_tradnl" altLang="es-ES" sz="1200">
                <a:solidFill>
                  <a:srgbClr val="FFFFFF"/>
                </a:solidFill>
              </a:rPr>
              <a:pPr algn="r" eaLnBrk="1"/>
              <a:t>20</a:t>
            </a:fld>
            <a:endParaRPr lang="es-ES_tradnl" altLang="es-ES">
              <a:solidFill>
                <a:srgbClr val="000000"/>
              </a:solidFill>
            </a:endParaRPr>
          </a:p>
        </p:txBody>
      </p:sp>
      <p:sp>
        <p:nvSpPr>
          <p:cNvPr id="24579" name="Rectangle 2">
            <a:extLst>
              <a:ext uri="{FF2B5EF4-FFF2-40B4-BE49-F238E27FC236}">
                <a16:creationId xmlns:a16="http://schemas.microsoft.com/office/drawing/2014/main" id="{8AFBE01F-1DA9-575E-617E-E56CD1080314}"/>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Criterios</a:t>
            </a:r>
            <a:endParaRPr lang="es-ES_tradnl" altLang="es-ES">
              <a:solidFill>
                <a:srgbClr val="000000"/>
              </a:solidFill>
              <a:sym typeface="Arial Narrow" panose="020B0606020202030204" pitchFamily="34" charset="0"/>
            </a:endParaRPr>
          </a:p>
        </p:txBody>
      </p:sp>
      <p:sp>
        <p:nvSpPr>
          <p:cNvPr id="24580" name="Marcador de número de diapositiva 1">
            <a:extLst>
              <a:ext uri="{FF2B5EF4-FFF2-40B4-BE49-F238E27FC236}">
                <a16:creationId xmlns:a16="http://schemas.microsoft.com/office/drawing/2014/main" id="{955C6613-80C7-17DE-56A9-270657B4110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9C20D930-32FF-4765-9A71-4BE50B18D4B3}" type="slidenum">
              <a:rPr lang="es-ES_tradnl" altLang="es-ES" smtClean="0">
                <a:solidFill>
                  <a:srgbClr val="FFFFFF"/>
                </a:solidFill>
              </a:rPr>
              <a:pPr/>
              <a:t>20</a:t>
            </a:fld>
            <a:endParaRPr lang="es-ES_tradnl" altLang="es-ES">
              <a:solidFill>
                <a:srgbClr val="FFFFFF"/>
              </a:solidFill>
            </a:endParaRPr>
          </a:p>
        </p:txBody>
      </p:sp>
      <p:pic>
        <p:nvPicPr>
          <p:cNvPr id="24581" name="Imagen 9" descr="Gráfico, Gráfico de líneas&#10;&#10;Descripción generada automáticamente">
            <a:extLst>
              <a:ext uri="{FF2B5EF4-FFF2-40B4-BE49-F238E27FC236}">
                <a16:creationId xmlns:a16="http://schemas.microsoft.com/office/drawing/2014/main" id="{5171EAF5-0BD4-7D1E-6A06-CA6D550CD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8" y="1060450"/>
            <a:ext cx="41338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Imagen 10" descr="Imagen que contiene Gráfico&#10;&#10;Descripción generada automáticamente">
            <a:extLst>
              <a:ext uri="{FF2B5EF4-FFF2-40B4-BE49-F238E27FC236}">
                <a16:creationId xmlns:a16="http://schemas.microsoft.com/office/drawing/2014/main" id="{CB2A761A-61F0-12F8-EAD9-B81BE30F5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1060450"/>
            <a:ext cx="413385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Imagen 11" descr="Gráfico, Gráfico de barras&#10;&#10;Descripción generada automáticamente">
            <a:extLst>
              <a:ext uri="{FF2B5EF4-FFF2-40B4-BE49-F238E27FC236}">
                <a16:creationId xmlns:a16="http://schemas.microsoft.com/office/drawing/2014/main" id="{C9DF428F-40FB-2A6F-7B63-7C01401E1C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88" y="3617913"/>
            <a:ext cx="4125912"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Imagen 12" descr="Gráfico&#10;&#10;Descripción generada automáticamente">
            <a:extLst>
              <a:ext uri="{FF2B5EF4-FFF2-40B4-BE49-F238E27FC236}">
                <a16:creationId xmlns:a16="http://schemas.microsoft.com/office/drawing/2014/main" id="{E5F85455-915B-A58D-9947-2A9239980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050" y="3617913"/>
            <a:ext cx="4211638" cy="247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D01DDA7B-5B21-20F7-04A9-6264B910754F}"/>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E0045B83-6D7F-4630-B990-CA7A62DEB964}" type="slidenum">
              <a:rPr lang="es-ES_tradnl" altLang="es-ES" sz="1200">
                <a:solidFill>
                  <a:srgbClr val="FFFFFF"/>
                </a:solidFill>
              </a:rPr>
              <a:pPr algn="r" eaLnBrk="1"/>
              <a:t>21</a:t>
            </a:fld>
            <a:endParaRPr lang="es-ES_tradnl" altLang="es-ES">
              <a:solidFill>
                <a:srgbClr val="000000"/>
              </a:solidFill>
            </a:endParaRPr>
          </a:p>
        </p:txBody>
      </p:sp>
      <p:sp>
        <p:nvSpPr>
          <p:cNvPr id="25603" name="Rectangle 2">
            <a:extLst>
              <a:ext uri="{FF2B5EF4-FFF2-40B4-BE49-F238E27FC236}">
                <a16:creationId xmlns:a16="http://schemas.microsoft.com/office/drawing/2014/main" id="{70BA5254-80AB-2914-C420-58A8C3FB10EA}"/>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Criterios</a:t>
            </a:r>
            <a:endParaRPr lang="es-ES_tradnl" altLang="es-ES">
              <a:solidFill>
                <a:srgbClr val="000000"/>
              </a:solidFill>
              <a:sym typeface="Arial Narrow" panose="020B0606020202030204" pitchFamily="34" charset="0"/>
            </a:endParaRPr>
          </a:p>
        </p:txBody>
      </p:sp>
      <p:sp>
        <p:nvSpPr>
          <p:cNvPr id="25604" name="Marcador de número de diapositiva 1">
            <a:extLst>
              <a:ext uri="{FF2B5EF4-FFF2-40B4-BE49-F238E27FC236}">
                <a16:creationId xmlns:a16="http://schemas.microsoft.com/office/drawing/2014/main" id="{3DDAB31E-89E8-046A-9B98-21FB3692E64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1C4419CF-10B4-4EE3-9105-2514F1521F6A}" type="slidenum">
              <a:rPr lang="es-ES_tradnl" altLang="es-ES" smtClean="0">
                <a:solidFill>
                  <a:srgbClr val="FFFFFF"/>
                </a:solidFill>
              </a:rPr>
              <a:pPr/>
              <a:t>21</a:t>
            </a:fld>
            <a:endParaRPr lang="es-ES_tradnl" altLang="es-ES">
              <a:solidFill>
                <a:srgbClr val="FFFFFF"/>
              </a:solidFill>
            </a:endParaRPr>
          </a:p>
        </p:txBody>
      </p:sp>
      <p:pic>
        <p:nvPicPr>
          <p:cNvPr id="25605" name="Imagen 8" descr="Gráfico&#10;&#10;Descripción generada automáticamente">
            <a:extLst>
              <a:ext uri="{FF2B5EF4-FFF2-40B4-BE49-F238E27FC236}">
                <a16:creationId xmlns:a16="http://schemas.microsoft.com/office/drawing/2014/main" id="{818E67CE-2EA7-D0AD-988D-EC868604A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8" y="1060450"/>
            <a:ext cx="3979862"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Imagen 13" descr="Gráfico&#10;&#10;Descripción generada automáticamente">
            <a:extLst>
              <a:ext uri="{FF2B5EF4-FFF2-40B4-BE49-F238E27FC236}">
                <a16:creationId xmlns:a16="http://schemas.microsoft.com/office/drawing/2014/main" id="{2432A9DB-7986-077C-2557-4C7A73FAC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1060450"/>
            <a:ext cx="4040188"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Imagen 14" descr="Interfaz de usuario gráfica, Texto, Aplicación&#10;&#10;Descripción generada automáticamente">
            <a:extLst>
              <a:ext uri="{FF2B5EF4-FFF2-40B4-BE49-F238E27FC236}">
                <a16:creationId xmlns:a16="http://schemas.microsoft.com/office/drawing/2014/main" id="{8998631F-6ACB-CB92-E084-DA1CCDC1B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88" y="3662363"/>
            <a:ext cx="3979862"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Imagen 15" descr="Gráfico, Gráfico de líneas&#10;&#10;Descripción generada automáticamente">
            <a:extLst>
              <a:ext uri="{FF2B5EF4-FFF2-40B4-BE49-F238E27FC236}">
                <a16:creationId xmlns:a16="http://schemas.microsoft.com/office/drawing/2014/main" id="{0E3110A9-7B7A-3CC3-15AD-5370D6F862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050" y="3662363"/>
            <a:ext cx="4040188"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D1D38A5C-D470-45DD-2C9A-9E4847ED515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D3319FCD-723F-496F-8AC9-5787F9416005}" type="slidenum">
              <a:rPr lang="es-ES_tradnl" altLang="es-ES" sz="1200">
                <a:solidFill>
                  <a:srgbClr val="FFFFFF"/>
                </a:solidFill>
              </a:rPr>
              <a:pPr algn="r" eaLnBrk="1"/>
              <a:t>22</a:t>
            </a:fld>
            <a:endParaRPr lang="es-ES_tradnl" altLang="es-ES">
              <a:solidFill>
                <a:srgbClr val="000000"/>
              </a:solidFill>
            </a:endParaRPr>
          </a:p>
        </p:txBody>
      </p:sp>
      <p:sp>
        <p:nvSpPr>
          <p:cNvPr id="26627" name="Rectangle 2">
            <a:extLst>
              <a:ext uri="{FF2B5EF4-FFF2-40B4-BE49-F238E27FC236}">
                <a16:creationId xmlns:a16="http://schemas.microsoft.com/office/drawing/2014/main" id="{A8827D14-FA32-27E6-6ECD-B918DDD7BDF7}"/>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Despliegue de la aplicación</a:t>
            </a:r>
            <a:endParaRPr lang="es-ES_tradnl" altLang="es-ES">
              <a:solidFill>
                <a:srgbClr val="000000"/>
              </a:solidFill>
              <a:sym typeface="Arial Narrow" panose="020B0606020202030204" pitchFamily="34" charset="0"/>
            </a:endParaRPr>
          </a:p>
        </p:txBody>
      </p:sp>
      <p:sp>
        <p:nvSpPr>
          <p:cNvPr id="15364" name="Rectangle 3">
            <a:extLst>
              <a:ext uri="{FF2B5EF4-FFF2-40B4-BE49-F238E27FC236}">
                <a16:creationId xmlns:a16="http://schemas.microsoft.com/office/drawing/2014/main" id="{286CE8F0-790C-BD60-F219-F4BE1C080A8E}"/>
              </a:ext>
            </a:extLst>
          </p:cNvPr>
          <p:cNvSpPr>
            <a:spLocks/>
          </p:cNvSpPr>
          <p:nvPr/>
        </p:nvSpPr>
        <p:spPr bwMode="auto">
          <a:xfrm>
            <a:off x="820738" y="854075"/>
            <a:ext cx="7500937" cy="1379865"/>
          </a:xfrm>
          <a:prstGeom prst="rect">
            <a:avLst/>
          </a:prstGeom>
          <a:noFill/>
          <a:ln>
            <a:noFill/>
          </a:ln>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150000"/>
              </a:lnSpc>
              <a:buClr>
                <a:srgbClr val="0098CD"/>
              </a:buClr>
              <a:buSzPct val="50000"/>
              <a:buFont typeface="Arial Narrow" panose="020B0606020202030204" pitchFamily="34" charset="0"/>
              <a:buChar char="►"/>
              <a:defRPr/>
            </a:pPr>
            <a:r>
              <a:rPr lang="es-ES_tradnl" altLang="es-ES" sz="1600" dirty="0">
                <a:sym typeface="Arial Narrow" panose="020B0606020202030204" pitchFamily="34" charset="0"/>
              </a:rPr>
              <a:t>Tecnologías utilizadas:</a:t>
            </a:r>
          </a:p>
          <a:p>
            <a:pPr lvl="2" eaLnBrk="1">
              <a:lnSpc>
                <a:spcPct val="150000"/>
              </a:lnSpc>
              <a:buClr>
                <a:srgbClr val="0098CD"/>
              </a:buClr>
              <a:buSzPct val="50000"/>
              <a:buFont typeface="Arial Narrow" panose="020B0606020202030204" pitchFamily="34" charset="0"/>
              <a:buChar char="►"/>
              <a:defRPr/>
            </a:pPr>
            <a:r>
              <a:rPr lang="es-ES_tradnl" altLang="es-ES" sz="1200" dirty="0">
                <a:sym typeface="Arial Narrow" panose="020B0606020202030204" pitchFamily="34" charset="0"/>
              </a:rPr>
              <a:t>Brackets – HTML y CSS (Bootstrap)</a:t>
            </a:r>
          </a:p>
          <a:p>
            <a:pPr lvl="2" eaLnBrk="1">
              <a:lnSpc>
                <a:spcPct val="150000"/>
              </a:lnSpc>
              <a:buClr>
                <a:srgbClr val="0098CD"/>
              </a:buClr>
              <a:buSzPct val="50000"/>
              <a:buFont typeface="Arial Narrow" panose="020B0606020202030204" pitchFamily="34" charset="0"/>
              <a:buChar char="►"/>
              <a:defRPr/>
            </a:pPr>
            <a:r>
              <a:rPr lang="es-ES_tradnl" altLang="es-ES" sz="1200" dirty="0">
                <a:sym typeface="Arial Narrow" panose="020B0606020202030204" pitchFamily="34" charset="0"/>
              </a:rPr>
              <a:t>GitHub Pages</a:t>
            </a:r>
          </a:p>
          <a:p>
            <a:pPr eaLnBrk="1">
              <a:lnSpc>
                <a:spcPct val="150000"/>
              </a:lnSpc>
              <a:buClr>
                <a:srgbClr val="0098CD"/>
              </a:buClr>
              <a:buSzPct val="50000"/>
              <a:buFont typeface="Arial Narrow" panose="020B0606020202030204" pitchFamily="34" charset="0"/>
              <a:buChar char="►"/>
              <a:defRPr/>
            </a:pPr>
            <a:r>
              <a:rPr lang="es-ES_tradnl" altLang="es-ES" sz="1600" dirty="0">
                <a:sym typeface="Arial Narrow" panose="020B0606020202030204" pitchFamily="34" charset="0"/>
              </a:rPr>
              <a:t>Un total de 13 archivos HTML</a:t>
            </a:r>
          </a:p>
        </p:txBody>
      </p:sp>
      <p:sp>
        <p:nvSpPr>
          <p:cNvPr id="26629" name="Marcador de número de diapositiva 1">
            <a:extLst>
              <a:ext uri="{FF2B5EF4-FFF2-40B4-BE49-F238E27FC236}">
                <a16:creationId xmlns:a16="http://schemas.microsoft.com/office/drawing/2014/main" id="{71CF6577-EFFA-27BE-99BE-471829102840}"/>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C82FD83F-E425-41D6-967F-04674782A892}" type="slidenum">
              <a:rPr lang="es-ES_tradnl" altLang="es-ES" smtClean="0">
                <a:solidFill>
                  <a:srgbClr val="FFFFFF"/>
                </a:solidFill>
              </a:rPr>
              <a:pPr/>
              <a:t>22</a:t>
            </a:fld>
            <a:endParaRPr lang="es-ES_tradnl" altLang="es-ES">
              <a:solidFill>
                <a:srgbClr val="FFFFFF"/>
              </a:solidFill>
            </a:endParaRPr>
          </a:p>
        </p:txBody>
      </p:sp>
      <p:pic>
        <p:nvPicPr>
          <p:cNvPr id="6" name="Imagen 5" descr="Texto&#10;&#10;Descripción generada automáticamente">
            <a:extLst>
              <a:ext uri="{FF2B5EF4-FFF2-40B4-BE49-F238E27FC236}">
                <a16:creationId xmlns:a16="http://schemas.microsoft.com/office/drawing/2014/main" id="{D3EB36F9-EBC8-9A1F-6D6A-6BC01C6C8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352" y="2260927"/>
            <a:ext cx="4753272" cy="397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4138AC2A-9724-270C-D5FA-DEF87704AC45}"/>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FC2F02AF-3BDB-4D0E-8546-F14E3A7F798E}" type="slidenum">
              <a:rPr lang="es-ES_tradnl" altLang="es-ES" sz="1200">
                <a:solidFill>
                  <a:srgbClr val="FFFFFF"/>
                </a:solidFill>
              </a:rPr>
              <a:pPr algn="r" eaLnBrk="1"/>
              <a:t>23</a:t>
            </a:fld>
            <a:endParaRPr lang="es-ES_tradnl" altLang="es-ES">
              <a:solidFill>
                <a:srgbClr val="000000"/>
              </a:solidFill>
            </a:endParaRPr>
          </a:p>
        </p:txBody>
      </p:sp>
      <p:sp>
        <p:nvSpPr>
          <p:cNvPr id="28675" name="Rectangle 2">
            <a:extLst>
              <a:ext uri="{FF2B5EF4-FFF2-40B4-BE49-F238E27FC236}">
                <a16:creationId xmlns:a16="http://schemas.microsoft.com/office/drawing/2014/main" id="{71C2D378-8E98-57B0-A67B-5C4E57D07C37}"/>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Resultados – Demostración y evaluación</a:t>
            </a:r>
            <a:endParaRPr lang="es-ES_tradnl" altLang="es-ES" dirty="0">
              <a:solidFill>
                <a:srgbClr val="000000"/>
              </a:solidFill>
              <a:sym typeface="Arial Narrow" panose="020B0606020202030204" pitchFamily="34" charset="0"/>
            </a:endParaRPr>
          </a:p>
        </p:txBody>
      </p:sp>
      <p:sp>
        <p:nvSpPr>
          <p:cNvPr id="28676" name="Rectangle 3">
            <a:extLst>
              <a:ext uri="{FF2B5EF4-FFF2-40B4-BE49-F238E27FC236}">
                <a16:creationId xmlns:a16="http://schemas.microsoft.com/office/drawing/2014/main" id="{E1870EED-18B6-543C-BF7C-9048FCB82445}"/>
              </a:ext>
            </a:extLst>
          </p:cNvPr>
          <p:cNvSpPr>
            <a:spLocks/>
          </p:cNvSpPr>
          <p:nvPr/>
        </p:nvSpPr>
        <p:spPr bwMode="auto">
          <a:xfrm>
            <a:off x="820738" y="1373188"/>
            <a:ext cx="7500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hlinkClick r:id="rId2"/>
              </a:rPr>
              <a:t>Demostración</a:t>
            </a:r>
            <a:endParaRPr lang="es-ES_tradnl" altLang="es-ES" dirty="0">
              <a:sym typeface="Arial Narrow" panose="020B0606020202030204" pitchFamily="34" charset="0"/>
            </a:endParaRPr>
          </a:p>
        </p:txBody>
      </p:sp>
      <p:sp>
        <p:nvSpPr>
          <p:cNvPr id="28677" name="Marcador de número de diapositiva 1">
            <a:extLst>
              <a:ext uri="{FF2B5EF4-FFF2-40B4-BE49-F238E27FC236}">
                <a16:creationId xmlns:a16="http://schemas.microsoft.com/office/drawing/2014/main" id="{54FCFDB4-7670-6C32-51A5-D75CB5254A3F}"/>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69B87BB0-15F5-40E6-B805-F01AA0F373FD}" type="slidenum">
              <a:rPr lang="es-ES_tradnl" altLang="es-ES" smtClean="0">
                <a:solidFill>
                  <a:srgbClr val="FFFFFF"/>
                </a:solidFill>
              </a:rPr>
              <a:pPr/>
              <a:t>23</a:t>
            </a:fld>
            <a:endParaRPr lang="es-ES_tradnl" altLang="es-ES">
              <a:solidFill>
                <a:srgbClr val="FFFFFF"/>
              </a:solidFill>
            </a:endParaRPr>
          </a:p>
        </p:txBody>
      </p:sp>
      <p:pic>
        <p:nvPicPr>
          <p:cNvPr id="28678" name="Imagen 4" descr="Gráfico&#10;&#10;Descripción generada automáticamente">
            <a:extLst>
              <a:ext uri="{FF2B5EF4-FFF2-40B4-BE49-F238E27FC236}">
                <a16:creationId xmlns:a16="http://schemas.microsoft.com/office/drawing/2014/main" id="{D8BA0892-E645-B4E1-1A2E-C69899C8E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010" y="842756"/>
            <a:ext cx="2422228" cy="128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a:extLst>
              <a:ext uri="{FF2B5EF4-FFF2-40B4-BE49-F238E27FC236}">
                <a16:creationId xmlns:a16="http://schemas.microsoft.com/office/drawing/2014/main" id="{326A7BC3-17B7-58F0-0F94-EAA21CE31E43}"/>
              </a:ext>
            </a:extLst>
          </p:cNvPr>
          <p:cNvSpPr txBox="1"/>
          <p:nvPr/>
        </p:nvSpPr>
        <p:spPr>
          <a:xfrm>
            <a:off x="446088" y="2345491"/>
            <a:ext cx="8312150" cy="3416320"/>
          </a:xfrm>
          <a:prstGeom prst="rect">
            <a:avLst/>
          </a:prstGeom>
          <a:noFill/>
        </p:spPr>
        <p:txBody>
          <a:bodyPr wrap="square">
            <a:spAutoFit/>
          </a:bodyPr>
          <a:lstStyle/>
          <a:p>
            <a:r>
              <a:rPr lang="es-ES" dirty="0"/>
              <a:t>De las 22 personas encuestadas, el 90.9% ha confirmado que le ha resultado un sitio web sencillo y claro en la exposición de la información.</a:t>
            </a:r>
          </a:p>
          <a:p>
            <a:endParaRPr lang="es-ES" dirty="0"/>
          </a:p>
          <a:p>
            <a:r>
              <a:rPr lang="es-ES" dirty="0"/>
              <a:t>El 86% ha contestado que las visualizaciones le han resultado intuitivas y por tanto fáciles para interactuar con ellas.</a:t>
            </a:r>
          </a:p>
          <a:p>
            <a:endParaRPr lang="es-ES" dirty="0"/>
          </a:p>
          <a:p>
            <a:r>
              <a:rPr lang="es-ES" dirty="0"/>
              <a:t>Además, el 90.9% afirma que ha comprendido la información mostrada y ha conseguido aumentar sus conocimientos acerca de temas que desconocía. </a:t>
            </a:r>
          </a:p>
          <a:p>
            <a:endParaRPr lang="es-ES" dirty="0"/>
          </a:p>
          <a:p>
            <a:r>
              <a:rPr lang="es-ES" dirty="0"/>
              <a:t>Según algunos comentarios recibidos, la estética e interactividad ha añadido interés en ciertos usuarios, sobre temas, que de otra forma no les habrían llamado la atención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1BB68A3D-63CB-CB2D-DEC9-A8EA586B3CA0}"/>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F2DAFAF9-E8E1-4DC2-AFE6-C0CC769FE60D}" type="slidenum">
              <a:rPr lang="es-ES_tradnl" altLang="es-ES" sz="1200">
                <a:solidFill>
                  <a:srgbClr val="FFFFFF"/>
                </a:solidFill>
              </a:rPr>
              <a:pPr algn="r" eaLnBrk="1"/>
              <a:t>24</a:t>
            </a:fld>
            <a:endParaRPr lang="es-ES_tradnl" altLang="es-ES">
              <a:solidFill>
                <a:srgbClr val="000000"/>
              </a:solidFill>
            </a:endParaRPr>
          </a:p>
        </p:txBody>
      </p:sp>
      <p:sp>
        <p:nvSpPr>
          <p:cNvPr id="29699" name="Rectangle 2">
            <a:extLst>
              <a:ext uri="{FF2B5EF4-FFF2-40B4-BE49-F238E27FC236}">
                <a16:creationId xmlns:a16="http://schemas.microsoft.com/office/drawing/2014/main" id="{0A297B4F-F965-7913-8B8A-BF78D23400B6}"/>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Conclusiones</a:t>
            </a:r>
            <a:endParaRPr lang="es-ES_tradnl" altLang="es-ES">
              <a:solidFill>
                <a:srgbClr val="000000"/>
              </a:solidFill>
              <a:sym typeface="Arial Narrow" panose="020B0606020202030204" pitchFamily="34" charset="0"/>
            </a:endParaRPr>
          </a:p>
        </p:txBody>
      </p:sp>
      <p:sp>
        <p:nvSpPr>
          <p:cNvPr id="18436" name="Rectangle 3">
            <a:extLst>
              <a:ext uri="{FF2B5EF4-FFF2-40B4-BE49-F238E27FC236}">
                <a16:creationId xmlns:a16="http://schemas.microsoft.com/office/drawing/2014/main" id="{70784E25-DBEA-75D6-AC0F-8DC48D2E376B}"/>
              </a:ext>
            </a:extLst>
          </p:cNvPr>
          <p:cNvSpPr>
            <a:spLocks/>
          </p:cNvSpPr>
          <p:nvPr/>
        </p:nvSpPr>
        <p:spPr bwMode="auto">
          <a:xfrm>
            <a:off x="820738" y="1412875"/>
            <a:ext cx="7500937" cy="4247317"/>
          </a:xfrm>
          <a:prstGeom prst="rect">
            <a:avLst/>
          </a:prstGeom>
          <a:noFill/>
          <a:ln>
            <a:noFill/>
          </a:ln>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defRPr/>
            </a:pPr>
            <a:r>
              <a:rPr lang="es-ES" altLang="es-ES" dirty="0">
                <a:sym typeface="Arial Narrow" panose="020B0606020202030204" pitchFamily="34" charset="0"/>
              </a:rPr>
              <a:t>La definición de los temas tratados es clara y acorde a “las prioridades de la UE”.</a:t>
            </a:r>
          </a:p>
          <a:p>
            <a:pPr eaLnBrk="1">
              <a:buClr>
                <a:srgbClr val="0098CD"/>
              </a:buClr>
              <a:buSzPct val="50000"/>
              <a:buFont typeface="Arial Narrow" panose="020B0606020202030204" pitchFamily="34" charset="0"/>
              <a:buChar char="►"/>
              <a:defRP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defRPr/>
            </a:pPr>
            <a:r>
              <a:rPr lang="es-ES_tradnl" altLang="es-ES" dirty="0">
                <a:sym typeface="Arial Narrow" panose="020B0606020202030204" pitchFamily="34" charset="0"/>
              </a:rPr>
              <a:t>Se han conseguido reunir los datos necesarios mediante extracciones y transformaciones automatizadas de</a:t>
            </a:r>
            <a:r>
              <a:rPr lang="es-ES" altLang="es-ES" dirty="0">
                <a:sym typeface="Arial Narrow" panose="020B0606020202030204" pitchFamily="34" charset="0"/>
              </a:rPr>
              <a:t> fuentes veraces y completas</a:t>
            </a:r>
            <a:r>
              <a:rPr lang="es-ES_tradnl" altLang="es-ES" dirty="0">
                <a:sym typeface="Arial Narrow" panose="020B0606020202030204" pitchFamily="34" charset="0"/>
              </a:rPr>
              <a:t>.</a:t>
            </a:r>
          </a:p>
          <a:p>
            <a:pPr eaLnBrk="1">
              <a:buClr>
                <a:srgbClr val="0098CD"/>
              </a:buClr>
              <a:buSzPct val="50000"/>
              <a:buFont typeface="Arial Narrow" panose="020B0606020202030204" pitchFamily="34" charset="0"/>
              <a:buChar char="►"/>
              <a:defRP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defRPr/>
            </a:pPr>
            <a:r>
              <a:rPr lang="es-ES_tradnl" altLang="es-ES" dirty="0">
                <a:sym typeface="Arial Narrow" panose="020B0606020202030204" pitchFamily="34" charset="0"/>
              </a:rPr>
              <a:t>Las visualizaciones se han construido siguiendo las indicaciones y los usuarios han conseguido interactuar con ellas sin complicaciones.</a:t>
            </a:r>
          </a:p>
          <a:p>
            <a:pPr eaLnBrk="1">
              <a:buClr>
                <a:srgbClr val="0098CD"/>
              </a:buClr>
              <a:buSzPct val="50000"/>
              <a:buFont typeface="Arial Narrow" panose="020B0606020202030204" pitchFamily="34" charset="0"/>
              <a:buChar char="►"/>
              <a:defRP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defRPr/>
            </a:pPr>
            <a:r>
              <a:rPr lang="es-ES_tradnl" altLang="es-ES" dirty="0">
                <a:sym typeface="Arial Narrow" panose="020B0606020202030204" pitchFamily="34" charset="0"/>
              </a:rPr>
              <a:t>Por último, el objetivo general de aportar conocimiento al usuario de forma sencilla e independiente se considera cumplido por el </a:t>
            </a:r>
            <a:r>
              <a:rPr lang="es-ES_tradnl" altLang="es-ES" dirty="0" err="1">
                <a:sym typeface="Arial Narrow" panose="020B0606020202030204" pitchFamily="34" charset="0"/>
              </a:rPr>
              <a:t>feedback</a:t>
            </a:r>
            <a:r>
              <a:rPr lang="es-ES_tradnl" altLang="es-ES" dirty="0">
                <a:sym typeface="Arial Narrow" panose="020B0606020202030204" pitchFamily="34" charset="0"/>
              </a:rPr>
              <a:t> aportado y los comentarios propuestos.</a:t>
            </a:r>
          </a:p>
          <a:p>
            <a:pPr eaLnBrk="1">
              <a:buClr>
                <a:srgbClr val="0098CD"/>
              </a:buClr>
              <a:buSzPct val="50000"/>
              <a:buFont typeface="Arial Narrow" panose="020B0606020202030204" pitchFamily="34" charset="0"/>
              <a:buChar char="►"/>
              <a:defRP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defRPr/>
            </a:pPr>
            <a:r>
              <a:rPr lang="es-ES_tradnl" altLang="es-ES" dirty="0">
                <a:sym typeface="Arial Narrow" panose="020B0606020202030204" pitchFamily="34" charset="0"/>
              </a:rPr>
              <a:t>Los resultados en general han sido muy positivos por la respuesta a la evaluación en un escenario real.</a:t>
            </a:r>
          </a:p>
        </p:txBody>
      </p:sp>
      <p:sp>
        <p:nvSpPr>
          <p:cNvPr id="29701" name="Marcador de número de diapositiva 1">
            <a:extLst>
              <a:ext uri="{FF2B5EF4-FFF2-40B4-BE49-F238E27FC236}">
                <a16:creationId xmlns:a16="http://schemas.microsoft.com/office/drawing/2014/main" id="{A1E0B84C-F0D7-3B8A-E5C5-2E2095131CA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94A63CC5-99A2-448A-AE54-F4A8CE5B0390}" type="slidenum">
              <a:rPr lang="es-ES_tradnl" altLang="es-ES" smtClean="0">
                <a:solidFill>
                  <a:srgbClr val="FFFFFF"/>
                </a:solidFill>
              </a:rPr>
              <a:pPr/>
              <a:t>24</a:t>
            </a:fld>
            <a:endParaRPr lang="es-ES_tradnl" altLang="es-ES">
              <a:solidFill>
                <a:srgbClr val="FFFFFF"/>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6472BF4D-312D-61E5-DE81-F2F1B1316153}"/>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B15221DD-FEB6-468D-9C53-841B35CD0C87}" type="slidenum">
              <a:rPr lang="es-ES_tradnl" altLang="es-ES" sz="1200">
                <a:solidFill>
                  <a:srgbClr val="FFFFFF"/>
                </a:solidFill>
              </a:rPr>
              <a:pPr algn="r" eaLnBrk="1"/>
              <a:t>25</a:t>
            </a:fld>
            <a:endParaRPr lang="es-ES_tradnl" altLang="es-ES">
              <a:solidFill>
                <a:srgbClr val="000000"/>
              </a:solidFill>
            </a:endParaRPr>
          </a:p>
        </p:txBody>
      </p:sp>
      <p:sp>
        <p:nvSpPr>
          <p:cNvPr id="30723" name="Rectangle 2">
            <a:extLst>
              <a:ext uri="{FF2B5EF4-FFF2-40B4-BE49-F238E27FC236}">
                <a16:creationId xmlns:a16="http://schemas.microsoft.com/office/drawing/2014/main" id="{29CA99D5-E8FB-346B-BF09-107136113380}"/>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Líneas futuras</a:t>
            </a:r>
            <a:endParaRPr lang="es-ES_tradnl" altLang="es-ES">
              <a:solidFill>
                <a:srgbClr val="000000"/>
              </a:solidFill>
              <a:sym typeface="Arial Narrow" panose="020B0606020202030204" pitchFamily="34" charset="0"/>
            </a:endParaRPr>
          </a:p>
        </p:txBody>
      </p:sp>
      <p:sp>
        <p:nvSpPr>
          <p:cNvPr id="30724" name="Rectangle 3">
            <a:extLst>
              <a:ext uri="{FF2B5EF4-FFF2-40B4-BE49-F238E27FC236}">
                <a16:creationId xmlns:a16="http://schemas.microsoft.com/office/drawing/2014/main" id="{E0534CC1-F367-B833-0E09-A9B401770846}"/>
              </a:ext>
            </a:extLst>
          </p:cNvPr>
          <p:cNvSpPr>
            <a:spLocks/>
          </p:cNvSpPr>
          <p:nvPr/>
        </p:nvSpPr>
        <p:spPr bwMode="auto">
          <a:xfrm>
            <a:off x="821531" y="1196752"/>
            <a:ext cx="7500937"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Optimizar la recolección de datos, scripts más elaborados y parametrizables</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Visualizaciones que reflejen los cambios en tiempo real</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Cambios en el diseño de la aplicación web</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Añadir un seguimiento o tracking de la web para analizar el comportamiento de los usuarios</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 altLang="es-ES" dirty="0">
                <a:sym typeface="Arial Narrow" panose="020B0606020202030204" pitchFamily="34" charset="0"/>
              </a:rPr>
              <a:t>Nuevos temas como migraciones, inversión en ciencia, relaciones internacionales, tanto en campos económicos como militares o políticos, asuntos demográficos como la densidad de población y su distribución, </a:t>
            </a:r>
            <a:r>
              <a:rPr lang="es-ES" altLang="es-ES" dirty="0" err="1">
                <a:sym typeface="Arial Narrow" panose="020B0606020202030204" pitchFamily="34" charset="0"/>
              </a:rPr>
              <a:t>etc</a:t>
            </a:r>
            <a:r>
              <a:rPr lang="es-ES" altLang="es-ES" dirty="0">
                <a:sym typeface="Arial Narrow" panose="020B0606020202030204" pitchFamily="34" charset="0"/>
              </a:rPr>
              <a:t>…</a:t>
            </a:r>
            <a:endParaRPr lang="es-ES_tradnl" altLang="es-ES" dirty="0">
              <a:sym typeface="Arial Narrow" panose="020B0606020202030204" pitchFamily="34" charset="0"/>
            </a:endParaRPr>
          </a:p>
          <a:p>
            <a:pPr eaLnBrk="1"/>
            <a:endParaRPr lang="es-ES_tradnl" altLang="es-ES" dirty="0">
              <a:solidFill>
                <a:srgbClr val="0098CD"/>
              </a:solidFill>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Gran potencial en el ámbito de la divulgación informativa y gran capacidad de mejora.</a:t>
            </a:r>
          </a:p>
        </p:txBody>
      </p:sp>
      <p:sp>
        <p:nvSpPr>
          <p:cNvPr id="30725" name="Marcador de número de diapositiva 1">
            <a:extLst>
              <a:ext uri="{FF2B5EF4-FFF2-40B4-BE49-F238E27FC236}">
                <a16:creationId xmlns:a16="http://schemas.microsoft.com/office/drawing/2014/main" id="{9B4C54F6-114A-0263-A222-15A20D4341AC}"/>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D46FAB77-EBCC-4F7D-9C97-24BF98AB3DE4}" type="slidenum">
              <a:rPr lang="es-ES_tradnl" altLang="es-ES" smtClean="0">
                <a:solidFill>
                  <a:srgbClr val="FFFFFF"/>
                </a:solidFill>
              </a:rPr>
              <a:pPr/>
              <a:t>25</a:t>
            </a:fld>
            <a:endParaRPr lang="es-ES_tradnl" altLang="es-ES">
              <a:solidFill>
                <a:srgbClr val="FFFFFF"/>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3D3D00A0-9744-9695-93A4-EB5968926CC1}"/>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697BE769-7A21-4C67-A192-89A24D515EE9}" type="slidenum">
              <a:rPr lang="es-ES_tradnl" altLang="es-ES" sz="1200">
                <a:solidFill>
                  <a:srgbClr val="FFFFFF"/>
                </a:solidFill>
              </a:rPr>
              <a:pPr algn="r" eaLnBrk="1"/>
              <a:t>26</a:t>
            </a:fld>
            <a:endParaRPr lang="es-ES_tradnl" altLang="es-ES">
              <a:solidFill>
                <a:srgbClr val="000000"/>
              </a:solidFill>
            </a:endParaRPr>
          </a:p>
        </p:txBody>
      </p:sp>
      <p:sp>
        <p:nvSpPr>
          <p:cNvPr id="31747" name="Rectangle 2">
            <a:extLst>
              <a:ext uri="{FF2B5EF4-FFF2-40B4-BE49-F238E27FC236}">
                <a16:creationId xmlns:a16="http://schemas.microsoft.com/office/drawing/2014/main" id="{F8451E8C-AF03-5691-2DF0-6D96572E14FA}"/>
              </a:ext>
            </a:extLst>
          </p:cNvPr>
          <p:cNvSpPr>
            <a:spLocks/>
          </p:cNvSpPr>
          <p:nvPr/>
        </p:nvSpPr>
        <p:spPr bwMode="auto">
          <a:xfrm>
            <a:off x="1295400" y="2782888"/>
            <a:ext cx="6553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3600">
                <a:solidFill>
                  <a:srgbClr val="0098CD"/>
                </a:solidFill>
                <a:latin typeface="Arial " charset="0"/>
                <a:sym typeface="Arial Narrow" panose="020B0606020202030204" pitchFamily="34" charset="0"/>
              </a:rPr>
              <a:t>Muchas gracias por su atención</a:t>
            </a:r>
            <a:endParaRPr lang="es-ES_tradnl" altLang="es-ES" sz="3600">
              <a:solidFill>
                <a:srgbClr val="000000"/>
              </a:solidFill>
              <a:sym typeface="Arial Narrow" panose="020B0606020202030204" pitchFamily="34" charset="0"/>
            </a:endParaRPr>
          </a:p>
        </p:txBody>
      </p:sp>
      <p:sp>
        <p:nvSpPr>
          <p:cNvPr id="31748" name="Marcador de número de diapositiva 1">
            <a:extLst>
              <a:ext uri="{FF2B5EF4-FFF2-40B4-BE49-F238E27FC236}">
                <a16:creationId xmlns:a16="http://schemas.microsoft.com/office/drawing/2014/main" id="{596DC976-32FC-5DD7-58B8-B3ECE2D04D9C}"/>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E826126-5A28-4935-A722-4AA101B03B1C}" type="slidenum">
              <a:rPr lang="es-ES_tradnl" altLang="es-ES" smtClean="0">
                <a:solidFill>
                  <a:srgbClr val="FFFFFF"/>
                </a:solidFill>
              </a:rPr>
              <a:pPr/>
              <a:t>26</a:t>
            </a:fld>
            <a:endParaRPr lang="es-ES_tradnl" altLang="es-ES">
              <a:solidFill>
                <a:srgbClr val="FFFFFF"/>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B43F5FA-AE33-39CD-0B09-112A1828F47C}"/>
              </a:ext>
            </a:extLst>
          </p:cNvPr>
          <p:cNvSpPr>
            <a:spLocks/>
          </p:cNvSpPr>
          <p:nvPr/>
        </p:nvSpPr>
        <p:spPr bwMode="auto">
          <a:xfrm>
            <a:off x="3922713" y="5881688"/>
            <a:ext cx="170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non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200">
                <a:solidFill>
                  <a:srgbClr val="989898"/>
                </a:solidFill>
                <a:sym typeface="Arial Narrow" panose="020B0606020202030204" pitchFamily="34" charset="0"/>
              </a:rPr>
              <a:t>www.unir.net</a:t>
            </a:r>
            <a:endParaRPr lang="es-ES_tradnl" altLang="es-ES">
              <a:solidFill>
                <a:srgbClr val="000000"/>
              </a:solidFill>
              <a:sym typeface="Arial Narrow" panose="020B0606020202030204" pitchFamily="34" charset="0"/>
            </a:endParaRPr>
          </a:p>
        </p:txBody>
      </p:sp>
      <p:pic>
        <p:nvPicPr>
          <p:cNvPr id="32771" name="Picture 1">
            <a:extLst>
              <a:ext uri="{FF2B5EF4-FFF2-40B4-BE49-F238E27FC236}">
                <a16:creationId xmlns:a16="http://schemas.microsoft.com/office/drawing/2014/main" id="{96B37BD8-4B3F-F0E0-1DDE-6B7EB300F9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1484313"/>
            <a:ext cx="445452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5F375544-67D2-D52A-6046-A0EAF5E16860}"/>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8C825408-4D1B-44E9-BCEF-1D185C14ABFD}" type="slidenum">
              <a:rPr lang="es-ES_tradnl" altLang="es-ES" sz="1200">
                <a:solidFill>
                  <a:srgbClr val="FFFFFF"/>
                </a:solidFill>
              </a:rPr>
              <a:pPr algn="r" eaLnBrk="1"/>
              <a:t>3</a:t>
            </a:fld>
            <a:endParaRPr lang="es-ES_tradnl" altLang="es-ES">
              <a:solidFill>
                <a:srgbClr val="000000"/>
              </a:solidFill>
            </a:endParaRPr>
          </a:p>
        </p:txBody>
      </p:sp>
      <p:sp>
        <p:nvSpPr>
          <p:cNvPr id="7171" name="Rectangle 2">
            <a:extLst>
              <a:ext uri="{FF2B5EF4-FFF2-40B4-BE49-F238E27FC236}">
                <a16:creationId xmlns:a16="http://schemas.microsoft.com/office/drawing/2014/main" id="{D9B97288-5526-CA63-5AA9-A69B87B4903A}"/>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a:t>
            </a:r>
            <a:endParaRPr lang="es-ES_tradnl" altLang="es-ES">
              <a:solidFill>
                <a:srgbClr val="000000"/>
              </a:solidFill>
              <a:latin typeface="Arial " charset="0"/>
              <a:sym typeface="Arial Narrow" panose="020B0606020202030204" pitchFamily="34" charset="0"/>
            </a:endParaRPr>
          </a:p>
        </p:txBody>
      </p:sp>
      <p:sp>
        <p:nvSpPr>
          <p:cNvPr id="7172" name="Rectangle 3">
            <a:extLst>
              <a:ext uri="{FF2B5EF4-FFF2-40B4-BE49-F238E27FC236}">
                <a16:creationId xmlns:a16="http://schemas.microsoft.com/office/drawing/2014/main" id="{09BA446C-D737-DA88-F812-EB1664EC8840}"/>
              </a:ext>
            </a:extLst>
          </p:cNvPr>
          <p:cNvSpPr>
            <a:spLocks/>
          </p:cNvSpPr>
          <p:nvPr/>
        </p:nvSpPr>
        <p:spPr bwMode="auto">
          <a:xfrm>
            <a:off x="512763" y="1358900"/>
            <a:ext cx="79978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Desarrollo de la metodología</a:t>
            </a:r>
          </a:p>
          <a:p>
            <a:pPr lvl="2"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Proceso de extracción, tratamiento y carga de los datos</a:t>
            </a:r>
          </a:p>
          <a:p>
            <a:pPr lvl="2"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Visualizaciones interactivas</a:t>
            </a:r>
          </a:p>
          <a:p>
            <a:pPr lvl="2"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Despliegue de la aplicación</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Resultados</a:t>
            </a:r>
          </a:p>
          <a:p>
            <a:pPr lvl="2"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Demostración</a:t>
            </a:r>
          </a:p>
          <a:p>
            <a:pPr lvl="2"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Evaluación</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Conclusiones</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Líneas futuras</a:t>
            </a:r>
          </a:p>
        </p:txBody>
      </p:sp>
      <p:sp>
        <p:nvSpPr>
          <p:cNvPr id="7173" name="Marcador de número de diapositiva 1">
            <a:extLst>
              <a:ext uri="{FF2B5EF4-FFF2-40B4-BE49-F238E27FC236}">
                <a16:creationId xmlns:a16="http://schemas.microsoft.com/office/drawing/2014/main" id="{D9E285FB-9CA9-7498-D8DE-949F3828EEA1}"/>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24192EA6-5AFB-4AEE-B6DA-E38E1F83156B}" type="slidenum">
              <a:rPr lang="es-ES_tradnl" altLang="es-ES" smtClean="0">
                <a:solidFill>
                  <a:srgbClr val="FFFFFF"/>
                </a:solidFill>
              </a:rPr>
              <a:pPr/>
              <a:t>3</a:t>
            </a:fld>
            <a:endParaRPr lang="es-ES_tradnl" altLang="es-ES">
              <a:solidFill>
                <a:srgbClr val="FFFFFF"/>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37DA580-DC72-9037-B083-A08AF439B577}"/>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35567312-DED3-4DD1-80D6-BB551EF651FB}" type="slidenum">
              <a:rPr lang="es-ES_tradnl" altLang="es-ES" sz="1200">
                <a:solidFill>
                  <a:srgbClr val="FFFFFF"/>
                </a:solidFill>
              </a:rPr>
              <a:pPr algn="r" eaLnBrk="1"/>
              <a:t>4</a:t>
            </a:fld>
            <a:endParaRPr lang="es-ES_tradnl" altLang="es-ES">
              <a:solidFill>
                <a:srgbClr val="000000"/>
              </a:solidFill>
            </a:endParaRPr>
          </a:p>
        </p:txBody>
      </p:sp>
      <p:sp>
        <p:nvSpPr>
          <p:cNvPr id="8195" name="Rectangle 2">
            <a:extLst>
              <a:ext uri="{FF2B5EF4-FFF2-40B4-BE49-F238E27FC236}">
                <a16:creationId xmlns:a16="http://schemas.microsoft.com/office/drawing/2014/main" id="{4FABABE0-E0D6-00A2-A105-27A50A7ED40B}"/>
              </a:ext>
            </a:extLst>
          </p:cNvPr>
          <p:cNvSpPr>
            <a:spLocks/>
          </p:cNvSpPr>
          <p:nvPr/>
        </p:nvSpPr>
        <p:spPr bwMode="auto">
          <a:xfrm>
            <a:off x="446088" y="303213"/>
            <a:ext cx="5614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Introducción - Descripción</a:t>
            </a:r>
            <a:endParaRPr lang="es-ES_tradnl" altLang="es-ES" dirty="0">
              <a:solidFill>
                <a:srgbClr val="000000"/>
              </a:solidFill>
              <a:sym typeface="Arial Narrow" panose="020B0606020202030204" pitchFamily="34" charset="0"/>
            </a:endParaRPr>
          </a:p>
        </p:txBody>
      </p:sp>
      <p:sp>
        <p:nvSpPr>
          <p:cNvPr id="8196" name="Rectangle 3">
            <a:extLst>
              <a:ext uri="{FF2B5EF4-FFF2-40B4-BE49-F238E27FC236}">
                <a16:creationId xmlns:a16="http://schemas.microsoft.com/office/drawing/2014/main" id="{FB90360E-9E3E-2D52-180D-F5827A3700E3}"/>
              </a:ext>
            </a:extLst>
          </p:cNvPr>
          <p:cNvSpPr>
            <a:spLocks/>
          </p:cNvSpPr>
          <p:nvPr/>
        </p:nvSpPr>
        <p:spPr bwMode="auto">
          <a:xfrm>
            <a:off x="683568" y="1382286"/>
            <a:ext cx="750093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Ingente cantidad de datos</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Necesario reunirlos y convertirlos en información y posterior conocimiento para el público general</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En este caso se ha hecho con datos referentes a la Unión Europea en una nueva metodología</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Se han construido visualizaciones interactivas que presentan esta información, expuestas en una aplicación web de manejo muy sencillo.</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p:txBody>
      </p:sp>
      <p:sp>
        <p:nvSpPr>
          <p:cNvPr id="8197" name="Marcador de número de diapositiva 1">
            <a:extLst>
              <a:ext uri="{FF2B5EF4-FFF2-40B4-BE49-F238E27FC236}">
                <a16:creationId xmlns:a16="http://schemas.microsoft.com/office/drawing/2014/main" id="{4927C2D3-24A2-84F1-46AD-005A9A3A8CEB}"/>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FBAE43CB-5FC2-486C-99F2-8DAEAA06A998}" type="slidenum">
              <a:rPr lang="es-ES_tradnl" altLang="es-ES" smtClean="0">
                <a:solidFill>
                  <a:srgbClr val="FFFFFF"/>
                </a:solidFill>
              </a:rPr>
              <a:pPr/>
              <a:t>4</a:t>
            </a:fld>
            <a:endParaRPr lang="es-ES_tradnl" altLang="es-ES">
              <a:solidFill>
                <a:srgbClr val="FFFFFF"/>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3C856708-48AF-900B-3DF5-B181FAE143C5}"/>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12F7DC5E-F921-4ECA-93A0-6A21A61420C8}" type="slidenum">
              <a:rPr lang="es-ES_tradnl" altLang="es-ES" sz="1200">
                <a:solidFill>
                  <a:srgbClr val="FFFFFF"/>
                </a:solidFill>
              </a:rPr>
              <a:pPr algn="r" eaLnBrk="1"/>
              <a:t>5</a:t>
            </a:fld>
            <a:endParaRPr lang="es-ES_tradnl" altLang="es-ES">
              <a:solidFill>
                <a:srgbClr val="000000"/>
              </a:solidFill>
            </a:endParaRPr>
          </a:p>
        </p:txBody>
      </p:sp>
      <p:sp>
        <p:nvSpPr>
          <p:cNvPr id="9219" name="Rectangle 2">
            <a:extLst>
              <a:ext uri="{FF2B5EF4-FFF2-40B4-BE49-F238E27FC236}">
                <a16:creationId xmlns:a16="http://schemas.microsoft.com/office/drawing/2014/main" id="{73820351-8ECC-F105-382D-404C27529DAD}"/>
              </a:ext>
            </a:extLst>
          </p:cNvPr>
          <p:cNvSpPr>
            <a:spLocks/>
          </p:cNvSpPr>
          <p:nvPr/>
        </p:nvSpPr>
        <p:spPr bwMode="auto">
          <a:xfrm>
            <a:off x="446088" y="303213"/>
            <a:ext cx="5614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Introducción - Motivaciones</a:t>
            </a:r>
            <a:endParaRPr lang="es-ES_tradnl" altLang="es-ES">
              <a:solidFill>
                <a:srgbClr val="000000"/>
              </a:solidFill>
              <a:sym typeface="Arial Narrow" panose="020B0606020202030204" pitchFamily="34" charset="0"/>
            </a:endParaRPr>
          </a:p>
        </p:txBody>
      </p:sp>
      <p:sp>
        <p:nvSpPr>
          <p:cNvPr id="9220" name="Rectangle 3">
            <a:extLst>
              <a:ext uri="{FF2B5EF4-FFF2-40B4-BE49-F238E27FC236}">
                <a16:creationId xmlns:a16="http://schemas.microsoft.com/office/drawing/2014/main" id="{27451BE1-A86E-614B-7E79-A086AB8C219A}"/>
              </a:ext>
            </a:extLst>
          </p:cNvPr>
          <p:cNvSpPr>
            <a:spLocks/>
          </p:cNvSpPr>
          <p:nvPr/>
        </p:nvSpPr>
        <p:spPr bwMode="auto">
          <a:xfrm>
            <a:off x="820738" y="1536700"/>
            <a:ext cx="750093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Singularidad del tema propuesto. La unión europea maneja una BBDD inmensa pero aunque públicos, no presenta los datos de la misma forma que se pretende presentar en este trabajo, tampoco existe web similar que reúna la información así en categorías y comparaciones, en un mismo lugar.</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En el momento de realizar el trabajo la labor de la UE esta muy cuestionada y es un tema muy relevante en este momento.</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como se observa en el estado del arte, existen web similares que cometen algunos errores que se pretender solucionar (ambigüedades, datos incompletos, visualizaciones confusas, etc..). App sencilla y fácil de usar</a:t>
            </a:r>
          </a:p>
        </p:txBody>
      </p:sp>
      <p:sp>
        <p:nvSpPr>
          <p:cNvPr id="9221" name="Marcador de número de diapositiva 1">
            <a:extLst>
              <a:ext uri="{FF2B5EF4-FFF2-40B4-BE49-F238E27FC236}">
                <a16:creationId xmlns:a16="http://schemas.microsoft.com/office/drawing/2014/main" id="{BB1DC0F8-074A-E64E-41AF-4BF9E93E8A75}"/>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6AA9C2B-AB11-4B91-966D-B6E6BC902877}" type="slidenum">
              <a:rPr lang="es-ES_tradnl" altLang="es-ES" smtClean="0">
                <a:solidFill>
                  <a:srgbClr val="FFFFFF"/>
                </a:solidFill>
              </a:rPr>
              <a:pPr/>
              <a:t>5</a:t>
            </a:fld>
            <a:endParaRPr lang="es-ES_tradnl" altLang="es-ES">
              <a:solidFill>
                <a:srgbClr val="FFFFFF"/>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EC7FF55F-8751-40C1-B56B-79995BD5394F}"/>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C5D4E7F8-3DB1-48A5-97B7-1DF29B5FE361}" type="slidenum">
              <a:rPr lang="es-ES_tradnl" altLang="es-ES" sz="1200">
                <a:solidFill>
                  <a:srgbClr val="FFFFFF"/>
                </a:solidFill>
              </a:rPr>
              <a:pPr algn="r" eaLnBrk="1"/>
              <a:t>6</a:t>
            </a:fld>
            <a:endParaRPr lang="es-ES_tradnl" altLang="es-ES">
              <a:solidFill>
                <a:srgbClr val="000000"/>
              </a:solidFill>
            </a:endParaRPr>
          </a:p>
        </p:txBody>
      </p:sp>
      <p:sp>
        <p:nvSpPr>
          <p:cNvPr id="10243" name="Rectangle 2">
            <a:extLst>
              <a:ext uri="{FF2B5EF4-FFF2-40B4-BE49-F238E27FC236}">
                <a16:creationId xmlns:a16="http://schemas.microsoft.com/office/drawing/2014/main" id="{AA4ADA7E-AF4F-0894-5ABC-DCFD7601D55A}"/>
              </a:ext>
            </a:extLst>
          </p:cNvPr>
          <p:cNvSpPr>
            <a:spLocks/>
          </p:cNvSpPr>
          <p:nvPr/>
        </p:nvSpPr>
        <p:spPr bwMode="auto">
          <a:xfrm>
            <a:off x="446088" y="303213"/>
            <a:ext cx="5614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Introducción - Objetivos</a:t>
            </a:r>
            <a:endParaRPr lang="es-ES_tradnl" altLang="es-ES">
              <a:solidFill>
                <a:srgbClr val="000000"/>
              </a:solidFill>
              <a:sym typeface="Arial Narrow" panose="020B0606020202030204" pitchFamily="34" charset="0"/>
            </a:endParaRPr>
          </a:p>
        </p:txBody>
      </p:sp>
      <p:sp>
        <p:nvSpPr>
          <p:cNvPr id="10244" name="Rectangle 3">
            <a:extLst>
              <a:ext uri="{FF2B5EF4-FFF2-40B4-BE49-F238E27FC236}">
                <a16:creationId xmlns:a16="http://schemas.microsoft.com/office/drawing/2014/main" id="{2EE88831-64B2-76C6-77DB-ABDEAC2FF339}"/>
              </a:ext>
            </a:extLst>
          </p:cNvPr>
          <p:cNvSpPr>
            <a:spLocks/>
          </p:cNvSpPr>
          <p:nvPr/>
        </p:nvSpPr>
        <p:spPr bwMode="auto">
          <a:xfrm>
            <a:off x="820738" y="1228725"/>
            <a:ext cx="750093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 altLang="es-ES" sz="2000" dirty="0">
                <a:sym typeface="Arial Narrow" panose="020B0606020202030204" pitchFamily="34" charset="0"/>
              </a:rPr>
              <a:t>El poder reside en el usuario, el es el protagonista y el que investiga</a:t>
            </a:r>
            <a:endParaRPr lang="es-ES_tradnl" altLang="es-ES" sz="2000" dirty="0">
              <a:solidFill>
                <a:srgbClr val="0098CD"/>
              </a:solidFill>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 altLang="es-ES" sz="2000" dirty="0">
                <a:sym typeface="Arial Narrow" panose="020B0606020202030204" pitchFamily="34" charset="0"/>
              </a:rPr>
              <a:t>Era importante acotar los temas que podían ser más relevantes sobre el tema que tratamos. “Las 4 prioridades”</a:t>
            </a:r>
          </a:p>
          <a:p>
            <a:pPr eaLnBrk="1">
              <a:buClr>
                <a:srgbClr val="0098CD"/>
              </a:buClr>
              <a:buSzPct val="50000"/>
              <a:buFont typeface="Arial Narrow" panose="020B0606020202030204" pitchFamily="34" charset="0"/>
              <a:buChar char="►"/>
            </a:pPr>
            <a:endParaRPr lang="es-ES"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 altLang="es-ES" sz="2000" dirty="0">
                <a:sym typeface="Arial Narrow" panose="020B0606020202030204" pitchFamily="34" charset="0"/>
              </a:rPr>
              <a:t>Todo el manejo de los datos. El proceso de ETL</a:t>
            </a:r>
          </a:p>
          <a:p>
            <a:pPr eaLnBrk="1">
              <a:buClr>
                <a:srgbClr val="0098CD"/>
              </a:buClr>
              <a:buSzPct val="50000"/>
              <a:buFont typeface="Arial Narrow" panose="020B0606020202030204" pitchFamily="34" charset="0"/>
              <a:buChar char="►"/>
            </a:pPr>
            <a:endParaRPr lang="es-ES"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 altLang="es-ES" sz="2000" dirty="0">
                <a:sym typeface="Arial Narrow" panose="020B0606020202030204" pitchFamily="34" charset="0"/>
              </a:rPr>
              <a:t>Construcción de las visualizaciones siguiendo lo aprendido en el Máster</a:t>
            </a:r>
          </a:p>
          <a:p>
            <a:pPr eaLnBrk="1">
              <a:buClr>
                <a:srgbClr val="0098CD"/>
              </a:buClr>
              <a:buSzPct val="50000"/>
              <a:buFont typeface="Arial Narrow" panose="020B0606020202030204" pitchFamily="34" charset="0"/>
              <a:buChar char="►"/>
            </a:pPr>
            <a:endParaRPr lang="es-ES"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 altLang="es-ES" sz="2000" dirty="0">
                <a:sym typeface="Arial Narrow" panose="020B0606020202030204" pitchFamily="34" charset="0"/>
              </a:rPr>
              <a:t>Por último, extraer resultados presentando la metodología en casos reales mediante una evaluación y un cuestionario</a:t>
            </a:r>
            <a:endParaRPr lang="es-ES_tradnl" altLang="es-ES" sz="2000" dirty="0">
              <a:sym typeface="Arial Narrow" panose="020B0606020202030204" pitchFamily="34" charset="0"/>
            </a:endParaRPr>
          </a:p>
        </p:txBody>
      </p:sp>
      <p:sp>
        <p:nvSpPr>
          <p:cNvPr id="10245" name="Marcador de número de diapositiva 1">
            <a:extLst>
              <a:ext uri="{FF2B5EF4-FFF2-40B4-BE49-F238E27FC236}">
                <a16:creationId xmlns:a16="http://schemas.microsoft.com/office/drawing/2014/main" id="{F35E5732-AB7F-3BC9-2FC4-AF41BC32B425}"/>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60AF1BD4-F860-4CE7-8D7C-4CEC6ECF8B6C}" type="slidenum">
              <a:rPr lang="es-ES_tradnl" altLang="es-ES" smtClean="0">
                <a:solidFill>
                  <a:srgbClr val="FFFFFF"/>
                </a:solidFill>
              </a:rPr>
              <a:pPr/>
              <a:t>6</a:t>
            </a:fld>
            <a:endParaRPr lang="es-ES_tradnl" altLang="es-ES">
              <a:solidFill>
                <a:srgbClr val="FFFFFF"/>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CA4D43A3-C163-AFF0-1A94-C9E2FAF45427}"/>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EDCC06CD-EC04-43EB-A6F4-CD8A61342C21}" type="slidenum">
              <a:rPr lang="es-ES_tradnl" altLang="es-ES" sz="1200">
                <a:solidFill>
                  <a:srgbClr val="FFFFFF"/>
                </a:solidFill>
              </a:rPr>
              <a:pPr algn="r" eaLnBrk="1"/>
              <a:t>7</a:t>
            </a:fld>
            <a:endParaRPr lang="es-ES_tradnl" altLang="es-ES">
              <a:solidFill>
                <a:srgbClr val="000000"/>
              </a:solidFill>
            </a:endParaRPr>
          </a:p>
        </p:txBody>
      </p:sp>
      <p:sp>
        <p:nvSpPr>
          <p:cNvPr id="11267" name="Rectangle 2">
            <a:extLst>
              <a:ext uri="{FF2B5EF4-FFF2-40B4-BE49-F238E27FC236}">
                <a16:creationId xmlns:a16="http://schemas.microsoft.com/office/drawing/2014/main" id="{1D6F2ADD-48F6-C57E-CC84-1623F71BC627}"/>
              </a:ext>
            </a:extLst>
          </p:cNvPr>
          <p:cNvSpPr>
            <a:spLocks/>
          </p:cNvSpPr>
          <p:nvPr/>
        </p:nvSpPr>
        <p:spPr bwMode="auto">
          <a:xfrm>
            <a:off x="446088" y="303213"/>
            <a:ext cx="5614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Estado del arte – Trabajos previos</a:t>
            </a:r>
            <a:endParaRPr lang="es-ES_tradnl" altLang="es-ES">
              <a:solidFill>
                <a:srgbClr val="000000"/>
              </a:solidFill>
              <a:sym typeface="Arial Narrow" panose="020B0606020202030204" pitchFamily="34" charset="0"/>
            </a:endParaRPr>
          </a:p>
        </p:txBody>
      </p:sp>
      <p:sp>
        <p:nvSpPr>
          <p:cNvPr id="11268" name="Rectangle 3">
            <a:extLst>
              <a:ext uri="{FF2B5EF4-FFF2-40B4-BE49-F238E27FC236}">
                <a16:creationId xmlns:a16="http://schemas.microsoft.com/office/drawing/2014/main" id="{FB374C00-094F-3789-ACE3-A3B474233EDA}"/>
              </a:ext>
            </a:extLst>
          </p:cNvPr>
          <p:cNvSpPr>
            <a:spLocks/>
          </p:cNvSpPr>
          <p:nvPr/>
        </p:nvSpPr>
        <p:spPr bwMode="auto">
          <a:xfrm>
            <a:off x="820738" y="1074738"/>
            <a:ext cx="750093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Por ver un muy breve resumen de los principales puntos que se han visto en otros trabajos previos, tenemos lo siguiente:</a:t>
            </a:r>
          </a:p>
          <a:p>
            <a:pPr eaLnBrk="1"/>
            <a:endParaRPr lang="es-ES_tradnl" altLang="es-ES" sz="2000" dirty="0">
              <a:solidFill>
                <a:srgbClr val="0098CD"/>
              </a:solidFill>
              <a:sym typeface="Arial Narrow" panose="020B0606020202030204" pitchFamily="34" charset="0"/>
            </a:endParaRPr>
          </a:p>
          <a:p>
            <a:pPr lvl="2"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Datos y visualizaciones confusas</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lvl="2"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Datos presentados sin más, sin contexto</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lvl="2"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Pocos datos sobre un tema muy concreto</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lvl="2"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Subjetividad (artículos de opinión, noticias en periódicos no siempre neutrales, etc..)</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lvl="2"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Datos sin ordenar, en categorías o secciones</a:t>
            </a:r>
          </a:p>
        </p:txBody>
      </p:sp>
      <p:sp>
        <p:nvSpPr>
          <p:cNvPr id="11269" name="Marcador de número de diapositiva 1">
            <a:extLst>
              <a:ext uri="{FF2B5EF4-FFF2-40B4-BE49-F238E27FC236}">
                <a16:creationId xmlns:a16="http://schemas.microsoft.com/office/drawing/2014/main" id="{AB21C0DB-A6AA-7E39-034E-449034DE9BB2}"/>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E7813529-2FD4-4EB3-A6BF-3A79EB334140}" type="slidenum">
              <a:rPr lang="es-ES_tradnl" altLang="es-ES" smtClean="0">
                <a:solidFill>
                  <a:srgbClr val="FFFFFF"/>
                </a:solidFill>
              </a:rPr>
              <a:pPr/>
              <a:t>7</a:t>
            </a:fld>
            <a:endParaRPr lang="es-ES_tradnl" altLang="es-ES">
              <a:solidFill>
                <a:srgbClr val="FFFFFF"/>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321F877A-8CD9-1C76-37B7-C20C6511D2C0}"/>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B5F9F75D-F03E-4A0A-9ED5-3F8FCDCE6C4E}" type="slidenum">
              <a:rPr lang="es-ES_tradnl" altLang="es-ES" sz="1200">
                <a:solidFill>
                  <a:srgbClr val="FFFFFF"/>
                </a:solidFill>
              </a:rPr>
              <a:pPr algn="r" eaLnBrk="1"/>
              <a:t>8</a:t>
            </a:fld>
            <a:endParaRPr lang="es-ES_tradnl" altLang="es-ES">
              <a:solidFill>
                <a:srgbClr val="000000"/>
              </a:solidFill>
            </a:endParaRPr>
          </a:p>
        </p:txBody>
      </p:sp>
      <p:sp>
        <p:nvSpPr>
          <p:cNvPr id="12291" name="Rectangle 2">
            <a:extLst>
              <a:ext uri="{FF2B5EF4-FFF2-40B4-BE49-F238E27FC236}">
                <a16:creationId xmlns:a16="http://schemas.microsoft.com/office/drawing/2014/main" id="{438F87AA-5829-B3B5-5614-A9544011F5CB}"/>
              </a:ext>
            </a:extLst>
          </p:cNvPr>
          <p:cNvSpPr>
            <a:spLocks/>
          </p:cNvSpPr>
          <p:nvPr/>
        </p:nvSpPr>
        <p:spPr bwMode="auto">
          <a:xfrm>
            <a:off x="446088" y="303213"/>
            <a:ext cx="7439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Estado del arte – Soluciones propuestas</a:t>
            </a:r>
            <a:endParaRPr lang="es-ES_tradnl" altLang="es-ES">
              <a:solidFill>
                <a:srgbClr val="000000"/>
              </a:solidFill>
              <a:sym typeface="Arial Narrow" panose="020B0606020202030204" pitchFamily="34" charset="0"/>
            </a:endParaRPr>
          </a:p>
        </p:txBody>
      </p:sp>
      <p:sp>
        <p:nvSpPr>
          <p:cNvPr id="12292" name="Rectangle 3">
            <a:extLst>
              <a:ext uri="{FF2B5EF4-FFF2-40B4-BE49-F238E27FC236}">
                <a16:creationId xmlns:a16="http://schemas.microsoft.com/office/drawing/2014/main" id="{FD6BD1FC-711E-00CF-DC3C-31C8781E99D2}"/>
              </a:ext>
            </a:extLst>
          </p:cNvPr>
          <p:cNvSpPr>
            <a:spLocks/>
          </p:cNvSpPr>
          <p:nvPr/>
        </p:nvSpPr>
        <p:spPr bwMode="auto">
          <a:xfrm>
            <a:off x="820738" y="1690688"/>
            <a:ext cx="75009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Se proponen unas visualizaciones más simples y claras, siguiendo las buenas prácticas.</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Que se puedan relacionar entre sí por medio de categorías y de esta forma presentarse de forma ordenada</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Datos completos, fiables y objetivos, sin opiniones personales.</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Añadir un contexto temporal que permita ver tendencias y fechas relevantes</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Visualizaciones interactivas y estéticas</a:t>
            </a:r>
          </a:p>
        </p:txBody>
      </p:sp>
      <p:sp>
        <p:nvSpPr>
          <p:cNvPr id="12293" name="Marcador de número de diapositiva 1">
            <a:extLst>
              <a:ext uri="{FF2B5EF4-FFF2-40B4-BE49-F238E27FC236}">
                <a16:creationId xmlns:a16="http://schemas.microsoft.com/office/drawing/2014/main" id="{2198B701-CD3D-20F9-3E0D-665147C46C6B}"/>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4F1F1863-50AF-41D9-8283-638C38B366B9}" type="slidenum">
              <a:rPr lang="es-ES_tradnl" altLang="es-ES" smtClean="0">
                <a:solidFill>
                  <a:srgbClr val="FFFFFF"/>
                </a:solidFill>
              </a:rPr>
              <a:pPr/>
              <a:t>8</a:t>
            </a:fld>
            <a:endParaRPr lang="es-ES_tradnl" altLang="es-ES">
              <a:solidFill>
                <a:srgbClr val="FFFFFF"/>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15191852-2623-F9F5-9962-4CAF9C8833CA}"/>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CEE73C98-200F-4E23-AA46-F61DF2F9BF15}" type="slidenum">
              <a:rPr lang="es-ES_tradnl" altLang="es-ES" sz="1200">
                <a:solidFill>
                  <a:srgbClr val="FFFFFF"/>
                </a:solidFill>
              </a:rPr>
              <a:pPr algn="r" eaLnBrk="1"/>
              <a:t>9</a:t>
            </a:fld>
            <a:endParaRPr lang="es-ES_tradnl" altLang="es-ES">
              <a:solidFill>
                <a:srgbClr val="000000"/>
              </a:solidFill>
            </a:endParaRPr>
          </a:p>
        </p:txBody>
      </p:sp>
      <p:sp>
        <p:nvSpPr>
          <p:cNvPr id="13315" name="Rectangle 2">
            <a:extLst>
              <a:ext uri="{FF2B5EF4-FFF2-40B4-BE49-F238E27FC236}">
                <a16:creationId xmlns:a16="http://schemas.microsoft.com/office/drawing/2014/main" id="{E368D620-FED4-3164-4168-9007736B8112}"/>
              </a:ext>
            </a:extLst>
          </p:cNvPr>
          <p:cNvSpPr>
            <a:spLocks/>
          </p:cNvSpPr>
          <p:nvPr/>
        </p:nvSpPr>
        <p:spPr bwMode="auto">
          <a:xfrm>
            <a:off x="446088" y="303213"/>
            <a:ext cx="779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Desarrollo de la metodología</a:t>
            </a:r>
            <a:endParaRPr lang="es-ES_tradnl" altLang="es-ES" dirty="0">
              <a:solidFill>
                <a:srgbClr val="000000"/>
              </a:solidFill>
              <a:sym typeface="Arial Narrow" panose="020B0606020202030204" pitchFamily="34" charset="0"/>
            </a:endParaRPr>
          </a:p>
        </p:txBody>
      </p:sp>
      <p:sp>
        <p:nvSpPr>
          <p:cNvPr id="13316" name="Marcador de número de diapositiva 1">
            <a:extLst>
              <a:ext uri="{FF2B5EF4-FFF2-40B4-BE49-F238E27FC236}">
                <a16:creationId xmlns:a16="http://schemas.microsoft.com/office/drawing/2014/main" id="{3BE0E1E8-2D84-B38C-50E4-D59FBA8A8673}"/>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19E8E56-43A9-4397-8B0F-E3BB2F32D082}" type="slidenum">
              <a:rPr lang="es-ES_tradnl" altLang="es-ES" smtClean="0">
                <a:solidFill>
                  <a:srgbClr val="FFFFFF"/>
                </a:solidFill>
              </a:rPr>
              <a:pPr/>
              <a:t>9</a:t>
            </a:fld>
            <a:endParaRPr lang="es-ES_tradnl" altLang="es-ES">
              <a:solidFill>
                <a:srgbClr val="FFFFFF"/>
              </a:solidFill>
            </a:endParaRPr>
          </a:p>
        </p:txBody>
      </p:sp>
      <p:pic>
        <p:nvPicPr>
          <p:cNvPr id="3" name="Imagen 2">
            <a:extLst>
              <a:ext uri="{FF2B5EF4-FFF2-40B4-BE49-F238E27FC236}">
                <a16:creationId xmlns:a16="http://schemas.microsoft.com/office/drawing/2014/main" id="{CB53675F-456A-BEE9-7240-E9CE22FF8DAA}"/>
              </a:ext>
            </a:extLst>
          </p:cNvPr>
          <p:cNvPicPr>
            <a:picLocks noChangeAspect="1"/>
          </p:cNvPicPr>
          <p:nvPr/>
        </p:nvPicPr>
        <p:blipFill>
          <a:blip r:embed="rId2"/>
          <a:stretch>
            <a:fillRect/>
          </a:stretch>
        </p:blipFill>
        <p:spPr>
          <a:xfrm>
            <a:off x="179512" y="1030092"/>
            <a:ext cx="3291165" cy="4797815"/>
          </a:xfrm>
          <a:prstGeom prst="rect">
            <a:avLst/>
          </a:prstGeom>
        </p:spPr>
      </p:pic>
      <p:sp>
        <p:nvSpPr>
          <p:cNvPr id="7" name="Rectangle 3">
            <a:extLst>
              <a:ext uri="{FF2B5EF4-FFF2-40B4-BE49-F238E27FC236}">
                <a16:creationId xmlns:a16="http://schemas.microsoft.com/office/drawing/2014/main" id="{849BA8F0-4DB5-0AF9-E689-F29578E29D79}"/>
              </a:ext>
            </a:extLst>
          </p:cNvPr>
          <p:cNvSpPr>
            <a:spLocks/>
          </p:cNvSpPr>
          <p:nvPr/>
        </p:nvSpPr>
        <p:spPr bwMode="auto">
          <a:xfrm>
            <a:off x="3636580" y="946938"/>
            <a:ext cx="4613771"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En cuanto al desarrollo de la </a:t>
            </a:r>
            <a:r>
              <a:rPr lang="es-ES_tradnl" altLang="es-ES" sz="2000" dirty="0" err="1">
                <a:sym typeface="Arial Narrow" panose="020B0606020202030204" pitchFamily="34" charset="0"/>
              </a:rPr>
              <a:t>metodologia</a:t>
            </a:r>
            <a:r>
              <a:rPr lang="es-ES_tradnl" altLang="es-ES" sz="2000" dirty="0">
                <a:sym typeface="Arial Narrow" panose="020B0606020202030204" pitchFamily="34" charset="0"/>
              </a:rPr>
              <a:t>, comenzamos con la construcción de un diagrama de flujo de alto nivel con los pasos ha seguir en el desarrollo, esto es:</a:t>
            </a:r>
          </a:p>
          <a:p>
            <a:pPr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Describir el diagrama</a:t>
            </a:r>
          </a:p>
          <a:p>
            <a:pPr lvl="2" eaLnBrk="1">
              <a:buClr>
                <a:srgbClr val="0098CD"/>
              </a:buClr>
              <a:buSzPct val="50000"/>
              <a:buFont typeface="Arial Narrow" panose="020B0606020202030204" pitchFamily="34" charset="0"/>
              <a:buChar char="►"/>
            </a:pPr>
            <a:endParaRPr lang="es-ES_tradnl" altLang="es-ES" sz="2000"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sz="2000" dirty="0">
                <a:sym typeface="Arial Narrow" panose="020B0606020202030204" pitchFamily="34" charset="0"/>
              </a:rPr>
              <a:t>Hacer hincapié en que la definición del alcance era un proceso iterativo ya que por la dificultad de encontrar datos veraces y completos era necesario redescribirlo</a:t>
            </a:r>
          </a:p>
        </p:txBody>
      </p:sp>
    </p:spTree>
  </p:cSld>
  <p:clrMapOvr>
    <a:masterClrMapping/>
  </p:clrMapOvr>
  <p:transition spd="med"/>
</p:sld>
</file>

<file path=ppt/theme/theme1.xml><?xml version="1.0" encoding="utf-8"?>
<a:theme xmlns:a="http://schemas.openxmlformats.org/drawingml/2006/main" name="Default">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2.xml><?xml version="1.0" encoding="utf-8"?>
<a:theme xmlns:a="http://schemas.openxmlformats.org/drawingml/2006/main" name="Default - 1_Quote slide">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 1_Quote slide">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A7A7A7"/>
      </a:dk2>
      <a:lt2>
        <a:srgbClr val="535353"/>
      </a:lt2>
      <a:accent1>
        <a:srgbClr val="0F7EC5"/>
      </a:accent1>
      <a:accent2>
        <a:srgbClr val="11A1FF"/>
      </a:accent2>
      <a:accent3>
        <a:srgbClr val="FFFFFF"/>
      </a:accent3>
      <a:accent4>
        <a:srgbClr val="000000"/>
      </a:accent4>
      <a:accent5>
        <a:srgbClr val="AAC0DF"/>
      </a:accent5>
      <a:accent6>
        <a:srgbClr val="0E91E7"/>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246EA8ECB3752940964BE4F6F2A96433" ma:contentTypeVersion="2" ma:contentTypeDescription="Crear nuevo documento." ma:contentTypeScope="" ma:versionID="aa0d9fcbab622df3c6922161d86c2df8">
  <xsd:schema xmlns:xsd="http://www.w3.org/2001/XMLSchema" xmlns:xs="http://www.w3.org/2001/XMLSchema" xmlns:p="http://schemas.microsoft.com/office/2006/metadata/properties" xmlns:ns2="41deaed2-0a69-4219-9e4f-045dfe6a99b2" targetNamespace="http://schemas.microsoft.com/office/2006/metadata/properties" ma:root="true" ma:fieldsID="427e59206d012503289dc03a4a7c7186" ns2:_="">
    <xsd:import namespace="41deaed2-0a69-4219-9e4f-045dfe6a99b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deaed2-0a69-4219-9e4f-045dfe6a99b2"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3053D55E-82F0-4D8B-A452-241917F1076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41deaed2-0a69-4219-9e4f-045dfe6a99b2"/>
    <ds:schemaRef ds:uri="http://www.w3.org/XML/1998/namespace"/>
  </ds:schemaRefs>
</ds:datastoreItem>
</file>

<file path=customXml/itemProps2.xml><?xml version="1.0" encoding="utf-8"?>
<ds:datastoreItem xmlns:ds="http://schemas.openxmlformats.org/officeDocument/2006/customXml" ds:itemID="{69630020-D035-49C1-B619-DF404BB3A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deaed2-0a69-4219-9e4f-045dfe6a99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E797F4-9660-42E2-AAB8-C9BE9EA06C6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958</TotalTime>
  <Words>1930</Words>
  <Application>Microsoft Office PowerPoint</Application>
  <PresentationFormat>Presentación en pantalla (4:3)</PresentationFormat>
  <Paragraphs>249</Paragraphs>
  <Slides>27</Slides>
  <Notes>0</Notes>
  <HiddenSlides>3</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27</vt:i4>
      </vt:variant>
    </vt:vector>
  </HeadingPairs>
  <TitlesOfParts>
    <vt:vector size="35" baseType="lpstr">
      <vt:lpstr>Arial</vt:lpstr>
      <vt:lpstr>Arial </vt:lpstr>
      <vt:lpstr>Arial Narrow</vt:lpstr>
      <vt:lpstr>Avenir Roman</vt:lpstr>
      <vt:lpstr>Courier New</vt:lpstr>
      <vt:lpstr>Unit</vt:lpstr>
      <vt:lpstr>Default</vt:lpstr>
      <vt:lpstr>Default - 1_Quote slide</vt:lpstr>
      <vt:lpstr>Metodología para la visualización interactiva de datos de la Unión Europea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Roberto Barroso Garcia</cp:lastModifiedBy>
  <cp:revision>106</cp:revision>
  <dcterms:modified xsi:type="dcterms:W3CDTF">2022-05-31T21:15:08Z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SharedWithUsers">
    <vt:lpwstr>Montserrat Boix Teruel;Cristina Jiménez Hernández</vt:lpwstr>
  </property>
  <property fmtid="{D5CDD505-2E9C-101B-9397-08002B2CF9AE}" pid="3" name="SharedWithUsers">
    <vt:lpwstr>1683;#Montserrat Boix Teruel;#2148;#Cristina Jiménez Hernández</vt:lpwstr>
  </property>
</Properties>
</file>