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4"/>
    <p:sldMasterId id="2147483649" r:id="rId5"/>
  </p:sldMasterIdLst>
  <p:notesMasterIdLst>
    <p:notesMasterId r:id="rId33"/>
  </p:notesMasterIdLst>
  <p:handoutMasterIdLst>
    <p:handoutMasterId r:id="rId34"/>
  </p:handoutMasterIdLst>
  <p:sldIdLst>
    <p:sldId id="256" r:id="rId6"/>
    <p:sldId id="257" r:id="rId7"/>
    <p:sldId id="262" r:id="rId8"/>
    <p:sldId id="258" r:id="rId9"/>
    <p:sldId id="263" r:id="rId10"/>
    <p:sldId id="264" r:id="rId11"/>
    <p:sldId id="265" r:id="rId12"/>
    <p:sldId id="266" r:id="rId13"/>
    <p:sldId id="267" r:id="rId14"/>
    <p:sldId id="288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68" r:id="rId23"/>
    <p:sldId id="284" r:id="rId24"/>
    <p:sldId id="285" r:id="rId25"/>
    <p:sldId id="286" r:id="rId26"/>
    <p:sldId id="269" r:id="rId27"/>
    <p:sldId id="271" r:id="rId28"/>
    <p:sldId id="272" r:id="rId29"/>
    <p:sldId id="273" r:id="rId30"/>
    <p:sldId id="261" r:id="rId31"/>
    <p:sldId id="260" r:id="rId32"/>
  </p:sldIdLst>
  <p:sldSz cx="9144000" cy="6858000" type="screen4x3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9"/>
    <p:restoredTop sz="94687"/>
  </p:normalViewPr>
  <p:slideViewPr>
    <p:cSldViewPr>
      <p:cViewPr varScale="1">
        <p:scale>
          <a:sx n="83" d="100"/>
          <a:sy n="83" d="100"/>
        </p:scale>
        <p:origin x="86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A771A-987A-C553-F2EB-1A525610E3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23F4A-B09A-2BA4-CA64-A11EF6A6D1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F47D0A1B-3DE9-403A-AF87-E8FC9B7BCED3}" type="datetimeFigureOut">
              <a:rPr lang="en-US" altLang="es-ES"/>
              <a:pPr>
                <a:defRPr/>
              </a:pPr>
              <a:t>5/31/2022</a:t>
            </a:fld>
            <a:endParaRPr lang="en-US" alt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EC09F-AE48-D8C7-7128-5815952FC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22BC-3AC8-C694-F3C8-AB947A6D9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A18598A6-4326-4D42-A2CC-119C1B80DE0B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09AE39AF-6320-D9B7-AA9B-222FF3FED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488CFA-55C3-9F04-8AE3-FE145309087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es-ES_tradnl" altLang="x-none" noProof="0">
                <a:sym typeface="Avenir Roman" charset="0"/>
              </a:rPr>
              <a:t>Second level</a:t>
            </a:r>
          </a:p>
          <a:p>
            <a:pPr lvl="2"/>
            <a:r>
              <a:rPr lang="es-ES_tradnl" altLang="x-none" noProof="0">
                <a:sym typeface="Avenir Roman" charset="0"/>
              </a:rPr>
              <a:t>Third level</a:t>
            </a:r>
          </a:p>
          <a:p>
            <a:pPr lvl="3"/>
            <a:r>
              <a:rPr lang="es-ES_tradnl" altLang="x-none" noProof="0">
                <a:sym typeface="Avenir Roman" charset="0"/>
              </a:rPr>
              <a:t>Fourth level</a:t>
            </a:r>
          </a:p>
          <a:p>
            <a:pPr lvl="4"/>
            <a:r>
              <a:rPr lang="es-ES_tradnl" altLang="x-none" noProof="0">
                <a:sym typeface="Avenir Roman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195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657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1600200"/>
            <a:ext cx="2286000" cy="4525963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1600200"/>
            <a:ext cx="6705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10587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9D26CA-F4B0-BD2A-0BCA-0F58DD59F9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6886-2A9A-4FAB-919C-F75E0099EB74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23172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2B5B742-A9CB-79F2-102F-3276177287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6ECE5-6B77-4C45-8CFE-007849E54C4D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373433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F9891A1-6D46-1CD2-0C50-B411A1EAE8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53D87-5D46-45B2-AEBA-6ABB177EDDA8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762975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B97D99-D21A-9B33-19CC-FA6D62733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3618-9AA3-45D1-9CD0-A799DEDF9763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507247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1FF43-90EB-6A4B-CB0D-B6B846DBC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AF40C-5376-4776-9669-19AF7DA8C84A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56476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66B0D97-A7E9-F364-E826-F95390D80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EDFD9-0A35-4F78-9165-F5F20392C3F2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350640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0F5D65C-8199-13BB-9988-3F85B0E195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C8135-91BF-4183-87C9-BF6D3303959E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286025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1F7F106-2E33-3704-7BD3-12872EA733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ED2B5-A8A4-4374-9426-53FE94887259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14281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420820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411B25-B578-175D-D917-FB492D91A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92F5D-96FB-4E2E-91A1-58614BA397C3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533129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E9CEB0C-B056-AC5C-91FD-97D2CDD8C0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746C5-7D0F-4DA1-95FE-7FD2A8B35A83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670801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D1E3FA6-789B-F9D8-871D-700C4E4B02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7DDED-CD2C-4950-A740-25B04068954C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20944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207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9476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882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249167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33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3779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3833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D82ED30D-CC54-FA2C-D724-EEE629E5F5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957513"/>
            <a:ext cx="91440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>
                <a:sym typeface="Arial Narrow" panose="020B0606020202030204" pitchFamily="34" charset="0"/>
              </a:rPr>
              <a:t>Click to edit Master title style</a:t>
            </a:r>
          </a:p>
        </p:txBody>
      </p:sp>
      <p:pic>
        <p:nvPicPr>
          <p:cNvPr id="1027" name="Picture 2" descr="logoblanco.png">
            <a:extLst>
              <a:ext uri="{FF2B5EF4-FFF2-40B4-BE49-F238E27FC236}">
                <a16:creationId xmlns:a16="http://schemas.microsoft.com/office/drawing/2014/main" id="{41C404A8-BCA8-C436-5454-4A09A60AE2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3106738"/>
            <a:ext cx="12223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E3BE81FE-47F3-7F69-4A71-0DC5AB93A17C}"/>
              </a:ext>
            </a:extLst>
          </p:cNvPr>
          <p:cNvGrpSpPr>
            <a:grpSpLocks/>
          </p:cNvGrpSpPr>
          <p:nvPr/>
        </p:nvGrpSpPr>
        <p:grpSpPr bwMode="auto">
          <a:xfrm>
            <a:off x="0" y="6402388"/>
            <a:ext cx="9150350" cy="463550"/>
            <a:chOff x="0" y="0"/>
            <a:chExt cx="9151698" cy="464252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3EEBE0B9-C684-765C-4937-AB34DB970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151698" cy="464252"/>
            </a:xfrm>
            <a:prstGeom prst="rect">
              <a:avLst/>
            </a:prstGeom>
            <a:solidFill>
              <a:srgbClr val="0098CD"/>
            </a:solidFill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>
              <a:lvl1pPr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defRPr/>
              </a:pPr>
              <a:endParaRPr lang="es-ES" altLang="es-ES">
                <a:solidFill>
                  <a:srgbClr val="FFFFFF"/>
                </a:solidFill>
              </a:endParaRPr>
            </a:p>
          </p:txBody>
        </p:sp>
        <p:sp>
          <p:nvSpPr>
            <p:cNvPr id="3" name="Line 3">
              <a:extLst>
                <a:ext uri="{FF2B5EF4-FFF2-40B4-BE49-F238E27FC236}">
                  <a16:creationId xmlns:a16="http://schemas.microsoft.com/office/drawing/2014/main" id="{DA04A8EA-07E3-3FC2-9AAF-C646E068D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53095" y="174889"/>
              <a:ext cx="1588" cy="1367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</p:grpSp>
      <p:sp>
        <p:nvSpPr>
          <p:cNvPr id="2054" name="Rectangle 6">
            <a:extLst>
              <a:ext uri="{FF2B5EF4-FFF2-40B4-BE49-F238E27FC236}">
                <a16:creationId xmlns:a16="http://schemas.microsoft.com/office/drawing/2014/main" id="{76DA0CD1-66A5-7D29-10F5-811F87593B3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118A977-6705-4B09-B015-28F437268797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  <p:pic>
        <p:nvPicPr>
          <p:cNvPr id="2052" name="Picture 3">
            <a:extLst>
              <a:ext uri="{FF2B5EF4-FFF2-40B4-BE49-F238E27FC236}">
                <a16:creationId xmlns:a16="http://schemas.microsoft.com/office/drawing/2014/main" id="{CBB0FCC2-637B-1BC7-AA80-B132FC3B442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02388"/>
            <a:ext cx="16732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robertobarrosogarcia.github.io/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EB24D9EA-E730-58C7-6B0F-D8B21C32E0F2}"/>
              </a:ext>
            </a:extLst>
          </p:cNvPr>
          <p:cNvSpPr>
            <a:spLocks/>
          </p:cNvSpPr>
          <p:nvPr/>
        </p:nvSpPr>
        <p:spPr bwMode="auto">
          <a:xfrm>
            <a:off x="0" y="5611813"/>
            <a:ext cx="9144000" cy="133350"/>
          </a:xfrm>
          <a:prstGeom prst="rect">
            <a:avLst/>
          </a:prstGeom>
          <a:solidFill>
            <a:srgbClr val="0098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s-ES" altLang="es-ES">
              <a:solidFill>
                <a:srgbClr val="0098CD"/>
              </a:solidFill>
            </a:endParaRPr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3DC84E54-D6FD-5CC3-BD4B-D9D6F635F0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4470400" cy="2019300"/>
          </a:xfrm>
        </p:spPr>
        <p:txBody>
          <a:bodyPr anchor="t"/>
          <a:lstStyle/>
          <a:p>
            <a:pPr eaLnBrk="1"/>
            <a:r>
              <a:rPr lang="es-ES" altLang="es-ES" sz="3200">
                <a:solidFill>
                  <a:srgbClr val="0098CD"/>
                </a:solidFill>
                <a:latin typeface="Arial" panose="020B0604020202020204" pitchFamily="34" charset="0"/>
              </a:rPr>
              <a:t>Metodología para la visualización interactiva de datos de la Unión Europea</a:t>
            </a:r>
            <a:endParaRPr lang="es-ES_tradnl" altLang="es-ES" sz="3200">
              <a:solidFill>
                <a:srgbClr val="0098CD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7">
            <a:extLst>
              <a:ext uri="{FF2B5EF4-FFF2-40B4-BE49-F238E27FC236}">
                <a16:creationId xmlns:a16="http://schemas.microsoft.com/office/drawing/2014/main" id="{0AD0BA8F-7A53-A2D9-AA69-AC4E99318A75}"/>
              </a:ext>
            </a:extLst>
          </p:cNvPr>
          <p:cNvSpPr>
            <a:spLocks/>
          </p:cNvSpPr>
          <p:nvPr/>
        </p:nvSpPr>
        <p:spPr bwMode="auto">
          <a:xfrm>
            <a:off x="1825625" y="4437063"/>
            <a:ext cx="68421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r>
              <a:rPr lang="es-ES" altLang="es-ES" sz="2800">
                <a:solidFill>
                  <a:srgbClr val="000000"/>
                </a:solidFill>
                <a:sym typeface="Arial Narrow" panose="020B0606020202030204" pitchFamily="34" charset="0"/>
              </a:rPr>
              <a:t>Máster universitario en análisis y visualización de datos masivos</a:t>
            </a:r>
            <a:endParaRPr lang="es-ES_tradnl" altLang="es-ES" sz="2800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5125" name="Rectangle 8">
            <a:extLst>
              <a:ext uri="{FF2B5EF4-FFF2-40B4-BE49-F238E27FC236}">
                <a16:creationId xmlns:a16="http://schemas.microsoft.com/office/drawing/2014/main" id="{9D5B5DDA-C69A-726C-049C-4D7A7A98F29B}"/>
              </a:ext>
            </a:extLst>
          </p:cNvPr>
          <p:cNvSpPr>
            <a:spLocks/>
          </p:cNvSpPr>
          <p:nvPr/>
        </p:nvSpPr>
        <p:spPr bwMode="auto">
          <a:xfrm>
            <a:off x="555625" y="2503488"/>
            <a:ext cx="24955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70000"/>
              </a:lnSpc>
            </a:pPr>
            <a:r>
              <a:rPr lang="es-ES_tradnl" altLang="es-ES">
                <a:solidFill>
                  <a:srgbClr val="0098CD"/>
                </a:solidFill>
                <a:sym typeface="Arial Narrow" panose="020B0606020202030204" pitchFamily="34" charset="0"/>
              </a:rPr>
              <a:t>Roberto Barroso García</a:t>
            </a:r>
          </a:p>
        </p:txBody>
      </p:sp>
      <p:pic>
        <p:nvPicPr>
          <p:cNvPr id="5126" name="Picture 1">
            <a:extLst>
              <a:ext uri="{FF2B5EF4-FFF2-40B4-BE49-F238E27FC236}">
                <a16:creationId xmlns:a16="http://schemas.microsoft.com/office/drawing/2014/main" id="{30F3B0E7-59AA-1BDC-AF47-71EF637C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49950"/>
            <a:ext cx="249713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2">
            <a:extLst>
              <a:ext uri="{FF2B5EF4-FFF2-40B4-BE49-F238E27FC236}">
                <a16:creationId xmlns:a16="http://schemas.microsoft.com/office/drawing/2014/main" id="{A45A1743-A9B5-14B8-0F6F-FB3982421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6154738"/>
            <a:ext cx="31686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/>
            <a:r>
              <a:rPr lang="en-US" altLang="es-ES" sz="1300">
                <a:solidFill>
                  <a:srgbClr val="0098CD"/>
                </a:solidFill>
                <a:latin typeface="Unit"/>
              </a:rPr>
              <a:t>Universidad Internacional de La Rioja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15191852-2623-F9F5-9962-4CAF9C8833CA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CEE73C98-200F-4E23-AA46-F61DF2F9BF15}" type="slidenum">
              <a:rPr lang="es-ES_tradnl" altLang="es-ES" sz="1200">
                <a:solidFill>
                  <a:srgbClr val="FFFFFF"/>
                </a:solidFill>
              </a:rPr>
              <a:pPr algn="r" eaLnBrk="1"/>
              <a:t>10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368D620-FED4-3164-4168-9007736B8112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Desarrollo de la metodología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13316" name="Marcador de número de diapositiva 1">
            <a:extLst>
              <a:ext uri="{FF2B5EF4-FFF2-40B4-BE49-F238E27FC236}">
                <a16:creationId xmlns:a16="http://schemas.microsoft.com/office/drawing/2014/main" id="{3BE0E1E8-2D84-B38C-50E4-D59FBA8A86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019E8E56-43A9-4397-8B0F-E3BB2F32D082}" type="slidenum">
              <a:rPr lang="es-ES_tradnl" altLang="es-ES" smtClean="0">
                <a:solidFill>
                  <a:srgbClr val="FFFFFF"/>
                </a:solidFill>
              </a:rPr>
              <a:pPr/>
              <a:t>10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13317" name="Imagen 5" descr="Diagrama, Texto&#10;&#10;Descripción generada automáticamente">
            <a:extLst>
              <a:ext uri="{FF2B5EF4-FFF2-40B4-BE49-F238E27FC236}">
                <a16:creationId xmlns:a16="http://schemas.microsoft.com/office/drawing/2014/main" id="{A69D5924-B1B3-7511-0CB5-E11AA4460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94" y="908819"/>
            <a:ext cx="6859612" cy="164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F547FF-CD26-9979-87BB-998DF0FC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08920"/>
            <a:ext cx="7074049" cy="339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926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BD1F3C8F-C5CD-E824-A004-7AFE99F88E86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E99CACF8-E178-4275-8CBA-FA1556D5DD30}" type="slidenum">
              <a:rPr lang="es-ES_tradnl" altLang="es-ES" sz="1200">
                <a:solidFill>
                  <a:srgbClr val="FFFFFF"/>
                </a:solidFill>
              </a:rPr>
              <a:pPr algn="r" eaLnBrk="1"/>
              <a:t>11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C452337-E4C6-3BD8-E7ED-8B24908F2CD5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Desarrollo de la metodología – Proceso ETL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14340" name="Marcador de número de diapositiva 1">
            <a:extLst>
              <a:ext uri="{FF2B5EF4-FFF2-40B4-BE49-F238E27FC236}">
                <a16:creationId xmlns:a16="http://schemas.microsoft.com/office/drawing/2014/main" id="{0D95F29B-98FF-B956-80AA-413F52D3C2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1C843F23-4DF1-43E5-8EB7-14AF479CE869}" type="slidenum">
              <a:rPr lang="es-ES_tradnl" altLang="es-ES" smtClean="0">
                <a:solidFill>
                  <a:srgbClr val="FFFFFF"/>
                </a:solidFill>
              </a:rPr>
              <a:pPr/>
              <a:t>11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95B0CB78-FC65-9C97-D2BB-4BEC46EC7D79}"/>
              </a:ext>
            </a:extLst>
          </p:cNvPr>
          <p:cNvSpPr>
            <a:spLocks/>
          </p:cNvSpPr>
          <p:nvPr/>
        </p:nvSpPr>
        <p:spPr bwMode="auto">
          <a:xfrm>
            <a:off x="820738" y="1196975"/>
            <a:ext cx="7500937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Fuentes de los datos: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OurWorldInData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DatosMacro</a:t>
            </a: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Tecnologías utilizadas: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Python v3.10</a:t>
            </a:r>
          </a:p>
          <a:p>
            <a:pPr lvl="3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Pandas</a:t>
            </a:r>
          </a:p>
          <a:p>
            <a:pPr lvl="3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BeautifulSoup</a:t>
            </a:r>
          </a:p>
          <a:p>
            <a:pPr lvl="3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Request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Jupyter Notebook</a:t>
            </a: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Carga por Web Scraping y carga desde archivo de datos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DD401350-47E5-7B53-4F87-8F37A8583BE0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25D51585-3A27-45F2-A2B9-B7897FA98A13}" type="slidenum">
              <a:rPr lang="es-ES_tradnl" altLang="es-ES" sz="1200">
                <a:solidFill>
                  <a:srgbClr val="FFFFFF"/>
                </a:solidFill>
              </a:rPr>
              <a:pPr algn="r" eaLnBrk="1"/>
              <a:t>12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6DDA240-B6B1-1475-1F37-11966E34F0CB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Método Web Scraping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15364" name="Marcador de número de diapositiva 1">
            <a:extLst>
              <a:ext uri="{FF2B5EF4-FFF2-40B4-BE49-F238E27FC236}">
                <a16:creationId xmlns:a16="http://schemas.microsoft.com/office/drawing/2014/main" id="{FE981018-1AF0-2FA4-286B-41646B271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5D50424F-310A-49FD-9A75-BC580B9E968C}" type="slidenum">
              <a:rPr lang="es-ES_tradnl" altLang="es-ES" smtClean="0">
                <a:solidFill>
                  <a:srgbClr val="FFFFFF"/>
                </a:solidFill>
              </a:rPr>
              <a:pPr/>
              <a:t>12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1996CC3E-965B-E515-CBA1-687F27B38B9A}"/>
              </a:ext>
            </a:extLst>
          </p:cNvPr>
          <p:cNvSpPr>
            <a:spLocks/>
          </p:cNvSpPr>
          <p:nvPr/>
        </p:nvSpPr>
        <p:spPr bwMode="auto">
          <a:xfrm>
            <a:off x="820738" y="1196975"/>
            <a:ext cx="75009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altLang="es-ES">
                <a:ea typeface="Calibri" panose="020F0502020204030204" pitchFamily="34" charset="0"/>
                <a:cs typeface="Times New Roman" panose="02020603050405020304" pitchFamily="18" charset="0"/>
              </a:rPr>
              <a:t>URL donde se encuentran los datos</a:t>
            </a:r>
          </a:p>
          <a:p>
            <a:pPr>
              <a:lnSpc>
                <a:spcPts val="1225"/>
              </a:lnSpc>
              <a:spcAft>
                <a:spcPts val="1000"/>
              </a:spcAft>
            </a:pPr>
            <a:r>
              <a:rPr lang="es-ES" altLang="es-ES">
                <a:solidFill>
                  <a:srgbClr val="333333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url="https://datosmacro.expansion.com/pib/espana"</a:t>
            </a:r>
            <a:endParaRPr lang="es-ES" altLang="es-ES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25"/>
              </a:lnSpc>
              <a:spcAft>
                <a:spcPts val="1000"/>
              </a:spcAft>
            </a:pPr>
            <a:r>
              <a:rPr lang="es-ES" altLang="es-ES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s-ES" altLang="es-ES"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altLang="es-ES">
                <a:cs typeface="Calibri" panose="020F0502020204030204" pitchFamily="34" charset="0"/>
              </a:rPr>
              <a:t>Petición GET con el "crudo" del contenido HTML</a:t>
            </a:r>
          </a:p>
          <a:p>
            <a:pPr>
              <a:lnSpc>
                <a:spcPts val="1225"/>
              </a:lnSpc>
              <a:spcAft>
                <a:spcPts val="1000"/>
              </a:spcAft>
            </a:pPr>
            <a:r>
              <a:rPr lang="es-ES" altLang="es-ES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html_content = requests.get(url).text</a:t>
            </a:r>
            <a:endParaRPr lang="es-ES" altLang="es-ES">
              <a:cs typeface="Calibri" panose="020F0502020204030204" pitchFamily="34" charset="0"/>
            </a:endParaRPr>
          </a:p>
          <a:p>
            <a:pPr>
              <a:lnSpc>
                <a:spcPts val="1225"/>
              </a:lnSpc>
              <a:spcAft>
                <a:spcPts val="1000"/>
              </a:spcAft>
            </a:pPr>
            <a:r>
              <a:rPr lang="es-ES" altLang="es-ES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s-ES" altLang="es-ES"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altLang="es-ES">
                <a:cs typeface="Calibri" panose="020F0502020204030204" pitchFamily="34" charset="0"/>
              </a:rPr>
              <a:t>Extracción del contenido HTML</a:t>
            </a:r>
          </a:p>
          <a:p>
            <a:pPr>
              <a:lnSpc>
                <a:spcPts val="1225"/>
              </a:lnSpc>
              <a:spcAft>
                <a:spcPts val="1000"/>
              </a:spcAft>
            </a:pPr>
            <a:r>
              <a:rPr lang="es-ES" altLang="es-ES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soup = BeautifulSoup(html_content, "lxml")</a:t>
            </a:r>
            <a:endParaRPr lang="es-ES" altLang="es-ES">
              <a:cs typeface="Calibri" panose="020F0502020204030204" pitchFamily="34" charset="0"/>
            </a:endParaRPr>
          </a:p>
          <a:p>
            <a:pPr>
              <a:lnSpc>
                <a:spcPts val="1225"/>
              </a:lnSpc>
              <a:spcAft>
                <a:spcPts val="1000"/>
              </a:spcAft>
            </a:pPr>
            <a:r>
              <a:rPr lang="es-ES" altLang="es-ES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s-ES" altLang="es-ES"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altLang="es-ES">
                <a:cs typeface="Calibri" panose="020F0502020204030204" pitchFamily="34" charset="0"/>
              </a:rPr>
              <a:t>Extracción de tablas con los datos, del contenido HTML</a:t>
            </a:r>
          </a:p>
          <a:p>
            <a:pPr>
              <a:lnSpc>
                <a:spcPts val="1225"/>
              </a:lnSpc>
              <a:spcAft>
                <a:spcPts val="1000"/>
              </a:spcAft>
            </a:pPr>
            <a:r>
              <a:rPr lang="es-ES" altLang="es-ES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tablas = soup.find_all('table')</a:t>
            </a:r>
            <a:endParaRPr lang="es-ES" altLang="es-ES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F0BC1CBF-3368-DAFF-CE22-5F250F3A544A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832F4BF3-39C5-4BB1-85C9-645FBDDA9214}" type="slidenum">
              <a:rPr lang="es-ES_tradnl" altLang="es-ES" sz="1200">
                <a:solidFill>
                  <a:srgbClr val="FFFFFF"/>
                </a:solidFill>
              </a:rPr>
              <a:pPr algn="r" eaLnBrk="1"/>
              <a:t>13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76AD308-6AAB-D8E9-8009-B3827331DD94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Método Web Scraping</a:t>
            </a:r>
            <a:endParaRPr lang="es-ES_tradnl" altLang="es-ES" sz="2800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16388" name="Marcador de número de diapositiva 1">
            <a:extLst>
              <a:ext uri="{FF2B5EF4-FFF2-40B4-BE49-F238E27FC236}">
                <a16:creationId xmlns:a16="http://schemas.microsoft.com/office/drawing/2014/main" id="{699B64C2-3984-D25E-6435-697B1D1504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C877719B-F300-4EB0-AFC2-10EEEAF6C296}" type="slidenum">
              <a:rPr lang="es-ES_tradnl" altLang="es-ES" smtClean="0">
                <a:solidFill>
                  <a:srgbClr val="FFFFFF"/>
                </a:solidFill>
              </a:rPr>
              <a:pPr/>
              <a:t>13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C44CDA61-1334-19E6-6E1E-DA05648C0DD6}"/>
              </a:ext>
            </a:extLst>
          </p:cNvPr>
          <p:cNvSpPr>
            <a:spLocks/>
          </p:cNvSpPr>
          <p:nvPr/>
        </p:nvSpPr>
        <p:spPr bwMode="auto">
          <a:xfrm>
            <a:off x="820738" y="1196975"/>
            <a:ext cx="7500937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altLang="es-ES">
                <a:ea typeface="Calibri" panose="020F0502020204030204" pitchFamily="34" charset="0"/>
                <a:cs typeface="Times New Roman" panose="02020603050405020304" pitchFamily="18" charset="0"/>
              </a:rPr>
              <a:t>Extracción de los valores de cada tabla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 = tablas[</a:t>
            </a:r>
            <a:r>
              <a:rPr lang="es-ES" altLang="es-ES" sz="1200" b="1">
                <a:solidFill>
                  <a:srgbClr val="0000D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].tbody.find_all("tr")</a:t>
            </a:r>
            <a:endParaRPr lang="es-ES" altLang="es-ES" sz="12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df_pib_esp = pd.DataFrame(columns = ['FECHA' , 'PIB', 'PIB_VAR_PORCENTAJE'])</a:t>
            </a:r>
            <a:endParaRPr lang="es-ES" altLang="es-ES" sz="12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 = </a:t>
            </a:r>
            <a:r>
              <a:rPr lang="es-ES" altLang="es-ES" sz="1200" b="1">
                <a:solidFill>
                  <a:srgbClr val="0000DD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es-ES" altLang="es-ES" sz="120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 sz="1200" b="1">
                <a:solidFill>
                  <a:srgbClr val="0088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 </a:t>
            </a:r>
            <a:r>
              <a:rPr lang="es-ES" altLang="es-E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" altLang="es-ES" sz="1200">
                <a:solidFill>
                  <a:srgbClr val="00702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range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s-ES" altLang="es-ES" sz="1200">
                <a:solidFill>
                  <a:srgbClr val="00702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(tr)):</a:t>
            </a:r>
            <a:endParaRPr lang="es-ES" altLang="es-ES" sz="120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values = []</a:t>
            </a:r>
            <a:endParaRPr lang="es-ES" altLang="es-ES" sz="120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s-ES" altLang="es-ES" sz="1200" b="1">
                <a:solidFill>
                  <a:srgbClr val="0088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td </a:t>
            </a:r>
            <a:r>
              <a:rPr lang="es-ES" altLang="es-E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tr[i].find_all("td"):</a:t>
            </a:r>
            <a:endParaRPr lang="es-ES" altLang="es-ES" sz="120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values.append(td.get("data-value"))</a:t>
            </a:r>
            <a:endParaRPr lang="es-ES" altLang="es-ES" sz="120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s-ES" altLang="es-ES" sz="1200" b="1">
                <a:solidFill>
                  <a:srgbClr val="0088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values[</a:t>
            </a:r>
            <a:r>
              <a:rPr lang="es-ES" altLang="es-ES" sz="1200" b="1">
                <a:solidFill>
                  <a:srgbClr val="0000DD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!= '0' </a:t>
            </a:r>
            <a:r>
              <a:rPr lang="es-ES" altLang="es-E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and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values[</a:t>
            </a:r>
            <a:r>
              <a:rPr lang="es-ES" altLang="es-ES" sz="1200" b="1">
                <a:solidFill>
                  <a:srgbClr val="0000DD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!= '0' </a:t>
            </a:r>
            <a:r>
              <a:rPr lang="es-ES" altLang="es-E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and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values[</a:t>
            </a:r>
            <a:r>
              <a:rPr lang="es-ES" altLang="es-ES" sz="1200" b="1">
                <a:solidFill>
                  <a:srgbClr val="0000DD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!= '0':</a:t>
            </a:r>
            <a:endParaRPr lang="es-ES" altLang="es-ES" sz="120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df_pib_esp = df_pib_esp.append({'FECHA' : values[</a:t>
            </a:r>
            <a:r>
              <a:rPr lang="es-ES" altLang="es-ES" sz="1200" b="1">
                <a:solidFill>
                  <a:srgbClr val="0000DD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, 'PIB' : values[</a:t>
            </a:r>
            <a:r>
              <a:rPr lang="es-ES" altLang="es-ES" sz="1200" b="1">
                <a:solidFill>
                  <a:srgbClr val="0000DD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], 'PIB_VAR_PORCENTAJE' : values[</a:t>
            </a:r>
            <a:r>
              <a:rPr lang="es-ES" altLang="es-ES" sz="1200" b="1">
                <a:solidFill>
                  <a:srgbClr val="0000DD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]} , ignore_index=</a:t>
            </a:r>
            <a:r>
              <a:rPr lang="es-ES" altLang="es-ES" sz="1200">
                <a:solidFill>
                  <a:srgbClr val="00702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es-ES" altLang="es-ES" sz="120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 sz="12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i = i + </a:t>
            </a:r>
            <a:r>
              <a:rPr lang="es-ES" altLang="es-ES" sz="1200" b="1">
                <a:solidFill>
                  <a:srgbClr val="0000DD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endParaRPr lang="es-ES" altLang="es-ES" sz="12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D9503A8E-0B0C-B3E1-DC8B-3D05928A0C5A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6832EF2C-5CEA-4DB5-928A-DB1D26057DFA}" type="slidenum">
              <a:rPr lang="es-ES_tradnl" altLang="es-ES" sz="1200">
                <a:solidFill>
                  <a:srgbClr val="FFFFFF"/>
                </a:solidFill>
              </a:rPr>
              <a:pPr algn="r" eaLnBrk="1"/>
              <a:t>14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09519F3-31C3-49B1-6231-380EB64B5F21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Método Web Scraping</a:t>
            </a:r>
            <a:endParaRPr lang="es-ES_tradnl" altLang="es-ES" sz="2800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17412" name="Marcador de número de diapositiva 1">
            <a:extLst>
              <a:ext uri="{FF2B5EF4-FFF2-40B4-BE49-F238E27FC236}">
                <a16:creationId xmlns:a16="http://schemas.microsoft.com/office/drawing/2014/main" id="{DEC2A5DD-28D6-0FD2-F79D-CDCE97083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A872C876-B341-43B0-87AD-BDD6E33745FB}" type="slidenum">
              <a:rPr lang="es-ES_tradnl" altLang="es-ES" smtClean="0">
                <a:solidFill>
                  <a:srgbClr val="FFFFFF"/>
                </a:solidFill>
              </a:rPr>
              <a:pPr/>
              <a:t>14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D7D1C8A5-B582-370B-64B7-23C9EC4F5806}"/>
              </a:ext>
            </a:extLst>
          </p:cNvPr>
          <p:cNvSpPr>
            <a:spLocks/>
          </p:cNvSpPr>
          <p:nvPr/>
        </p:nvSpPr>
        <p:spPr bwMode="auto">
          <a:xfrm>
            <a:off x="820738" y="1773238"/>
            <a:ext cx="7500937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altLang="es-ES">
                <a:ea typeface="Calibri" panose="020F0502020204030204" pitchFamily="34" charset="0"/>
                <a:cs typeface="Times New Roman" panose="02020603050405020304" pitchFamily="18" charset="0"/>
              </a:rPr>
              <a:t>Modificación de tipos y guardado de datos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>
                <a:solidFill>
                  <a:srgbClr val="333333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df_pib_esp[['PIB', 'PIB_VAR_PORCENTAJE']].astype(</a:t>
            </a:r>
            <a:r>
              <a:rPr lang="es-ES" altLang="es-ES">
                <a:solidFill>
                  <a:srgbClr val="00702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float</a:t>
            </a:r>
            <a:r>
              <a:rPr lang="es-ES" altLang="es-ES">
                <a:solidFill>
                  <a:srgbClr val="333333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ES" altLang="es-ES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df_pib_esp['FECHA'] = pd.to_datetime(df_pib_esp.FECHA)</a:t>
            </a:r>
            <a:endParaRPr lang="es-ES" altLang="es-ES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altLang="es-ES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df_pib_esp['FECHA'] = df_pib_esp['FECHA'].dt.year</a:t>
            </a:r>
          </a:p>
          <a:p>
            <a:pPr>
              <a:lnSpc>
                <a:spcPct val="150000"/>
              </a:lnSpc>
            </a:pPr>
            <a:endParaRPr lang="es-ES" altLang="es-ES">
              <a:solidFill>
                <a:srgbClr val="333333"/>
              </a:solidFill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altLang="es-ES">
                <a:cs typeface="Calibri" panose="020F0502020204030204" pitchFamily="34" charset="0"/>
              </a:rPr>
              <a:t>Merge de todos los datos en un solo dataset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C0FFCCD0-D800-F662-2793-31DEE8F8AC31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94B39E71-57D7-493F-95C7-7CA51E5FF311}" type="slidenum">
              <a:rPr lang="es-ES_tradnl" altLang="es-ES" sz="1200">
                <a:solidFill>
                  <a:srgbClr val="FFFFFF"/>
                </a:solidFill>
              </a:rPr>
              <a:pPr algn="r" eaLnBrk="1"/>
              <a:t>15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1009488-D6C9-E3F3-9EFD-047062871FE0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Carga desde archivo de datos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18436" name="Marcador de número de diapositiva 1">
            <a:extLst>
              <a:ext uri="{FF2B5EF4-FFF2-40B4-BE49-F238E27FC236}">
                <a16:creationId xmlns:a16="http://schemas.microsoft.com/office/drawing/2014/main" id="{4AF69F8F-4A22-7E13-CA46-EBA7DB2D2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DFFF1DB-16BC-478A-A415-D1224570B5E6}" type="slidenum">
              <a:rPr lang="es-ES_tradnl" altLang="es-ES" smtClean="0">
                <a:solidFill>
                  <a:srgbClr val="FFFFFF"/>
                </a:solidFill>
              </a:rPr>
              <a:pPr/>
              <a:t>15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D076C5F-3235-5106-5B82-5CDC823F184E}"/>
              </a:ext>
            </a:extLst>
          </p:cNvPr>
          <p:cNvSpPr>
            <a:spLocks/>
          </p:cNvSpPr>
          <p:nvPr/>
        </p:nvSpPr>
        <p:spPr bwMode="auto">
          <a:xfrm>
            <a:off x="820738" y="1322388"/>
            <a:ext cx="7500937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altLang="es-ES">
                <a:ea typeface="Calibri" panose="020F0502020204030204" pitchFamily="34" charset="0"/>
                <a:cs typeface="Times New Roman" panose="02020603050405020304" pitchFamily="18" charset="0"/>
              </a:rPr>
              <a:t>Lectura del dataset descargado manualmente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 sz="1400">
                <a:solidFill>
                  <a:srgbClr val="333333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df_population = pd.read_csv("Datos/Generales_UE/Salud_alimentacion_contaminacion/population-since-1800.csv")</a:t>
            </a:r>
            <a:endParaRPr lang="es-ES" altLang="es-ES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altLang="es-ES">
                <a:ea typeface="Calibri" panose="020F0502020204030204" pitchFamily="34" charset="0"/>
                <a:cs typeface="Times New Roman" panose="02020603050405020304" pitchFamily="18" charset="0"/>
              </a:rPr>
              <a:t>Filtrado de países de la Unión europea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 sz="14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df_population = df_population[df_population.Entity.isin(countries)]</a:t>
            </a:r>
            <a:endParaRPr lang="es-ES" altLang="es-ES" sz="1400"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altLang="es-ES">
                <a:cs typeface="Calibri" panose="020F0502020204030204" pitchFamily="34" charset="0"/>
              </a:rPr>
              <a:t>Renombrado de columnas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 sz="1400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df_population_UE = df_population.rename(columns={'Entity': 'COUNTRY', 'Code': 'ISO_CODE', 'Year': 'YEAR', 'Population (historical estimates)': 'POPULATION'})</a:t>
            </a:r>
            <a:endParaRPr lang="es-ES" altLang="es-ES" sz="14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C77B9B90-888A-2CB4-381E-E903A3144C0F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FF8609D5-5EA6-4781-8B17-BC17DD3F0DA0}" type="slidenum">
              <a:rPr lang="es-ES_tradnl" altLang="es-ES" sz="1200">
                <a:solidFill>
                  <a:srgbClr val="FFFFFF"/>
                </a:solidFill>
              </a:rPr>
              <a:pPr algn="r" eaLnBrk="1"/>
              <a:t>16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9672567-8D67-D782-D286-47CD5BDD4770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Carga desde archivo de datos</a:t>
            </a:r>
            <a:endParaRPr lang="es-ES_tradnl" altLang="es-ES" sz="2800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19460" name="Marcador de número de diapositiva 1">
            <a:extLst>
              <a:ext uri="{FF2B5EF4-FFF2-40B4-BE49-F238E27FC236}">
                <a16:creationId xmlns:a16="http://schemas.microsoft.com/office/drawing/2014/main" id="{1FFD42C1-019D-6446-E263-ECE698BA6A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921AAE9-81FC-40EB-80E0-92D54BE6DA7C}" type="slidenum">
              <a:rPr lang="es-ES_tradnl" altLang="es-ES" smtClean="0">
                <a:solidFill>
                  <a:srgbClr val="FFFFFF"/>
                </a:solidFill>
              </a:rPr>
              <a:pPr/>
              <a:t>16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A4FBAE72-5BE4-556B-DA6F-3D911D02DD79}"/>
              </a:ext>
            </a:extLst>
          </p:cNvPr>
          <p:cNvSpPr>
            <a:spLocks/>
          </p:cNvSpPr>
          <p:nvPr/>
        </p:nvSpPr>
        <p:spPr bwMode="auto">
          <a:xfrm>
            <a:off x="820738" y="1322388"/>
            <a:ext cx="7500937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altLang="es-ES">
                <a:ea typeface="Calibri" panose="020F0502020204030204" pitchFamily="34" charset="0"/>
                <a:cs typeface="Times New Roman" panose="02020603050405020304" pitchFamily="18" charset="0"/>
              </a:rPr>
              <a:t>Filtrado de años necesarios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>
                <a:solidFill>
                  <a:srgbClr val="333333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df_population_UE = df_population_UE[df_population_UE['YEAR'] &gt;= min_year]</a:t>
            </a:r>
            <a:endParaRPr lang="es-ES" altLang="es-ES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ES" altLang="es-ES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s-ES" altLang="es-ES"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altLang="es-ES">
                <a:cs typeface="Calibri" panose="020F0502020204030204" pitchFamily="34" charset="0"/>
              </a:rPr>
              <a:t>Guardado de los datos</a:t>
            </a:r>
          </a:p>
          <a:p>
            <a:pPr>
              <a:lnSpc>
                <a:spcPct val="150000"/>
              </a:lnSpc>
            </a:pPr>
            <a:r>
              <a:rPr lang="es-ES" altLang="es-ES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df_population_UE.to_excel('Datos/Generales_UE/UE/Paz_y_seguridad/population_UE.xlsx', index = </a:t>
            </a:r>
            <a:r>
              <a:rPr lang="es-ES" altLang="es-ES">
                <a:solidFill>
                  <a:srgbClr val="00702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False</a:t>
            </a:r>
            <a:r>
              <a:rPr lang="es-ES" altLang="es-ES">
                <a:solidFill>
                  <a:srgbClr val="3333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sheet_name='population_UE')</a:t>
            </a:r>
            <a:endParaRPr lang="es-ES" altLang="es-ES" sz="14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A5141AB4-AA35-138C-E38C-DB6B8786DF9D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73A4EDFC-0436-4F2E-B990-BB4A91673EDA}" type="slidenum">
              <a:rPr lang="es-ES_tradnl" altLang="es-ES" sz="1200">
                <a:solidFill>
                  <a:srgbClr val="FFFFFF"/>
                </a:solidFill>
              </a:rPr>
              <a:pPr algn="r" eaLnBrk="1"/>
              <a:t>17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E1BC0DF-EDFA-5CEC-9977-B4F4D574D97E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Organización de los datos</a:t>
            </a:r>
            <a:endParaRPr lang="es-ES_tradnl" altLang="es-ES" sz="2800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20484" name="Marcador de número de diapositiva 1">
            <a:extLst>
              <a:ext uri="{FF2B5EF4-FFF2-40B4-BE49-F238E27FC236}">
                <a16:creationId xmlns:a16="http://schemas.microsoft.com/office/drawing/2014/main" id="{DF0A79C4-DB45-A3C4-DB6A-D564E31BE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892A29E-57B2-4AFF-8AB3-0976F2A1F540}" type="slidenum">
              <a:rPr lang="es-ES_tradnl" altLang="es-ES" smtClean="0">
                <a:solidFill>
                  <a:srgbClr val="FFFFFF"/>
                </a:solidFill>
              </a:rPr>
              <a:pPr/>
              <a:t>17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84EAEF8-C364-199C-3043-122EA0C88624}"/>
              </a:ext>
            </a:extLst>
          </p:cNvPr>
          <p:cNvSpPr>
            <a:spLocks/>
          </p:cNvSpPr>
          <p:nvPr/>
        </p:nvSpPr>
        <p:spPr bwMode="auto">
          <a:xfrm>
            <a:off x="820738" y="1228725"/>
            <a:ext cx="7500937" cy="3729038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eaLnBrk="1">
              <a:lnSpc>
                <a:spcPct val="150000"/>
              </a:lnSpc>
              <a:buClr>
                <a:srgbClr val="0098CD"/>
              </a:buClr>
              <a:buSzPct val="50000"/>
              <a:defRPr/>
            </a:pPr>
            <a:r>
              <a:rPr lang="es-ES" altLang="es-ES" sz="2000" dirty="0">
                <a:sym typeface="Arial Narrow" panose="020B0606020202030204" pitchFamily="34" charset="0"/>
              </a:rPr>
              <a:t>País de referencia</a:t>
            </a:r>
          </a:p>
          <a:p>
            <a:pPr marL="1257300" lvl="2" indent="-342900" eaLnBrk="1">
              <a:lnSpc>
                <a:spcPct val="150000"/>
              </a:lnSpc>
              <a:buClr>
                <a:srgbClr val="0098CD"/>
              </a:buClr>
              <a:buSzPct val="50000"/>
              <a:buFont typeface="Arial" panose="020B0604020202020204" pitchFamily="34" charset="0"/>
              <a:buChar char="•"/>
              <a:defRPr/>
            </a:pPr>
            <a:r>
              <a:rPr lang="es-ES" altLang="es-ES" sz="2000" dirty="0">
                <a:sym typeface="Arial Narrow" panose="020B0606020202030204" pitchFamily="34" charset="0"/>
              </a:rPr>
              <a:t>1 set de datos</a:t>
            </a:r>
          </a:p>
          <a:p>
            <a:pPr marL="1257300" lvl="2" indent="-342900" eaLnBrk="1">
              <a:lnSpc>
                <a:spcPct val="150000"/>
              </a:lnSpc>
              <a:buClr>
                <a:srgbClr val="0098CD"/>
              </a:buClr>
              <a:buSzPct val="50000"/>
              <a:buFont typeface="Arial" panose="020B0604020202020204" pitchFamily="34" charset="0"/>
              <a:buChar char="•"/>
              <a:defRPr/>
            </a:pPr>
            <a:r>
              <a:rPr lang="es-ES" altLang="es-ES" sz="2000" dirty="0">
                <a:sym typeface="Arial Narrow" panose="020B0606020202030204" pitchFamily="34" charset="0"/>
              </a:rPr>
              <a:t>56 atributos como PIB, SMI, IPC, </a:t>
            </a:r>
            <a:r>
              <a:rPr lang="es-ES" altLang="es-ES" sz="2000" dirty="0" err="1">
                <a:sym typeface="Arial Narrow" panose="020B0606020202030204" pitchFamily="34" charset="0"/>
              </a:rPr>
              <a:t>etc</a:t>
            </a:r>
            <a:r>
              <a:rPr lang="es-ES" altLang="es-ES" sz="2000" dirty="0">
                <a:sym typeface="Arial Narrow" panose="020B0606020202030204" pitchFamily="34" charset="0"/>
              </a:rPr>
              <a:t>…</a:t>
            </a:r>
          </a:p>
          <a:p>
            <a:pPr marL="1257300" lvl="2" indent="-342900" eaLnBrk="1">
              <a:lnSpc>
                <a:spcPct val="150000"/>
              </a:lnSpc>
              <a:buClr>
                <a:srgbClr val="0098CD"/>
              </a:buClr>
              <a:buSzPct val="50000"/>
              <a:buFont typeface="Arial" panose="020B0604020202020204" pitchFamily="34" charset="0"/>
              <a:buChar char="•"/>
              <a:defRPr/>
            </a:pPr>
            <a:r>
              <a:rPr lang="es-ES" altLang="es-ES" sz="2000" dirty="0">
                <a:sym typeface="Arial Narrow" panose="020B0606020202030204" pitchFamily="34" charset="0"/>
              </a:rPr>
              <a:t>60 entradas (1 por cada año)</a:t>
            </a:r>
          </a:p>
          <a:p>
            <a:pPr marL="914400" lvl="2" indent="0" eaLnBrk="1">
              <a:lnSpc>
                <a:spcPct val="150000"/>
              </a:lnSpc>
              <a:buClr>
                <a:srgbClr val="0098CD"/>
              </a:buClr>
              <a:buSzPct val="50000"/>
              <a:defRPr/>
            </a:pPr>
            <a:endParaRPr lang="es-ES" altLang="es-ES" sz="2000" dirty="0">
              <a:sym typeface="Arial Narrow" panose="020B0606020202030204" pitchFamily="34" charset="0"/>
            </a:endParaRPr>
          </a:p>
          <a:p>
            <a:pPr marL="0" indent="0" eaLnBrk="1">
              <a:lnSpc>
                <a:spcPct val="150000"/>
              </a:lnSpc>
              <a:buClr>
                <a:srgbClr val="0098CD"/>
              </a:buClr>
              <a:buSzPct val="50000"/>
              <a:defRPr/>
            </a:pPr>
            <a:r>
              <a:rPr lang="es-ES" altLang="es-ES" sz="2000" dirty="0">
                <a:sym typeface="Arial Narrow" panose="020B0606020202030204" pitchFamily="34" charset="0"/>
              </a:rPr>
              <a:t>Unión Europea</a:t>
            </a:r>
          </a:p>
          <a:p>
            <a:pPr marL="1257300" lvl="2" indent="-342900" eaLnBrk="1">
              <a:lnSpc>
                <a:spcPct val="150000"/>
              </a:lnSpc>
              <a:buClr>
                <a:srgbClr val="0098CD"/>
              </a:buClr>
              <a:buSzPct val="50000"/>
              <a:buFont typeface="Arial" panose="020B0604020202020204" pitchFamily="34" charset="0"/>
              <a:buChar char="•"/>
              <a:defRPr/>
            </a:pPr>
            <a:r>
              <a:rPr lang="es-ES" altLang="es-ES" sz="2000" dirty="0">
                <a:sym typeface="Arial Narrow" panose="020B0606020202030204" pitchFamily="34" charset="0"/>
              </a:rPr>
              <a:t>30 set de datos</a:t>
            </a:r>
          </a:p>
          <a:p>
            <a:pPr marL="1257300" lvl="2" indent="-342900" eaLnBrk="1">
              <a:lnSpc>
                <a:spcPct val="150000"/>
              </a:lnSpc>
              <a:buClr>
                <a:srgbClr val="0098CD"/>
              </a:buClr>
              <a:buSzPct val="50000"/>
              <a:buFont typeface="Arial" panose="020B0604020202020204" pitchFamily="34" charset="0"/>
              <a:buChar char="•"/>
              <a:defRPr/>
            </a:pPr>
            <a:r>
              <a:rPr lang="es-ES" altLang="es-ES" sz="2000" dirty="0">
                <a:sym typeface="Arial Narrow" panose="020B0606020202030204" pitchFamily="34" charset="0"/>
              </a:rPr>
              <a:t>Formato unificado</a:t>
            </a:r>
            <a:endParaRPr lang="es-ES_tradnl" altLang="es-ES" sz="2000" dirty="0">
              <a:sym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AA7C2D5-C411-CEE7-9633-9A7CE21D55F2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3535D42B-A015-4B4C-AE0E-5097ECFE9588}" type="slidenum">
              <a:rPr lang="es-ES_tradnl" altLang="es-ES" sz="1200">
                <a:solidFill>
                  <a:srgbClr val="FFFFFF"/>
                </a:solidFill>
              </a:rPr>
              <a:pPr algn="r" eaLnBrk="1"/>
              <a:t>18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B9B0C2C-5153-FA8D-0D4C-64AD32429B97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Creación de las visualizaciones interactivas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7D2E34D-B621-C126-0883-F345F1EE4D75}"/>
              </a:ext>
            </a:extLst>
          </p:cNvPr>
          <p:cNvSpPr>
            <a:spLocks/>
          </p:cNvSpPr>
          <p:nvPr/>
        </p:nvSpPr>
        <p:spPr bwMode="auto">
          <a:xfrm>
            <a:off x="820738" y="1052513"/>
            <a:ext cx="7500937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Herramienta </a:t>
            </a:r>
            <a:r>
              <a:rPr lang="es-ES_tradnl" altLang="es-ES" dirty="0" err="1">
                <a:sym typeface="Arial Narrow" panose="020B0606020202030204" pitchFamily="34" charset="0"/>
              </a:rPr>
              <a:t>Tableau</a:t>
            </a:r>
            <a:endParaRPr lang="es-ES_tradnl" altLang="es-ES" dirty="0">
              <a:sym typeface="Arial Narrow" panose="020B0606020202030204" pitchFamily="34" charset="0"/>
            </a:endParaRP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Importación y pretratamiento de los datos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Construcción de las visualizaciones</a:t>
            </a:r>
          </a:p>
          <a:p>
            <a:pPr lvl="3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Tipo de gráfico</a:t>
            </a:r>
          </a:p>
          <a:p>
            <a:pPr lvl="3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Establecer variables, columnas y filas</a:t>
            </a:r>
          </a:p>
          <a:p>
            <a:pPr lvl="3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Añadir filtros</a:t>
            </a:r>
          </a:p>
          <a:p>
            <a:pPr lvl="3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Edición de ejes</a:t>
            </a:r>
          </a:p>
          <a:p>
            <a:pPr lvl="3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Formatear todos los parámetros (tamaños, </a:t>
            </a:r>
            <a:r>
              <a:rPr lang="es-ES_tradnl" altLang="es-ES" dirty="0" err="1">
                <a:sym typeface="Arial Narrow" panose="020B0606020202030204" pitchFamily="34" charset="0"/>
              </a:rPr>
              <a:t>colores,tipo</a:t>
            </a:r>
            <a:r>
              <a:rPr lang="es-ES_tradnl" altLang="es-ES" dirty="0">
                <a:sym typeface="Arial Narrow" panose="020B0606020202030204" pitchFamily="34" charset="0"/>
              </a:rPr>
              <a:t> de fuentes y posicionamiento)</a:t>
            </a:r>
          </a:p>
          <a:p>
            <a:pPr lvl="3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Añadir líneas de referencia y tendencia</a:t>
            </a:r>
          </a:p>
          <a:p>
            <a:pPr lvl="3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Construcción </a:t>
            </a:r>
            <a:r>
              <a:rPr lang="es-ES_tradnl" altLang="es-ES" dirty="0" err="1">
                <a:sym typeface="Arial Narrow" panose="020B0606020202030204" pitchFamily="34" charset="0"/>
              </a:rPr>
              <a:t>Dashboard</a:t>
            </a:r>
            <a:endParaRPr lang="es-ES_tradnl" altLang="es-ES" dirty="0">
              <a:sym typeface="Arial Narrow" panose="020B0606020202030204" pitchFamily="34" charset="0"/>
            </a:endParaRPr>
          </a:p>
          <a:p>
            <a:pPr lvl="3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Extracción datos y publicación en línea</a:t>
            </a:r>
          </a:p>
          <a:p>
            <a:pPr lvl="3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dirty="0">
              <a:sym typeface="Arial Narrow" panose="020B0606020202030204" pitchFamily="34" charset="0"/>
            </a:endParaRPr>
          </a:p>
        </p:txBody>
      </p:sp>
      <p:sp>
        <p:nvSpPr>
          <p:cNvPr id="21509" name="Marcador de número de diapositiva 1">
            <a:extLst>
              <a:ext uri="{FF2B5EF4-FFF2-40B4-BE49-F238E27FC236}">
                <a16:creationId xmlns:a16="http://schemas.microsoft.com/office/drawing/2014/main" id="{3E88FF7C-A0DE-8A69-56D1-07B6EE8BE4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0C5AEAE-A703-40EF-9B19-ACA7DB3D9BDA}" type="slidenum">
              <a:rPr lang="es-ES_tradnl" altLang="es-ES" smtClean="0">
                <a:solidFill>
                  <a:srgbClr val="FFFFFF"/>
                </a:solidFill>
              </a:rPr>
              <a:pPr/>
              <a:t>18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D1182F9C-4353-D968-6500-94FD48731E99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B68D0928-5169-48D3-BA95-F1A7A12E4E91}" type="slidenum">
              <a:rPr lang="es-ES_tradnl" altLang="es-ES" sz="1200">
                <a:solidFill>
                  <a:srgbClr val="FFFFFF"/>
                </a:solidFill>
              </a:rPr>
              <a:pPr algn="r" eaLnBrk="1"/>
              <a:t>19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0CD8569-DFAE-B0FB-7A1B-824E5CB44C9F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Ejemplos</a:t>
            </a:r>
            <a:endParaRPr lang="es-ES_tradnl" altLang="es-ES" dirty="0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23556" name="Marcador de número de diapositiva 1">
            <a:extLst>
              <a:ext uri="{FF2B5EF4-FFF2-40B4-BE49-F238E27FC236}">
                <a16:creationId xmlns:a16="http://schemas.microsoft.com/office/drawing/2014/main" id="{AA2F96E2-0050-5246-78A6-9A4B16FE64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0346B11-14F1-4168-AA0E-3F9D11B9568F}" type="slidenum">
              <a:rPr lang="es-ES_tradnl" altLang="es-ES" smtClean="0">
                <a:solidFill>
                  <a:srgbClr val="FFFFFF"/>
                </a:solidFill>
              </a:rPr>
              <a:pPr/>
              <a:t>19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23557" name="Imagen 5" descr="Mapa&#10;&#10;Descripción generada automáticamente">
            <a:extLst>
              <a:ext uri="{FF2B5EF4-FFF2-40B4-BE49-F238E27FC236}">
                <a16:creationId xmlns:a16="http://schemas.microsoft.com/office/drawing/2014/main" id="{67A7F9B5-B1A3-9666-69D4-87103AA6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033463"/>
            <a:ext cx="41338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52FB60B-A309-C61A-A424-8EF4B22F7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060450"/>
            <a:ext cx="4132262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684EF66-F6AB-EA83-3AEB-2BB1F2EE8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617913"/>
            <a:ext cx="4133850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Imagen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51B6EC9-0449-13F8-5C13-375B7B8F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617913"/>
            <a:ext cx="4132262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435A745D-A812-EB8B-CA7A-9ED1B980D79C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B64DC414-B06D-444C-AFBA-8F36E1AFAEE9}" type="slidenum">
              <a:rPr lang="es-ES_tradnl" altLang="es-ES" sz="1200">
                <a:solidFill>
                  <a:srgbClr val="FFFFFF"/>
                </a:solidFill>
              </a:rPr>
              <a:pPr algn="r" eaLnBrk="1"/>
              <a:t>2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8B8E9CF-9EBE-10DF-3F75-4A0033CA3A68}"/>
              </a:ext>
            </a:extLst>
          </p:cNvPr>
          <p:cNvSpPr>
            <a:spLocks/>
          </p:cNvSpPr>
          <p:nvPr/>
        </p:nvSpPr>
        <p:spPr bwMode="auto">
          <a:xfrm>
            <a:off x="419100" y="255588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Índice</a:t>
            </a:r>
            <a:endParaRPr lang="es-ES_tradnl" altLang="es-ES">
              <a:solidFill>
                <a:srgbClr val="000000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56E8A13-CA1D-0A2A-C6E6-32C422571754}"/>
              </a:ext>
            </a:extLst>
          </p:cNvPr>
          <p:cNvSpPr>
            <a:spLocks/>
          </p:cNvSpPr>
          <p:nvPr/>
        </p:nvSpPr>
        <p:spPr bwMode="auto">
          <a:xfrm>
            <a:off x="512763" y="1358900"/>
            <a:ext cx="7997825" cy="3729038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spAutoFit/>
          </a:bodyPr>
          <a:lstStyle>
            <a:lvl1pPr marL="373063" indent="-373063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Introducción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Descripción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Motivaciones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Objetivos</a:t>
            </a:r>
          </a:p>
          <a:p>
            <a:pPr marL="914400" lvl="2" indent="0" eaLnBrk="1">
              <a:lnSpc>
                <a:spcPct val="150000"/>
              </a:lnSpc>
              <a:buClr>
                <a:srgbClr val="0098CD"/>
              </a:buClr>
              <a:buSzPct val="50000"/>
              <a:defRPr/>
            </a:pP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Estado del arte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Trabajos previos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Soluciones propuestas</a:t>
            </a:r>
          </a:p>
        </p:txBody>
      </p:sp>
      <p:sp>
        <p:nvSpPr>
          <p:cNvPr id="6149" name="Marcador de número de diapositiva 1">
            <a:extLst>
              <a:ext uri="{FF2B5EF4-FFF2-40B4-BE49-F238E27FC236}">
                <a16:creationId xmlns:a16="http://schemas.microsoft.com/office/drawing/2014/main" id="{825F2F52-6292-F52B-4EFA-1DE00A7656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0C63878B-C0AC-443F-8DD9-23AF5BA2562A}" type="slidenum">
              <a:rPr lang="es-ES_tradnl" altLang="es-ES" smtClean="0">
                <a:solidFill>
                  <a:srgbClr val="FFFFFF"/>
                </a:solidFill>
              </a:rPr>
              <a:pPr/>
              <a:t>2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1F7676D4-B3C7-BB4E-6984-715442565831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12C44BA2-9B0C-4AC5-BD26-E09D03686A98}" type="slidenum">
              <a:rPr lang="es-ES_tradnl" altLang="es-ES" sz="1200">
                <a:solidFill>
                  <a:srgbClr val="FFFFFF"/>
                </a:solidFill>
              </a:rPr>
              <a:pPr algn="r" eaLnBrk="1"/>
              <a:t>20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AFBE01F-1DA9-575E-617E-E56CD1080314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Ejemplos</a:t>
            </a:r>
          </a:p>
        </p:txBody>
      </p:sp>
      <p:sp>
        <p:nvSpPr>
          <p:cNvPr id="24580" name="Marcador de número de diapositiva 1">
            <a:extLst>
              <a:ext uri="{FF2B5EF4-FFF2-40B4-BE49-F238E27FC236}">
                <a16:creationId xmlns:a16="http://schemas.microsoft.com/office/drawing/2014/main" id="{955C6613-80C7-17DE-56A9-270657B411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C20D930-32FF-4765-9A71-4BE50B18D4B3}" type="slidenum">
              <a:rPr lang="es-ES_tradnl" altLang="es-ES" smtClean="0">
                <a:solidFill>
                  <a:srgbClr val="FFFFFF"/>
                </a:solidFill>
              </a:rPr>
              <a:pPr/>
              <a:t>20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24581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171EAF5-0BD4-7D1E-6A06-CA6D550C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060450"/>
            <a:ext cx="41338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Imagen 10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CB2A761A-61F0-12F8-EAD9-B81BE30F5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1060450"/>
            <a:ext cx="413385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9DF428F-40FB-2A6F-7B63-7C01401E1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617913"/>
            <a:ext cx="4125912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Imagen 12" descr="Gráfico&#10;&#10;Descripción generada automáticamente">
            <a:extLst>
              <a:ext uri="{FF2B5EF4-FFF2-40B4-BE49-F238E27FC236}">
                <a16:creationId xmlns:a16="http://schemas.microsoft.com/office/drawing/2014/main" id="{E5F85455-915B-A58D-9947-2A9239980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3617913"/>
            <a:ext cx="4211638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D01DDA7B-5B21-20F7-04A9-6264B910754F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E0045B83-6D7F-4630-B990-CA7A62DEB964}" type="slidenum">
              <a:rPr lang="es-ES_tradnl" altLang="es-ES" sz="1200">
                <a:solidFill>
                  <a:srgbClr val="FFFFFF"/>
                </a:solidFill>
              </a:rPr>
              <a:pPr algn="r" eaLnBrk="1"/>
              <a:t>21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0BA5254-80AB-2914-C420-58A8C3FB10EA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Ejemplos</a:t>
            </a:r>
          </a:p>
        </p:txBody>
      </p:sp>
      <p:sp>
        <p:nvSpPr>
          <p:cNvPr id="25604" name="Marcador de número de diapositiva 1">
            <a:extLst>
              <a:ext uri="{FF2B5EF4-FFF2-40B4-BE49-F238E27FC236}">
                <a16:creationId xmlns:a16="http://schemas.microsoft.com/office/drawing/2014/main" id="{3DDAB31E-89E8-046A-9B98-21FB3692E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1C4419CF-10B4-4EE3-9105-2514F1521F6A}" type="slidenum">
              <a:rPr lang="es-ES_tradnl" altLang="es-ES" smtClean="0">
                <a:solidFill>
                  <a:srgbClr val="FFFFFF"/>
                </a:solidFill>
              </a:rPr>
              <a:pPr/>
              <a:t>21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25605" name="Imagen 8" descr="Gráfico&#10;&#10;Descripción generada automáticamente">
            <a:extLst>
              <a:ext uri="{FF2B5EF4-FFF2-40B4-BE49-F238E27FC236}">
                <a16:creationId xmlns:a16="http://schemas.microsoft.com/office/drawing/2014/main" id="{818E67CE-2EA7-D0AD-988D-EC868604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060450"/>
            <a:ext cx="3979862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Imagen 13" descr="Gráfico&#10;&#10;Descripción generada automáticamente">
            <a:extLst>
              <a:ext uri="{FF2B5EF4-FFF2-40B4-BE49-F238E27FC236}">
                <a16:creationId xmlns:a16="http://schemas.microsoft.com/office/drawing/2014/main" id="{2432A9DB-7986-077C-2557-4C7A73FA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1060450"/>
            <a:ext cx="4040188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Imagen 1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998631F-6ACB-CB92-E084-DA1CCDC1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662363"/>
            <a:ext cx="3979862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Imagen 1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E3110A9-7B7A-3CC3-15AD-5370D6F86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3662363"/>
            <a:ext cx="4040188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D1D38A5C-D470-45DD-2C9A-9E4847ED5152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D3319FCD-723F-496F-8AC9-5787F9416005}" type="slidenum">
              <a:rPr lang="es-ES_tradnl" altLang="es-ES" sz="1200">
                <a:solidFill>
                  <a:srgbClr val="FFFFFF"/>
                </a:solidFill>
              </a:rPr>
              <a:pPr algn="r" eaLnBrk="1"/>
              <a:t>22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8827D14-FA32-27E6-6ECD-B918DDD7BDF7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Despliegue de la aplicación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86CE8F0-790C-BD60-F219-F4BE1C080A8E}"/>
              </a:ext>
            </a:extLst>
          </p:cNvPr>
          <p:cNvSpPr>
            <a:spLocks/>
          </p:cNvSpPr>
          <p:nvPr/>
        </p:nvSpPr>
        <p:spPr bwMode="auto">
          <a:xfrm>
            <a:off x="820738" y="854075"/>
            <a:ext cx="7500937" cy="1379865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_tradnl" altLang="es-ES" sz="1600" dirty="0">
                <a:sym typeface="Arial Narrow" panose="020B0606020202030204" pitchFamily="34" charset="0"/>
              </a:rPr>
              <a:t>Tecnologías utilizadas: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_tradnl" altLang="es-ES" sz="1200" dirty="0">
                <a:sym typeface="Arial Narrow" panose="020B0606020202030204" pitchFamily="34" charset="0"/>
              </a:rPr>
              <a:t>Brackets – HTML y CSS (Bootstrap)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_tradnl" altLang="es-ES" sz="1200" dirty="0">
                <a:sym typeface="Arial Narrow" panose="020B0606020202030204" pitchFamily="34" charset="0"/>
              </a:rPr>
              <a:t>GitHub Pages</a:t>
            </a: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_tradnl" altLang="es-ES" sz="1600" dirty="0">
                <a:sym typeface="Arial Narrow" panose="020B0606020202030204" pitchFamily="34" charset="0"/>
              </a:rPr>
              <a:t>Un total de 13 archivos HTML</a:t>
            </a:r>
          </a:p>
        </p:txBody>
      </p:sp>
      <p:sp>
        <p:nvSpPr>
          <p:cNvPr id="26629" name="Marcador de número de diapositiva 1">
            <a:extLst>
              <a:ext uri="{FF2B5EF4-FFF2-40B4-BE49-F238E27FC236}">
                <a16:creationId xmlns:a16="http://schemas.microsoft.com/office/drawing/2014/main" id="{71CF6577-EFFA-27BE-99BE-4718291028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C82FD83F-E425-41D6-967F-04674782A892}" type="slidenum">
              <a:rPr lang="es-ES_tradnl" altLang="es-ES" smtClean="0">
                <a:solidFill>
                  <a:srgbClr val="FFFFFF"/>
                </a:solidFill>
              </a:rPr>
              <a:pPr/>
              <a:t>22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F917403E-6C32-F391-3BFE-4B82AACD9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34840"/>
            <a:ext cx="4825280" cy="403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4138AC2A-9724-270C-D5FA-DEF87704AC45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FC2F02AF-3BDB-4D0E-8546-F14E3A7F798E}" type="slidenum">
              <a:rPr lang="es-ES_tradnl" altLang="es-ES" sz="1200">
                <a:solidFill>
                  <a:srgbClr val="FFFFFF"/>
                </a:solidFill>
              </a:rPr>
              <a:pPr algn="r" eaLnBrk="1"/>
              <a:t>23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1C2D378-8E98-57B0-A67B-5C4E57D07C37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Resultados – Demostración y evaluación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1870EED-18B6-543C-BF7C-9048FCB82445}"/>
              </a:ext>
            </a:extLst>
          </p:cNvPr>
          <p:cNvSpPr>
            <a:spLocks/>
          </p:cNvSpPr>
          <p:nvPr/>
        </p:nvSpPr>
        <p:spPr bwMode="auto">
          <a:xfrm>
            <a:off x="820738" y="1373188"/>
            <a:ext cx="7500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>
                <a:sym typeface="Arial Narrow" panose="020B0606020202030204" pitchFamily="34" charset="0"/>
                <a:hlinkClick r:id="rId2"/>
              </a:rPr>
              <a:t>Demostración</a:t>
            </a:r>
            <a:endParaRPr lang="es-ES_tradnl" altLang="es-ES">
              <a:sym typeface="Arial Narrow" panose="020B0606020202030204" pitchFamily="34" charset="0"/>
            </a:endParaRPr>
          </a:p>
        </p:txBody>
      </p:sp>
      <p:sp>
        <p:nvSpPr>
          <p:cNvPr id="28677" name="Marcador de número de diapositiva 1">
            <a:extLst>
              <a:ext uri="{FF2B5EF4-FFF2-40B4-BE49-F238E27FC236}">
                <a16:creationId xmlns:a16="http://schemas.microsoft.com/office/drawing/2014/main" id="{54FCFDB4-7670-6C32-51A5-D75CB5254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69B87BB0-15F5-40E6-B805-F01AA0F373FD}" type="slidenum">
              <a:rPr lang="es-ES_tradnl" altLang="es-ES" smtClean="0">
                <a:solidFill>
                  <a:srgbClr val="FFFFFF"/>
                </a:solidFill>
              </a:rPr>
              <a:pPr/>
              <a:t>23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28678" name="Imagen 4" descr="Gráfico&#10;&#10;Descripción generada automáticamente">
            <a:extLst>
              <a:ext uri="{FF2B5EF4-FFF2-40B4-BE49-F238E27FC236}">
                <a16:creationId xmlns:a16="http://schemas.microsoft.com/office/drawing/2014/main" id="{D8BA0892-E645-B4E1-1A2E-C69899C8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741488"/>
            <a:ext cx="7724775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1BB68A3D-63CB-CB2D-DEC9-A8EA586B3CA0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F2DAFAF9-E8E1-4DC2-AFE6-C0CC769FE60D}" type="slidenum">
              <a:rPr lang="es-ES_tradnl" altLang="es-ES" sz="1200">
                <a:solidFill>
                  <a:srgbClr val="FFFFFF"/>
                </a:solidFill>
              </a:rPr>
              <a:pPr algn="r" eaLnBrk="1"/>
              <a:t>24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A297B4F-F965-7913-8B8A-BF78D23400B6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Conclusiones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0784E25-DBEA-75D6-AC0F-8DC48D2E376B}"/>
              </a:ext>
            </a:extLst>
          </p:cNvPr>
          <p:cNvSpPr>
            <a:spLocks/>
          </p:cNvSpPr>
          <p:nvPr/>
        </p:nvSpPr>
        <p:spPr bwMode="auto">
          <a:xfrm>
            <a:off x="820738" y="1412875"/>
            <a:ext cx="7500937" cy="3970318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" altLang="es-ES" dirty="0">
                <a:sym typeface="Arial Narrow" panose="020B0606020202030204" pitchFamily="34" charset="0"/>
              </a:rPr>
              <a:t>La definición de los temas tratados es clara y acorde a “las prioridades de la UE”.</a:t>
            </a: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endParaRPr lang="es-ES_tradnl" altLang="es-ES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" altLang="es-ES" dirty="0">
                <a:sym typeface="Arial Narrow" panose="020B0606020202030204" pitchFamily="34" charset="0"/>
              </a:rPr>
              <a:t>La extracción y transformación de los datos ha sido la esperada</a:t>
            </a:r>
            <a:r>
              <a:rPr lang="es-ES_tradnl" altLang="es-ES" dirty="0">
                <a:sym typeface="Arial Narrow" panose="020B0606020202030204" pitchFamily="34" charset="0"/>
              </a:rPr>
              <a:t>.</a:t>
            </a: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endParaRPr lang="es-ES_tradnl" altLang="es-ES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_tradnl" altLang="es-ES" dirty="0">
                <a:sym typeface="Arial Narrow" panose="020B0606020202030204" pitchFamily="34" charset="0"/>
              </a:rPr>
              <a:t>Los usuarios han conseguido interactuar con las visualizaciones sin mayores complicaciones.</a:t>
            </a: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endParaRPr lang="es-ES_tradnl" altLang="es-ES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_tradnl" altLang="es-ES" dirty="0">
                <a:sym typeface="Arial Narrow" panose="020B0606020202030204" pitchFamily="34" charset="0"/>
              </a:rPr>
              <a:t>El objetivo general de aportar conocimiento al usuario de forma sencilla e independiente, se considera cumplido por el </a:t>
            </a:r>
            <a:r>
              <a:rPr lang="es-ES_tradnl" altLang="es-ES" dirty="0" err="1">
                <a:sym typeface="Arial Narrow" panose="020B0606020202030204" pitchFamily="34" charset="0"/>
              </a:rPr>
              <a:t>feedback</a:t>
            </a:r>
            <a:r>
              <a:rPr lang="es-ES_tradnl" altLang="es-ES" dirty="0">
                <a:sym typeface="Arial Narrow" panose="020B0606020202030204" pitchFamily="34" charset="0"/>
              </a:rPr>
              <a:t> aportado y los comentarios propuestos.</a:t>
            </a: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endParaRPr lang="es-ES_tradnl" altLang="es-ES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  <a:defRPr/>
            </a:pPr>
            <a:r>
              <a:rPr lang="es-ES_tradnl" altLang="es-ES" dirty="0">
                <a:sym typeface="Arial Narrow" panose="020B0606020202030204" pitchFamily="34" charset="0"/>
              </a:rPr>
              <a:t>Los resultados en general han sido muy positivos por la respuesta a la evaluación en un escenario real.</a:t>
            </a:r>
          </a:p>
        </p:txBody>
      </p:sp>
      <p:sp>
        <p:nvSpPr>
          <p:cNvPr id="29701" name="Marcador de número de diapositiva 1">
            <a:extLst>
              <a:ext uri="{FF2B5EF4-FFF2-40B4-BE49-F238E27FC236}">
                <a16:creationId xmlns:a16="http://schemas.microsoft.com/office/drawing/2014/main" id="{A1E0B84C-F0D7-3B8A-E5C5-2E2095131C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4A63CC5-99A2-448A-AE54-F4A8CE5B0390}" type="slidenum">
              <a:rPr lang="es-ES_tradnl" altLang="es-ES" smtClean="0">
                <a:solidFill>
                  <a:srgbClr val="FFFFFF"/>
                </a:solidFill>
              </a:rPr>
              <a:pPr/>
              <a:t>24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6472BF4D-312D-61E5-DE81-F2F1B1316153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B15221DD-FEB6-468D-9C53-841B35CD0C87}" type="slidenum">
              <a:rPr lang="es-ES_tradnl" altLang="es-ES" sz="1200">
                <a:solidFill>
                  <a:srgbClr val="FFFFFF"/>
                </a:solidFill>
              </a:rPr>
              <a:pPr algn="r" eaLnBrk="1"/>
              <a:t>25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9CA99D5-E8FB-346B-BF09-107136113380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Líneas futuras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0534CC1-F367-B833-0E09-A9B401770846}"/>
              </a:ext>
            </a:extLst>
          </p:cNvPr>
          <p:cNvSpPr>
            <a:spLocks/>
          </p:cNvSpPr>
          <p:nvPr/>
        </p:nvSpPr>
        <p:spPr bwMode="auto">
          <a:xfrm>
            <a:off x="821531" y="1196752"/>
            <a:ext cx="7500937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Optimizar </a:t>
            </a:r>
            <a:r>
              <a:rPr lang="es-ES_tradnl" altLang="es-ES">
                <a:sym typeface="Arial Narrow" panose="020B0606020202030204" pitchFamily="34" charset="0"/>
              </a:rPr>
              <a:t>el tratamiento de los datos</a:t>
            </a:r>
            <a:endParaRPr lang="es-ES_tradnl" altLang="es-ES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Reflejar cambios en tiempo real</a:t>
            </a: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Cambios en el diseño de la aplicación web</a:t>
            </a: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Añadir un seguimiento o tracking de la web para analizar el comportamiento de los usuarios</a:t>
            </a: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" altLang="es-ES" dirty="0">
                <a:sym typeface="Arial Narrow" panose="020B0606020202030204" pitchFamily="34" charset="0"/>
              </a:rPr>
              <a:t>Tratar nuevos temas</a:t>
            </a:r>
            <a:endParaRPr lang="es-ES_tradnl" altLang="es-ES" dirty="0">
              <a:sym typeface="Arial Narrow" panose="020B0606020202030204" pitchFamily="34" charset="0"/>
            </a:endParaRPr>
          </a:p>
          <a:p>
            <a:pPr eaLnBrk="1"/>
            <a:endParaRPr lang="es-ES_tradnl" altLang="es-ES" dirty="0">
              <a:solidFill>
                <a:srgbClr val="0098CD"/>
              </a:solidFill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dirty="0">
                <a:sym typeface="Arial Narrow" panose="020B0606020202030204" pitchFamily="34" charset="0"/>
              </a:rPr>
              <a:t>Importante en el ámbito de la divulgación informativa y gran capacidad de mejora.</a:t>
            </a:r>
          </a:p>
        </p:txBody>
      </p:sp>
      <p:sp>
        <p:nvSpPr>
          <p:cNvPr id="30725" name="Marcador de número de diapositiva 1">
            <a:extLst>
              <a:ext uri="{FF2B5EF4-FFF2-40B4-BE49-F238E27FC236}">
                <a16:creationId xmlns:a16="http://schemas.microsoft.com/office/drawing/2014/main" id="{9B4C54F6-114A-0263-A222-15A20D434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D46FAB77-EBCC-4F7D-9C97-24BF98AB3DE4}" type="slidenum">
              <a:rPr lang="es-ES_tradnl" altLang="es-ES" smtClean="0">
                <a:solidFill>
                  <a:srgbClr val="FFFFFF"/>
                </a:solidFill>
              </a:rPr>
              <a:pPr/>
              <a:t>25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3D3D00A0-9744-9695-93A4-EB5968926CC1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697BE769-7A21-4C67-A192-89A24D515EE9}" type="slidenum">
              <a:rPr lang="es-ES_tradnl" altLang="es-ES" sz="1200">
                <a:solidFill>
                  <a:srgbClr val="FFFFFF"/>
                </a:solidFill>
              </a:rPr>
              <a:pPr algn="r" eaLnBrk="1"/>
              <a:t>26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8451E8C-AF03-5691-2DF0-6D96572E14FA}"/>
              </a:ext>
            </a:extLst>
          </p:cNvPr>
          <p:cNvSpPr>
            <a:spLocks/>
          </p:cNvSpPr>
          <p:nvPr/>
        </p:nvSpPr>
        <p:spPr bwMode="auto">
          <a:xfrm>
            <a:off x="1295400" y="2782888"/>
            <a:ext cx="6553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36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Muchas gracias por su atención</a:t>
            </a:r>
            <a:endParaRPr lang="es-ES_tradnl" altLang="es-ES" sz="3600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31748" name="Marcador de número de diapositiva 1">
            <a:extLst>
              <a:ext uri="{FF2B5EF4-FFF2-40B4-BE49-F238E27FC236}">
                <a16:creationId xmlns:a16="http://schemas.microsoft.com/office/drawing/2014/main" id="{596DC976-32FC-5DD7-58B8-B3ECE2D04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E826126-5A28-4935-A722-4AA101B03B1C}" type="slidenum">
              <a:rPr lang="es-ES_tradnl" altLang="es-ES" smtClean="0">
                <a:solidFill>
                  <a:srgbClr val="FFFFFF"/>
                </a:solidFill>
              </a:rPr>
              <a:pPr/>
              <a:t>26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B43F5FA-AE33-39CD-0B09-112A1828F47C}"/>
              </a:ext>
            </a:extLst>
          </p:cNvPr>
          <p:cNvSpPr>
            <a:spLocks/>
          </p:cNvSpPr>
          <p:nvPr/>
        </p:nvSpPr>
        <p:spPr bwMode="auto">
          <a:xfrm>
            <a:off x="3922713" y="5881688"/>
            <a:ext cx="170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200">
                <a:solidFill>
                  <a:srgbClr val="989898"/>
                </a:solidFill>
                <a:sym typeface="Arial Narrow" panose="020B0606020202030204" pitchFamily="34" charset="0"/>
              </a:rPr>
              <a:t>www.unir.net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pic>
        <p:nvPicPr>
          <p:cNvPr id="32771" name="Picture 1">
            <a:extLst>
              <a:ext uri="{FF2B5EF4-FFF2-40B4-BE49-F238E27FC236}">
                <a16:creationId xmlns:a16="http://schemas.microsoft.com/office/drawing/2014/main" id="{96B37BD8-4B3F-F0E0-1DDE-6B7EB300F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484313"/>
            <a:ext cx="4454525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5F375544-67D2-D52A-6046-A0EAF5E16860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8C825408-4D1B-44E9-BCEF-1D185C14ABFD}" type="slidenum">
              <a:rPr lang="es-ES_tradnl" altLang="es-ES" sz="1200">
                <a:solidFill>
                  <a:srgbClr val="FFFFFF"/>
                </a:solidFill>
              </a:rPr>
              <a:pPr algn="r" eaLnBrk="1"/>
              <a:t>3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9B97288-5526-CA63-5AA9-A69B87B4903A}"/>
              </a:ext>
            </a:extLst>
          </p:cNvPr>
          <p:cNvSpPr>
            <a:spLocks/>
          </p:cNvSpPr>
          <p:nvPr/>
        </p:nvSpPr>
        <p:spPr bwMode="auto">
          <a:xfrm>
            <a:off x="419100" y="255588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Índice</a:t>
            </a:r>
            <a:endParaRPr lang="es-ES_tradnl" altLang="es-ES">
              <a:solidFill>
                <a:srgbClr val="000000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9BA446C-D737-DA88-F812-EB1664EC8840}"/>
              </a:ext>
            </a:extLst>
          </p:cNvPr>
          <p:cNvSpPr>
            <a:spLocks/>
          </p:cNvSpPr>
          <p:nvPr/>
        </p:nvSpPr>
        <p:spPr bwMode="auto">
          <a:xfrm>
            <a:off x="512763" y="1358900"/>
            <a:ext cx="79978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373063" indent="-373063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Desarrollo de la metodología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Proceso de extracción, tratamiento y carga de los datos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Visualizaciones interactivas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Despliegue de la aplicación</a:t>
            </a: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Resultados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Demostración</a:t>
            </a:r>
          </a:p>
          <a:p>
            <a:pPr lvl="2"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Evaluación</a:t>
            </a: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Conclusiones</a:t>
            </a: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Líneas futuras</a:t>
            </a:r>
          </a:p>
        </p:txBody>
      </p:sp>
      <p:sp>
        <p:nvSpPr>
          <p:cNvPr id="7173" name="Marcador de número de diapositiva 1">
            <a:extLst>
              <a:ext uri="{FF2B5EF4-FFF2-40B4-BE49-F238E27FC236}">
                <a16:creationId xmlns:a16="http://schemas.microsoft.com/office/drawing/2014/main" id="{D9E285FB-9CA9-7498-D8DE-949F3828E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4192EA6-5AFB-4AEE-B6DA-E38E1F83156B}" type="slidenum">
              <a:rPr lang="es-ES_tradnl" altLang="es-ES" smtClean="0">
                <a:solidFill>
                  <a:srgbClr val="FFFFFF"/>
                </a:solidFill>
              </a:rPr>
              <a:pPr/>
              <a:t>3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37DA580-DC72-9037-B083-A08AF439B577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35567312-DED3-4DD1-80D6-BB551EF651FB}" type="slidenum">
              <a:rPr lang="es-ES_tradnl" altLang="es-ES" sz="1200">
                <a:solidFill>
                  <a:srgbClr val="FFFFFF"/>
                </a:solidFill>
              </a:rPr>
              <a:pPr algn="r" eaLnBrk="1"/>
              <a:t>4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FABABE0-E0D6-00A2-A105-27A50A7ED40B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5614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Introducción - Descripción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B90360E-9E3E-2D52-180D-F5827A3700E3}"/>
              </a:ext>
            </a:extLst>
          </p:cNvPr>
          <p:cNvSpPr>
            <a:spLocks/>
          </p:cNvSpPr>
          <p:nvPr/>
        </p:nvSpPr>
        <p:spPr bwMode="auto">
          <a:xfrm>
            <a:off x="820738" y="2151063"/>
            <a:ext cx="7500937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Metodología para la visualización interactiva de datos referentes a la Unión Europea.</a:t>
            </a:r>
          </a:p>
          <a:p>
            <a:pPr eaLnBrk="1"/>
            <a:endParaRPr lang="es-ES_tradnl" altLang="es-ES" sz="2000">
              <a:solidFill>
                <a:srgbClr val="0098CD"/>
              </a:solidFill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Comparación de datos económicos, sociales y relacionados con la energía, salud y bienestar entre otros.</a:t>
            </a: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Aplicación web donde se exponen las visualizaciones, divididas en categorías correspondientes a los temas tratados.</a:t>
            </a:r>
          </a:p>
        </p:txBody>
      </p:sp>
      <p:sp>
        <p:nvSpPr>
          <p:cNvPr id="8197" name="Marcador de número de diapositiva 1">
            <a:extLst>
              <a:ext uri="{FF2B5EF4-FFF2-40B4-BE49-F238E27FC236}">
                <a16:creationId xmlns:a16="http://schemas.microsoft.com/office/drawing/2014/main" id="{4927C2D3-24A2-84F1-46AD-005A9A3A8C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BAE43CB-5FC2-486C-99F2-8DAEAA06A998}" type="slidenum">
              <a:rPr lang="es-ES_tradnl" altLang="es-ES" smtClean="0">
                <a:solidFill>
                  <a:srgbClr val="FFFFFF"/>
                </a:solidFill>
              </a:rPr>
              <a:pPr/>
              <a:t>4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3C856708-48AF-900B-3DF5-B181FAE143C5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12F7DC5E-F921-4ECA-93A0-6A21A61420C8}" type="slidenum">
              <a:rPr lang="es-ES_tradnl" altLang="es-ES" sz="1200">
                <a:solidFill>
                  <a:srgbClr val="FFFFFF"/>
                </a:solidFill>
              </a:rPr>
              <a:pPr algn="r" eaLnBrk="1"/>
              <a:t>5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3820351-8ECC-F105-382D-404C27529DAD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5614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Introducción - Motivaciones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7451BE1-A86E-614B-7E79-A086AB8C219A}"/>
              </a:ext>
            </a:extLst>
          </p:cNvPr>
          <p:cNvSpPr>
            <a:spLocks/>
          </p:cNvSpPr>
          <p:nvPr/>
        </p:nvSpPr>
        <p:spPr bwMode="auto">
          <a:xfrm>
            <a:off x="820738" y="1536700"/>
            <a:ext cx="7500937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Singularidad del tema propuesto.</a:t>
            </a: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Labor de la UE cuestionada.</a:t>
            </a: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Reunir información dispersa en otros medios.</a:t>
            </a: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Datos objetivos al alcance de todos.</a:t>
            </a: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Facilitar la extracción de conocimiento.</a:t>
            </a: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Resolver problemas observados en otras metodologías similares.</a:t>
            </a:r>
          </a:p>
        </p:txBody>
      </p:sp>
      <p:sp>
        <p:nvSpPr>
          <p:cNvPr id="9221" name="Marcador de número de diapositiva 1">
            <a:extLst>
              <a:ext uri="{FF2B5EF4-FFF2-40B4-BE49-F238E27FC236}">
                <a16:creationId xmlns:a16="http://schemas.microsoft.com/office/drawing/2014/main" id="{BB1DC0F8-074A-E64E-41AF-4BF9E93E8A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6AA9C2B-AB11-4B91-966D-B6E6BC902877}" type="slidenum">
              <a:rPr lang="es-ES_tradnl" altLang="es-ES" smtClean="0">
                <a:solidFill>
                  <a:srgbClr val="FFFFFF"/>
                </a:solidFill>
              </a:rPr>
              <a:pPr/>
              <a:t>5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EC7FF55F-8751-40C1-B56B-79995BD5394F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C5D4E7F8-3DB1-48A5-97B7-1DF29B5FE361}" type="slidenum">
              <a:rPr lang="es-ES_tradnl" altLang="es-ES" sz="1200">
                <a:solidFill>
                  <a:srgbClr val="FFFFFF"/>
                </a:solidFill>
              </a:rPr>
              <a:pPr algn="r" eaLnBrk="1"/>
              <a:t>6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A4ADA7E-AF4F-0894-5ABC-DCFD7601D55A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5614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Introducción - Objetivos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EE88831-64B2-76C6-77DB-ABDEAC2FF339}"/>
              </a:ext>
            </a:extLst>
          </p:cNvPr>
          <p:cNvSpPr>
            <a:spLocks/>
          </p:cNvSpPr>
          <p:nvPr/>
        </p:nvSpPr>
        <p:spPr bwMode="auto">
          <a:xfrm>
            <a:off x="820738" y="1228725"/>
            <a:ext cx="750093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" altLang="es-ES" sz="2000" dirty="0">
                <a:sym typeface="Arial Narrow" panose="020B0606020202030204" pitchFamily="34" charset="0"/>
              </a:rPr>
              <a:t>Lograr que el usuario sea capaz de adquirir conocimiento de una forma sencilla e independiente.</a:t>
            </a:r>
            <a:endParaRPr lang="es-ES_tradnl" altLang="es-ES" sz="2000" dirty="0">
              <a:solidFill>
                <a:srgbClr val="0098CD"/>
              </a:solidFill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" altLang="es-ES" sz="2000" dirty="0">
                <a:sym typeface="Arial Narrow" panose="020B0606020202030204" pitchFamily="34" charset="0"/>
              </a:rPr>
              <a:t>Establecer los temas que se van a tratar e identificar las posibilidades de captura de los datos.</a:t>
            </a: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" altLang="es-ES" sz="2000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" altLang="es-ES" sz="2000" dirty="0">
                <a:sym typeface="Arial Narrow" panose="020B0606020202030204" pitchFamily="34" charset="0"/>
              </a:rPr>
              <a:t>Determinar y describir todos los datos.</a:t>
            </a: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" altLang="es-ES" sz="2000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" altLang="es-ES" sz="2000" dirty="0">
                <a:sym typeface="Arial Narrow" panose="020B0606020202030204" pitchFamily="34" charset="0"/>
              </a:rPr>
              <a:t>Desarrollar las visualizaciones interactivas que permitan al usuario adquirir conocimiento.</a:t>
            </a: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" altLang="es-ES" sz="2000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" altLang="es-ES" sz="2000" dirty="0">
                <a:sym typeface="Arial Narrow" panose="020B0606020202030204" pitchFamily="34" charset="0"/>
              </a:rPr>
              <a:t>Evaluar la metodología propuesta en un escenario real.</a:t>
            </a:r>
            <a:endParaRPr lang="es-ES_tradnl" altLang="es-ES" sz="2000" dirty="0">
              <a:sym typeface="Arial Narrow" panose="020B0606020202030204" pitchFamily="34" charset="0"/>
            </a:endParaRPr>
          </a:p>
        </p:txBody>
      </p:sp>
      <p:sp>
        <p:nvSpPr>
          <p:cNvPr id="10245" name="Marcador de número de diapositiva 1">
            <a:extLst>
              <a:ext uri="{FF2B5EF4-FFF2-40B4-BE49-F238E27FC236}">
                <a16:creationId xmlns:a16="http://schemas.microsoft.com/office/drawing/2014/main" id="{F35E5732-AB7F-3BC9-2FC4-AF41BC32B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60AF1BD4-F860-4CE7-8D7C-4CEC6ECF8B6C}" type="slidenum">
              <a:rPr lang="es-ES_tradnl" altLang="es-ES" smtClean="0">
                <a:solidFill>
                  <a:srgbClr val="FFFFFF"/>
                </a:solidFill>
              </a:rPr>
              <a:pPr/>
              <a:t>6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CA4D43A3-C163-AFF0-1A94-C9E2FAF45427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EDCC06CD-EC04-43EB-A6F4-CD8A61342C21}" type="slidenum">
              <a:rPr lang="es-ES_tradnl" altLang="es-ES" sz="1200">
                <a:solidFill>
                  <a:srgbClr val="FFFFFF"/>
                </a:solidFill>
              </a:rPr>
              <a:pPr algn="r" eaLnBrk="1"/>
              <a:t>7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D6F2ADD-48F6-C57E-CC84-1623F71BC627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5614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Estado del arte – Trabajos previos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B374C00-094F-3789-ACE3-A3B474233EDA}"/>
              </a:ext>
            </a:extLst>
          </p:cNvPr>
          <p:cNvSpPr>
            <a:spLocks/>
          </p:cNvSpPr>
          <p:nvPr/>
        </p:nvSpPr>
        <p:spPr bwMode="auto">
          <a:xfrm>
            <a:off x="820738" y="1074738"/>
            <a:ext cx="7500937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Principales observaciones:</a:t>
            </a:r>
          </a:p>
          <a:p>
            <a:pPr eaLnBrk="1"/>
            <a:endParaRPr lang="es-ES_tradnl" altLang="es-ES" sz="2000">
              <a:solidFill>
                <a:srgbClr val="0098CD"/>
              </a:solidFill>
              <a:sym typeface="Arial Narrow" panose="020B0606020202030204" pitchFamily="34" charset="0"/>
            </a:endParaRP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Ambigüedad</a:t>
            </a: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>
              <a:sym typeface="Arial Narrow" panose="020B0606020202030204" pitchFamily="34" charset="0"/>
            </a:endParaRP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Falta de contexto</a:t>
            </a: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>
              <a:sym typeface="Arial Narrow" panose="020B0606020202030204" pitchFamily="34" charset="0"/>
            </a:endParaRP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Falta de completitud</a:t>
            </a: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>
              <a:sym typeface="Arial Narrow" panose="020B0606020202030204" pitchFamily="34" charset="0"/>
            </a:endParaRP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Subjetividad</a:t>
            </a: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>
              <a:sym typeface="Arial Narrow" panose="020B0606020202030204" pitchFamily="34" charset="0"/>
            </a:endParaRP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Datos puntuales, sin perspectiva de tiempo</a:t>
            </a: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>
              <a:sym typeface="Arial Narrow" panose="020B0606020202030204" pitchFamily="34" charset="0"/>
            </a:endParaRP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Temática no agrupada por categorías</a:t>
            </a: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>
              <a:sym typeface="Arial Narrow" panose="020B0606020202030204" pitchFamily="34" charset="0"/>
            </a:endParaRP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Visualizaciones estáticas y poco llamativas</a:t>
            </a:r>
          </a:p>
        </p:txBody>
      </p:sp>
      <p:sp>
        <p:nvSpPr>
          <p:cNvPr id="11269" name="Marcador de número de diapositiva 1">
            <a:extLst>
              <a:ext uri="{FF2B5EF4-FFF2-40B4-BE49-F238E27FC236}">
                <a16:creationId xmlns:a16="http://schemas.microsoft.com/office/drawing/2014/main" id="{AB21C0DB-A6AA-7E39-034E-449034DE9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E7813529-2FD4-4EB3-A6BF-3A79EB334140}" type="slidenum">
              <a:rPr lang="es-ES_tradnl" altLang="es-ES" smtClean="0">
                <a:solidFill>
                  <a:srgbClr val="FFFFFF"/>
                </a:solidFill>
              </a:rPr>
              <a:pPr/>
              <a:t>7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321F877A-8CD9-1C76-37B7-C20C6511D2C0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B5F9F75D-F03E-4A0A-9ED5-3F8FCDCE6C4E}" type="slidenum">
              <a:rPr lang="es-ES_tradnl" altLang="es-ES" sz="1200">
                <a:solidFill>
                  <a:srgbClr val="FFFFFF"/>
                </a:solidFill>
              </a:rPr>
              <a:pPr algn="r" eaLnBrk="1"/>
              <a:t>8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38F87AA-5829-B3B5-5614-A9544011F5CB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439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Estado del arte – Soluciones propuestas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D6BD1FC-711E-00CF-DC3C-31C8781E99D2}"/>
              </a:ext>
            </a:extLst>
          </p:cNvPr>
          <p:cNvSpPr>
            <a:spLocks/>
          </p:cNvSpPr>
          <p:nvPr/>
        </p:nvSpPr>
        <p:spPr bwMode="auto">
          <a:xfrm>
            <a:off x="820738" y="1690688"/>
            <a:ext cx="7500937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ym typeface="Arial Narrow" panose="020B0606020202030204" pitchFamily="34" charset="0"/>
              </a:rPr>
              <a:t>Simplicidad y claridad en las visualizaciones, cómodo, intuitivo y funcional.</a:t>
            </a: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ym typeface="Arial Narrow" panose="020B0606020202030204" pitchFamily="34" charset="0"/>
              </a:rPr>
              <a:t>Relacionar las visualizaciones entre si y división en categorías.</a:t>
            </a: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ym typeface="Arial Narrow" panose="020B0606020202030204" pitchFamily="34" charset="0"/>
              </a:rPr>
              <a:t>Datos completos y de fuentes fiables</a:t>
            </a: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>
                <a:sym typeface="Arial Narrow" panose="020B0606020202030204" pitchFamily="34" charset="0"/>
              </a:rPr>
              <a:t>Datos objetivos</a:t>
            </a:r>
            <a:endParaRPr lang="es-ES_tradnl" altLang="es-ES" sz="2000" dirty="0">
              <a:sym typeface="Arial Narrow" panose="020B0606020202030204" pitchFamily="34" charset="0"/>
            </a:endParaRP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ym typeface="Arial Narrow" panose="020B0606020202030204" pitchFamily="34" charset="0"/>
              </a:rPr>
              <a:t>Añadir evolución en el tiempo</a:t>
            </a:r>
          </a:p>
          <a:p>
            <a:pPr lvl="2"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ym typeface="Arial Narrow" panose="020B0606020202030204" pitchFamily="34" charset="0"/>
            </a:endParaRPr>
          </a:p>
          <a:p>
            <a:pPr eaLnBrk="1"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ym typeface="Arial Narrow" panose="020B0606020202030204" pitchFamily="34" charset="0"/>
              </a:rPr>
              <a:t>Visualizaciones interactivas y estéticas</a:t>
            </a:r>
          </a:p>
        </p:txBody>
      </p:sp>
      <p:sp>
        <p:nvSpPr>
          <p:cNvPr id="12293" name="Marcador de número de diapositiva 1">
            <a:extLst>
              <a:ext uri="{FF2B5EF4-FFF2-40B4-BE49-F238E27FC236}">
                <a16:creationId xmlns:a16="http://schemas.microsoft.com/office/drawing/2014/main" id="{2198B701-CD3D-20F9-3E0D-665147C46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4F1F1863-50AF-41D9-8283-638C38B366B9}" type="slidenum">
              <a:rPr lang="es-ES_tradnl" altLang="es-ES" smtClean="0">
                <a:solidFill>
                  <a:srgbClr val="FFFFFF"/>
                </a:solidFill>
              </a:rPr>
              <a:pPr/>
              <a:t>8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15191852-2623-F9F5-9962-4CAF9C8833CA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CEE73C98-200F-4E23-AA46-F61DF2F9BF15}" type="slidenum">
              <a:rPr lang="es-ES_tradnl" altLang="es-ES" sz="1200">
                <a:solidFill>
                  <a:srgbClr val="FFFFFF"/>
                </a:solidFill>
              </a:rPr>
              <a:pPr algn="r" eaLnBrk="1"/>
              <a:t>9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368D620-FED4-3164-4168-9007736B8112}"/>
              </a:ext>
            </a:extLst>
          </p:cNvPr>
          <p:cNvSpPr>
            <a:spLocks/>
          </p:cNvSpPr>
          <p:nvPr/>
        </p:nvSpPr>
        <p:spPr bwMode="auto">
          <a:xfrm>
            <a:off x="446088" y="303213"/>
            <a:ext cx="779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Desarrollo de la metodología</a:t>
            </a:r>
            <a:endParaRPr lang="es-ES_tradnl" altLang="es-ES" dirty="0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13316" name="Marcador de número de diapositiva 1">
            <a:extLst>
              <a:ext uri="{FF2B5EF4-FFF2-40B4-BE49-F238E27FC236}">
                <a16:creationId xmlns:a16="http://schemas.microsoft.com/office/drawing/2014/main" id="{3BE0E1E8-2D84-B38C-50E4-D59FBA8A86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019E8E56-43A9-4397-8B0F-E3BB2F32D082}" type="slidenum">
              <a:rPr lang="es-ES_tradnl" altLang="es-ES" smtClean="0">
                <a:solidFill>
                  <a:srgbClr val="FFFFFF"/>
                </a:solidFill>
              </a:rPr>
              <a:pPr/>
              <a:t>9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53675F-456A-BEE9-7240-E9CE22FF8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417" y="1030092"/>
            <a:ext cx="3291165" cy="47978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Default - 1_Quote slide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 - 1_Quote slide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000000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6EA8ECB3752940964BE4F6F2A96433" ma:contentTypeVersion="2" ma:contentTypeDescription="Crear nuevo documento." ma:contentTypeScope="" ma:versionID="aa0d9fcbab622df3c6922161d86c2df8">
  <xsd:schema xmlns:xsd="http://www.w3.org/2001/XMLSchema" xmlns:xs="http://www.w3.org/2001/XMLSchema" xmlns:p="http://schemas.microsoft.com/office/2006/metadata/properties" xmlns:ns2="41deaed2-0a69-4219-9e4f-045dfe6a99b2" targetNamespace="http://schemas.microsoft.com/office/2006/metadata/properties" ma:root="true" ma:fieldsID="427e59206d012503289dc03a4a7c7186" ns2:_="">
    <xsd:import namespace="41deaed2-0a69-4219-9e4f-045dfe6a99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eaed2-0a69-4219-9e4f-045dfe6a99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3D55E-82F0-4D8B-A452-241917F1076F}">
  <ds:schemaRefs>
    <ds:schemaRef ds:uri="41deaed2-0a69-4219-9e4f-045dfe6a99b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CE797F4-9660-42E2-AAB8-C9BE9EA06C69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69630020-D035-49C1-B619-DF404BB3A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eaed2-0a69-4219-9e4f-045dfe6a99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1187</Words>
  <Application>Microsoft Office PowerPoint</Application>
  <PresentationFormat>Presentación en pantalla (4:3)</PresentationFormat>
  <Paragraphs>241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Arial </vt:lpstr>
      <vt:lpstr>Arial Narrow</vt:lpstr>
      <vt:lpstr>Avenir Roman</vt:lpstr>
      <vt:lpstr>Courier New</vt:lpstr>
      <vt:lpstr>Unit</vt:lpstr>
      <vt:lpstr>Default</vt:lpstr>
      <vt:lpstr>Default - 1_Quote slide</vt:lpstr>
      <vt:lpstr>Metodología para la visualización interactiva de datos de la Unión Europea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María Gómez Espinosa</dc:creator>
  <cp:lastModifiedBy>Roberto Barroso Garcia</cp:lastModifiedBy>
  <cp:revision>89</cp:revision>
  <dcterms:modified xsi:type="dcterms:W3CDTF">2022-05-31T20:58:54Z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SharedWithUsers">
    <vt:lpwstr>Montserrat Boix Teruel;Cristina Jiménez Hernández</vt:lpwstr>
  </property>
  <property fmtid="{D5CDD505-2E9C-101B-9397-08002B2CF9AE}" pid="3" name="SharedWithUsers">
    <vt:lpwstr>1683;#Montserrat Boix Teruel;#2148;#Cristina Jiménez Hernández</vt:lpwstr>
  </property>
</Properties>
</file>