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26" r:id="rId3"/>
    <p:sldId id="304" r:id="rId4"/>
    <p:sldId id="265" r:id="rId5"/>
    <p:sldId id="298" r:id="rId6"/>
    <p:sldId id="299" r:id="rId7"/>
    <p:sldId id="301" r:id="rId8"/>
    <p:sldId id="308" r:id="rId9"/>
    <p:sldId id="303" r:id="rId10"/>
    <p:sldId id="333" r:id="rId11"/>
    <p:sldId id="334" r:id="rId12"/>
    <p:sldId id="323" r:id="rId13"/>
    <p:sldId id="320" r:id="rId14"/>
    <p:sldId id="315" r:id="rId15"/>
    <p:sldId id="263" r:id="rId16"/>
    <p:sldId id="337" r:id="rId17"/>
    <p:sldId id="260" r:id="rId18"/>
    <p:sldId id="316" r:id="rId19"/>
    <p:sldId id="325" r:id="rId20"/>
    <p:sldId id="317" r:id="rId21"/>
    <p:sldId id="307" r:id="rId22"/>
    <p:sldId id="338" r:id="rId23"/>
    <p:sldId id="332" r:id="rId24"/>
    <p:sldId id="340" r:id="rId25"/>
    <p:sldId id="324" r:id="rId26"/>
    <p:sldId id="285" r:id="rId27"/>
    <p:sldId id="259" r:id="rId28"/>
    <p:sldId id="300" r:id="rId29"/>
    <p:sldId id="313" r:id="rId30"/>
    <p:sldId id="327" r:id="rId31"/>
    <p:sldId id="266" r:id="rId32"/>
    <p:sldId id="281" r:id="rId33"/>
    <p:sldId id="282" r:id="rId34"/>
    <p:sldId id="283" r:id="rId35"/>
    <p:sldId id="284" r:id="rId36"/>
    <p:sldId id="292" r:id="rId37"/>
    <p:sldId id="314" r:id="rId38"/>
    <p:sldId id="286" r:id="rId39"/>
    <p:sldId id="287" r:id="rId40"/>
    <p:sldId id="297" r:id="rId41"/>
    <p:sldId id="311" r:id="rId42"/>
    <p:sldId id="267" r:id="rId43"/>
    <p:sldId id="309" r:id="rId44"/>
    <p:sldId id="268" r:id="rId45"/>
    <p:sldId id="312" r:id="rId46"/>
    <p:sldId id="269" r:id="rId47"/>
    <p:sldId id="280" r:id="rId48"/>
    <p:sldId id="296" r:id="rId49"/>
    <p:sldId id="293" r:id="rId50"/>
    <p:sldId id="294" r:id="rId51"/>
    <p:sldId id="329" r:id="rId52"/>
    <p:sldId id="271" r:id="rId53"/>
    <p:sldId id="272" r:id="rId54"/>
    <p:sldId id="289" r:id="rId55"/>
    <p:sldId id="295" r:id="rId56"/>
    <p:sldId id="276" r:id="rId57"/>
    <p:sldId id="273" r:id="rId58"/>
    <p:sldId id="274" r:id="rId59"/>
    <p:sldId id="339" r:id="rId60"/>
    <p:sldId id="275" r:id="rId61"/>
    <p:sldId id="330" r:id="rId62"/>
    <p:sldId id="335" r:id="rId63"/>
    <p:sldId id="288" r:id="rId64"/>
    <p:sldId id="305" r:id="rId65"/>
    <p:sldId id="331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074" autoAdjust="0"/>
    <p:restoredTop sz="94161" autoAdjust="0"/>
  </p:normalViewPr>
  <p:slideViewPr>
    <p:cSldViewPr snapToGrid="0" snapToObjects="1">
      <p:cViewPr varScale="1">
        <p:scale>
          <a:sx n="61" d="100"/>
          <a:sy n="61" d="100"/>
        </p:scale>
        <p:origin x="78" y="2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106582"/>
            <a:ext cx="10058400" cy="1470025"/>
          </a:xfrm>
        </p:spPr>
        <p:txBody>
          <a:bodyPr tIns="0" rIns="0" b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81400"/>
            <a:ext cx="8534400" cy="457200"/>
          </a:xfrm>
        </p:spPr>
        <p:txBody>
          <a:bodyPr tIns="0" rIns="0" bIns="0">
            <a:noAutofit/>
          </a:bodyPr>
          <a:lstStyle>
            <a:lvl1pPr marL="0" indent="0" algn="l">
              <a:buNone/>
              <a:defRPr sz="2200" b="1" i="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440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2626784" y="2525713"/>
            <a:ext cx="0" cy="172561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4D4D4D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62655" y="2697482"/>
            <a:ext cx="8530844" cy="615553"/>
          </a:xfrm>
        </p:spPr>
        <p:txBody>
          <a:bodyPr>
            <a:spAutoFit/>
          </a:bodyPr>
          <a:lstStyle>
            <a:lvl1pPr marL="0" indent="0">
              <a:buNone/>
              <a:defRPr sz="34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2655" y="3374138"/>
            <a:ext cx="8530844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161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460569" y="5943603"/>
            <a:ext cx="1462617" cy="72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067302" y="6419853"/>
            <a:ext cx="2044700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9904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AD41ED7C-06D2-47B7-9B0A-6F84062E8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1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A317EC-07CC-42C5-8204-F4815EDD00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19200" y="1319213"/>
            <a:ext cx="9855200" cy="0"/>
          </a:xfrm>
          <a:prstGeom prst="line">
            <a:avLst/>
          </a:prstGeom>
          <a:ln>
            <a:solidFill>
              <a:srgbClr val="DF92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9855200" cy="1143000"/>
          </a:xfrm>
        </p:spPr>
        <p:txBody>
          <a:bodyPr/>
          <a:lstStyle>
            <a:lvl1pPr>
              <a:defRPr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9686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19200" y="1319213"/>
            <a:ext cx="9855200" cy="0"/>
          </a:xfrm>
          <a:prstGeom prst="line">
            <a:avLst/>
          </a:prstGeom>
          <a:ln>
            <a:solidFill>
              <a:srgbClr val="DF92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9855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4775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99200" y="1600200"/>
            <a:ext cx="4775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999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19200" y="1319213"/>
            <a:ext cx="9855200" cy="0"/>
          </a:xfrm>
          <a:prstGeom prst="line">
            <a:avLst/>
          </a:prstGeom>
          <a:ln>
            <a:solidFill>
              <a:srgbClr val="DF92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9855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4775200" cy="4191000"/>
          </a:xfrm>
        </p:spPr>
        <p:txBody>
          <a:bodyPr/>
          <a:lstStyle>
            <a:lvl1pPr marL="182880" indent="0">
              <a:buNone/>
              <a:defRPr/>
            </a:lvl1pPr>
            <a:lvl2pPr marL="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299200" y="1600200"/>
            <a:ext cx="4775200" cy="4191000"/>
          </a:xfrm>
        </p:spPr>
        <p:txBody>
          <a:bodyPr/>
          <a:lstStyle>
            <a:lvl1pPr marL="182880" indent="0">
              <a:buNone/>
              <a:defRPr/>
            </a:lvl1pPr>
            <a:lvl2pPr marL="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11249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219200" y="1319213"/>
            <a:ext cx="9855200" cy="0"/>
          </a:xfrm>
          <a:prstGeom prst="line">
            <a:avLst/>
          </a:prstGeom>
          <a:ln>
            <a:solidFill>
              <a:srgbClr val="DF92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9855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4775200" cy="4191000"/>
          </a:xfrm>
        </p:spPr>
        <p:txBody>
          <a:bodyPr/>
          <a:lstStyle>
            <a:lvl1pPr marL="182880" indent="0">
              <a:buNone/>
              <a:defRPr/>
            </a:lvl1pPr>
            <a:lvl2pPr marL="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299200" y="1600200"/>
            <a:ext cx="4775200" cy="4191000"/>
          </a:xfrm>
        </p:spPr>
        <p:txBody>
          <a:bodyPr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534354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19200" y="1319213"/>
            <a:ext cx="9855200" cy="0"/>
          </a:xfrm>
          <a:prstGeom prst="line">
            <a:avLst/>
          </a:prstGeom>
          <a:ln>
            <a:solidFill>
              <a:srgbClr val="DF92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9855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2"/>
          </p:nvPr>
        </p:nvSpPr>
        <p:spPr>
          <a:xfrm>
            <a:off x="1219200" y="1600200"/>
            <a:ext cx="9855200" cy="419100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77225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19200" y="1319213"/>
            <a:ext cx="9855200" cy="0"/>
          </a:xfrm>
          <a:prstGeom prst="line">
            <a:avLst/>
          </a:prstGeom>
          <a:ln>
            <a:solidFill>
              <a:srgbClr val="DF92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9855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9855200" cy="457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435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89955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219200" y="1319213"/>
            <a:ext cx="9855200" cy="0"/>
          </a:xfrm>
          <a:prstGeom prst="line">
            <a:avLst/>
          </a:prstGeom>
          <a:ln>
            <a:solidFill>
              <a:srgbClr val="DF92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9855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9884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0"/>
          <p:cNvSpPr>
            <a:spLocks noChangeShapeType="1"/>
          </p:cNvSpPr>
          <p:nvPr userDrawn="1"/>
        </p:nvSpPr>
        <p:spPr bwMode="auto">
          <a:xfrm>
            <a:off x="4000500" y="1881188"/>
            <a:ext cx="0" cy="311626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4D4D4D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8160" y="2057400"/>
            <a:ext cx="7546848" cy="523220"/>
          </a:xfrm>
        </p:spPr>
        <p:txBody>
          <a:bodyPr/>
          <a:lstStyle>
            <a:lvl1pPr algn="l">
              <a:defRPr sz="3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328160" y="3358136"/>
            <a:ext cx="7559040" cy="46166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328159" y="3787902"/>
            <a:ext cx="4422140" cy="365760"/>
          </a:xfrm>
        </p:spPr>
        <p:txBody>
          <a:bodyPr wrap="none"/>
          <a:lstStyle>
            <a:lvl1pPr marL="0" indent="0">
              <a:buNone/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tabLst>
                <a:tab pos="1143000" algn="ctr"/>
                <a:tab pos="1717675" algn="ctr"/>
                <a:tab pos="1887538" algn="ctr"/>
              </a:tabLst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4D4D4D"/>
                </a:solidFill>
                <a:latin typeface="Arial" charset="0"/>
                <a:ea typeface="ＭＳ Ｐゴシック" charset="0"/>
                <a:cs typeface="ＭＳ Ｐゴシック" charset="0"/>
              </a:rPr>
              <a:t>Confidential | ‹#›</a:t>
            </a:r>
          </a:p>
        </p:txBody>
      </p:sp>
    </p:spTree>
    <p:extLst>
      <p:ext uri="{BB962C8B-B14F-4D97-AF65-F5344CB8AC3E}">
        <p14:creationId xmlns:p14="http://schemas.microsoft.com/office/powerpoint/2010/main" val="390231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994400"/>
            <a:ext cx="12192000" cy="863600"/>
          </a:xfrm>
          <a:prstGeom prst="rect">
            <a:avLst/>
          </a:prstGeom>
          <a:solidFill>
            <a:srgbClr val="D3D3C9">
              <a:alpha val="5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71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985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1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600200"/>
            <a:ext cx="9855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11285116" y="6275388"/>
            <a:ext cx="855133" cy="341312"/>
          </a:xfrm>
          <a:prstGeom prst="rect">
            <a:avLst/>
          </a:prstGeom>
        </p:spPr>
        <p:txBody>
          <a:bodyPr/>
          <a:lstStyle>
            <a:lvl1pPr marL="1825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B011E"/>
              </a:buClr>
              <a:buSzPct val="80000"/>
              <a:defRPr/>
            </a:pPr>
            <a:fld id="{0C55AA0B-4A48-C649-920A-8BBBE0408711}" type="slidenum">
              <a:rPr lang="en-US" sz="1100" smtClean="0">
                <a:solidFill>
                  <a:srgbClr val="7F7F7F"/>
                </a:solidFill>
                <a:latin typeface="Arial" charset="0"/>
                <a:cs typeface="Arial" charset="0"/>
              </a:rPr>
              <a:pPr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B011E"/>
                </a:buClr>
                <a:buSzPct val="80000"/>
                <a:defRPr/>
              </a:pPr>
              <a:t>‹#›</a:t>
            </a:fld>
            <a:endParaRPr lang="en-US" sz="1100" dirty="0" smtClean="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pic>
        <p:nvPicPr>
          <p:cNvPr id="7174" name="Picture 1" descr="HMSIT_Logo_Final.eps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95"/>
          <a:stretch>
            <a:fillRect/>
          </a:stretch>
        </p:blipFill>
        <p:spPr bwMode="auto">
          <a:xfrm>
            <a:off x="6778288" y="6119813"/>
            <a:ext cx="463054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2266" y="6119813"/>
            <a:ext cx="2708962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spcBef>
                <a:spcPts val="0"/>
              </a:spcBef>
            </a:pPr>
            <a:r>
              <a:rPr lang="en-US" sz="1600" dirty="0" smtClean="0">
                <a:latin typeface="Copperplate Gothic Bold" pitchFamily="34" charset="0"/>
              </a:rPr>
              <a:t>Research Computing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latin typeface="Arial"/>
                <a:cs typeface="Arial"/>
              </a:rPr>
              <a:t>https://</a:t>
            </a:r>
            <a:r>
              <a:rPr lang="en-US" sz="1200" i="1" dirty="0" err="1" smtClean="0">
                <a:latin typeface="Arial"/>
                <a:cs typeface="Arial"/>
              </a:rPr>
              <a:t>rc.hms.harvard.edu</a:t>
            </a:r>
            <a:r>
              <a:rPr lang="en-US" sz="1200" i="1" dirty="0" smtClean="0">
                <a:latin typeface="Arial"/>
                <a:cs typeface="Arial"/>
              </a:rPr>
              <a:t>/</a:t>
            </a:r>
            <a:endParaRPr lang="en-US" sz="1200" b="1" i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40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Georgia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Georgia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Georgia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Georgia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Georgia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9pPr>
    </p:titleStyle>
    <p:bodyStyle>
      <a:lvl1pPr marL="457200" indent="-273050" algn="l" rtl="0" eaLnBrk="1" fontAlgn="base" hangingPunct="1">
        <a:spcBef>
          <a:spcPts val="575"/>
        </a:spcBef>
        <a:spcAft>
          <a:spcPts val="600"/>
        </a:spcAft>
        <a:buClr>
          <a:srgbClr val="FF2525"/>
        </a:buClr>
        <a:buSzPct val="80000"/>
        <a:buFont typeface="Arial" charset="0"/>
        <a:buChar char="•"/>
        <a:defRPr sz="2400" kern="1200">
          <a:solidFill>
            <a:srgbClr val="262626"/>
          </a:solidFill>
          <a:latin typeface="Arial"/>
          <a:ea typeface="ＭＳ Ｐゴシック" charset="0"/>
          <a:cs typeface="MS PGothic" pitchFamily="34" charset="-128"/>
        </a:defRPr>
      </a:lvl1pPr>
      <a:lvl2pPr marL="739775" indent="-228600" algn="l" rtl="0" eaLnBrk="1" fontAlgn="base" hangingPunct="1">
        <a:spcBef>
          <a:spcPts val="438"/>
        </a:spcBef>
        <a:spcAft>
          <a:spcPct val="0"/>
        </a:spcAft>
        <a:buClr>
          <a:srgbClr val="FF2525"/>
        </a:buClr>
        <a:buSzPct val="60000"/>
        <a:buFont typeface="Lucida Grande" charset="0"/>
        <a:buChar char="º"/>
        <a:defRPr kern="1200">
          <a:solidFill>
            <a:srgbClr val="262626"/>
          </a:solidFill>
          <a:latin typeface="Arial"/>
          <a:ea typeface="MS PGothic" pitchFamily="34" charset="-128"/>
          <a:cs typeface="MS PGothic" charset="0"/>
        </a:defRPr>
      </a:lvl2pPr>
      <a:lvl3pPr marL="1143000" indent="-228600" algn="l" rtl="0" eaLnBrk="1" fontAlgn="base" hangingPunct="1">
        <a:spcBef>
          <a:spcPts val="438"/>
        </a:spcBef>
        <a:spcAft>
          <a:spcPct val="0"/>
        </a:spcAft>
        <a:buClr>
          <a:srgbClr val="FF2525"/>
        </a:buClr>
        <a:buSzPct val="80000"/>
        <a:buFont typeface="Arial" charset="0"/>
        <a:buChar char="•"/>
        <a:defRPr kern="1200">
          <a:solidFill>
            <a:srgbClr val="262626"/>
          </a:solidFill>
          <a:latin typeface="Arial"/>
          <a:ea typeface="MS PGothic" pitchFamily="34" charset="-128"/>
          <a:cs typeface="MS PGothic" charset="0"/>
        </a:defRPr>
      </a:lvl3pPr>
      <a:lvl4pPr marL="1600200" indent="-228600" algn="l" rtl="0" eaLnBrk="1" fontAlgn="base" hangingPunct="1">
        <a:spcBef>
          <a:spcPts val="438"/>
        </a:spcBef>
        <a:spcAft>
          <a:spcPct val="0"/>
        </a:spcAft>
        <a:buClr>
          <a:srgbClr val="FF2525"/>
        </a:buClr>
        <a:buSzPct val="60000"/>
        <a:buFont typeface="Lucida Grande" charset="0"/>
        <a:buChar char="º"/>
        <a:defRPr kern="1200">
          <a:solidFill>
            <a:srgbClr val="262626"/>
          </a:solidFill>
          <a:latin typeface="Arial"/>
          <a:ea typeface="MS PGothic" pitchFamily="34" charset="-128"/>
          <a:cs typeface="MS PGothic" charset="0"/>
        </a:defRPr>
      </a:lvl4pPr>
      <a:lvl5pPr marL="2057400" indent="-228600" algn="l" rtl="0" eaLnBrk="1" fontAlgn="base" hangingPunct="1">
        <a:spcBef>
          <a:spcPts val="438"/>
        </a:spcBef>
        <a:spcAft>
          <a:spcPct val="0"/>
        </a:spcAft>
        <a:buClr>
          <a:srgbClr val="FF2525"/>
        </a:buClr>
        <a:buSzPct val="80000"/>
        <a:buFont typeface="Arial" charset="0"/>
        <a:buChar char="•"/>
        <a:defRPr kern="1200">
          <a:solidFill>
            <a:srgbClr val="262626"/>
          </a:solidFill>
          <a:latin typeface="Arial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0092867415005498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5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mailto:rchelp@hms.harvard.edu" TargetMode="External"/><Relationship Id="rId2" Type="http://schemas.openxmlformats.org/officeDocument/2006/relationships/hyperlink" Target="http://rc.hms.harvard.edu/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Next-Generation Sequencing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 Holton</a:t>
            </a:r>
          </a:p>
          <a:p>
            <a:r>
              <a:rPr lang="en-US" dirty="0" smtClean="0"/>
              <a:t>HMS Research Computing</a:t>
            </a:r>
          </a:p>
          <a:p>
            <a:r>
              <a:rPr lang="en-US" dirty="0" smtClean="0"/>
              <a:t>Genetics 303qc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SMRT technology: Single Molecule, Real-Time</a:t>
            </a:r>
          </a:p>
          <a:p>
            <a:r>
              <a:rPr lang="en-US" dirty="0" smtClean="0"/>
              <a:t>Long read lengths (circularized)</a:t>
            </a:r>
          </a:p>
          <a:p>
            <a:r>
              <a:rPr lang="en-US" dirty="0" smtClean="0"/>
              <a:t>Zero-mode waveguides (illuminate well)</a:t>
            </a:r>
          </a:p>
          <a:p>
            <a:r>
              <a:rPr lang="en-US" dirty="0" smtClean="0"/>
              <a:t>Labelled </a:t>
            </a:r>
            <a:r>
              <a:rPr lang="en-US" dirty="0" err="1" smtClean="0"/>
              <a:t>flurophores</a:t>
            </a:r>
            <a:endParaRPr lang="en-US" dirty="0" smtClean="0"/>
          </a:p>
          <a:p>
            <a:r>
              <a:rPr lang="en-US" dirty="0" smtClean="0"/>
              <a:t>“Movie” of sequence-by-synthesis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acific Biosystems Sequel product20150910_7921_PacBio_Sequel.C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489" y="1962068"/>
            <a:ext cx="2369911" cy="399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628568"/>
            <a:ext cx="3419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1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Oxford </a:t>
            </a:r>
            <a:r>
              <a:rPr lang="en-US" dirty="0" err="1" smtClean="0"/>
              <a:t>NanoPore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Biological or synthetic pores</a:t>
            </a:r>
          </a:p>
          <a:p>
            <a:r>
              <a:rPr lang="en-US" dirty="0" smtClean="0"/>
              <a:t>Measure change in current through pore</a:t>
            </a:r>
          </a:p>
          <a:p>
            <a:r>
              <a:rPr lang="en-US" dirty="0" smtClean="0"/>
              <a:t>Long read lengths (200KB)</a:t>
            </a:r>
          </a:p>
          <a:p>
            <a:r>
              <a:rPr lang="en-US" dirty="0" smtClean="0"/>
              <a:t>Real Time</a:t>
            </a:r>
          </a:p>
          <a:p>
            <a:r>
              <a:rPr lang="en-US" dirty="0" smtClean="0"/>
              <a:t>Portable (USB)</a:t>
            </a:r>
          </a:p>
          <a:p>
            <a:r>
              <a:rPr lang="en-US" dirty="0" smtClean="0"/>
              <a:t>Application: any type of molecule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1" y="538162"/>
            <a:ext cx="3849688" cy="688739"/>
          </a:xfrm>
          <a:prstGeom prst="rect">
            <a:avLst/>
          </a:prstGeom>
        </p:spPr>
      </p:pic>
      <p:sp>
        <p:nvSpPr>
          <p:cNvPr id="8" name="AutoShape 2" descr="Nanopore Min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57" y="2237306"/>
            <a:ext cx="3434443" cy="259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6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Fluidigm</a:t>
            </a:r>
            <a:r>
              <a:rPr lang="en-US" dirty="0" smtClean="0"/>
              <a:t>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cell isolation</a:t>
            </a:r>
          </a:p>
          <a:p>
            <a:r>
              <a:rPr lang="en-US" dirty="0" smtClean="0"/>
              <a:t>Integrated fluidic circuit</a:t>
            </a:r>
          </a:p>
          <a:p>
            <a:r>
              <a:rPr lang="en-US" dirty="0" smtClean="0"/>
              <a:t>Stain captured cells/visualize for viability, cell surface markers, reporter genes</a:t>
            </a:r>
          </a:p>
          <a:p>
            <a:r>
              <a:rPr lang="en-US" dirty="0" smtClean="0"/>
              <a:t>Lyse for ‘</a:t>
            </a:r>
            <a:r>
              <a:rPr lang="en-US" dirty="0" err="1" smtClean="0"/>
              <a:t>seq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90" y="3648075"/>
            <a:ext cx="23812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4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NGS Technology Variations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DNA-</a:t>
            </a:r>
            <a:r>
              <a:rPr lang="en-US" dirty="0" err="1" smtClean="0"/>
              <a:t>seq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228" y="274638"/>
            <a:ext cx="5048001" cy="568068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76229" y="5585991"/>
            <a:ext cx="293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England </a:t>
            </a:r>
            <a:r>
              <a:rPr lang="en-US" dirty="0" err="1" smtClean="0"/>
              <a:t>Biolabs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ChIP-seq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530433"/>
            <a:ext cx="4051986" cy="5385458"/>
          </a:xfrm>
        </p:spPr>
      </p:pic>
      <p:sp>
        <p:nvSpPr>
          <p:cNvPr id="8" name="TextBox 7"/>
          <p:cNvSpPr txBox="1"/>
          <p:nvPr/>
        </p:nvSpPr>
        <p:spPr>
          <a:xfrm>
            <a:off x="8631382" y="5514109"/>
            <a:ext cx="324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Peter J. Park, Nature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6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ATAC-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TAC-Seq imag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56" y="846139"/>
            <a:ext cx="5820329" cy="503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01200" y="5549462"/>
            <a:ext cx="227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www.activemotif.com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2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Exome Sequencing - Capture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27" y="1600200"/>
            <a:ext cx="5988145" cy="4191000"/>
          </a:xfrm>
        </p:spPr>
      </p:pic>
      <p:sp>
        <p:nvSpPr>
          <p:cNvPr id="8" name="TextBox 7"/>
          <p:cNvSpPr txBox="1"/>
          <p:nvPr/>
        </p:nvSpPr>
        <p:spPr>
          <a:xfrm>
            <a:off x="6733309" y="5606534"/>
            <a:ext cx="532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Teer</a:t>
            </a:r>
            <a:r>
              <a:rPr lang="en-US" dirty="0" smtClean="0"/>
              <a:t> &amp; </a:t>
            </a:r>
            <a:r>
              <a:rPr lang="en-US" dirty="0" err="1" smtClean="0"/>
              <a:t>Mullikin</a:t>
            </a:r>
            <a:r>
              <a:rPr lang="en-US" dirty="0" smtClean="0"/>
              <a:t>, Human Molecular Genetics 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494" y="1056388"/>
            <a:ext cx="5220619" cy="47348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72914" y="5544457"/>
            <a:ext cx="153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Labome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: strand-specific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16" y="1600200"/>
            <a:ext cx="4394767" cy="4191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58400" y="5588000"/>
            <a:ext cx="164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Illumina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HMS Research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</a:t>
            </a:r>
            <a:r>
              <a:rPr lang="en-US" dirty="0" smtClean="0"/>
              <a:t>O2 </a:t>
            </a:r>
            <a:r>
              <a:rPr lang="en-US" dirty="0" smtClean="0"/>
              <a:t>High Performance Compute </a:t>
            </a:r>
            <a:r>
              <a:rPr lang="en-US" dirty="0" smtClean="0"/>
              <a:t>Cluster</a:t>
            </a:r>
            <a:endParaRPr lang="en-US" dirty="0" smtClean="0"/>
          </a:p>
          <a:p>
            <a:r>
              <a:rPr lang="en-US" dirty="0" smtClean="0"/>
              <a:t>Research Computing Consultants</a:t>
            </a:r>
          </a:p>
          <a:p>
            <a:pPr lvl="1"/>
            <a:r>
              <a:rPr lang="en-US" dirty="0" smtClean="0"/>
              <a:t>Planning experiments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Scaling/scripting</a:t>
            </a:r>
          </a:p>
          <a:p>
            <a:pPr marL="571500" indent="-342900"/>
            <a:r>
              <a:rPr lang="en-US" dirty="0" smtClean="0"/>
              <a:t>User Training</a:t>
            </a:r>
          </a:p>
          <a:p>
            <a:pPr marL="854075" lvl="1" indent="-342900"/>
            <a:r>
              <a:rPr lang="en-US" dirty="0" smtClean="0"/>
              <a:t>O2 for New/Orchestra users</a:t>
            </a:r>
          </a:p>
          <a:p>
            <a:pPr marL="854075" lvl="1" indent="-342900"/>
            <a:r>
              <a:rPr lang="en-US" dirty="0" smtClean="0"/>
              <a:t>R/Python/Perl/</a:t>
            </a:r>
            <a:r>
              <a:rPr lang="en-US" dirty="0" err="1" smtClean="0"/>
              <a:t>Matlab</a:t>
            </a:r>
            <a:endParaRPr lang="en-US" dirty="0" smtClean="0"/>
          </a:p>
          <a:p>
            <a:pPr marL="854075" lvl="1" indent="-342900"/>
            <a:r>
              <a:rPr lang="en-US" dirty="0" smtClean="0"/>
              <a:t>Parallel Computing/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854075" lvl="1" indent="-342900"/>
            <a:r>
              <a:rPr lang="en-US" dirty="0" smtClean="0"/>
              <a:t>NGS</a:t>
            </a:r>
          </a:p>
          <a:p>
            <a:pPr marL="854075" lvl="1" indent="-342900"/>
            <a:r>
              <a:rPr lang="en-US" dirty="0" smtClean="0"/>
              <a:t>Biostatistics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https://wiki.med.harvard.edu/pub/Orchestra/WebHome/HMS_orchestra-log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wiki.med.harvard.edu/pub/Orchestra/WebHome/HMS_orchestra-logo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s://wiki.med.harvard.edu/pub/Orchestra/WebHome/HMS_orchestra-logo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s://wiki.med.harvard.edu/pub/Orchestra/WebHome/HMS_orchestra-logo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376" y="2271635"/>
            <a:ext cx="1728264" cy="17282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73081" y="5288919"/>
            <a:ext cx="4635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solidFill>
                  <a:srgbClr val="0000FF"/>
                </a:solidFill>
              </a:rPr>
              <a:t>rchelp@hms.harvard.edu</a:t>
            </a:r>
            <a:endParaRPr lang="en-US" sz="32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592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miRNA-</a:t>
            </a:r>
            <a:r>
              <a:rPr lang="en-US" dirty="0" err="1" smtClean="0"/>
              <a:t>seq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68" y="1594684"/>
            <a:ext cx="7319399" cy="40513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05371" y="564605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 et al </a:t>
            </a:r>
            <a:r>
              <a:rPr lang="en-US" dirty="0" err="1" smtClean="0"/>
              <a:t>Biotechniques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Cell RNA-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43664"/>
            <a:ext cx="9855200" cy="3504071"/>
          </a:xfrm>
        </p:spPr>
      </p:pic>
    </p:spTree>
    <p:extLst>
      <p:ext uri="{BB962C8B-B14F-4D97-AF65-F5344CB8AC3E}">
        <p14:creationId xmlns:p14="http://schemas.microsoft.com/office/powerpoint/2010/main" val="259666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inDrop</a:t>
            </a:r>
            <a:endParaRPr lang="en-US" dirty="0"/>
          </a:p>
        </p:txBody>
      </p:sp>
      <p:pic>
        <p:nvPicPr>
          <p:cNvPr id="2050" name="Picture 2" descr="http://www.cell.com/cms/attachment/2108156822/2082341944/gr1_lrg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2" y="1622590"/>
            <a:ext cx="10831456" cy="364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59310" y="5612524"/>
            <a:ext cx="225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Klein et al Cell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87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Drop-</a:t>
            </a:r>
            <a:r>
              <a:rPr lang="en-US" dirty="0" err="1" smtClean="0"/>
              <a:t>seq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15" y="1782225"/>
            <a:ext cx="3193656" cy="3193656"/>
          </a:xfrm>
        </p:spPr>
      </p:pic>
      <p:sp>
        <p:nvSpPr>
          <p:cNvPr id="4" name="Rectangle 3"/>
          <p:cNvSpPr/>
          <p:nvPr/>
        </p:nvSpPr>
        <p:spPr>
          <a:xfrm>
            <a:off x="9281272" y="5606534"/>
            <a:ext cx="2570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u="sng" dirty="0" err="1">
                <a:hlinkClick r:id="rId3"/>
              </a:rPr>
              <a:t>Macosko</a:t>
            </a:r>
            <a:r>
              <a:rPr lang="fr-FR" u="sng" dirty="0">
                <a:hlinkClick r:id="rId3"/>
              </a:rPr>
              <a:t> et al., </a:t>
            </a:r>
            <a:r>
              <a:rPr lang="fr-FR" u="sng" dirty="0" err="1">
                <a:hlinkClick r:id="rId3"/>
              </a:rPr>
              <a:t>Cell</a:t>
            </a:r>
            <a:r>
              <a:rPr lang="fr-FR" u="sng" dirty="0">
                <a:hlinkClick r:id="rId3"/>
              </a:rPr>
              <a:t>, 2015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28" y="1998125"/>
            <a:ext cx="7648745" cy="29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54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18" y="1417637"/>
            <a:ext cx="8003255" cy="4679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10x Genomics Single Cell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79403" y="5572462"/>
            <a:ext cx="18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10x Genomics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10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HITS-CLIP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23" y="1758269"/>
            <a:ext cx="9550892" cy="304061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87771" y="5550932"/>
            <a:ext cx="45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Thomson et al Nucleic Acids Research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CLIP-</a:t>
            </a:r>
            <a:r>
              <a:rPr lang="en-US" dirty="0" err="1" smtClean="0"/>
              <a:t>seq</a:t>
            </a:r>
            <a:r>
              <a:rPr lang="en-US" dirty="0" smtClean="0"/>
              <a:t> Approaches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HITS-CLIP: UV crosslinking + IP</a:t>
            </a:r>
          </a:p>
          <a:p>
            <a:r>
              <a:rPr lang="en-US" dirty="0" smtClean="0"/>
              <a:t>PAR-CLIP: </a:t>
            </a:r>
            <a:r>
              <a:rPr lang="en-US" dirty="0" err="1" smtClean="0"/>
              <a:t>photoreactive</a:t>
            </a:r>
            <a:r>
              <a:rPr lang="en-US" dirty="0" smtClean="0"/>
              <a:t> </a:t>
            </a:r>
            <a:r>
              <a:rPr lang="en-US" dirty="0" err="1" smtClean="0"/>
              <a:t>ribonucleoside</a:t>
            </a:r>
            <a:r>
              <a:rPr lang="en-US" dirty="0" smtClean="0"/>
              <a:t> + UV crosslink + IP</a:t>
            </a:r>
          </a:p>
          <a:p>
            <a:r>
              <a:rPr lang="en-US" dirty="0" err="1" smtClean="0"/>
              <a:t>iCLIP</a:t>
            </a:r>
            <a:r>
              <a:rPr lang="en-US" dirty="0" smtClean="0"/>
              <a:t>: 3’ exonuclease to crosslink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Ribo-seq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28" y="454748"/>
            <a:ext cx="2175356" cy="5461144"/>
          </a:xfrm>
        </p:spPr>
      </p:pic>
      <p:sp>
        <p:nvSpPr>
          <p:cNvPr id="8" name="TextBox 7"/>
          <p:cNvSpPr txBox="1"/>
          <p:nvPr/>
        </p:nvSpPr>
        <p:spPr>
          <a:xfrm>
            <a:off x="9730510" y="5546560"/>
            <a:ext cx="222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Ingolia</a:t>
            </a:r>
            <a:r>
              <a:rPr lang="en-US" dirty="0" smtClean="0"/>
              <a:t>, Nature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42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16s Amplicon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Microbiome: study phylogeny and taxonomy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rRNA</a:t>
            </a:r>
            <a:endParaRPr lang="en-US" dirty="0" smtClean="0"/>
          </a:p>
          <a:p>
            <a:r>
              <a:rPr lang="en-US" dirty="0" smtClean="0"/>
              <a:t>Ideal for </a:t>
            </a:r>
            <a:r>
              <a:rPr lang="en-US" dirty="0" err="1" smtClean="0"/>
              <a:t>MiSeq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292" y="145143"/>
            <a:ext cx="2554169" cy="579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16461" y="5589565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Kong Science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27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Library Prep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Service vs DIY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9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Sequencers + Technology</a:t>
            </a:r>
          </a:p>
          <a:p>
            <a:pPr marL="18415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HiSeq</a:t>
            </a:r>
            <a:r>
              <a:rPr lang="en-US" sz="1600" dirty="0" smtClean="0"/>
              <a:t>/</a:t>
            </a:r>
            <a:r>
              <a:rPr lang="en-US" sz="1600" dirty="0" err="1" smtClean="0"/>
              <a:t>MiSeq</a:t>
            </a:r>
            <a:r>
              <a:rPr lang="en-US" sz="1600" dirty="0" smtClean="0"/>
              <a:t>/</a:t>
            </a:r>
            <a:r>
              <a:rPr lang="en-US" sz="1600" dirty="0" err="1" smtClean="0"/>
              <a:t>NextSeq</a:t>
            </a:r>
            <a:r>
              <a:rPr lang="en-US" sz="1600" dirty="0" smtClean="0"/>
              <a:t>/</a:t>
            </a:r>
            <a:r>
              <a:rPr lang="en-US" sz="1600" dirty="0" err="1" smtClean="0"/>
              <a:t>IonTorrent</a:t>
            </a:r>
            <a:r>
              <a:rPr lang="en-US" sz="1600" dirty="0" smtClean="0"/>
              <a:t>/</a:t>
            </a:r>
            <a:r>
              <a:rPr lang="en-US" sz="1600" dirty="0" err="1" smtClean="0"/>
              <a:t>PacBio</a:t>
            </a:r>
            <a:r>
              <a:rPr lang="en-US" sz="1600" dirty="0" smtClean="0"/>
              <a:t>/</a:t>
            </a:r>
            <a:r>
              <a:rPr lang="en-US" sz="1600" dirty="0" err="1" smtClean="0"/>
              <a:t>NanoPore</a:t>
            </a:r>
            <a:r>
              <a:rPr lang="en-US" sz="1600" dirty="0" smtClean="0"/>
              <a:t>/</a:t>
            </a:r>
            <a:r>
              <a:rPr lang="en-US" sz="1600" dirty="0" err="1" smtClean="0"/>
              <a:t>Fluidigm</a:t>
            </a:r>
            <a:endParaRPr lang="en-US" sz="1600" dirty="0" smtClean="0"/>
          </a:p>
          <a:p>
            <a:r>
              <a:rPr lang="en-US" sz="1600" dirty="0" smtClean="0"/>
              <a:t>NGS Branches</a:t>
            </a:r>
          </a:p>
          <a:p>
            <a:pPr marL="18415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DNA/</a:t>
            </a:r>
            <a:r>
              <a:rPr lang="en-US" sz="1600" dirty="0" err="1" smtClean="0"/>
              <a:t>ChIP</a:t>
            </a:r>
            <a:r>
              <a:rPr lang="en-US" sz="1600" dirty="0" smtClean="0"/>
              <a:t>/ATAC/Exome/RNA/miRNA/</a:t>
            </a:r>
            <a:r>
              <a:rPr lang="en-US" sz="1600" dirty="0" err="1" smtClean="0"/>
              <a:t>SingleCell</a:t>
            </a:r>
            <a:r>
              <a:rPr lang="en-US" sz="1600" dirty="0" smtClean="0"/>
              <a:t>/Drop/</a:t>
            </a:r>
            <a:r>
              <a:rPr lang="en-US" sz="1600" dirty="0" err="1" smtClean="0"/>
              <a:t>inDrop</a:t>
            </a:r>
            <a:r>
              <a:rPr lang="en-US" sz="1600" dirty="0" smtClean="0"/>
              <a:t>/10x/</a:t>
            </a:r>
            <a:r>
              <a:rPr lang="en-US" sz="1600" dirty="0" err="1" smtClean="0"/>
              <a:t>CLiP</a:t>
            </a:r>
            <a:r>
              <a:rPr lang="en-US" sz="1600" dirty="0" smtClean="0"/>
              <a:t>/</a:t>
            </a:r>
            <a:r>
              <a:rPr lang="en-US" sz="1600" dirty="0" err="1" smtClean="0"/>
              <a:t>Ribo</a:t>
            </a:r>
            <a:r>
              <a:rPr lang="en-US" sz="1600" dirty="0" smtClean="0"/>
              <a:t>/16s</a:t>
            </a:r>
            <a:endParaRPr lang="en-US" sz="1600" dirty="0"/>
          </a:p>
          <a:p>
            <a:r>
              <a:rPr lang="en-US" sz="1600" dirty="0"/>
              <a:t>Library </a:t>
            </a:r>
            <a:r>
              <a:rPr lang="en-US" sz="1600" dirty="0" smtClean="0"/>
              <a:t>Prep</a:t>
            </a:r>
          </a:p>
          <a:p>
            <a:r>
              <a:rPr lang="en-US" sz="1600" dirty="0" smtClean="0"/>
              <a:t>Analysis</a:t>
            </a:r>
          </a:p>
          <a:p>
            <a:pPr marL="18415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Options</a:t>
            </a:r>
          </a:p>
          <a:p>
            <a:pPr marL="18415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Software</a:t>
            </a:r>
          </a:p>
          <a:p>
            <a:r>
              <a:rPr lang="en-US" sz="1600" dirty="0" smtClean="0"/>
              <a:t>Experimental Design</a:t>
            </a:r>
          </a:p>
          <a:p>
            <a:r>
              <a:rPr lang="en-US" sz="1600" dirty="0" smtClean="0"/>
              <a:t>Data Deposition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02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Prep: Biopolymers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DNA or RNA</a:t>
            </a:r>
          </a:p>
          <a:p>
            <a:r>
              <a:rPr lang="en-US" dirty="0" smtClean="0"/>
              <a:t>Apollo </a:t>
            </a:r>
            <a:r>
              <a:rPr lang="en-US" dirty="0" err="1"/>
              <a:t>Wafergen</a:t>
            </a:r>
            <a:r>
              <a:rPr lang="en-US" dirty="0"/>
              <a:t> 324 Robot</a:t>
            </a:r>
          </a:p>
          <a:p>
            <a:r>
              <a:rPr lang="en-US" dirty="0" err="1"/>
              <a:t>Covaris</a:t>
            </a:r>
            <a:r>
              <a:rPr lang="en-US" dirty="0"/>
              <a:t> S2</a:t>
            </a:r>
          </a:p>
          <a:p>
            <a:r>
              <a:rPr lang="en-US" dirty="0"/>
              <a:t>Hamilton Star Plus Robot</a:t>
            </a:r>
          </a:p>
          <a:p>
            <a:r>
              <a:rPr lang="en-US" dirty="0"/>
              <a:t>MJ Research Tetrad DNA Engine Thermal Cycler</a:t>
            </a:r>
          </a:p>
          <a:p>
            <a:r>
              <a:rPr lang="en-US" dirty="0" err="1"/>
              <a:t>Qiagen</a:t>
            </a:r>
            <a:r>
              <a:rPr lang="en-US" dirty="0"/>
              <a:t> </a:t>
            </a:r>
            <a:r>
              <a:rPr lang="en-US" dirty="0" err="1"/>
              <a:t>Qiagility</a:t>
            </a:r>
            <a:r>
              <a:rPr lang="en-US" dirty="0"/>
              <a:t> Robot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22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Prep: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</a:t>
            </a:r>
          </a:p>
          <a:p>
            <a:r>
              <a:rPr lang="en-US" dirty="0" smtClean="0"/>
              <a:t>Organic</a:t>
            </a:r>
          </a:p>
          <a:p>
            <a:r>
              <a:rPr lang="en-US" dirty="0" smtClean="0"/>
              <a:t>Solid-phase</a:t>
            </a:r>
          </a:p>
          <a:p>
            <a:r>
              <a:rPr lang="en-US" dirty="0" smtClean="0"/>
              <a:t>QC check: </a:t>
            </a:r>
            <a:r>
              <a:rPr lang="en-US" dirty="0" err="1" smtClean="0"/>
              <a:t>TapeStation</a:t>
            </a:r>
            <a:r>
              <a:rPr lang="en-US" dirty="0" smtClean="0"/>
              <a:t>, </a:t>
            </a:r>
            <a:r>
              <a:rPr lang="en-US" dirty="0" err="1" smtClean="0"/>
              <a:t>BioAnalyzer</a:t>
            </a:r>
            <a:r>
              <a:rPr lang="en-US" dirty="0" smtClean="0"/>
              <a:t>, Qubit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3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Prep: RNA QC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2235200"/>
            <a:ext cx="8890000" cy="2921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95971" y="5511409"/>
            <a:ext cx="219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RNA-</a:t>
            </a:r>
            <a:r>
              <a:rPr lang="en-US" dirty="0" err="1" smtClean="0"/>
              <a:t>seqlopedia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26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 Target Enrichment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5743575" cy="4191000"/>
          </a:xfrm>
        </p:spPr>
        <p:txBody>
          <a:bodyPr/>
          <a:lstStyle/>
          <a:p>
            <a:r>
              <a:rPr lang="en-US" dirty="0" smtClean="0"/>
              <a:t>Get rid of </a:t>
            </a:r>
            <a:r>
              <a:rPr lang="en-US" dirty="0" err="1" smtClean="0"/>
              <a:t>rRNA</a:t>
            </a:r>
            <a:r>
              <a:rPr lang="en-US" dirty="0" smtClean="0"/>
              <a:t>!</a:t>
            </a:r>
          </a:p>
          <a:p>
            <a:r>
              <a:rPr lang="en-US" dirty="0" smtClean="0"/>
              <a:t>oligo-DT beads (pull down poly-A tail RNA only</a:t>
            </a:r>
          </a:p>
          <a:p>
            <a:r>
              <a:rPr lang="en-US" dirty="0" err="1" smtClean="0"/>
              <a:t>rRNA</a:t>
            </a:r>
            <a:r>
              <a:rPr lang="en-US" dirty="0" smtClean="0"/>
              <a:t> depletion by hybridization</a:t>
            </a:r>
          </a:p>
          <a:p>
            <a:r>
              <a:rPr lang="en-US" dirty="0" err="1" smtClean="0"/>
              <a:t>Ribominus</a:t>
            </a:r>
            <a:r>
              <a:rPr lang="en-US" dirty="0" smtClean="0"/>
              <a:t>, </a:t>
            </a:r>
            <a:r>
              <a:rPr lang="en-US" dirty="0" err="1" smtClean="0"/>
              <a:t>Ribo</a:t>
            </a:r>
            <a:r>
              <a:rPr lang="en-US" dirty="0" smtClean="0"/>
              <a:t>-Zero, </a:t>
            </a:r>
            <a:r>
              <a:rPr lang="en-US" dirty="0" err="1" smtClean="0"/>
              <a:t>GeneRead</a:t>
            </a:r>
            <a:r>
              <a:rPr lang="en-US" dirty="0" smtClean="0"/>
              <a:t> kits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53" y="1417638"/>
            <a:ext cx="2666547" cy="4058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42285" y="5583981"/>
            <a:ext cx="224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www.mun.ca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86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Fragmentation: DIY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Covaris</a:t>
            </a:r>
            <a:r>
              <a:rPr lang="en-US" dirty="0" smtClean="0"/>
              <a:t> </a:t>
            </a:r>
            <a:r>
              <a:rPr lang="en-US" dirty="0" err="1" smtClean="0"/>
              <a:t>hydroshearing</a:t>
            </a:r>
            <a:r>
              <a:rPr lang="en-US" dirty="0" smtClean="0"/>
              <a:t> (available at </a:t>
            </a:r>
            <a:r>
              <a:rPr lang="en-US" dirty="0" err="1" smtClean="0"/>
              <a:t>BioPolymers</a:t>
            </a:r>
            <a:r>
              <a:rPr lang="en-US" dirty="0" smtClean="0"/>
              <a:t>): uniform distribution</a:t>
            </a:r>
          </a:p>
          <a:p>
            <a:r>
              <a:rPr lang="en-US" dirty="0" smtClean="0"/>
              <a:t>Heat</a:t>
            </a:r>
          </a:p>
          <a:p>
            <a:r>
              <a:rPr lang="en-US" dirty="0" smtClean="0"/>
              <a:t>Ribonuclease</a:t>
            </a:r>
          </a:p>
          <a:p>
            <a:r>
              <a:rPr lang="en-US" dirty="0" smtClean="0"/>
              <a:t>Sonication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43" y="2235198"/>
            <a:ext cx="4913086" cy="33777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81029" y="5612945"/>
            <a:ext cx="181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Covaris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10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library prep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67" y="1600200"/>
            <a:ext cx="6215466" cy="4191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55200" y="5558971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RNA-</a:t>
            </a:r>
            <a:r>
              <a:rPr lang="en-US" dirty="0" err="1" smtClean="0"/>
              <a:t>seqlopedia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15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6110514" cy="4191000"/>
          </a:xfrm>
        </p:spPr>
        <p:txBody>
          <a:bodyPr/>
          <a:lstStyle/>
          <a:p>
            <a:r>
              <a:rPr lang="en-US" dirty="0" smtClean="0"/>
              <a:t>Run more than 1 sample per lane in a </a:t>
            </a:r>
            <a:r>
              <a:rPr lang="en-US" dirty="0" err="1" smtClean="0"/>
              <a:t>flowcell</a:t>
            </a:r>
            <a:endParaRPr lang="en-US" dirty="0" smtClean="0"/>
          </a:p>
          <a:p>
            <a:r>
              <a:rPr lang="en-US" dirty="0" smtClean="0"/>
              <a:t>Attach barcodes with unique sequence IDs</a:t>
            </a:r>
          </a:p>
          <a:p>
            <a:r>
              <a:rPr lang="en-US" dirty="0" smtClean="0"/>
              <a:t>Separate .</a:t>
            </a:r>
            <a:r>
              <a:rPr lang="en-US" dirty="0" err="1" smtClean="0"/>
              <a:t>fastq</a:t>
            </a:r>
            <a:r>
              <a:rPr lang="en-US" dirty="0" smtClean="0"/>
              <a:t> files created for each barcode</a:t>
            </a:r>
          </a:p>
          <a:p>
            <a:r>
              <a:rPr lang="en-US" dirty="0" smtClean="0"/>
              <a:t>Purchase sets from Biopolymers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55" y="1600200"/>
            <a:ext cx="4441373" cy="37174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25314" y="560653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IDT DNA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77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60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HMS RC/O2 HPC environment</a:t>
            </a:r>
          </a:p>
          <a:p>
            <a:pPr lvl="1"/>
            <a:r>
              <a:rPr lang="en-US" dirty="0" smtClean="0"/>
              <a:t>User Training courses</a:t>
            </a:r>
          </a:p>
          <a:p>
            <a:pPr lvl="1"/>
            <a:r>
              <a:rPr lang="en-US" dirty="0" smtClean="0"/>
              <a:t>Consulting on individual experiments, from design to analysis</a:t>
            </a:r>
          </a:p>
          <a:p>
            <a:pPr lvl="1"/>
            <a:r>
              <a:rPr lang="en-US" dirty="0" smtClean="0"/>
              <a:t>DIY</a:t>
            </a:r>
          </a:p>
          <a:p>
            <a:pPr lvl="1"/>
            <a:r>
              <a:rPr lang="en-US" dirty="0" smtClean="0"/>
              <a:t>Pipelines</a:t>
            </a:r>
          </a:p>
          <a:p>
            <a:pPr lvl="1"/>
            <a:r>
              <a:rPr lang="en-US" dirty="0" smtClean="0"/>
              <a:t>Free!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HCBC:</a:t>
            </a:r>
          </a:p>
          <a:p>
            <a:pPr lvl="1"/>
            <a:r>
              <a:rPr lang="en-US" dirty="0" smtClean="0"/>
              <a:t>User Training courses (fee)</a:t>
            </a:r>
          </a:p>
          <a:p>
            <a:pPr lvl="1"/>
            <a:r>
              <a:rPr lang="en-US" dirty="0" smtClean="0"/>
              <a:t>Consult (fee), comprehensive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71" y="3968750"/>
            <a:ext cx="3889829" cy="1095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613" y="1417638"/>
            <a:ext cx="2023186" cy="20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15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Graphical, web-based tool to analyze NGS</a:t>
            </a:r>
          </a:p>
          <a:p>
            <a:r>
              <a:rPr lang="en-US" dirty="0"/>
              <a:t>Front-end for popular tools like “Tuxedo” </a:t>
            </a:r>
            <a:r>
              <a:rPr lang="en-US" dirty="0" smtClean="0"/>
              <a:t>family</a:t>
            </a:r>
          </a:p>
          <a:p>
            <a:r>
              <a:rPr lang="en-US" dirty="0" smtClean="0"/>
              <a:t>Create own cloud instance or use public servers</a:t>
            </a:r>
          </a:p>
          <a:p>
            <a:r>
              <a:rPr lang="en-US" dirty="0" smtClean="0"/>
              <a:t>Limited in how much data can be uploaded</a:t>
            </a:r>
          </a:p>
          <a:p>
            <a:r>
              <a:rPr lang="en-US" dirty="0" smtClean="0"/>
              <a:t>Not scalable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410" y="4588102"/>
            <a:ext cx="3486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5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Core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Two Illumina </a:t>
            </a:r>
            <a:r>
              <a:rPr lang="en-US" sz="2000" dirty="0" err="1"/>
              <a:t>cBot</a:t>
            </a:r>
            <a:r>
              <a:rPr lang="en-US" sz="2000" dirty="0"/>
              <a:t> stations</a:t>
            </a:r>
          </a:p>
          <a:p>
            <a:r>
              <a:rPr lang="en-US" sz="2000" dirty="0" smtClean="0"/>
              <a:t>One </a:t>
            </a:r>
            <a:r>
              <a:rPr lang="en-US" sz="2000" dirty="0"/>
              <a:t>Illumina </a:t>
            </a:r>
            <a:r>
              <a:rPr lang="en-US" sz="2000" dirty="0" err="1"/>
              <a:t>HiSeq</a:t>
            </a:r>
            <a:r>
              <a:rPr lang="en-US" sz="2000" dirty="0"/>
              <a:t> 2500 </a:t>
            </a:r>
            <a:r>
              <a:rPr lang="en-US" sz="2000" dirty="0" smtClean="0"/>
              <a:t>sequencer</a:t>
            </a:r>
            <a:endParaRPr lang="en-US" sz="2000" dirty="0"/>
          </a:p>
          <a:p>
            <a:r>
              <a:rPr lang="en-US" sz="2000" dirty="0" smtClean="0"/>
              <a:t>Three Illumina </a:t>
            </a:r>
            <a:r>
              <a:rPr lang="en-US" sz="2000" dirty="0" err="1"/>
              <a:t>MiSeq</a:t>
            </a:r>
            <a:r>
              <a:rPr lang="en-US" sz="2000" dirty="0"/>
              <a:t> sequencers</a:t>
            </a:r>
          </a:p>
          <a:p>
            <a:r>
              <a:rPr lang="en-US" sz="2000" dirty="0" smtClean="0"/>
              <a:t>Four </a:t>
            </a:r>
            <a:r>
              <a:rPr lang="en-US" sz="2000" dirty="0"/>
              <a:t>Illumina </a:t>
            </a:r>
            <a:r>
              <a:rPr lang="en-US" sz="2000" dirty="0" err="1"/>
              <a:t>NextSeq</a:t>
            </a:r>
            <a:r>
              <a:rPr lang="en-US" sz="2000" dirty="0"/>
              <a:t> 500 </a:t>
            </a:r>
            <a:r>
              <a:rPr lang="en-US" sz="2000" dirty="0" smtClean="0"/>
              <a:t>sequencer</a:t>
            </a:r>
          </a:p>
          <a:p>
            <a:r>
              <a:rPr lang="en-US" sz="2000" dirty="0" smtClean="0"/>
              <a:t>Single-cell: </a:t>
            </a:r>
            <a:r>
              <a:rPr lang="en-US" sz="2000" dirty="0" err="1" smtClean="0"/>
              <a:t>Fluidigm</a:t>
            </a:r>
            <a:r>
              <a:rPr lang="en-US" sz="2000" dirty="0" smtClean="0"/>
              <a:t> C1</a:t>
            </a:r>
          </a:p>
          <a:p>
            <a:r>
              <a:rPr lang="en-US" sz="2000" dirty="0" smtClean="0"/>
              <a:t>Library </a:t>
            </a:r>
            <a:r>
              <a:rPr lang="en-US" sz="2000" dirty="0" smtClean="0"/>
              <a:t>prep service: </a:t>
            </a:r>
            <a:r>
              <a:rPr lang="en-US" sz="2000" dirty="0" err="1" smtClean="0"/>
              <a:t>IntegenX</a:t>
            </a:r>
            <a:r>
              <a:rPr lang="en-US" sz="2000" dirty="0" smtClean="0"/>
              <a:t> Apollo</a:t>
            </a:r>
          </a:p>
          <a:p>
            <a:r>
              <a:rPr lang="en-US" sz="2000" dirty="0" smtClean="0"/>
              <a:t>Shearing: </a:t>
            </a:r>
            <a:r>
              <a:rPr lang="en-US" sz="2000" dirty="0" err="1" smtClean="0"/>
              <a:t>Covaris</a:t>
            </a:r>
            <a:r>
              <a:rPr lang="en-US" sz="2000" dirty="0"/>
              <a:t> </a:t>
            </a:r>
            <a:r>
              <a:rPr lang="en-US" sz="2000" dirty="0" smtClean="0"/>
              <a:t>S2</a:t>
            </a:r>
          </a:p>
          <a:p>
            <a:r>
              <a:rPr lang="en-US" sz="2000" dirty="0" smtClean="0"/>
              <a:t>QC: Agilent </a:t>
            </a:r>
            <a:r>
              <a:rPr lang="en-US" sz="2000" dirty="0" err="1" smtClean="0"/>
              <a:t>TapeStation</a:t>
            </a:r>
            <a:r>
              <a:rPr lang="en-US" sz="2000" dirty="0" smtClean="0"/>
              <a:t>, </a:t>
            </a:r>
            <a:r>
              <a:rPr lang="en-US" sz="2000" dirty="0" err="1" smtClean="0"/>
              <a:t>BioAnalyzer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195" y="790687"/>
            <a:ext cx="4378205" cy="80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47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Performance Computing  for 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 computation over multiple cores with a large amount of allocated memory</a:t>
            </a:r>
          </a:p>
          <a:p>
            <a:r>
              <a:rPr lang="en-US" dirty="0" smtClean="0"/>
              <a:t>Long runtimes</a:t>
            </a:r>
          </a:p>
          <a:p>
            <a:r>
              <a:rPr lang="en-US" dirty="0" smtClean="0"/>
              <a:t>Large storage allocations</a:t>
            </a:r>
          </a:p>
          <a:p>
            <a:r>
              <a:rPr lang="en-US" dirty="0" smtClean="0"/>
              <a:t>Some algorithms are </a:t>
            </a:r>
            <a:r>
              <a:rPr lang="en-US" dirty="0" err="1" smtClean="0"/>
              <a:t>linux</a:t>
            </a:r>
            <a:r>
              <a:rPr lang="en-US" dirty="0" smtClean="0"/>
              <a:t>-specific builds</a:t>
            </a:r>
          </a:p>
          <a:p>
            <a:r>
              <a:rPr lang="en-US" dirty="0" smtClean="0"/>
              <a:t>Allows maximum customization of options</a:t>
            </a:r>
          </a:p>
          <a:p>
            <a:r>
              <a:rPr lang="en-US" dirty="0" smtClean="0"/>
              <a:t>Automation of workflows</a:t>
            </a:r>
          </a:p>
          <a:p>
            <a:r>
              <a:rPr lang="en-US" dirty="0" smtClean="0"/>
              <a:t>“Set it &amp; forget it”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11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Analysis: Getting Started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Quality Control, Trimming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95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Report: </a:t>
            </a:r>
            <a:r>
              <a:rPr lang="en-US" dirty="0" err="1" smtClean="0"/>
              <a:t>FastQC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quality of sequence, identify issues</a:t>
            </a:r>
          </a:p>
          <a:p>
            <a:r>
              <a:rPr lang="en-US" dirty="0" smtClean="0"/>
              <a:t>Quality score of bases along read length</a:t>
            </a:r>
            <a:endParaRPr lang="en-US" dirty="0"/>
          </a:p>
          <a:p>
            <a:r>
              <a:rPr lang="en-US" dirty="0" smtClean="0"/>
              <a:t>Presence of barcode, adapter, repetitive sequence, </a:t>
            </a:r>
            <a:r>
              <a:rPr lang="en-US" dirty="0" err="1" smtClean="0"/>
              <a:t>kmers</a:t>
            </a:r>
            <a:endParaRPr lang="en-US" dirty="0"/>
          </a:p>
          <a:p>
            <a:r>
              <a:rPr lang="en-US" dirty="0" smtClean="0"/>
              <a:t>GC content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57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Poor Sequence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00" y="1600200"/>
            <a:ext cx="6106199" cy="4191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08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Trimming: Adapter/Barcode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Sequences won’t align well </a:t>
            </a:r>
            <a:r>
              <a:rPr lang="en-US" dirty="0" smtClean="0"/>
              <a:t>with too much of </a:t>
            </a:r>
            <a:r>
              <a:rPr lang="en-US" dirty="0" smtClean="0"/>
              <a:t>these!</a:t>
            </a:r>
          </a:p>
          <a:p>
            <a:r>
              <a:rPr lang="en-US" dirty="0" smtClean="0"/>
              <a:t>Dynamic (based on sequence/quality) or blunt (remove X from 5’, Y from 3’)</a:t>
            </a:r>
          </a:p>
          <a:p>
            <a:r>
              <a:rPr lang="en-US" dirty="0" smtClean="0"/>
              <a:t>O2 Options:</a:t>
            </a:r>
          </a:p>
          <a:p>
            <a:pPr lvl="1"/>
            <a:r>
              <a:rPr lang="en-US" dirty="0" err="1" smtClean="0"/>
              <a:t>Cutadapt</a:t>
            </a:r>
            <a:endParaRPr lang="en-US" dirty="0" smtClean="0"/>
          </a:p>
          <a:p>
            <a:pPr lvl="1"/>
            <a:r>
              <a:rPr lang="en-US" dirty="0" err="1" smtClean="0"/>
              <a:t>Trimmomatic</a:t>
            </a:r>
            <a:endParaRPr lang="en-US" dirty="0" smtClean="0"/>
          </a:p>
          <a:p>
            <a:pPr marL="571500" indent="-342900"/>
            <a:r>
              <a:rPr lang="en-US" dirty="0" smtClean="0"/>
              <a:t>PCR Duplicates</a:t>
            </a:r>
          </a:p>
          <a:p>
            <a:pPr lvl="1"/>
            <a:r>
              <a:rPr lang="en-US" dirty="0" smtClean="0"/>
              <a:t>Picard </a:t>
            </a:r>
            <a:r>
              <a:rPr lang="en-US" dirty="0" err="1" smtClean="0"/>
              <a:t>MarkDuplicates</a:t>
            </a:r>
            <a:endParaRPr lang="en-US" dirty="0" smtClean="0"/>
          </a:p>
          <a:p>
            <a:pPr lvl="1"/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9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20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372" y="2626987"/>
            <a:ext cx="7649028" cy="1918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BAM/SAM alignment file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wa</a:t>
            </a:r>
            <a:r>
              <a:rPr lang="en-US" dirty="0" smtClean="0"/>
              <a:t> mem</a:t>
            </a:r>
          </a:p>
          <a:p>
            <a:r>
              <a:rPr lang="en-US" dirty="0" smtClean="0"/>
              <a:t>blat</a:t>
            </a:r>
          </a:p>
          <a:p>
            <a:r>
              <a:rPr lang="en-US" dirty="0" smtClean="0"/>
              <a:t>Bowtie1/2</a:t>
            </a:r>
          </a:p>
          <a:p>
            <a:r>
              <a:rPr lang="en-US" dirty="0" smtClean="0"/>
              <a:t>Tophat2-&gt;HiSat2</a:t>
            </a:r>
          </a:p>
          <a:p>
            <a:r>
              <a:rPr lang="en-US" dirty="0" err="1" smtClean="0"/>
              <a:t>Novoalign</a:t>
            </a:r>
            <a:endParaRPr lang="en-US" dirty="0" smtClean="0"/>
          </a:p>
          <a:p>
            <a:r>
              <a:rPr lang="en-US" dirty="0" smtClean="0"/>
              <a:t>STAR</a:t>
            </a:r>
          </a:p>
          <a:p>
            <a:r>
              <a:rPr lang="en-US" dirty="0" err="1" smtClean="0"/>
              <a:t>Kallisto</a:t>
            </a:r>
            <a:endParaRPr lang="en-US" dirty="0" smtClean="0"/>
          </a:p>
          <a:p>
            <a:endParaRPr lang="en-US" dirty="0" smtClean="0"/>
          </a:p>
          <a:p>
            <a:pPr marL="18415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60115" y="5620880"/>
            <a:ext cx="312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eqan.readthedocs.org</a:t>
            </a:r>
          </a:p>
        </p:txBody>
      </p:sp>
    </p:spTree>
    <p:extLst>
      <p:ext uri="{BB962C8B-B14F-4D97-AF65-F5344CB8AC3E}">
        <p14:creationId xmlns:p14="http://schemas.microsoft.com/office/powerpoint/2010/main" val="331563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alignment index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Algorithm-specific way to parse a </a:t>
            </a:r>
            <a:r>
              <a:rPr lang="en-US" dirty="0" smtClean="0"/>
              <a:t>genome</a:t>
            </a:r>
          </a:p>
          <a:p>
            <a:r>
              <a:rPr lang="en-US" dirty="0" smtClean="0"/>
              <a:t>Created from a .</a:t>
            </a:r>
            <a:r>
              <a:rPr lang="en-US" dirty="0" err="1" smtClean="0"/>
              <a:t>fasta</a:t>
            </a:r>
            <a:r>
              <a:rPr lang="en-US" dirty="0" smtClean="0"/>
              <a:t> file of the genome or transcriptome</a:t>
            </a:r>
          </a:p>
          <a:p>
            <a:r>
              <a:rPr lang="en-US" dirty="0" smtClean="0"/>
              <a:t>O2: /n/groups/</a:t>
            </a:r>
            <a:r>
              <a:rPr lang="en-US" dirty="0" err="1" smtClean="0"/>
              <a:t>shared_databases</a:t>
            </a:r>
            <a:endParaRPr lang="en-US" dirty="0" smtClean="0"/>
          </a:p>
          <a:p>
            <a:pPr lvl="1"/>
            <a:r>
              <a:rPr lang="en-US" dirty="0" smtClean="0"/>
              <a:t>BWA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lat</a:t>
            </a:r>
          </a:p>
          <a:p>
            <a:pPr lvl="1"/>
            <a:r>
              <a:rPr lang="en-US" dirty="0" smtClean="0"/>
              <a:t>Bowtie1, 2</a:t>
            </a:r>
          </a:p>
          <a:p>
            <a:pPr lvl="1"/>
            <a:r>
              <a:rPr lang="en-US" dirty="0" smtClean="0"/>
              <a:t>Hisat2</a:t>
            </a:r>
          </a:p>
          <a:p>
            <a:pPr lvl="1"/>
            <a:r>
              <a:rPr lang="en-US" dirty="0" err="1" smtClean="0"/>
              <a:t>Novoalign</a:t>
            </a:r>
            <a:endParaRPr lang="en-US" dirty="0"/>
          </a:p>
          <a:p>
            <a:pPr lvl="1"/>
            <a:r>
              <a:rPr lang="en-US" dirty="0" smtClean="0"/>
              <a:t>STAR</a:t>
            </a:r>
          </a:p>
          <a:p>
            <a:pPr lvl="1"/>
            <a:r>
              <a:rPr lang="en-US" dirty="0" smtClean="0"/>
              <a:t>RSEM</a:t>
            </a:r>
          </a:p>
          <a:p>
            <a:pPr lvl="1"/>
            <a:r>
              <a:rPr lang="en-US" dirty="0" err="1" smtClean="0"/>
              <a:t>kallisto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219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substitutions/deletions/additions</a:t>
            </a:r>
          </a:p>
          <a:p>
            <a:r>
              <a:rPr lang="en-US" dirty="0" smtClean="0"/>
              <a:t>Gap length</a:t>
            </a:r>
          </a:p>
          <a:p>
            <a:r>
              <a:rPr lang="en-US" dirty="0" smtClean="0"/>
              <a:t>Quality</a:t>
            </a:r>
          </a:p>
          <a:p>
            <a:r>
              <a:rPr lang="en-US" dirty="0" smtClean="0"/>
              <a:t>Unique mapping of reads</a:t>
            </a:r>
          </a:p>
          <a:p>
            <a:r>
              <a:rPr lang="en-US" dirty="0" smtClean="0"/>
              <a:t>Maximum number of mappings</a:t>
            </a:r>
          </a:p>
          <a:p>
            <a:r>
              <a:rPr lang="en-US" dirty="0" smtClean="0"/>
              <a:t>Splicing/isoforms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46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Visualization: IGV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13" y="1600200"/>
            <a:ext cx="6272373" cy="4191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06743" y="5660571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Broad – IGV</a:t>
            </a:r>
          </a:p>
        </p:txBody>
      </p:sp>
    </p:spTree>
    <p:extLst>
      <p:ext uri="{BB962C8B-B14F-4D97-AF65-F5344CB8AC3E}">
        <p14:creationId xmlns:p14="http://schemas.microsoft.com/office/powerpoint/2010/main" val="248712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37" y="874713"/>
            <a:ext cx="4527777" cy="49549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 </a:t>
            </a:r>
            <a:r>
              <a:rPr lang="en-US" dirty="0" err="1" smtClean="0"/>
              <a:t>HiSeq</a:t>
            </a:r>
            <a:r>
              <a:rPr lang="en-US" dirty="0" smtClean="0"/>
              <a:t> 2500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to 2 x 250 reads (paired end)</a:t>
            </a:r>
          </a:p>
          <a:p>
            <a:r>
              <a:rPr lang="en-US" dirty="0" smtClean="0"/>
              <a:t>Rapid Run or High Output</a:t>
            </a:r>
          </a:p>
          <a:p>
            <a:r>
              <a:rPr lang="en-US" dirty="0" smtClean="0"/>
              <a:t>Single or Dual Flow Cell</a:t>
            </a:r>
          </a:p>
          <a:p>
            <a:r>
              <a:rPr lang="en-US" dirty="0" smtClean="0"/>
              <a:t>Flow Cell: 8 lanes</a:t>
            </a:r>
          </a:p>
          <a:p>
            <a:r>
              <a:rPr lang="en-US" dirty="0" smtClean="0"/>
              <a:t>Up to 1TB/run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utoShape 2" descr="Image result for logo illumi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862" y="274638"/>
            <a:ext cx="38195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83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Visualization: UCSC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362" y="1676400"/>
            <a:ext cx="5476875" cy="4038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00228" y="5541220"/>
            <a:ext cx="129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UCSC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59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Analysis: After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47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DNA/Exome: Variant Callers/CNV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Genome Analysis Tool Kit (GATK)</a:t>
            </a:r>
          </a:p>
          <a:p>
            <a:r>
              <a:rPr lang="en-US" dirty="0" smtClean="0"/>
              <a:t>VarScan2</a:t>
            </a:r>
          </a:p>
          <a:p>
            <a:r>
              <a:rPr lang="en-US" dirty="0" err="1" smtClean="0"/>
              <a:t>MuTect</a:t>
            </a:r>
            <a:endParaRPr lang="en-US" dirty="0" smtClean="0"/>
          </a:p>
          <a:p>
            <a:r>
              <a:rPr lang="en-US" dirty="0" err="1" smtClean="0"/>
              <a:t>Breakdancer</a:t>
            </a:r>
            <a:endParaRPr lang="en-US" dirty="0" smtClean="0"/>
          </a:p>
          <a:p>
            <a:r>
              <a:rPr lang="en-US" dirty="0" smtClean="0"/>
              <a:t>CONTRA</a:t>
            </a:r>
          </a:p>
          <a:p>
            <a:r>
              <a:rPr lang="en-US" dirty="0" err="1" smtClean="0"/>
              <a:t>CNVnator</a:t>
            </a:r>
            <a:endParaRPr lang="en-US" dirty="0" smtClean="0"/>
          </a:p>
          <a:p>
            <a:r>
              <a:rPr lang="en-US" dirty="0" smtClean="0"/>
              <a:t>Annotate: ANNOVAR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333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Callers : </a:t>
            </a:r>
            <a:r>
              <a:rPr lang="en-US" dirty="0" err="1" smtClean="0"/>
              <a:t>ChIP</a:t>
            </a:r>
            <a:r>
              <a:rPr lang="en-US" dirty="0" smtClean="0"/>
              <a:t>, ATAC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SPP (R)</a:t>
            </a:r>
          </a:p>
          <a:p>
            <a:r>
              <a:rPr lang="en-US" dirty="0" smtClean="0"/>
              <a:t>GEM</a:t>
            </a:r>
          </a:p>
          <a:p>
            <a:r>
              <a:rPr lang="en-US" dirty="0" err="1" smtClean="0"/>
              <a:t>PeakSeq</a:t>
            </a:r>
            <a:endParaRPr lang="en-US" dirty="0" smtClean="0"/>
          </a:p>
          <a:p>
            <a:r>
              <a:rPr lang="en-US" dirty="0" smtClean="0"/>
              <a:t>MACS2</a:t>
            </a:r>
          </a:p>
          <a:p>
            <a:r>
              <a:rPr lang="en-US" dirty="0" smtClean="0"/>
              <a:t>Differential: </a:t>
            </a:r>
            <a:r>
              <a:rPr lang="en-US" dirty="0" err="1" smtClean="0"/>
              <a:t>DiffBind</a:t>
            </a:r>
            <a:r>
              <a:rPr lang="en-US" dirty="0" smtClean="0"/>
              <a:t> (R)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672" y="1681927"/>
            <a:ext cx="2882900" cy="174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777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Callers: CLIP-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PARalyzer</a:t>
            </a:r>
            <a:endParaRPr lang="en-US" dirty="0" smtClean="0"/>
          </a:p>
          <a:p>
            <a:r>
              <a:rPr lang="en-US" dirty="0" err="1" smtClean="0"/>
              <a:t>dCLIP</a:t>
            </a:r>
            <a:endParaRPr lang="en-US" dirty="0" smtClean="0"/>
          </a:p>
          <a:p>
            <a:r>
              <a:rPr lang="en-US" dirty="0" smtClean="0"/>
              <a:t>CIMS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884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Visualization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98" y="1571625"/>
            <a:ext cx="6161088" cy="4064828"/>
          </a:xfrm>
        </p:spPr>
      </p:pic>
      <p:sp>
        <p:nvSpPr>
          <p:cNvPr id="8" name="TextBox 7"/>
          <p:cNvSpPr txBox="1"/>
          <p:nvPr/>
        </p:nvSpPr>
        <p:spPr>
          <a:xfrm>
            <a:off x="8606972" y="5486400"/>
            <a:ext cx="358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Goren et al Nature Methods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72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HOMER</a:t>
            </a:r>
          </a:p>
          <a:p>
            <a:r>
              <a:rPr lang="en-US" dirty="0" smtClean="0"/>
              <a:t>MEME/MAST</a:t>
            </a:r>
          </a:p>
          <a:p>
            <a:r>
              <a:rPr lang="en-US" dirty="0" smtClean="0"/>
              <a:t>de Novo &amp; Known Motifs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6" y="1504496"/>
            <a:ext cx="1123950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64" y="3713389"/>
            <a:ext cx="6788512" cy="1642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401" y="1489217"/>
            <a:ext cx="2318884" cy="11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461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Expression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DESeq2 (R - counts)</a:t>
            </a:r>
          </a:p>
          <a:p>
            <a:r>
              <a:rPr lang="en-US" dirty="0" err="1"/>
              <a:t>edgeR</a:t>
            </a:r>
            <a:r>
              <a:rPr lang="en-US" dirty="0"/>
              <a:t> (R - </a:t>
            </a:r>
            <a:r>
              <a:rPr lang="en-US" dirty="0" smtClean="0"/>
              <a:t>counts)</a:t>
            </a:r>
          </a:p>
          <a:p>
            <a:r>
              <a:rPr lang="en-US" dirty="0" err="1" smtClean="0"/>
              <a:t>baySeq</a:t>
            </a:r>
            <a:r>
              <a:rPr lang="en-US" dirty="0" smtClean="0"/>
              <a:t> (R - counts)</a:t>
            </a:r>
          </a:p>
          <a:p>
            <a:r>
              <a:rPr lang="en-US" dirty="0" err="1" smtClean="0"/>
              <a:t>EBSeq</a:t>
            </a:r>
            <a:r>
              <a:rPr lang="en-US" dirty="0" smtClean="0"/>
              <a:t> (R - counts)</a:t>
            </a:r>
          </a:p>
          <a:p>
            <a:r>
              <a:rPr lang="en-US" dirty="0" err="1"/>
              <a:t>CuffDiff</a:t>
            </a:r>
            <a:r>
              <a:rPr lang="en-US" dirty="0"/>
              <a:t> (Tuxedo suite –RC Pipeline)</a:t>
            </a:r>
          </a:p>
          <a:p>
            <a:r>
              <a:rPr lang="en-US" dirty="0"/>
              <a:t>RSEM (RC Pipeline)</a:t>
            </a:r>
          </a:p>
          <a:p>
            <a:pPr marL="18415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12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DE algorithms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152" y="1417639"/>
            <a:ext cx="5863156" cy="448439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88582" y="5361709"/>
            <a:ext cx="310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Seyednasrollah</a:t>
            </a:r>
            <a:r>
              <a:rPr lang="en-US" sz="1400" dirty="0" smtClean="0"/>
              <a:t> et al  Briefings in Bioinformatics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2468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Cell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scde</a:t>
            </a:r>
            <a:r>
              <a:rPr lang="en-US" dirty="0" smtClean="0"/>
              <a:t> (R)</a:t>
            </a:r>
          </a:p>
          <a:p>
            <a:r>
              <a:rPr lang="en-US" dirty="0" smtClean="0"/>
              <a:t>Seurat (R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Pagoda (R)</a:t>
            </a:r>
            <a:endParaRPr lang="en-US" dirty="0" smtClean="0"/>
          </a:p>
          <a:p>
            <a:r>
              <a:rPr lang="en-US" dirty="0" smtClean="0"/>
              <a:t>MAST (R)</a:t>
            </a:r>
          </a:p>
          <a:p>
            <a:r>
              <a:rPr lang="en-US" dirty="0" smtClean="0"/>
              <a:t>Monocle (R)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9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 </a:t>
            </a:r>
            <a:r>
              <a:rPr lang="en-US" dirty="0" err="1" smtClean="0"/>
              <a:t>MiSeq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Targeted, small genome</a:t>
            </a:r>
          </a:p>
          <a:p>
            <a:r>
              <a:rPr lang="en-US" dirty="0" smtClean="0"/>
              <a:t>2 x 300 reads (paired-end)</a:t>
            </a:r>
          </a:p>
          <a:p>
            <a:r>
              <a:rPr lang="en-US" dirty="0" smtClean="0"/>
              <a:t>15GB output/run</a:t>
            </a:r>
          </a:p>
          <a:p>
            <a:r>
              <a:rPr lang="en-US" dirty="0" smtClean="0"/>
              <a:t>Single flow cell</a:t>
            </a:r>
          </a:p>
          <a:p>
            <a:r>
              <a:rPr lang="en-US" dirty="0" smtClean="0"/>
              <a:t>Single lane</a:t>
            </a:r>
          </a:p>
          <a:p>
            <a:r>
              <a:rPr lang="en-US" dirty="0" smtClean="0"/>
              <a:t>Multiplex: up to 384 samples/run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103083"/>
            <a:ext cx="5979886" cy="4484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862" y="274638"/>
            <a:ext cx="38195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086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Enrichment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GOSeq</a:t>
            </a:r>
            <a:r>
              <a:rPr lang="en-US" dirty="0" smtClean="0"/>
              <a:t> (R)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Control for Gene Length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Query GO and KEGG</a:t>
            </a:r>
          </a:p>
          <a:p>
            <a:r>
              <a:rPr lang="en-US" dirty="0" err="1" smtClean="0"/>
              <a:t>Metacore</a:t>
            </a:r>
            <a:r>
              <a:rPr lang="en-US" dirty="0" smtClean="0"/>
              <a:t> (</a:t>
            </a:r>
            <a:r>
              <a:rPr lang="en-US" dirty="0" err="1" smtClean="0"/>
              <a:t>Countway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Pathway, Drug-rich vocabulary</a:t>
            </a:r>
          </a:p>
          <a:p>
            <a:r>
              <a:rPr lang="en-US" dirty="0" smtClean="0"/>
              <a:t>Ingenuity (</a:t>
            </a:r>
            <a:r>
              <a:rPr lang="en-US" dirty="0" err="1" smtClean="0"/>
              <a:t>Countway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844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145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Calculation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600200"/>
            <a:ext cx="5638800" cy="4191000"/>
          </a:xfrm>
        </p:spPr>
        <p:txBody>
          <a:bodyPr/>
          <a:lstStyle/>
          <a:p>
            <a:pPr marL="457200" lvl="1" indent="-273050">
              <a:spcBef>
                <a:spcPts val="575"/>
              </a:spcBef>
              <a:spcAft>
                <a:spcPts val="600"/>
              </a:spcAft>
              <a:buSzPct val="80000"/>
              <a:buFont typeface="Arial" charset="0"/>
              <a:buChar char="•"/>
            </a:pPr>
            <a:r>
              <a:rPr lang="en-US" sz="2400" dirty="0"/>
              <a:t>Number of replicates </a:t>
            </a:r>
            <a:r>
              <a:rPr lang="en-US" sz="2400" dirty="0" smtClean="0"/>
              <a:t>needed</a:t>
            </a:r>
          </a:p>
          <a:p>
            <a:pPr marL="457200" lvl="1" indent="-273050">
              <a:spcBef>
                <a:spcPts val="575"/>
              </a:spcBef>
              <a:spcAft>
                <a:spcPts val="600"/>
              </a:spcAft>
              <a:buSzPct val="80000"/>
              <a:buFont typeface="Arial" charset="0"/>
              <a:buChar char="•"/>
            </a:pPr>
            <a:r>
              <a:rPr lang="en-US" sz="2400" dirty="0" smtClean="0"/>
              <a:t>Sequencing depth</a:t>
            </a:r>
          </a:p>
          <a:p>
            <a:pPr marL="457200" lvl="1" indent="-273050">
              <a:spcBef>
                <a:spcPts val="575"/>
              </a:spcBef>
              <a:spcAft>
                <a:spcPts val="600"/>
              </a:spcAft>
              <a:buSzPct val="80000"/>
              <a:buFont typeface="Arial" charset="0"/>
              <a:buChar char="•"/>
            </a:pPr>
            <a:r>
              <a:rPr lang="en-US" sz="2400" dirty="0" smtClean="0"/>
              <a:t>Statistical power determines ability to draw conclusions (refute the Null Hypothesis of “no difference”)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417638"/>
            <a:ext cx="3944257" cy="39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932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variables</a:t>
            </a:r>
          </a:p>
          <a:p>
            <a:r>
              <a:rPr lang="en-US" dirty="0" smtClean="0"/>
              <a:t>Biological Replicates</a:t>
            </a:r>
          </a:p>
          <a:p>
            <a:r>
              <a:rPr lang="en-US" dirty="0" smtClean="0"/>
              <a:t>Cell prep: treatments &amp; days matter</a:t>
            </a:r>
          </a:p>
          <a:p>
            <a:r>
              <a:rPr lang="en-US" dirty="0" smtClean="0"/>
              <a:t>Mice: age, sex, isolate location, date of isolation, date of library prep</a:t>
            </a:r>
          </a:p>
          <a:p>
            <a:r>
              <a:rPr lang="en-US" dirty="0" smtClean="0"/>
              <a:t>Talk to RC/HCBC: one conversation can save $$$ &amp; headache!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891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 (Gene Expression Omnibus)</a:t>
            </a:r>
          </a:p>
          <a:p>
            <a:r>
              <a:rPr lang="en-US" dirty="0" smtClean="0"/>
              <a:t>Upload as SRA</a:t>
            </a:r>
          </a:p>
          <a:p>
            <a:r>
              <a:rPr lang="en-US" dirty="0" smtClean="0"/>
              <a:t>Funding source may require data deposit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Don’t be a jailer!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75" y="3405867"/>
            <a:ext cx="3059530" cy="1404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39" y="1596152"/>
            <a:ext cx="3214989" cy="40103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09314" y="56065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Bild</a:t>
            </a:r>
            <a:r>
              <a:rPr lang="en-US" dirty="0" smtClean="0"/>
              <a:t> et al PLOS Biology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731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further 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http://rc.hms.harvard.edu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rchelp@hms.harvard.edu</a:t>
            </a:r>
            <a:endParaRPr lang="en-US" dirty="0" smtClean="0"/>
          </a:p>
          <a:p>
            <a:r>
              <a:rPr lang="en-US" dirty="0" smtClean="0"/>
              <a:t>Office Hours: Wed 1-3p Gordon Hall 500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4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 </a:t>
            </a:r>
            <a:r>
              <a:rPr lang="en-US" dirty="0" err="1" smtClean="0"/>
              <a:t>NextSeq</a:t>
            </a:r>
            <a:r>
              <a:rPr lang="en-US" dirty="0" smtClean="0"/>
              <a:t> 500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x 150 reads (paired end)</a:t>
            </a:r>
          </a:p>
          <a:p>
            <a:r>
              <a:rPr lang="en-US" dirty="0" smtClean="0"/>
              <a:t>High Output/Mid Output </a:t>
            </a:r>
          </a:p>
          <a:p>
            <a:r>
              <a:rPr lang="en-US" dirty="0" smtClean="0"/>
              <a:t>Up to 120GB/ru</a:t>
            </a:r>
            <a:r>
              <a:rPr lang="en-US" dirty="0"/>
              <a:t>n</a:t>
            </a:r>
            <a:endParaRPr lang="en-US" dirty="0" smtClean="0"/>
          </a:p>
          <a:p>
            <a:r>
              <a:rPr lang="en-US" dirty="0" smtClean="0"/>
              <a:t>Single flow cell</a:t>
            </a:r>
          </a:p>
          <a:p>
            <a:r>
              <a:rPr lang="en-US" dirty="0" smtClean="0"/>
              <a:t>4 lanes/flow cell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68" y="1747890"/>
            <a:ext cx="5903232" cy="4043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862" y="274638"/>
            <a:ext cx="38195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SBS: Sequencing By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 Torrent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Semiconductor chip</a:t>
            </a:r>
          </a:p>
          <a:p>
            <a:r>
              <a:rPr lang="en-US" dirty="0" smtClean="0"/>
              <a:t>Adding dNTP: release pyrophosphate + H</a:t>
            </a:r>
            <a:r>
              <a:rPr lang="en-US" baseline="30000" dirty="0" smtClean="0"/>
              <a:t>+</a:t>
            </a:r>
            <a:endParaRPr lang="en-US" dirty="0" smtClean="0"/>
          </a:p>
          <a:p>
            <a:r>
              <a:rPr lang="en-US" dirty="0" smtClean="0"/>
              <a:t>Add single nucleotide, measure proton release</a:t>
            </a:r>
          </a:p>
          <a:p>
            <a:r>
              <a:rPr lang="en-US" dirty="0" smtClean="0"/>
              <a:t>400 base read length</a:t>
            </a:r>
          </a:p>
          <a:p>
            <a:r>
              <a:rPr lang="en-US" dirty="0" err="1" smtClean="0"/>
              <a:t>Homopolymers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32" y="2797629"/>
            <a:ext cx="3848236" cy="3109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619" y="847725"/>
            <a:ext cx="3038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9166"/>
      </p:ext>
    </p:extLst>
  </p:cSld>
  <p:clrMapOvr>
    <a:masterClrMapping/>
  </p:clrMapOvr>
</p:sld>
</file>

<file path=ppt/theme/theme1.xml><?xml version="1.0" encoding="utf-8"?>
<a:theme xmlns:a="http://schemas.openxmlformats.org/drawingml/2006/main" name="HBC_HPCFall2015">
  <a:themeElements>
    <a:clrScheme name="Amy 1">
      <a:dk1>
        <a:srgbClr val="4D4D4D"/>
      </a:dk1>
      <a:lt1>
        <a:srgbClr val="FFFFFF"/>
      </a:lt1>
      <a:dk2>
        <a:srgbClr val="4D4D4D"/>
      </a:dk2>
      <a:lt2>
        <a:srgbClr val="E9E9E3"/>
      </a:lt2>
      <a:accent1>
        <a:srgbClr val="B78123"/>
      </a:accent1>
      <a:accent2>
        <a:srgbClr val="AB011E"/>
      </a:accent2>
      <a:accent3>
        <a:srgbClr val="AB011E"/>
      </a:accent3>
      <a:accent4>
        <a:srgbClr val="AB011E"/>
      </a:accent4>
      <a:accent5>
        <a:srgbClr val="AB011E"/>
      </a:accent5>
      <a:accent6>
        <a:srgbClr val="AB011E"/>
      </a:accent6>
      <a:hlink>
        <a:srgbClr val="50758C"/>
      </a:hlink>
      <a:folHlink>
        <a:srgbClr val="B7812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C9921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HBC_HPCFall2015</Template>
  <TotalTime>27016</TotalTime>
  <Words>1070</Words>
  <Application>Microsoft Office PowerPoint</Application>
  <PresentationFormat>Widescreen</PresentationFormat>
  <Paragraphs>302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MS PGothic</vt:lpstr>
      <vt:lpstr>MS PGothic</vt:lpstr>
      <vt:lpstr>Arial</vt:lpstr>
      <vt:lpstr>Calibri</vt:lpstr>
      <vt:lpstr>Copperplate Gothic Bold</vt:lpstr>
      <vt:lpstr>Georgia</vt:lpstr>
      <vt:lpstr>Lucida Grande</vt:lpstr>
      <vt:lpstr>HBC_HPCFall2015</vt:lpstr>
      <vt:lpstr>Introduction to  Next-Generation Sequencing Technologies</vt:lpstr>
      <vt:lpstr>HMS Research Computing</vt:lpstr>
      <vt:lpstr>Topics for today</vt:lpstr>
      <vt:lpstr>Sequencing Core</vt:lpstr>
      <vt:lpstr>Illumina HiSeq 2500</vt:lpstr>
      <vt:lpstr>Illumina MiSeq</vt:lpstr>
      <vt:lpstr>Illumina NextSeq 500</vt:lpstr>
      <vt:lpstr>SBS: Sequencing By Synthesis</vt:lpstr>
      <vt:lpstr>Ion Torrent</vt:lpstr>
      <vt:lpstr>PacBio</vt:lpstr>
      <vt:lpstr>Oxford NanoPore</vt:lpstr>
      <vt:lpstr>Fluidigm C1</vt:lpstr>
      <vt:lpstr>PowerPoint Presentation</vt:lpstr>
      <vt:lpstr>DNA-seq</vt:lpstr>
      <vt:lpstr>ChIP-seq</vt:lpstr>
      <vt:lpstr>ATAC-seq</vt:lpstr>
      <vt:lpstr>Exome Sequencing - Capture</vt:lpstr>
      <vt:lpstr>RNA-seq</vt:lpstr>
      <vt:lpstr>RNA-seq: strand-specific</vt:lpstr>
      <vt:lpstr>miRNA-seq</vt:lpstr>
      <vt:lpstr>Single Cell RNA-seq</vt:lpstr>
      <vt:lpstr>inDrop</vt:lpstr>
      <vt:lpstr>Drop-seq</vt:lpstr>
      <vt:lpstr>10x Genomics Single Cell</vt:lpstr>
      <vt:lpstr>HITS-CLIP</vt:lpstr>
      <vt:lpstr>CLIP-seq Approaches </vt:lpstr>
      <vt:lpstr>Ribo-seq</vt:lpstr>
      <vt:lpstr>16s Amplicon Sequencing</vt:lpstr>
      <vt:lpstr>PowerPoint Presentation</vt:lpstr>
      <vt:lpstr>Library Prep: Biopolymers</vt:lpstr>
      <vt:lpstr>Library Prep: Isolation</vt:lpstr>
      <vt:lpstr>Library Prep: RNA QC</vt:lpstr>
      <vt:lpstr>RNA Target Enrichment</vt:lpstr>
      <vt:lpstr>Fragmentation: DIY</vt:lpstr>
      <vt:lpstr>RNA-seq library prep</vt:lpstr>
      <vt:lpstr>Multiplexing</vt:lpstr>
      <vt:lpstr>PowerPoint Presentation</vt:lpstr>
      <vt:lpstr>Analysis Options</vt:lpstr>
      <vt:lpstr>Galaxy</vt:lpstr>
      <vt:lpstr>High Performance Computing  for NGS</vt:lpstr>
      <vt:lpstr>PowerPoint Presentation</vt:lpstr>
      <vt:lpstr>Quality Report: FastQC</vt:lpstr>
      <vt:lpstr>FastQC: Poor Sequence</vt:lpstr>
      <vt:lpstr>Trimming: Adapter/Barcode Removal</vt:lpstr>
      <vt:lpstr>PowerPoint Presentation</vt:lpstr>
      <vt:lpstr>Aligners</vt:lpstr>
      <vt:lpstr>What is an alignment index file?</vt:lpstr>
      <vt:lpstr>Alignment Considerations</vt:lpstr>
      <vt:lpstr>Genome Visualization: IGV</vt:lpstr>
      <vt:lpstr>Genome Visualization: UCSC</vt:lpstr>
      <vt:lpstr>PowerPoint Presentation</vt:lpstr>
      <vt:lpstr>DNA/Exome: Variant Callers/CNV</vt:lpstr>
      <vt:lpstr>Peak Callers : ChIP, ATAC</vt:lpstr>
      <vt:lpstr>Peak Callers: CLIP-seq</vt:lpstr>
      <vt:lpstr>Peak Visualization</vt:lpstr>
      <vt:lpstr>Motif Analysis</vt:lpstr>
      <vt:lpstr>Differential Expression Analysis</vt:lpstr>
      <vt:lpstr>Comparing DE algorithms</vt:lpstr>
      <vt:lpstr>Single Cell </vt:lpstr>
      <vt:lpstr>Functional Enrichment Analysis</vt:lpstr>
      <vt:lpstr>PowerPoint Presentation</vt:lpstr>
      <vt:lpstr>Power Calculation</vt:lpstr>
      <vt:lpstr>Experimental Design</vt:lpstr>
      <vt:lpstr>Data Deposition</vt:lpstr>
      <vt:lpstr>For further questions</vt:lpstr>
    </vt:vector>
  </TitlesOfParts>
  <Company>HMS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Next-Generation Sequencing</dc:title>
  <dc:creator>KMH</dc:creator>
  <cp:lastModifiedBy>KMH</cp:lastModifiedBy>
  <cp:revision>87</cp:revision>
  <dcterms:created xsi:type="dcterms:W3CDTF">2015-10-23T19:22:54Z</dcterms:created>
  <dcterms:modified xsi:type="dcterms:W3CDTF">2018-03-13T21:45:22Z</dcterms:modified>
</cp:coreProperties>
</file>