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311" r:id="rId4"/>
    <p:sldId id="262" r:id="rId5"/>
    <p:sldId id="346" r:id="rId6"/>
    <p:sldId id="347" r:id="rId7"/>
    <p:sldId id="348" r:id="rId8"/>
    <p:sldId id="349" r:id="rId9"/>
    <p:sldId id="351" r:id="rId10"/>
    <p:sldId id="350" r:id="rId11"/>
    <p:sldId id="264" r:id="rId12"/>
    <p:sldId id="265" r:id="rId13"/>
    <p:sldId id="263" r:id="rId14"/>
    <p:sldId id="345" r:id="rId15"/>
    <p:sldId id="266" r:id="rId16"/>
    <p:sldId id="267" r:id="rId17"/>
    <p:sldId id="268" r:id="rId18"/>
    <p:sldId id="33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  <p:sldId id="331" r:id="rId28"/>
    <p:sldId id="333" r:id="rId29"/>
    <p:sldId id="314" r:id="rId30"/>
    <p:sldId id="278" r:id="rId31"/>
    <p:sldId id="332" r:id="rId32"/>
    <p:sldId id="337" r:id="rId33"/>
    <p:sldId id="327" r:id="rId34"/>
    <p:sldId id="328" r:id="rId35"/>
    <p:sldId id="329" r:id="rId36"/>
    <p:sldId id="326" r:id="rId37"/>
    <p:sldId id="330" r:id="rId38"/>
    <p:sldId id="339" r:id="rId39"/>
    <p:sldId id="315" r:id="rId40"/>
    <p:sldId id="316" r:id="rId41"/>
    <p:sldId id="324" r:id="rId42"/>
    <p:sldId id="317" r:id="rId43"/>
    <p:sldId id="323" r:id="rId44"/>
    <p:sldId id="325" r:id="rId45"/>
    <p:sldId id="340" r:id="rId46"/>
    <p:sldId id="279" r:id="rId47"/>
    <p:sldId id="280" r:id="rId48"/>
    <p:sldId id="281" r:id="rId49"/>
    <p:sldId id="282" r:id="rId50"/>
    <p:sldId id="283" r:id="rId51"/>
    <p:sldId id="293" r:id="rId52"/>
    <p:sldId id="318" r:id="rId53"/>
    <p:sldId id="341" r:id="rId54"/>
    <p:sldId id="284" r:id="rId55"/>
    <p:sldId id="322" r:id="rId56"/>
    <p:sldId id="300" r:id="rId57"/>
    <p:sldId id="285" r:id="rId58"/>
    <p:sldId id="301" r:id="rId59"/>
    <p:sldId id="306" r:id="rId60"/>
    <p:sldId id="334" r:id="rId61"/>
    <p:sldId id="335" r:id="rId62"/>
    <p:sldId id="342" r:id="rId63"/>
    <p:sldId id="287" r:id="rId64"/>
    <p:sldId id="336" r:id="rId65"/>
    <p:sldId id="273" r:id="rId66"/>
    <p:sldId id="307" r:id="rId67"/>
    <p:sldId id="299" r:id="rId68"/>
    <p:sldId id="308" r:id="rId69"/>
    <p:sldId id="309" r:id="rId70"/>
    <p:sldId id="286" r:id="rId71"/>
    <p:sldId id="319" r:id="rId72"/>
    <p:sldId id="310" r:id="rId73"/>
    <p:sldId id="296" r:id="rId74"/>
    <p:sldId id="302" r:id="rId75"/>
    <p:sldId id="303" r:id="rId76"/>
    <p:sldId id="305" r:id="rId77"/>
    <p:sldId id="304" r:id="rId78"/>
    <p:sldId id="297" r:id="rId79"/>
    <p:sldId id="321" r:id="rId80"/>
    <p:sldId id="320" r:id="rId81"/>
    <p:sldId id="344" r:id="rId82"/>
    <p:sldId id="291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23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06583"/>
            <a:ext cx="7543800" cy="1470025"/>
          </a:xfrm>
        </p:spPr>
        <p:txBody>
          <a:bodyPr tIns="0" rIns="0" b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1400"/>
            <a:ext cx="6400800" cy="457200"/>
          </a:xfrm>
        </p:spPr>
        <p:txBody>
          <a:bodyPr tIns="0" rIns="0" bIns="0">
            <a:noAutofit/>
          </a:bodyPr>
          <a:lstStyle>
            <a:lvl1pPr marL="0" indent="0" algn="l">
              <a:buNone/>
              <a:defRPr sz="2200" b="1" i="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4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70088" y="2525713"/>
            <a:ext cx="0" cy="17256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4D4D4D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221991" y="2697483"/>
            <a:ext cx="6398133" cy="615553"/>
          </a:xfrm>
        </p:spPr>
        <p:txBody>
          <a:bodyPr>
            <a:spAutoFit/>
          </a:bodyPr>
          <a:lstStyle>
            <a:lvl1pPr marL="0" indent="0">
              <a:buNone/>
              <a:defRPr sz="34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21991" y="3374139"/>
            <a:ext cx="6398133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161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45427" y="5943604"/>
            <a:ext cx="1096963" cy="72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0477" y="6419854"/>
            <a:ext cx="1533525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9904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97843016-97B0-40ED-810D-75889E845B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1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7843016-97B0-40ED-810D-75889E845B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6F57D6B9-6219-4210-B103-5DAD94AD8BD0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843016-97B0-40ED-810D-75889E845B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14400" y="1319213"/>
            <a:ext cx="7391400" cy="0"/>
          </a:xfrm>
          <a:prstGeom prst="line">
            <a:avLst/>
          </a:prstGeom>
          <a:ln>
            <a:solidFill>
              <a:srgbClr val="DF9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391400" cy="1143000"/>
          </a:xfrm>
        </p:spPr>
        <p:txBody>
          <a:bodyPr/>
          <a:lstStyle>
            <a:lvl1pPr>
              <a:defRPr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9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1319213"/>
            <a:ext cx="7391400" cy="0"/>
          </a:xfrm>
          <a:prstGeom prst="line">
            <a:avLst/>
          </a:prstGeom>
          <a:ln>
            <a:solidFill>
              <a:srgbClr val="DF9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35814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724400" y="1600200"/>
            <a:ext cx="35814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1319213"/>
            <a:ext cx="7391400" cy="0"/>
          </a:xfrm>
          <a:prstGeom prst="line">
            <a:avLst/>
          </a:prstGeom>
          <a:ln>
            <a:solidFill>
              <a:srgbClr val="DF9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3581400" cy="4191000"/>
          </a:xfrm>
        </p:spPr>
        <p:txBody>
          <a:bodyPr/>
          <a:lstStyle>
            <a:lvl1pPr marL="182880" indent="0">
              <a:buNone/>
              <a:defRPr/>
            </a:lvl1pPr>
            <a:lvl2pPr marL="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724400" y="1600200"/>
            <a:ext cx="3581400" cy="4191000"/>
          </a:xfrm>
        </p:spPr>
        <p:txBody>
          <a:bodyPr/>
          <a:lstStyle>
            <a:lvl1pPr marL="182880" indent="0">
              <a:buNone/>
              <a:defRPr/>
            </a:lvl1pPr>
            <a:lvl2pPr marL="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11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914400" y="1319213"/>
            <a:ext cx="7391400" cy="0"/>
          </a:xfrm>
          <a:prstGeom prst="line">
            <a:avLst/>
          </a:prstGeom>
          <a:ln>
            <a:solidFill>
              <a:srgbClr val="DF9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3581400" cy="4191000"/>
          </a:xfrm>
        </p:spPr>
        <p:txBody>
          <a:bodyPr/>
          <a:lstStyle>
            <a:lvl1pPr marL="182880" indent="0">
              <a:buNone/>
              <a:defRPr/>
            </a:lvl1pPr>
            <a:lvl2pPr marL="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724400" y="1600200"/>
            <a:ext cx="3581400" cy="4191000"/>
          </a:xfrm>
        </p:spPr>
        <p:txBody>
          <a:bodyPr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534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14400" y="1319213"/>
            <a:ext cx="7391400" cy="0"/>
          </a:xfrm>
          <a:prstGeom prst="line">
            <a:avLst/>
          </a:prstGeom>
          <a:ln>
            <a:solidFill>
              <a:srgbClr val="DF9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2"/>
          </p:nvPr>
        </p:nvSpPr>
        <p:spPr>
          <a:xfrm>
            <a:off x="914400" y="1600200"/>
            <a:ext cx="7391400" cy="41910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77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14400" y="1319213"/>
            <a:ext cx="7391400" cy="0"/>
          </a:xfrm>
          <a:prstGeom prst="line">
            <a:avLst/>
          </a:prstGeom>
          <a:ln>
            <a:solidFill>
              <a:srgbClr val="DF9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391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91400" cy="457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89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914400" y="1319213"/>
            <a:ext cx="7391400" cy="0"/>
          </a:xfrm>
          <a:prstGeom prst="line">
            <a:avLst/>
          </a:prstGeom>
          <a:ln>
            <a:solidFill>
              <a:srgbClr val="DF9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9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3000375" y="1881188"/>
            <a:ext cx="0" cy="311626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4D4D4D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6120" y="2057400"/>
            <a:ext cx="5660136" cy="523220"/>
          </a:xfrm>
        </p:spPr>
        <p:txBody>
          <a:bodyPr/>
          <a:lstStyle>
            <a:lvl1pPr algn="l">
              <a:defRPr sz="3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246120" y="3358137"/>
            <a:ext cx="5669280" cy="46166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246119" y="3787902"/>
            <a:ext cx="3316605" cy="365760"/>
          </a:xfrm>
        </p:spPr>
        <p:txBody>
          <a:bodyPr wrap="none"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tabLst>
                <a:tab pos="1143000" algn="ctr"/>
                <a:tab pos="1717675" algn="ctr"/>
                <a:tab pos="1887538" algn="ctr"/>
              </a:tabLst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1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994400"/>
            <a:ext cx="9144000" cy="863600"/>
          </a:xfrm>
          <a:prstGeom prst="rect">
            <a:avLst/>
          </a:prstGeom>
          <a:solidFill>
            <a:srgbClr val="D3D3C9">
              <a:alpha val="5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600200"/>
            <a:ext cx="7391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463837" y="6275388"/>
            <a:ext cx="641350" cy="341312"/>
          </a:xfrm>
          <a:prstGeom prst="rect">
            <a:avLst/>
          </a:prstGeom>
        </p:spPr>
        <p:txBody>
          <a:bodyPr/>
          <a:lstStyle>
            <a:lvl1pPr marL="1825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B011E"/>
              </a:buClr>
              <a:buSzPct val="80000"/>
              <a:defRPr/>
            </a:pPr>
            <a:fld id="{0C55AA0B-4A48-C649-920A-8BBBE0408711}" type="slidenum">
              <a:rPr lang="en-US" sz="1100" smtClean="0">
                <a:solidFill>
                  <a:srgbClr val="7F7F7F"/>
                </a:solidFill>
                <a:latin typeface="Arial" charset="0"/>
                <a:cs typeface="Arial" charset="0"/>
              </a:rPr>
              <a:pPr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B011E"/>
                </a:buClr>
                <a:buSzPct val="80000"/>
                <a:defRPr/>
              </a:pPr>
              <a:t>‹#›</a:t>
            </a:fld>
            <a:endParaRPr lang="en-US" sz="1100" dirty="0" smtClean="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pic>
        <p:nvPicPr>
          <p:cNvPr id="7174" name="Picture 1" descr="HMSIT_Logo_Final.eps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95"/>
          <a:stretch>
            <a:fillRect/>
          </a:stretch>
        </p:blipFill>
        <p:spPr bwMode="auto">
          <a:xfrm>
            <a:off x="5083717" y="6119813"/>
            <a:ext cx="347291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4199" y="6119813"/>
            <a:ext cx="2031722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spcBef>
                <a:spcPts val="0"/>
              </a:spcBef>
            </a:pPr>
            <a:r>
              <a:rPr lang="en-US" sz="1600" dirty="0" smtClean="0">
                <a:latin typeface="Copperplate Gothic Bold" pitchFamily="34" charset="0"/>
              </a:rPr>
              <a:t>Research Computing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latin typeface="Arial"/>
                <a:cs typeface="Arial"/>
              </a:rPr>
              <a:t>https://</a:t>
            </a:r>
            <a:r>
              <a:rPr lang="en-US" sz="1200" i="1" dirty="0" err="1" smtClean="0">
                <a:latin typeface="Arial"/>
                <a:cs typeface="Arial"/>
              </a:rPr>
              <a:t>rc.hms.harvard.edu</a:t>
            </a:r>
            <a:r>
              <a:rPr lang="en-US" sz="1200" i="1" dirty="0" smtClean="0">
                <a:latin typeface="Arial"/>
                <a:cs typeface="Arial"/>
              </a:rPr>
              <a:t>/</a:t>
            </a:r>
            <a:endParaRPr lang="en-US" sz="1200" b="1" i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40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Georgia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Georgia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Georgia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Georgia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Georgia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9pPr>
    </p:titleStyle>
    <p:bodyStyle>
      <a:lvl1pPr marL="457200" indent="-273050" algn="l" rtl="0" eaLnBrk="1" fontAlgn="base" hangingPunct="1">
        <a:spcBef>
          <a:spcPts val="575"/>
        </a:spcBef>
        <a:spcAft>
          <a:spcPts val="600"/>
        </a:spcAft>
        <a:buClr>
          <a:srgbClr val="FF2525"/>
        </a:buClr>
        <a:buSzPct val="80000"/>
        <a:buFont typeface="Arial" charset="0"/>
        <a:buChar char="•"/>
        <a:defRPr sz="2400" kern="1200">
          <a:solidFill>
            <a:srgbClr val="262626"/>
          </a:solidFill>
          <a:latin typeface="Arial"/>
          <a:ea typeface="ＭＳ Ｐゴシック" charset="0"/>
          <a:cs typeface="MS PGothic" pitchFamily="34" charset="-128"/>
        </a:defRPr>
      </a:lvl1pPr>
      <a:lvl2pPr marL="739775" indent="-228600" algn="l" rtl="0" eaLnBrk="1" fontAlgn="base" hangingPunct="1">
        <a:spcBef>
          <a:spcPts val="438"/>
        </a:spcBef>
        <a:spcAft>
          <a:spcPct val="0"/>
        </a:spcAft>
        <a:buClr>
          <a:srgbClr val="FF2525"/>
        </a:buClr>
        <a:buSzPct val="60000"/>
        <a:buFont typeface="Lucida Grande" charset="0"/>
        <a:buChar char="º"/>
        <a:defRPr kern="1200">
          <a:solidFill>
            <a:srgbClr val="262626"/>
          </a:solidFill>
          <a:latin typeface="Arial"/>
          <a:ea typeface="MS PGothic" pitchFamily="34" charset="-128"/>
          <a:cs typeface="MS PGothic" charset="0"/>
        </a:defRPr>
      </a:lvl2pPr>
      <a:lvl3pPr marL="1143000" indent="-228600" algn="l" rtl="0" eaLnBrk="1" fontAlgn="base" hangingPunct="1">
        <a:spcBef>
          <a:spcPts val="438"/>
        </a:spcBef>
        <a:spcAft>
          <a:spcPct val="0"/>
        </a:spcAft>
        <a:buClr>
          <a:srgbClr val="FF2525"/>
        </a:buClr>
        <a:buSzPct val="80000"/>
        <a:buFont typeface="Arial" charset="0"/>
        <a:buChar char="•"/>
        <a:defRPr kern="1200">
          <a:solidFill>
            <a:srgbClr val="262626"/>
          </a:solidFill>
          <a:latin typeface="Arial"/>
          <a:ea typeface="MS PGothic" pitchFamily="34" charset="-128"/>
          <a:cs typeface="MS PGothic" charset="0"/>
        </a:defRPr>
      </a:lvl3pPr>
      <a:lvl4pPr marL="1600200" indent="-228600" algn="l" rtl="0" eaLnBrk="1" fontAlgn="base" hangingPunct="1">
        <a:spcBef>
          <a:spcPts val="438"/>
        </a:spcBef>
        <a:spcAft>
          <a:spcPct val="0"/>
        </a:spcAft>
        <a:buClr>
          <a:srgbClr val="FF2525"/>
        </a:buClr>
        <a:buSzPct val="60000"/>
        <a:buFont typeface="Lucida Grande" charset="0"/>
        <a:buChar char="º"/>
        <a:defRPr kern="1200">
          <a:solidFill>
            <a:srgbClr val="262626"/>
          </a:solidFill>
          <a:latin typeface="Arial"/>
          <a:ea typeface="MS PGothic" pitchFamily="34" charset="-128"/>
          <a:cs typeface="MS PGothic" charset="0"/>
        </a:defRPr>
      </a:lvl4pPr>
      <a:lvl5pPr marL="2057400" indent="-228600" algn="l" rtl="0" eaLnBrk="1" fontAlgn="base" hangingPunct="1">
        <a:spcBef>
          <a:spcPts val="438"/>
        </a:spcBef>
        <a:spcAft>
          <a:spcPct val="0"/>
        </a:spcAft>
        <a:buClr>
          <a:srgbClr val="FF2525"/>
        </a:buClr>
        <a:buSzPct val="80000"/>
        <a:buFont typeface="Arial" charset="0"/>
        <a:buChar char="•"/>
        <a:defRPr kern="1200">
          <a:solidFill>
            <a:srgbClr val="262626"/>
          </a:solidFill>
          <a:latin typeface="Arial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conductor.org/packages/release/BiocViews.html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rc.hms.harvard.edu/" TargetMode="External"/><Relationship Id="rId2" Type="http://schemas.openxmlformats.org/officeDocument/2006/relationships/hyperlink" Target="mailto:rchelp@hms.harvard.edu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590800"/>
            <a:ext cx="64770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 to R/Bioconductor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HMS Research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77000" cy="914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Georgia" pitchFamily="18" charset="0"/>
              </a:rPr>
              <a:t>Fall </a:t>
            </a:r>
            <a:r>
              <a:rPr lang="en-US" dirty="0" smtClean="0">
                <a:latin typeface="Georgia" pitchFamily="18" charset="0"/>
              </a:rPr>
              <a:t>2018</a:t>
            </a:r>
            <a:endParaRPr lang="en-US" dirty="0" smtClean="0">
              <a:latin typeface="Georgia" pitchFamily="18" charset="0"/>
            </a:endParaRPr>
          </a:p>
          <a:p>
            <a:r>
              <a:rPr lang="en-US" dirty="0" smtClean="0">
                <a:latin typeface="Georgia" pitchFamily="18" charset="0"/>
              </a:rPr>
              <a:t>Kris Holton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1026" name="Picture 2" descr="Image result for 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9600"/>
            <a:ext cx="217714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Installing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5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Bioconductor</a:t>
            </a:r>
            <a:r>
              <a:rPr lang="en-US" dirty="0">
                <a:latin typeface="Arial" pitchFamily="34" charset="0"/>
                <a:cs typeface="Arial" pitchFamily="34" charset="0"/>
              </a:rPr>
              <a:t> provides tools for the analysis and comprehension of high-throughput genomic data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.” 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Fast, easy way to access packages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Source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Bioconductor</a:t>
            </a:r>
            <a:r>
              <a:rPr lang="en-US" dirty="0">
                <a:latin typeface="Arial" pitchFamily="34" charset="0"/>
                <a:cs typeface="Arial" pitchFamily="34" charset="0"/>
              </a:rPr>
              <a:t>: tells R to look at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Bioconductor</a:t>
            </a:r>
            <a:r>
              <a:rPr lang="en-US" dirty="0">
                <a:latin typeface="Arial" pitchFamily="34" charset="0"/>
                <a:cs typeface="Arial" pitchFamily="34" charset="0"/>
              </a:rPr>
              <a:t> repository for packages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Top of script: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&gt;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source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("http://bioconductor.org/biocLite.R")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biocLite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2050" name="Picture 2" descr="https://www.bioconductor.org/images/logo/jpg/bioconducto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"/>
            <a:ext cx="3390900" cy="97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packages through </a:t>
            </a:r>
            <a:r>
              <a:rPr lang="en-US" dirty="0" err="1"/>
              <a:t>Bioconductor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Available packages: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700" dirty="0" smtClean="0">
                <a:latin typeface="Arial" pitchFamily="34" charset="0"/>
                <a:cs typeface="Arial" pitchFamily="34" charset="0"/>
                <a:hlinkClick r:id="rId2"/>
              </a:rPr>
              <a:t>	http</a:t>
            </a:r>
            <a:r>
              <a:rPr lang="en-US" sz="1700" dirty="0">
                <a:latin typeface="Arial" pitchFamily="34" charset="0"/>
                <a:cs typeface="Arial" pitchFamily="34" charset="0"/>
                <a:hlinkClick r:id="rId2"/>
              </a:rPr>
              <a:t>://www.bioconductor.org/packages/release/BiocViews.html#___</a:t>
            </a:r>
            <a:r>
              <a:rPr lang="en-US" sz="1700" dirty="0" smtClean="0">
                <a:latin typeface="Arial" pitchFamily="34" charset="0"/>
                <a:cs typeface="Arial" pitchFamily="34" charset="0"/>
                <a:hlinkClick r:id="rId2"/>
              </a:rPr>
              <a:t>Software</a:t>
            </a:r>
            <a:endParaRPr lang="en-US" sz="1700" dirty="0">
              <a:latin typeface="Arial" pitchFamily="34" charset="0"/>
              <a:cs typeface="Arial" pitchFamily="34" charset="0"/>
            </a:endParaRPr>
          </a:p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Easy install of new packages: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&gt;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biocLite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nameofpackage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”)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At the top of every R session using the package, it must be called via: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library(“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nameofpackage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”)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biocLite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biomaRt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”)</a:t>
            </a:r>
            <a:endParaRPr lang="en-US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&gt;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library(“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biomaRt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packages through </a:t>
            </a:r>
            <a:r>
              <a:rPr lang="en-US" dirty="0" smtClean="0"/>
              <a:t>CRAN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CRAN is the</a:t>
            </a:r>
            <a:r>
              <a:rPr lang="en-US" i="1" dirty="0" smtClean="0"/>
              <a:t> </a:t>
            </a:r>
            <a:r>
              <a:rPr lang="en-US" i="1" dirty="0"/>
              <a:t>Comprehensive R Archive </a:t>
            </a:r>
            <a:r>
              <a:rPr lang="en-US" i="1" dirty="0" smtClean="0"/>
              <a:t>Network</a:t>
            </a:r>
          </a:p>
          <a:p>
            <a:r>
              <a:rPr lang="en-US" dirty="0"/>
              <a:t>First time install of a package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&gt; </a:t>
            </a:r>
            <a:r>
              <a:rPr lang="en-US" sz="2000" dirty="0" err="1">
                <a:solidFill>
                  <a:srgbClr val="0000FF"/>
                </a:solidFill>
              </a:rPr>
              <a:t>install.packages</a:t>
            </a:r>
            <a:r>
              <a:rPr lang="en-US" sz="2000" dirty="0">
                <a:solidFill>
                  <a:srgbClr val="0000FF"/>
                </a:solidFill>
              </a:rPr>
              <a:t>(“name-of-package</a:t>
            </a:r>
            <a:r>
              <a:rPr lang="en-US" sz="2000" dirty="0" smtClean="0">
                <a:solidFill>
                  <a:srgbClr val="0000FF"/>
                </a:solidFill>
              </a:rPr>
              <a:t>”)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asks you to select a mirror: pick something from or near the country you’re in</a:t>
            </a:r>
            <a:r>
              <a:rPr lang="en-US" dirty="0" smtClean="0"/>
              <a:t>)</a:t>
            </a:r>
          </a:p>
          <a:p>
            <a:r>
              <a:rPr lang="en-US" dirty="0"/>
              <a:t>At the top of every R session using the package, the package must be called via</a:t>
            </a:r>
            <a:r>
              <a:rPr lang="en-US" dirty="0" smtClean="0"/>
              <a:t>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&gt; </a:t>
            </a:r>
            <a:r>
              <a:rPr lang="en-US" dirty="0" smtClean="0">
                <a:solidFill>
                  <a:srgbClr val="0000FF"/>
                </a:solidFill>
              </a:rPr>
              <a:t>library(“</a:t>
            </a:r>
            <a:r>
              <a:rPr lang="en-US" dirty="0" err="1" smtClean="0">
                <a:solidFill>
                  <a:srgbClr val="0000FF"/>
                </a:solidFill>
              </a:rPr>
              <a:t>nameofpackage</a:t>
            </a:r>
            <a:r>
              <a:rPr lang="en-US" dirty="0" smtClean="0">
                <a:solidFill>
                  <a:srgbClr val="0000FF"/>
                </a:solidFill>
              </a:rPr>
              <a:t>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packages through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install </a:t>
            </a:r>
            <a:r>
              <a:rPr lang="en-US" dirty="0" err="1" smtClean="0"/>
              <a:t>devtools</a:t>
            </a:r>
            <a:endParaRPr lang="en-US" dirty="0" smtClean="0"/>
          </a:p>
          <a:p>
            <a:pPr marL="18415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install.packages</a:t>
            </a:r>
            <a:r>
              <a:rPr lang="en-US" dirty="0" smtClean="0"/>
              <a:t>(‘</a:t>
            </a:r>
            <a:r>
              <a:rPr lang="en-US" dirty="0" err="1" smtClean="0"/>
              <a:t>devtools</a:t>
            </a:r>
            <a:r>
              <a:rPr lang="en-US" dirty="0" smtClean="0"/>
              <a:t>’)</a:t>
            </a:r>
          </a:p>
          <a:p>
            <a:pPr marL="184150" indent="0">
              <a:buNone/>
            </a:pPr>
            <a:r>
              <a:rPr lang="en-US" dirty="0" smtClean="0"/>
              <a:t>&gt; library(</a:t>
            </a:r>
            <a:r>
              <a:rPr lang="en-US" dirty="0" err="1" smtClean="0"/>
              <a:t>devtools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Then, </a:t>
            </a:r>
            <a:r>
              <a:rPr lang="en-US" dirty="0" err="1" smtClean="0"/>
              <a:t>install_github</a:t>
            </a:r>
            <a:r>
              <a:rPr lang="en-US" dirty="0" smtClean="0"/>
              <a:t> repo/packages</a:t>
            </a:r>
          </a:p>
          <a:p>
            <a:pPr marL="18415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install_github</a:t>
            </a:r>
            <a:r>
              <a:rPr lang="en-US" dirty="0" smtClean="0"/>
              <a:t>(“repo/package”)</a:t>
            </a:r>
          </a:p>
          <a:p>
            <a:pPr marL="18415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795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 R help on a function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/>
              <a:t>?</a:t>
            </a:r>
            <a:r>
              <a:rPr lang="en-US" dirty="0" err="1" smtClean="0"/>
              <a:t>name_of_function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help(</a:t>
            </a:r>
            <a:r>
              <a:rPr lang="en-US" dirty="0" err="1" smtClean="0"/>
              <a:t>name_of_function</a:t>
            </a:r>
            <a:r>
              <a:rPr lang="en-US" dirty="0"/>
              <a:t>)</a:t>
            </a:r>
            <a:endParaRPr lang="en-US" b="0" dirty="0" smtClean="0"/>
          </a:p>
          <a:p>
            <a:r>
              <a:rPr lang="en-US" dirty="0"/>
              <a:t>Learn how to use your package (vignettes open in your web browser)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 err="1"/>
              <a:t>browseVignettes</a:t>
            </a:r>
            <a:r>
              <a:rPr lang="en-US" dirty="0"/>
              <a:t>(package </a:t>
            </a:r>
            <a:r>
              <a:rPr lang="en-US" dirty="0" smtClean="0"/>
              <a:t>= "</a:t>
            </a:r>
            <a:r>
              <a:rPr lang="en-US" dirty="0" err="1" smtClean="0"/>
              <a:t>name_of_package</a:t>
            </a:r>
            <a:r>
              <a:rPr lang="en-US" dirty="0" smtClean="0"/>
              <a:t>")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00FF"/>
                </a:solidFill>
              </a:rPr>
              <a:t>?</a:t>
            </a:r>
            <a:r>
              <a:rPr lang="en-US" dirty="0" err="1" smtClean="0">
                <a:solidFill>
                  <a:srgbClr val="0000FF"/>
                </a:solidFill>
              </a:rPr>
              <a:t>t.test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your R “working directory”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Simplifies paths</a:t>
            </a:r>
          </a:p>
          <a:p>
            <a:r>
              <a:rPr lang="en-US" dirty="0" smtClean="0"/>
              <a:t>What </a:t>
            </a:r>
            <a:r>
              <a:rPr lang="en-US" dirty="0"/>
              <a:t>is your current WD?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&gt; </a:t>
            </a:r>
            <a:r>
              <a:rPr lang="en-US" sz="2000" dirty="0" err="1"/>
              <a:t>getwd</a:t>
            </a:r>
            <a:r>
              <a:rPr lang="en-US" sz="2000" dirty="0"/>
              <a:t>()</a:t>
            </a:r>
            <a:endParaRPr lang="en-US" sz="2000" b="0" dirty="0" smtClean="0"/>
          </a:p>
          <a:p>
            <a:r>
              <a:rPr lang="en-US" dirty="0"/>
              <a:t>Setting your WD: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&gt; </a:t>
            </a:r>
            <a:r>
              <a:rPr lang="en-US" sz="2000" dirty="0" err="1"/>
              <a:t>setwd</a:t>
            </a:r>
            <a:r>
              <a:rPr lang="en-US" sz="2000" dirty="0"/>
              <a:t>(“path”)</a:t>
            </a:r>
            <a:endParaRPr lang="en-US" sz="2000" b="0" dirty="0" smtClean="0"/>
          </a:p>
          <a:p>
            <a:r>
              <a:rPr lang="en-US" dirty="0"/>
              <a:t>An </a:t>
            </a:r>
            <a:r>
              <a:rPr lang="en-US" dirty="0" smtClean="0"/>
              <a:t>O2 example</a:t>
            </a:r>
            <a:r>
              <a:rPr lang="en-US" dirty="0"/>
              <a:t>: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100" dirty="0" smtClean="0"/>
              <a:t>&gt; </a:t>
            </a:r>
            <a:r>
              <a:rPr lang="en-US" sz="2100" dirty="0" err="1"/>
              <a:t>setwd</a:t>
            </a:r>
            <a:r>
              <a:rPr lang="en-US" sz="2100" dirty="0" smtClean="0"/>
              <a:t>(“/home/mfk8/</a:t>
            </a:r>
            <a:r>
              <a:rPr lang="en-US" sz="2100" dirty="0" err="1" smtClean="0"/>
              <a:t>MyDataDirectory</a:t>
            </a:r>
            <a:r>
              <a:rPr lang="en-US" sz="2100" dirty="0" smtClean="0"/>
              <a:t>”)</a:t>
            </a:r>
          </a:p>
          <a:p>
            <a:r>
              <a:rPr lang="en-US" sz="2100" b="0" dirty="0" smtClean="0"/>
              <a:t>A Mac example:</a:t>
            </a:r>
          </a:p>
          <a:p>
            <a:pPr>
              <a:buNone/>
            </a:pPr>
            <a:r>
              <a:rPr lang="en-US" sz="2100" dirty="0" smtClean="0"/>
              <a:t>    &gt; </a:t>
            </a:r>
            <a:r>
              <a:rPr lang="en-US" sz="2100" dirty="0" err="1" smtClean="0"/>
              <a:t>setwd</a:t>
            </a:r>
            <a:r>
              <a:rPr lang="en-US" sz="2100" dirty="0" smtClean="0"/>
              <a:t>(“/Users/mfk8/</a:t>
            </a:r>
            <a:r>
              <a:rPr lang="en-US" sz="2100" dirty="0" err="1" smtClean="0"/>
              <a:t>MyDataDirectory</a:t>
            </a:r>
            <a:r>
              <a:rPr lang="en-US" sz="2100" dirty="0" smtClean="0"/>
              <a:t>”)</a:t>
            </a:r>
            <a:endParaRPr lang="en-US" sz="2100" b="0" dirty="0" smtClean="0"/>
          </a:p>
          <a:p>
            <a:r>
              <a:rPr lang="en-US" dirty="0" smtClean="0"/>
              <a:t>A Windows example (note forward slashes):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200" dirty="0" smtClean="0"/>
              <a:t>&gt; </a:t>
            </a:r>
            <a:r>
              <a:rPr lang="en-US" sz="2200" dirty="0" err="1" smtClean="0"/>
              <a:t>setwd</a:t>
            </a:r>
            <a:r>
              <a:rPr lang="en-US" sz="2200" dirty="0" smtClean="0"/>
              <a:t>(“C:/Users/mfk8/My Documents/</a:t>
            </a:r>
            <a:r>
              <a:rPr lang="en-US" sz="2200" dirty="0" err="1" smtClean="0"/>
              <a:t>MyDataDirectory</a:t>
            </a:r>
            <a:r>
              <a:rPr lang="en-US" sz="2200" dirty="0" smtClean="0"/>
              <a:t>”)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Basics: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“print</a:t>
            </a:r>
            <a:r>
              <a:rPr lang="en-US" dirty="0"/>
              <a:t>” in </a:t>
            </a:r>
            <a:r>
              <a:rPr lang="en-US" dirty="0" smtClean="0"/>
              <a:t>R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Just type a </a:t>
            </a:r>
            <a:r>
              <a:rPr lang="en-US" dirty="0" smtClean="0"/>
              <a:t>variable</a:t>
            </a:r>
            <a:r>
              <a:rPr lang="en-US" dirty="0"/>
              <a:t> </a:t>
            </a:r>
            <a:r>
              <a:rPr lang="en-US" dirty="0" smtClean="0"/>
              <a:t>or object’s name, R will display as much as it can</a:t>
            </a:r>
            <a:endParaRPr lang="en-US" dirty="0"/>
          </a:p>
          <a:p>
            <a:r>
              <a:rPr lang="en-US" dirty="0" smtClean="0"/>
              <a:t>“Commenting</a:t>
            </a:r>
            <a:r>
              <a:rPr lang="en-US" dirty="0"/>
              <a:t>” in R</a:t>
            </a:r>
            <a:endParaRPr lang="en-US" b="0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# </a:t>
            </a:r>
            <a:r>
              <a:rPr lang="en-US" dirty="0"/>
              <a:t>means what appears afterwards is not passed as an </a:t>
            </a:r>
            <a:r>
              <a:rPr lang="en-US" dirty="0" smtClean="0"/>
              <a:t>argument</a:t>
            </a:r>
          </a:p>
          <a:p>
            <a:r>
              <a:rPr lang="en-US" dirty="0" smtClean="0"/>
              <a:t>Keep a file of your commands – anything from Sublime to Notepad++ to Google Drive notepad: have syntax highlighting</a:t>
            </a:r>
          </a:p>
          <a:p>
            <a:r>
              <a:rPr lang="en-US" dirty="0" smtClean="0"/>
              <a:t>You can copy-paste multiple times, this overwrites.</a:t>
            </a:r>
          </a:p>
          <a:p>
            <a:r>
              <a:rPr lang="en-US" dirty="0" smtClean="0"/>
              <a:t>Watch quotation marks (often introduced by Microsoft Word/</a:t>
            </a:r>
            <a:r>
              <a:rPr lang="en-US" dirty="0" err="1" smtClean="0"/>
              <a:t>Powerpoint</a:t>
            </a:r>
            <a:r>
              <a:rPr lang="en-US" dirty="0" smtClean="0"/>
              <a:t>): R gets fussy with certain smart quotes/fonts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Data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 </a:t>
            </a:r>
            <a:r>
              <a:rPr lang="en-US" dirty="0" smtClean="0"/>
              <a:t>Thinks: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 variables with a &lt;- </a:t>
            </a:r>
            <a:r>
              <a:rPr lang="en-US" dirty="0" smtClean="0"/>
              <a:t>(traditional) or = (new way)</a:t>
            </a:r>
            <a:endParaRPr lang="en-US" b="0" dirty="0" smtClean="0"/>
          </a:p>
          <a:p>
            <a:r>
              <a:rPr lang="en-US" dirty="0"/>
              <a:t>A variable can be overwritten </a:t>
            </a:r>
            <a:r>
              <a:rPr lang="en-US" dirty="0" smtClean="0"/>
              <a:t>so </a:t>
            </a:r>
            <a:r>
              <a:rPr lang="en-US" dirty="0"/>
              <a:t>be careful with naming </a:t>
            </a:r>
            <a:endParaRPr lang="en-US" b="0" dirty="0" smtClean="0"/>
          </a:p>
          <a:p>
            <a:r>
              <a:rPr lang="en-US" dirty="0"/>
              <a:t>Names can be </a:t>
            </a:r>
            <a:r>
              <a:rPr lang="en-US" dirty="0" smtClean="0"/>
              <a:t>UPPER/lowercase/./_ mixes, but can’t start with a number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>
                <a:solidFill>
                  <a:srgbClr val="0000FF"/>
                </a:solidFill>
              </a:rPr>
              <a:t>myX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&lt;-  5</a:t>
            </a:r>
            <a:endParaRPr lang="en-US" b="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>
                <a:solidFill>
                  <a:srgbClr val="0000FF"/>
                </a:solidFill>
              </a:rPr>
              <a:t>myX</a:t>
            </a:r>
            <a:endParaRPr lang="en-US" b="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	[</a:t>
            </a:r>
            <a:r>
              <a:rPr lang="en-US" dirty="0"/>
              <a:t>1] </a:t>
            </a:r>
            <a:r>
              <a:rPr lang="en-US" dirty="0" smtClean="0"/>
              <a:t>5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you do with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 is a statistical language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 is free!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Bioconductor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- thousands of packages for your workflow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biomaRt</a:t>
            </a:r>
            <a:r>
              <a:rPr lang="en-US" dirty="0">
                <a:latin typeface="Arial" pitchFamily="34" charset="0"/>
                <a:cs typeface="Arial" pitchFamily="34" charset="0"/>
              </a:rPr>
              <a:t> -  annotate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samples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Heavy duty statistics!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Make plots!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Type: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way to store data</a:t>
            </a:r>
          </a:p>
          <a:p>
            <a:r>
              <a:rPr lang="en-US" dirty="0" smtClean="0"/>
              <a:t>c </a:t>
            </a:r>
            <a:r>
              <a:rPr lang="en-US" dirty="0"/>
              <a:t>stands for “concatenate”: put these together as a vector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>
                <a:solidFill>
                  <a:srgbClr val="0000FF"/>
                </a:solidFill>
              </a:rPr>
              <a:t>myvector</a:t>
            </a:r>
            <a:r>
              <a:rPr lang="en-US" dirty="0">
                <a:solidFill>
                  <a:srgbClr val="0000FF"/>
                </a:solidFill>
              </a:rPr>
              <a:t> &lt;- c(3,5,7)</a:t>
            </a:r>
            <a:endParaRPr lang="en-US" b="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myvector</a:t>
            </a:r>
            <a:endParaRPr lang="en-US" b="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	[</a:t>
            </a:r>
            <a:r>
              <a:rPr lang="en-US" dirty="0"/>
              <a:t>1] 3 5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tomic: all the same data type </a:t>
            </a:r>
          </a:p>
          <a:p>
            <a:r>
              <a:rPr lang="en-US" dirty="0" smtClean="0"/>
              <a:t>numeric</a:t>
            </a:r>
            <a:r>
              <a:rPr lang="en-US" dirty="0"/>
              <a:t>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>
                <a:solidFill>
                  <a:srgbClr val="0000FF"/>
                </a:solidFill>
              </a:rPr>
              <a:t>mynumeric</a:t>
            </a:r>
            <a:r>
              <a:rPr lang="en-US" dirty="0" smtClean="0">
                <a:solidFill>
                  <a:srgbClr val="0000FF"/>
                </a:solidFill>
              </a:rPr>
              <a:t> &lt;- c(3,5,7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b="0" dirty="0" smtClean="0">
              <a:solidFill>
                <a:srgbClr val="0000FF"/>
              </a:solidFill>
            </a:endParaRPr>
          </a:p>
          <a:p>
            <a:r>
              <a:rPr lang="en-US" dirty="0"/>
              <a:t>character: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&gt; </a:t>
            </a:r>
            <a:r>
              <a:rPr lang="en-US" dirty="0" err="1" smtClean="0">
                <a:solidFill>
                  <a:srgbClr val="0000FF"/>
                </a:solidFill>
              </a:rPr>
              <a:t>mycharacter</a:t>
            </a:r>
            <a:r>
              <a:rPr lang="en-US" dirty="0" smtClean="0">
                <a:solidFill>
                  <a:srgbClr val="0000FF"/>
                </a:solidFill>
              </a:rPr>
              <a:t> &lt;- c(“bob</a:t>
            </a:r>
            <a:r>
              <a:rPr lang="en-US" dirty="0">
                <a:solidFill>
                  <a:srgbClr val="0000FF"/>
                </a:solidFill>
              </a:rPr>
              <a:t>”, “</a:t>
            </a:r>
            <a:r>
              <a:rPr lang="en-US" dirty="0" err="1">
                <a:solidFill>
                  <a:srgbClr val="0000FF"/>
                </a:solidFill>
              </a:rPr>
              <a:t>nancy</a:t>
            </a:r>
            <a:r>
              <a:rPr lang="en-US" dirty="0">
                <a:solidFill>
                  <a:srgbClr val="0000FF"/>
                </a:solidFill>
              </a:rPr>
              <a:t>”, “</a:t>
            </a:r>
            <a:r>
              <a:rPr lang="en-US" dirty="0" err="1">
                <a:solidFill>
                  <a:srgbClr val="0000FF"/>
                </a:solidFill>
              </a:rPr>
              <a:t>jose</a:t>
            </a:r>
            <a:r>
              <a:rPr lang="en-US" dirty="0">
                <a:solidFill>
                  <a:srgbClr val="0000FF"/>
                </a:solidFill>
              </a:rPr>
              <a:t>”) 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#</a:t>
            </a:r>
            <a:r>
              <a:rPr lang="en-US" dirty="0"/>
              <a:t>note quotation </a:t>
            </a:r>
            <a:r>
              <a:rPr lang="en-US" dirty="0" smtClean="0"/>
              <a:t>marks “ </a:t>
            </a:r>
            <a:r>
              <a:rPr lang="en-US" dirty="0"/>
              <a:t>“ (single or double fine, try to be consistent)</a:t>
            </a:r>
            <a:endParaRPr lang="en-US" b="0" dirty="0" smtClean="0"/>
          </a:p>
          <a:p>
            <a:r>
              <a:rPr lang="en-US" dirty="0"/>
              <a:t>logical: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>
                <a:solidFill>
                  <a:srgbClr val="0000FF"/>
                </a:solidFill>
              </a:rPr>
              <a:t>mylogical</a:t>
            </a:r>
            <a:r>
              <a:rPr lang="en-US" dirty="0" smtClean="0">
                <a:solidFill>
                  <a:srgbClr val="0000FF"/>
                </a:solidFill>
              </a:rPr>
              <a:t> &lt;- c(TRUE</a:t>
            </a:r>
            <a:r>
              <a:rPr lang="en-US" dirty="0">
                <a:solidFill>
                  <a:srgbClr val="0000FF"/>
                </a:solidFill>
              </a:rPr>
              <a:t>, FALSE, TRUE)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Vector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 workflow:</a:t>
            </a:r>
          </a:p>
          <a:p>
            <a:pPr>
              <a:buNone/>
            </a:pPr>
            <a:r>
              <a:rPr lang="en-US" dirty="0" smtClean="0"/>
              <a:t>	&gt; variable &lt;- </a:t>
            </a:r>
            <a:r>
              <a:rPr lang="en-US" dirty="0" err="1" smtClean="0"/>
              <a:t>as.type</a:t>
            </a:r>
            <a:r>
              <a:rPr lang="en-US" dirty="0" smtClean="0"/>
              <a:t>(variable)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>
                <a:solidFill>
                  <a:srgbClr val="0000FF"/>
                </a:solidFill>
              </a:rPr>
              <a:t>myvector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lang="en-US" dirty="0" err="1">
                <a:solidFill>
                  <a:srgbClr val="0000FF"/>
                </a:solidFill>
              </a:rPr>
              <a:t>as.character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myvector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b="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>
                <a:solidFill>
                  <a:srgbClr val="0000FF"/>
                </a:solidFill>
              </a:rPr>
              <a:t>myvector</a:t>
            </a:r>
            <a:endParaRPr lang="en-US" b="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	[</a:t>
            </a:r>
            <a:r>
              <a:rPr lang="en-US" dirty="0"/>
              <a:t>1] “3”, “5”, “7” #see how these are now in “ “ like a character </a:t>
            </a:r>
            <a:r>
              <a:rPr lang="en-US" dirty="0" smtClean="0"/>
              <a:t>vector</a:t>
            </a:r>
            <a:endParaRPr lang="en-US" dirty="0"/>
          </a:p>
          <a:p>
            <a:r>
              <a:rPr lang="en-US" dirty="0" smtClean="0"/>
              <a:t>Applicable to changing between other types</a:t>
            </a:r>
          </a:p>
          <a:p>
            <a:r>
              <a:rPr lang="en-US" dirty="0"/>
              <a:t>Where this comes in handy: when R says you are trying to do an operation on your variable that is one type of vector, when it has to be another type.  Use wisely.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Like vectors with mixed data types (numeric, character, logical)</a:t>
            </a:r>
            <a:endParaRPr lang="en-US" b="0" dirty="0" smtClean="0"/>
          </a:p>
          <a:p>
            <a:r>
              <a:rPr lang="en-US" dirty="0" err="1">
                <a:solidFill>
                  <a:srgbClr val="0000FF"/>
                </a:solidFill>
              </a:rPr>
              <a:t>mylist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lang="en-US" dirty="0" smtClean="0">
                <a:solidFill>
                  <a:srgbClr val="0000FF"/>
                </a:solidFill>
              </a:rPr>
              <a:t>c(3, “TP53”, 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b="0" dirty="0" smtClean="0"/>
              <a:t>“</a:t>
            </a:r>
            <a:r>
              <a:rPr lang="en-US" b="0" dirty="0" err="1" smtClean="0"/>
              <a:t>unlist</a:t>
            </a:r>
            <a:r>
              <a:rPr lang="en-US" b="0" dirty="0" smtClean="0"/>
              <a:t>”-</a:t>
            </a:r>
            <a:r>
              <a:rPr lang="en-US" b="0" dirty="0" err="1" smtClean="0"/>
              <a:t>ing</a:t>
            </a:r>
            <a:r>
              <a:rPr lang="en-US" b="0" dirty="0" smtClean="0"/>
              <a:t> a list tries to coerce the data to an atomic vector of all the same type (lowest common  denominator, usually a character)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Type: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a vector nominal (able to be ordered by integers)</a:t>
            </a:r>
            <a:endParaRPr lang="en-US" b="0" dirty="0" smtClean="0"/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variable “gender” with </a:t>
            </a:r>
            <a:r>
              <a:rPr lang="en-US" dirty="0" smtClean="0"/>
              <a:t>2 "male</a:t>
            </a:r>
            <a:r>
              <a:rPr lang="en-US" dirty="0"/>
              <a:t>" entries and </a:t>
            </a:r>
            <a:r>
              <a:rPr lang="en-US" dirty="0" smtClean="0"/>
              <a:t>4 </a:t>
            </a:r>
            <a:r>
              <a:rPr lang="en-US" dirty="0"/>
              <a:t>"female" entries 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>
                <a:solidFill>
                  <a:srgbClr val="0000FF"/>
                </a:solidFill>
              </a:rPr>
              <a:t>gender &lt;- c(rep("male</a:t>
            </a:r>
            <a:r>
              <a:rPr lang="en-US" dirty="0" smtClean="0">
                <a:solidFill>
                  <a:srgbClr val="0000FF"/>
                </a:solidFill>
              </a:rPr>
              <a:t>", 2</a:t>
            </a:r>
            <a:r>
              <a:rPr lang="en-US" dirty="0">
                <a:solidFill>
                  <a:srgbClr val="0000FF"/>
                </a:solidFill>
              </a:rPr>
              <a:t>), rep("female", </a:t>
            </a:r>
            <a:r>
              <a:rPr lang="en-US" dirty="0" smtClean="0">
                <a:solidFill>
                  <a:srgbClr val="0000FF"/>
                </a:solidFill>
              </a:rPr>
              <a:t>4)) </a:t>
            </a:r>
            <a:endParaRPr lang="en-US" b="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>
                <a:solidFill>
                  <a:srgbClr val="0000FF"/>
                </a:solidFill>
              </a:rPr>
              <a:t>gender &lt;- factor(gender) </a:t>
            </a:r>
            <a:r>
              <a:rPr lang="en-US" dirty="0"/>
              <a:t># stores gender as </a:t>
            </a:r>
            <a:r>
              <a:rPr lang="en-US" dirty="0" smtClean="0"/>
              <a:t>2 2’s </a:t>
            </a:r>
            <a:r>
              <a:rPr lang="en-US" dirty="0"/>
              <a:t>and </a:t>
            </a:r>
            <a:r>
              <a:rPr lang="en-US" dirty="0" smtClean="0"/>
              <a:t>4 1’s </a:t>
            </a:r>
            <a:r>
              <a:rPr lang="en-US" dirty="0"/>
              <a:t>and associates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>
                <a:solidFill>
                  <a:srgbClr val="0000FF"/>
                </a:solidFill>
              </a:rPr>
              <a:t>gender</a:t>
            </a:r>
            <a:endParaRPr lang="en-US" b="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	[</a:t>
            </a:r>
            <a:r>
              <a:rPr lang="en-US" dirty="0"/>
              <a:t>1] </a:t>
            </a:r>
            <a:r>
              <a:rPr lang="en-US" dirty="0" smtClean="0"/>
              <a:t>male </a:t>
            </a:r>
            <a:r>
              <a:rPr lang="en-US" dirty="0"/>
              <a:t>  </a:t>
            </a:r>
            <a:r>
              <a:rPr lang="en-US" dirty="0" err="1"/>
              <a:t>male</a:t>
            </a:r>
            <a:r>
              <a:rPr lang="en-US" dirty="0"/>
              <a:t>   </a:t>
            </a:r>
            <a:r>
              <a:rPr lang="en-US" dirty="0" smtClean="0"/>
              <a:t>female </a:t>
            </a:r>
            <a:r>
              <a:rPr lang="en-US" dirty="0" err="1"/>
              <a:t>female</a:t>
            </a:r>
            <a:r>
              <a:rPr lang="en-US" dirty="0"/>
              <a:t> </a:t>
            </a:r>
            <a:r>
              <a:rPr lang="en-US" dirty="0" err="1"/>
              <a:t>female</a:t>
            </a:r>
            <a:r>
              <a:rPr lang="en-US" dirty="0"/>
              <a:t> </a:t>
            </a:r>
            <a:r>
              <a:rPr lang="en-US" dirty="0" err="1"/>
              <a:t>female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Levels</a:t>
            </a:r>
            <a:r>
              <a:rPr lang="en-US" dirty="0"/>
              <a:t>: female male</a:t>
            </a:r>
            <a:endParaRPr lang="en-US" b="0" dirty="0" smtClean="0"/>
          </a:p>
          <a:p>
            <a:r>
              <a:rPr lang="en-US" dirty="0" smtClean="0"/>
              <a:t>Now </a:t>
            </a:r>
            <a:r>
              <a:rPr lang="en-US" dirty="0"/>
              <a:t>1=female, 2=male internally (alphabetically)</a:t>
            </a:r>
            <a:endParaRPr lang="en-US" b="0" dirty="0" smtClean="0"/>
          </a:p>
          <a:p>
            <a:r>
              <a:rPr lang="en-US" dirty="0" smtClean="0"/>
              <a:t>R </a:t>
            </a:r>
            <a:r>
              <a:rPr lang="en-US" dirty="0"/>
              <a:t>now treats gender as a nominal </a:t>
            </a:r>
            <a:r>
              <a:rPr lang="en-US" dirty="0" smtClean="0"/>
              <a:t>variable</a:t>
            </a: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Type: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must be all the same type (numeric, character, logical)</a:t>
            </a:r>
            <a:endParaRPr lang="en-US" b="0" dirty="0" smtClean="0"/>
          </a:p>
          <a:p>
            <a:r>
              <a:rPr lang="en-US" dirty="0"/>
              <a:t>Columns must have the same </a:t>
            </a:r>
            <a:r>
              <a:rPr lang="en-US" dirty="0" smtClean="0"/>
              <a:t>length</a:t>
            </a:r>
          </a:p>
          <a:p>
            <a:r>
              <a:rPr lang="en-US" b="0" dirty="0" smtClean="0"/>
              <a:t>Creation:</a:t>
            </a:r>
          </a:p>
          <a:p>
            <a:pPr marL="184150" indent="0">
              <a:buNone/>
            </a:pPr>
            <a:r>
              <a:rPr lang="en-US" dirty="0" smtClean="0"/>
              <a:t>  &gt; </a:t>
            </a:r>
            <a:r>
              <a:rPr lang="en-US" dirty="0" err="1" smtClean="0">
                <a:solidFill>
                  <a:srgbClr val="0000FF"/>
                </a:solidFill>
              </a:rPr>
              <a:t>mymatrix</a:t>
            </a:r>
            <a:r>
              <a:rPr lang="en-US" dirty="0" smtClean="0">
                <a:solidFill>
                  <a:srgbClr val="0000FF"/>
                </a:solidFill>
              </a:rPr>
              <a:t> &lt;- </a:t>
            </a:r>
            <a:r>
              <a:rPr lang="en-US" dirty="0" smtClean="0">
                <a:solidFill>
                  <a:srgbClr val="0000FF"/>
                </a:solidFill>
              </a:rPr>
              <a:t>matrix(c(1:6</a:t>
            </a:r>
            <a:r>
              <a:rPr lang="en-US" dirty="0" smtClean="0">
                <a:solidFill>
                  <a:srgbClr val="0000FF"/>
                </a:solidFill>
              </a:rPr>
              <a:t>), </a:t>
            </a:r>
            <a:r>
              <a:rPr lang="en-US" dirty="0" err="1" smtClean="0">
                <a:solidFill>
                  <a:srgbClr val="0000FF"/>
                </a:solidFill>
              </a:rPr>
              <a:t>nrow</a:t>
            </a:r>
            <a:r>
              <a:rPr lang="en-US" dirty="0" smtClean="0">
                <a:solidFill>
                  <a:srgbClr val="0000FF"/>
                </a:solidFill>
              </a:rPr>
              <a:t>=3, </a:t>
            </a:r>
            <a:r>
              <a:rPr lang="en-US" dirty="0" err="1" smtClean="0">
                <a:solidFill>
                  <a:srgbClr val="0000FF"/>
                </a:solidFill>
              </a:rPr>
              <a:t>ncol</a:t>
            </a:r>
            <a:r>
              <a:rPr lang="en-US" dirty="0" smtClean="0">
                <a:solidFill>
                  <a:srgbClr val="0000FF"/>
                </a:solidFill>
              </a:rPr>
              <a:t>=2)</a:t>
            </a:r>
            <a:endParaRPr lang="en-US" b="0" dirty="0" smtClean="0">
              <a:solidFill>
                <a:srgbClr val="0000FF"/>
              </a:solidFill>
            </a:endParaRPr>
          </a:p>
          <a:p>
            <a:r>
              <a:rPr lang="en-US" dirty="0"/>
              <a:t>Indexed by [</a:t>
            </a:r>
            <a:r>
              <a:rPr lang="en-US" dirty="0" err="1"/>
              <a:t>row,column</a:t>
            </a:r>
            <a:r>
              <a:rPr lang="en-US" dirty="0"/>
              <a:t>]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>
                <a:solidFill>
                  <a:srgbClr val="0000FF"/>
                </a:solidFill>
              </a:rPr>
              <a:t>mymatrix</a:t>
            </a:r>
            <a:r>
              <a:rPr lang="en-US" dirty="0">
                <a:solidFill>
                  <a:srgbClr val="0000FF"/>
                </a:solidFill>
              </a:rPr>
              <a:t>[1,1] </a:t>
            </a:r>
            <a:r>
              <a:rPr lang="en-US" dirty="0"/>
              <a:t>#</a:t>
            </a:r>
            <a:r>
              <a:rPr lang="en-US" dirty="0" smtClean="0"/>
              <a:t>returns item in </a:t>
            </a:r>
            <a:r>
              <a:rPr lang="en-US" dirty="0"/>
              <a:t>row 1, </a:t>
            </a:r>
            <a:r>
              <a:rPr lang="en-US" dirty="0" smtClean="0"/>
              <a:t>column </a:t>
            </a:r>
            <a:r>
              <a:rPr lang="en-US" dirty="0"/>
              <a:t>1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>
                <a:solidFill>
                  <a:srgbClr val="0000FF"/>
                </a:solidFill>
              </a:rPr>
              <a:t>mymatrix</a:t>
            </a:r>
            <a:r>
              <a:rPr lang="en-US" dirty="0">
                <a:solidFill>
                  <a:srgbClr val="0000FF"/>
                </a:solidFill>
              </a:rPr>
              <a:t>[1,] </a:t>
            </a:r>
            <a:r>
              <a:rPr lang="en-US" dirty="0"/>
              <a:t>#returns </a:t>
            </a:r>
            <a:r>
              <a:rPr lang="en-US" dirty="0" smtClean="0"/>
              <a:t>all of row </a:t>
            </a:r>
            <a:r>
              <a:rPr lang="en-US" dirty="0"/>
              <a:t>1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>
                <a:solidFill>
                  <a:srgbClr val="0000FF"/>
                </a:solidFill>
              </a:rPr>
              <a:t>mymatrix</a:t>
            </a:r>
            <a:r>
              <a:rPr lang="en-US" dirty="0">
                <a:solidFill>
                  <a:srgbClr val="0000FF"/>
                </a:solidFill>
              </a:rPr>
              <a:t>[,1] </a:t>
            </a:r>
            <a:r>
              <a:rPr lang="en-US" dirty="0"/>
              <a:t>#returns </a:t>
            </a:r>
            <a:r>
              <a:rPr lang="en-US" dirty="0" smtClean="0"/>
              <a:t>all of column 1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: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Subset of matrices allowing mixed </a:t>
            </a:r>
            <a:r>
              <a:rPr lang="en-US" dirty="0"/>
              <a:t>types (numeric, character, logical</a:t>
            </a:r>
            <a:r>
              <a:rPr lang="en-US" dirty="0" smtClean="0"/>
              <a:t>): lists!</a:t>
            </a:r>
          </a:p>
          <a:p>
            <a:r>
              <a:rPr lang="en-US" b="0" dirty="0" smtClean="0"/>
              <a:t>&gt; </a:t>
            </a:r>
            <a:r>
              <a:rPr lang="en-US" b="0" dirty="0" err="1" smtClean="0">
                <a:solidFill>
                  <a:srgbClr val="0000FF"/>
                </a:solidFill>
              </a:rPr>
              <a:t>mydataframe</a:t>
            </a:r>
            <a:r>
              <a:rPr lang="en-US" b="0" dirty="0" smtClean="0">
                <a:solidFill>
                  <a:srgbClr val="0000FF"/>
                </a:solidFill>
              </a:rPr>
              <a:t>&lt;-</a:t>
            </a:r>
            <a:r>
              <a:rPr lang="en-US" b="0" dirty="0" err="1" smtClean="0">
                <a:solidFill>
                  <a:srgbClr val="0000FF"/>
                </a:solidFill>
              </a:rPr>
              <a:t>as.data.frame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mymatrix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dirty="0"/>
              <a:t>You can give columns names so you can index by </a:t>
            </a:r>
            <a:r>
              <a:rPr lang="en-US" dirty="0" smtClean="0"/>
              <a:t>them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/>
              <a:t>names(</a:t>
            </a:r>
            <a:r>
              <a:rPr lang="en-US" dirty="0" err="1"/>
              <a:t>mydataframe</a:t>
            </a:r>
            <a:r>
              <a:rPr lang="en-US" dirty="0"/>
              <a:t>) &lt;- c(“column1name”, “column2name</a:t>
            </a:r>
            <a:r>
              <a:rPr lang="en-US" dirty="0" smtClean="0"/>
              <a:t>”)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	You can use unique identifiers as </a:t>
            </a:r>
            <a:r>
              <a:rPr lang="en-US" dirty="0" err="1" smtClean="0"/>
              <a:t>rownames</a:t>
            </a:r>
            <a:r>
              <a:rPr lang="en-US" dirty="0" smtClean="0"/>
              <a:t> (no repeats!)</a:t>
            </a:r>
          </a:p>
          <a:p>
            <a:pPr>
              <a:buNone/>
            </a:pPr>
            <a:r>
              <a:rPr lang="en-US" b="0" dirty="0"/>
              <a:t>	</a:t>
            </a:r>
            <a:r>
              <a:rPr lang="en-US" b="0" dirty="0" smtClean="0"/>
              <a:t>&gt; </a:t>
            </a:r>
            <a:r>
              <a:rPr lang="en-US" b="0" dirty="0" err="1" smtClean="0"/>
              <a:t>row.names</a:t>
            </a:r>
            <a:r>
              <a:rPr lang="en-US" b="0" dirty="0" smtClean="0"/>
              <a:t>(</a:t>
            </a:r>
            <a:r>
              <a:rPr lang="en-US" b="0" dirty="0" err="1" smtClean="0"/>
              <a:t>mydataframe</a:t>
            </a:r>
            <a:r>
              <a:rPr lang="en-US" b="0" dirty="0" smtClean="0"/>
              <a:t>)&lt;-</a:t>
            </a:r>
            <a:r>
              <a:rPr lang="en-US" b="0" dirty="0" err="1" smtClean="0"/>
              <a:t>mydataframe</a:t>
            </a:r>
            <a:r>
              <a:rPr lang="en-US" b="0" dirty="0" smtClean="0"/>
              <a:t>[,1]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: Indexing/Converting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Can use matrix or $ notation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&gt; mydataframe$column1name #works on column1</a:t>
            </a:r>
          </a:p>
          <a:p>
            <a:pPr>
              <a:buNone/>
            </a:pPr>
            <a:r>
              <a:rPr lang="en-US" sz="2000" dirty="0"/>
              <a:t>	&gt; </a:t>
            </a:r>
            <a:r>
              <a:rPr lang="en-US" sz="2000" dirty="0" err="1"/>
              <a:t>mydataframe</a:t>
            </a:r>
            <a:r>
              <a:rPr lang="en-US" sz="2000" dirty="0"/>
              <a:t>[,1] #works on column1</a:t>
            </a:r>
          </a:p>
          <a:p>
            <a:pPr>
              <a:buNone/>
            </a:pPr>
            <a:r>
              <a:rPr lang="en-US" sz="2000" dirty="0"/>
              <a:t>	&gt; </a:t>
            </a:r>
            <a:r>
              <a:rPr lang="en-US" sz="2000" dirty="0" err="1"/>
              <a:t>mydataframe</a:t>
            </a:r>
            <a:r>
              <a:rPr lang="en-US" sz="2000" dirty="0"/>
              <a:t>[“rowname1”,] #works on </a:t>
            </a:r>
            <a:r>
              <a:rPr lang="en-US" sz="2000" dirty="0" smtClean="0"/>
              <a:t>rowname1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&gt; </a:t>
            </a:r>
            <a:r>
              <a:rPr lang="en-US" sz="2000" dirty="0" err="1"/>
              <a:t>mydataframe</a:t>
            </a:r>
            <a:r>
              <a:rPr lang="en-US" sz="2000" dirty="0"/>
              <a:t>[1,] #works on row </a:t>
            </a:r>
            <a:r>
              <a:rPr lang="en-US" sz="2000" dirty="0" smtClean="0"/>
              <a:t>1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&gt; </a:t>
            </a:r>
            <a:r>
              <a:rPr lang="en-US" sz="2000" dirty="0" err="1" smtClean="0"/>
              <a:t>mydataframe</a:t>
            </a:r>
            <a:r>
              <a:rPr lang="en-US" sz="2000" dirty="0" smtClean="0"/>
              <a:t>[-1,] #excludes row 1</a:t>
            </a:r>
            <a:endParaRPr lang="en-US" sz="2000" dirty="0"/>
          </a:p>
          <a:p>
            <a:r>
              <a:rPr lang="en-US" sz="2000" dirty="0"/>
              <a:t>To make a data frame into a matrix for certain operations:</a:t>
            </a:r>
          </a:p>
          <a:p>
            <a:pPr>
              <a:buNone/>
            </a:pPr>
            <a:r>
              <a:rPr lang="en-US" sz="2000" dirty="0"/>
              <a:t>	&gt; </a:t>
            </a:r>
            <a:r>
              <a:rPr lang="en-US" sz="2000" dirty="0" err="1"/>
              <a:t>mymatrix</a:t>
            </a:r>
            <a:r>
              <a:rPr lang="en-US" sz="2000" dirty="0"/>
              <a:t> &lt;- </a:t>
            </a:r>
            <a:r>
              <a:rPr lang="en-US" sz="2000" dirty="0" err="1"/>
              <a:t>as.matrix</a:t>
            </a:r>
            <a:r>
              <a:rPr lang="en-US" sz="2000" dirty="0"/>
              <a:t>(</a:t>
            </a:r>
            <a:r>
              <a:rPr lang="en-US" sz="2000" dirty="0" err="1"/>
              <a:t>mydataframe</a:t>
            </a:r>
            <a:r>
              <a:rPr lang="en-US" sz="2000" dirty="0"/>
              <a:t>) #turns data into all the same type (lowest common denominator is usually character)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: indexing shortcut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“attach” makes names of lists/</a:t>
            </a:r>
            <a:r>
              <a:rPr lang="en-US" dirty="0" err="1" smtClean="0"/>
              <a:t>dataframes</a:t>
            </a:r>
            <a:r>
              <a:rPr lang="en-US" dirty="0" smtClean="0"/>
              <a:t> accessible without $</a:t>
            </a:r>
          </a:p>
          <a:p>
            <a:pPr marL="184150" indent="0">
              <a:buNone/>
            </a:pPr>
            <a:r>
              <a:rPr lang="en-US" dirty="0" smtClean="0"/>
              <a:t>&gt; attach(</a:t>
            </a:r>
            <a:r>
              <a:rPr lang="en-US" dirty="0" err="1" smtClean="0"/>
              <a:t>mydataframe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“detach” when finished</a:t>
            </a:r>
          </a:p>
          <a:p>
            <a:pPr marL="184150" indent="0">
              <a:buNone/>
            </a:pPr>
            <a:r>
              <a:rPr lang="en-US" dirty="0" smtClean="0"/>
              <a:t>&gt; detach(</a:t>
            </a:r>
            <a:r>
              <a:rPr lang="en-US" dirty="0" err="1" smtClean="0"/>
              <a:t>mydataframe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and joining rows/columns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rbind</a:t>
            </a:r>
            <a:r>
              <a:rPr lang="en-US" dirty="0" smtClean="0"/>
              <a:t>” to add a row or another </a:t>
            </a:r>
            <a:r>
              <a:rPr lang="en-US" dirty="0" err="1" smtClean="0"/>
              <a:t>df</a:t>
            </a:r>
            <a:r>
              <a:rPr lang="en-US" dirty="0" smtClean="0"/>
              <a:t>/matrix to a pre-existing </a:t>
            </a:r>
            <a:r>
              <a:rPr lang="en-US" dirty="0" err="1" smtClean="0"/>
              <a:t>dataframe</a:t>
            </a:r>
            <a:r>
              <a:rPr lang="en-US" dirty="0" smtClean="0"/>
              <a:t>/</a:t>
            </a:r>
            <a:r>
              <a:rPr lang="en-US" dirty="0" err="1" smtClean="0"/>
              <a:t>maxtrix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mymatrix</a:t>
            </a:r>
            <a:r>
              <a:rPr lang="en-US" dirty="0" smtClean="0"/>
              <a:t> &lt;- </a:t>
            </a:r>
            <a:r>
              <a:rPr lang="en-US" dirty="0" err="1" smtClean="0"/>
              <a:t>rbind</a:t>
            </a:r>
            <a:r>
              <a:rPr lang="en-US" dirty="0" smtClean="0"/>
              <a:t>(</a:t>
            </a:r>
            <a:r>
              <a:rPr lang="en-US" dirty="0" err="1" smtClean="0"/>
              <a:t>mymatrix</a:t>
            </a:r>
            <a:r>
              <a:rPr lang="en-US" dirty="0" smtClean="0"/>
              <a:t>, </a:t>
            </a:r>
            <a:r>
              <a:rPr lang="en-US" dirty="0" err="1" smtClean="0"/>
              <a:t>newrow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mymatrix</a:t>
            </a:r>
            <a:r>
              <a:rPr lang="en-US" dirty="0" smtClean="0"/>
              <a:t> &lt;- </a:t>
            </a:r>
            <a:r>
              <a:rPr lang="en-US" dirty="0" err="1" smtClean="0"/>
              <a:t>rbind</a:t>
            </a:r>
            <a:r>
              <a:rPr lang="en-US" dirty="0" smtClean="0"/>
              <a:t>(</a:t>
            </a:r>
            <a:r>
              <a:rPr lang="en-US" dirty="0" err="1" smtClean="0"/>
              <a:t>mymatrix</a:t>
            </a:r>
            <a:r>
              <a:rPr lang="en-US" dirty="0" smtClean="0"/>
              <a:t>, </a:t>
            </a:r>
            <a:r>
              <a:rPr lang="en-US" dirty="0" err="1" smtClean="0"/>
              <a:t>matrixtwo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cbind</a:t>
            </a:r>
            <a:r>
              <a:rPr lang="en-US" dirty="0" smtClean="0"/>
              <a:t>” to add a column or another </a:t>
            </a:r>
            <a:r>
              <a:rPr lang="en-US" dirty="0" err="1" smtClean="0"/>
              <a:t>df</a:t>
            </a:r>
            <a:r>
              <a:rPr lang="en-US" dirty="0" smtClean="0"/>
              <a:t>/matrix to a pre-existing </a:t>
            </a:r>
            <a:r>
              <a:rPr lang="en-US" dirty="0" err="1" smtClean="0"/>
              <a:t>dataframe</a:t>
            </a:r>
            <a:r>
              <a:rPr lang="en-US" dirty="0" smtClean="0"/>
              <a:t>/matrix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mymatrix</a:t>
            </a:r>
            <a:r>
              <a:rPr lang="en-US" dirty="0" smtClean="0"/>
              <a:t> &lt;- </a:t>
            </a:r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mymatrix</a:t>
            </a:r>
            <a:r>
              <a:rPr lang="en-US" dirty="0" smtClean="0"/>
              <a:t>, </a:t>
            </a:r>
            <a:r>
              <a:rPr lang="en-US" dirty="0" err="1" smtClean="0"/>
              <a:t>newcol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mymatrix</a:t>
            </a:r>
            <a:r>
              <a:rPr lang="en-US" dirty="0" smtClean="0"/>
              <a:t> &lt;- </a:t>
            </a:r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mymatrix</a:t>
            </a:r>
            <a:r>
              <a:rPr lang="en-US" dirty="0" smtClean="0"/>
              <a:t>, </a:t>
            </a:r>
            <a:r>
              <a:rPr lang="en-US" dirty="0" err="1" smtClean="0"/>
              <a:t>matrixtwo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Learn to run R on O2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Gain familiarity with R language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Learn to import/export 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Simple Statistics/Plotting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 case: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heatmap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716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 </a:t>
            </a:r>
            <a:r>
              <a:rPr lang="en-US" dirty="0"/>
              <a:t>class(object) #gives object </a:t>
            </a:r>
            <a:r>
              <a:rPr lang="en-US" dirty="0" smtClean="0"/>
              <a:t>class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 mode(object) #gives object type</a:t>
            </a:r>
          </a:p>
          <a:p>
            <a:pPr>
              <a:buNone/>
            </a:pPr>
            <a:r>
              <a:rPr lang="en-US" b="0" dirty="0" smtClean="0"/>
              <a:t>	&gt; length(vector) #gives length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/>
              <a:t>dim(object) #gives </a:t>
            </a:r>
            <a:r>
              <a:rPr lang="en-US" dirty="0" smtClean="0"/>
              <a:t>matrix/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/>
              <a:t>dimensions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/>
              <a:t>nrow</a:t>
            </a:r>
            <a:r>
              <a:rPr lang="en-US" dirty="0"/>
              <a:t>(object) #gives number of rows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/>
              <a:t>ncol</a:t>
            </a:r>
            <a:r>
              <a:rPr lang="en-US" dirty="0"/>
              <a:t>(object) #gives number of columns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/>
              <a:t>str</a:t>
            </a:r>
            <a:r>
              <a:rPr lang="en-US" dirty="0"/>
              <a:t>(object) #gives object </a:t>
            </a:r>
            <a:r>
              <a:rPr lang="en-US" dirty="0" smtClean="0"/>
              <a:t>structure</a:t>
            </a:r>
          </a:p>
          <a:p>
            <a:pPr>
              <a:buNone/>
            </a:pPr>
            <a:r>
              <a:rPr lang="en-US" b="0" dirty="0" smtClean="0"/>
              <a:t>	&gt; head(object) #gives first 6 rows</a:t>
            </a:r>
          </a:p>
          <a:p>
            <a:pPr>
              <a:buNone/>
            </a:pPr>
            <a:r>
              <a:rPr lang="en-US" dirty="0" smtClean="0"/>
              <a:t>	&gt; tail(object) #gives last 6 rows</a:t>
            </a:r>
            <a:endParaRPr lang="en-US" b="0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 summary() #quick statistics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Placeholders</a:t>
            </a:r>
          </a:p>
          <a:p>
            <a:r>
              <a:rPr lang="en-US" dirty="0" smtClean="0"/>
              <a:t>NA: Not Available</a:t>
            </a:r>
          </a:p>
          <a:p>
            <a:r>
              <a:rPr lang="en-US" dirty="0" err="1" smtClean="0"/>
              <a:t>NaN</a:t>
            </a:r>
            <a:r>
              <a:rPr lang="en-US" dirty="0" smtClean="0"/>
              <a:t>: Not a Number</a:t>
            </a:r>
          </a:p>
          <a:p>
            <a:r>
              <a:rPr lang="en-US" dirty="0" smtClean="0"/>
              <a:t>is.na(x) is a logical test for NA/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 err="1" smtClean="0"/>
              <a:t>is.nan</a:t>
            </a:r>
            <a:r>
              <a:rPr lang="en-US" dirty="0" smtClean="0"/>
              <a:t>(x) is a logical test for only 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 smtClean="0"/>
              <a:t>x[!is.na(x)] subsets and excludes 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Doing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84150" indent="0">
              <a:buNone/>
            </a:pPr>
            <a:r>
              <a:rPr lang="en-US" dirty="0" smtClean="0"/>
              <a:t>&gt; 18 + 22 #addition</a:t>
            </a:r>
          </a:p>
          <a:p>
            <a:pPr marL="184150" indent="0">
              <a:buNone/>
            </a:pPr>
            <a:r>
              <a:rPr lang="en-US" dirty="0" smtClean="0"/>
              <a:t>&gt; 18 – 12 #subtraction</a:t>
            </a:r>
          </a:p>
          <a:p>
            <a:pPr marL="184150" indent="0">
              <a:buNone/>
            </a:pPr>
            <a:r>
              <a:rPr lang="en-US" dirty="0" smtClean="0"/>
              <a:t>&gt; 18 * 2 #multiplication</a:t>
            </a:r>
          </a:p>
          <a:p>
            <a:pPr marL="184150" indent="0">
              <a:buNone/>
            </a:pPr>
            <a:r>
              <a:rPr lang="en-US" dirty="0" smtClean="0"/>
              <a:t>&gt; 18 / 2 #division</a:t>
            </a:r>
          </a:p>
          <a:p>
            <a:pPr marL="184150" indent="0">
              <a:buNone/>
            </a:pPr>
            <a:r>
              <a:rPr lang="en-US" dirty="0" smtClean="0"/>
              <a:t>&gt; 18 %/% 4 #integer part of quotient</a:t>
            </a:r>
          </a:p>
          <a:p>
            <a:pPr marL="184150" indent="0">
              <a:buNone/>
            </a:pPr>
            <a:r>
              <a:rPr lang="en-US" dirty="0" smtClean="0"/>
              <a:t>&gt; 18 %% 4 #modulo (remainder)</a:t>
            </a:r>
          </a:p>
          <a:p>
            <a:pPr marL="184150" indent="0">
              <a:buNone/>
            </a:pPr>
            <a:r>
              <a:rPr lang="en-US" dirty="0" smtClean="0"/>
              <a:t>&gt; 18 ^ 2 #exponent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495800"/>
          </a:xfrm>
        </p:spPr>
        <p:txBody>
          <a:bodyPr/>
          <a:lstStyle/>
          <a:p>
            <a:pPr marL="184150" indent="0">
              <a:buNone/>
            </a:pPr>
            <a:r>
              <a:rPr lang="en-US" sz="2000" dirty="0" smtClean="0"/>
              <a:t>&gt; log(10) #natural log (base e)</a:t>
            </a:r>
          </a:p>
          <a:p>
            <a:pPr marL="184150" indent="0">
              <a:buNone/>
            </a:pPr>
            <a:r>
              <a:rPr lang="en-US" sz="2000" dirty="0" smtClean="0"/>
              <a:t>&gt; </a:t>
            </a:r>
            <a:r>
              <a:rPr lang="en-US" sz="2000" dirty="0" err="1" smtClean="0"/>
              <a:t>exp</a:t>
            </a:r>
            <a:r>
              <a:rPr lang="en-US" sz="2000" dirty="0" smtClean="0"/>
              <a:t>(2.302585) #antilog (e raised to power)</a:t>
            </a:r>
          </a:p>
          <a:p>
            <a:pPr marL="184150" indent="0">
              <a:buNone/>
            </a:pPr>
            <a:r>
              <a:rPr lang="en-US" sz="2000" dirty="0" smtClean="0"/>
              <a:t>&gt; log10(100) #log base 10</a:t>
            </a:r>
          </a:p>
          <a:p>
            <a:pPr marL="184150" indent="0">
              <a:buNone/>
            </a:pPr>
            <a:r>
              <a:rPr lang="en-US" sz="2000" dirty="0" smtClean="0"/>
              <a:t>&gt; </a:t>
            </a:r>
            <a:r>
              <a:rPr lang="en-US" sz="2000" dirty="0" err="1" smtClean="0"/>
              <a:t>sqrt</a:t>
            </a:r>
            <a:r>
              <a:rPr lang="en-US" sz="2000" dirty="0" smtClean="0"/>
              <a:t>(88) #square root</a:t>
            </a:r>
          </a:p>
          <a:p>
            <a:pPr marL="184150" indent="0">
              <a:buNone/>
            </a:pPr>
            <a:r>
              <a:rPr lang="en-US" sz="2000" dirty="0" smtClean="0"/>
              <a:t>&gt; factorial(8) #factorial</a:t>
            </a:r>
          </a:p>
          <a:p>
            <a:pPr marL="184150" indent="0">
              <a:buNone/>
            </a:pPr>
            <a:r>
              <a:rPr lang="en-US" sz="2000" dirty="0" smtClean="0"/>
              <a:t>&gt; choose(12, 8) #combinations (binomial coefficients)</a:t>
            </a:r>
          </a:p>
          <a:p>
            <a:pPr marL="184150" indent="0">
              <a:buNone/>
            </a:pPr>
            <a:r>
              <a:rPr lang="en-US" sz="2000" dirty="0" smtClean="0"/>
              <a:t>&gt; round(log(10), digits=3) #round to specified digits</a:t>
            </a:r>
          </a:p>
          <a:p>
            <a:pPr marL="184150" indent="0">
              <a:buNone/>
            </a:pPr>
            <a:r>
              <a:rPr lang="en-US" sz="2000" dirty="0" smtClean="0"/>
              <a:t>&gt; </a:t>
            </a:r>
            <a:r>
              <a:rPr lang="en-US" sz="2000" dirty="0" err="1" smtClean="0"/>
              <a:t>runif</a:t>
            </a:r>
            <a:r>
              <a:rPr lang="en-US" sz="2000" dirty="0" smtClean="0"/>
              <a:t>(5) #number of random numbers between 0-1</a:t>
            </a:r>
          </a:p>
          <a:p>
            <a:pPr marL="184150" indent="0">
              <a:buNone/>
            </a:pPr>
            <a:r>
              <a:rPr lang="en-US" sz="2000" dirty="0" smtClean="0"/>
              <a:t>&gt; </a:t>
            </a:r>
            <a:r>
              <a:rPr lang="en-US" sz="2000" dirty="0" err="1" smtClean="0"/>
              <a:t>rnorm</a:t>
            </a:r>
            <a:r>
              <a:rPr lang="en-US" sz="2000" dirty="0" smtClean="0"/>
              <a:t>(5) #random numbers from uniform normal distribution</a:t>
            </a:r>
          </a:p>
          <a:p>
            <a:pPr marL="184150" indent="0">
              <a:buNone/>
            </a:pPr>
            <a:r>
              <a:rPr lang="en-US" sz="2000" dirty="0" smtClean="0"/>
              <a:t>&gt; abs(18 / -12) #absolute 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53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uilt-in math functions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84150" indent="0">
              <a:buNone/>
            </a:pPr>
            <a:r>
              <a:rPr lang="en-US" sz="2000" dirty="0" smtClean="0"/>
              <a:t>&gt; max(object) # max</a:t>
            </a:r>
          </a:p>
          <a:p>
            <a:pPr marL="184150" indent="0">
              <a:buNone/>
            </a:pPr>
            <a:r>
              <a:rPr lang="en-US" sz="2000" dirty="0" smtClean="0"/>
              <a:t>&gt; min(object) #min</a:t>
            </a:r>
          </a:p>
          <a:p>
            <a:pPr marL="184150" indent="0">
              <a:buNone/>
            </a:pPr>
            <a:r>
              <a:rPr lang="en-US" sz="2000" dirty="0" smtClean="0"/>
              <a:t>&gt; sum(object) #sum</a:t>
            </a:r>
          </a:p>
          <a:p>
            <a:pPr marL="184150" indent="0">
              <a:buNone/>
            </a:pPr>
            <a:r>
              <a:rPr lang="en-US" sz="2000" dirty="0" smtClean="0"/>
              <a:t>&gt; mean(object) #mean</a:t>
            </a:r>
          </a:p>
          <a:p>
            <a:pPr marL="184150" indent="0">
              <a:buNone/>
            </a:pPr>
            <a:r>
              <a:rPr lang="en-US" sz="2000" dirty="0" smtClean="0"/>
              <a:t>&gt; median(object) #median</a:t>
            </a:r>
          </a:p>
          <a:p>
            <a:pPr marL="184150" indent="0">
              <a:buNone/>
            </a:pPr>
            <a:r>
              <a:rPr lang="en-US" sz="2000" dirty="0" smtClean="0"/>
              <a:t>&gt; range(object) #range</a:t>
            </a:r>
          </a:p>
          <a:p>
            <a:pPr marL="184150" indent="0">
              <a:buNone/>
            </a:pPr>
            <a:r>
              <a:rPr lang="en-US" sz="2000" dirty="0" smtClean="0"/>
              <a:t>&gt; </a:t>
            </a:r>
            <a:r>
              <a:rPr lang="en-US" sz="2000" dirty="0" err="1" smtClean="0"/>
              <a:t>var</a:t>
            </a:r>
            <a:r>
              <a:rPr lang="en-US" sz="2000" dirty="0" smtClean="0"/>
              <a:t>(object) #variance</a:t>
            </a:r>
          </a:p>
          <a:p>
            <a:pPr marL="184150" indent="0">
              <a:buNone/>
            </a:pPr>
            <a:r>
              <a:rPr lang="en-US" sz="2000" dirty="0" smtClean="0"/>
              <a:t>&gt; </a:t>
            </a:r>
            <a:r>
              <a:rPr lang="en-US" sz="2000" dirty="0" err="1" smtClean="0"/>
              <a:t>sd</a:t>
            </a:r>
            <a:r>
              <a:rPr lang="en-US" sz="2000" dirty="0" smtClean="0"/>
              <a:t>(object) #standard deviation </a:t>
            </a:r>
          </a:p>
          <a:p>
            <a:pPr marL="184150" indent="0">
              <a:buNone/>
            </a:pPr>
            <a:r>
              <a:rPr lang="en-US" sz="2000" dirty="0" smtClean="0"/>
              <a:t>&gt; length(object) #number of values</a:t>
            </a:r>
          </a:p>
        </p:txBody>
      </p:sp>
    </p:spTree>
    <p:extLst>
      <p:ext uri="{BB962C8B-B14F-4D97-AF65-F5344CB8AC3E}">
        <p14:creationId xmlns:p14="http://schemas.microsoft.com/office/powerpoint/2010/main" val="4804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Series: colon or “</a:t>
            </a:r>
            <a:r>
              <a:rPr lang="en-US" dirty="0" err="1" smtClean="0"/>
              <a:t>seq</a:t>
            </a:r>
            <a:r>
              <a:rPr lang="en-US" dirty="0" smtClean="0"/>
              <a:t>”</a:t>
            </a:r>
          </a:p>
          <a:p>
            <a:pPr marL="184150" indent="0">
              <a:buNone/>
            </a:pPr>
            <a:r>
              <a:rPr lang="en-US" dirty="0" smtClean="0"/>
              <a:t>&gt; </a:t>
            </a:r>
            <a:r>
              <a:rPr lang="en-US" dirty="0" smtClean="0">
                <a:solidFill>
                  <a:srgbClr val="0000FF"/>
                </a:solidFill>
              </a:rPr>
              <a:t>10:1</a:t>
            </a:r>
          </a:p>
          <a:p>
            <a:pPr marL="18415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seq</a:t>
            </a:r>
            <a:r>
              <a:rPr lang="en-US" dirty="0" smtClean="0"/>
              <a:t>(from, to, by) </a:t>
            </a:r>
          </a:p>
          <a:p>
            <a:pPr marL="184150" indent="0">
              <a:buNone/>
            </a:pPr>
            <a:r>
              <a:rPr lang="en-US" dirty="0" smtClean="0"/>
              <a:t>&gt; </a:t>
            </a:r>
            <a:r>
              <a:rPr lang="en-US" dirty="0" err="1" smtClean="0">
                <a:solidFill>
                  <a:srgbClr val="0000FF"/>
                </a:solidFill>
              </a:rPr>
              <a:t>seq</a:t>
            </a:r>
            <a:r>
              <a:rPr lang="en-US" dirty="0" smtClean="0">
                <a:solidFill>
                  <a:srgbClr val="0000FF"/>
                </a:solidFill>
              </a:rPr>
              <a:t>(1, 10,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# gives odd numbers</a:t>
            </a:r>
          </a:p>
          <a:p>
            <a:r>
              <a:rPr lang="en-US" dirty="0" smtClean="0"/>
              <a:t>Repeat</a:t>
            </a:r>
          </a:p>
          <a:p>
            <a:pPr marL="184150" indent="0">
              <a:buNone/>
            </a:pPr>
            <a:r>
              <a:rPr lang="en-US" dirty="0" smtClean="0"/>
              <a:t>&gt; rep(what, times)</a:t>
            </a:r>
          </a:p>
          <a:p>
            <a:pPr marL="184150" indent="0">
              <a:buNone/>
            </a:pPr>
            <a:r>
              <a:rPr lang="en-US" dirty="0" smtClean="0"/>
              <a:t>&gt; </a:t>
            </a:r>
            <a:r>
              <a:rPr lang="en-US" dirty="0" smtClean="0">
                <a:solidFill>
                  <a:srgbClr val="0000FF"/>
                </a:solidFill>
              </a:rPr>
              <a:t>rep(10, 10)</a:t>
            </a:r>
          </a:p>
          <a:p>
            <a:pPr marL="184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4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Operations: &lt; &gt; 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8153400" cy="4495800"/>
          </a:xfrm>
        </p:spPr>
        <p:txBody>
          <a:bodyPr/>
          <a:lstStyle/>
          <a:p>
            <a:r>
              <a:rPr lang="en-US" sz="1800" dirty="0" smtClean="0"/>
              <a:t>Test of condition: returns logical TRUE/FALSE</a:t>
            </a:r>
          </a:p>
          <a:p>
            <a:pPr marL="18415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&gt;</a:t>
            </a:r>
            <a:r>
              <a:rPr lang="en-US" sz="1800" dirty="0" smtClean="0">
                <a:solidFill>
                  <a:srgbClr val="0000FF"/>
                </a:solidFill>
              </a:rPr>
              <a:t> test1&lt;- c(1,2,3)</a:t>
            </a:r>
          </a:p>
          <a:p>
            <a:pPr marL="18415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&gt;</a:t>
            </a:r>
            <a:r>
              <a:rPr lang="en-US" sz="1800" dirty="0" smtClean="0">
                <a:solidFill>
                  <a:srgbClr val="0000FF"/>
                </a:solidFill>
              </a:rPr>
              <a:t> test1 &gt; 2</a:t>
            </a:r>
          </a:p>
          <a:p>
            <a:pPr marL="184150" indent="0">
              <a:buNone/>
            </a:pPr>
            <a:r>
              <a:rPr lang="da-DK" sz="1800" dirty="0" smtClean="0">
                <a:solidFill>
                  <a:schemeClr val="tx1"/>
                </a:solidFill>
              </a:rPr>
              <a:t>[</a:t>
            </a:r>
            <a:r>
              <a:rPr lang="da-DK" sz="1800" dirty="0">
                <a:solidFill>
                  <a:schemeClr val="tx1"/>
                </a:solidFill>
              </a:rPr>
              <a:t>1] FALSE FALSE  </a:t>
            </a:r>
            <a:r>
              <a:rPr lang="da-DK" sz="1800" dirty="0" smtClean="0">
                <a:solidFill>
                  <a:schemeClr val="tx1"/>
                </a:solidFill>
              </a:rPr>
              <a:t>TRUE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18415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&gt;</a:t>
            </a:r>
            <a:r>
              <a:rPr lang="en-US" sz="1800" dirty="0" smtClean="0">
                <a:solidFill>
                  <a:srgbClr val="0000FF"/>
                </a:solidFill>
              </a:rPr>
              <a:t> test1 &gt;= 2</a:t>
            </a:r>
          </a:p>
          <a:p>
            <a:pPr marL="184150" indent="0">
              <a:buNone/>
            </a:pPr>
            <a:r>
              <a:rPr lang="en-US" sz="1800" dirty="0"/>
              <a:t>[1] FALSE  TRUE  </a:t>
            </a:r>
            <a:r>
              <a:rPr lang="en-US" sz="1800" dirty="0" err="1" smtClean="0"/>
              <a:t>TRUE</a:t>
            </a:r>
            <a:endParaRPr lang="en-US" sz="1800" dirty="0" smtClean="0"/>
          </a:p>
          <a:p>
            <a:pPr marL="184150" indent="0">
              <a:buNone/>
            </a:pPr>
            <a:r>
              <a:rPr lang="en-US" sz="1800" dirty="0" smtClean="0"/>
              <a:t>&gt; </a:t>
            </a:r>
            <a:r>
              <a:rPr lang="en-US" sz="1800" dirty="0" smtClean="0">
                <a:solidFill>
                  <a:srgbClr val="0000FF"/>
                </a:solidFill>
              </a:rPr>
              <a:t>which(test1 &gt;= 2)</a:t>
            </a:r>
          </a:p>
          <a:p>
            <a:pPr marL="1841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[1] 2 </a:t>
            </a:r>
            <a:r>
              <a:rPr lang="en-US" sz="1800" dirty="0" smtClean="0">
                <a:solidFill>
                  <a:schemeClr val="tx1"/>
                </a:solidFill>
              </a:rPr>
              <a:t>3</a:t>
            </a:r>
          </a:p>
          <a:p>
            <a:pPr marL="18415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&gt; </a:t>
            </a:r>
            <a:r>
              <a:rPr lang="en-US" sz="1800" dirty="0" smtClean="0">
                <a:solidFill>
                  <a:srgbClr val="0000FF"/>
                </a:solidFill>
              </a:rPr>
              <a:t>test1[test1 &gt;=2] </a:t>
            </a:r>
            <a:r>
              <a:rPr lang="en-US" sz="1800" dirty="0" smtClean="0">
                <a:solidFill>
                  <a:schemeClr val="tx1"/>
                </a:solidFill>
              </a:rPr>
              <a:t>#</a:t>
            </a:r>
            <a:r>
              <a:rPr lang="en-US" sz="1800" dirty="0" err="1" smtClean="0">
                <a:solidFill>
                  <a:schemeClr val="tx1"/>
                </a:solidFill>
              </a:rPr>
              <a:t>subsetting</a:t>
            </a:r>
            <a:r>
              <a:rPr lang="en-US" sz="1800" dirty="0" smtClean="0">
                <a:solidFill>
                  <a:schemeClr val="tx1"/>
                </a:solidFill>
              </a:rPr>
              <a:t> data based on equality condition</a:t>
            </a:r>
          </a:p>
          <a:p>
            <a:pPr marL="18415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&gt; </a:t>
            </a:r>
            <a:r>
              <a:rPr lang="en-US" sz="1800" dirty="0" smtClean="0">
                <a:solidFill>
                  <a:srgbClr val="0000FF"/>
                </a:solidFill>
              </a:rPr>
              <a:t>any(test1 &gt;=5)  </a:t>
            </a:r>
            <a:r>
              <a:rPr lang="en-US" sz="1800" dirty="0" smtClean="0">
                <a:solidFill>
                  <a:schemeClr val="tx1"/>
                </a:solidFill>
              </a:rPr>
              <a:t>#FALSE</a:t>
            </a:r>
          </a:p>
          <a:p>
            <a:pPr marL="18415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&gt; </a:t>
            </a:r>
            <a:r>
              <a:rPr lang="en-US" sz="1800" dirty="0" smtClean="0">
                <a:solidFill>
                  <a:srgbClr val="0000FF"/>
                </a:solidFill>
              </a:rPr>
              <a:t>all(test1 &gt;=5) </a:t>
            </a:r>
            <a:r>
              <a:rPr lang="en-US" sz="1800" dirty="0" smtClean="0">
                <a:solidFill>
                  <a:schemeClr val="tx1"/>
                </a:solidFill>
              </a:rPr>
              <a:t>#FALSE</a:t>
            </a:r>
          </a:p>
          <a:p>
            <a:pPr marL="18415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84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“for”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Way to iterate over data</a:t>
            </a:r>
          </a:p>
          <a:p>
            <a:r>
              <a:rPr lang="en-US" dirty="0" smtClean="0"/>
              <a:t>R sometimes breaks with complicated “for” “if” “else” loops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myvector</a:t>
            </a:r>
            <a:r>
              <a:rPr lang="en-US" dirty="0" smtClean="0"/>
              <a:t> &lt;- c(1,3,5)</a:t>
            </a:r>
          </a:p>
          <a:p>
            <a:r>
              <a:rPr lang="en-US" dirty="0" smtClean="0"/>
              <a:t>&gt; j &lt;- NULL #initialize it, good practice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newvector</a:t>
            </a:r>
            <a:r>
              <a:rPr lang="en-US" dirty="0" smtClean="0"/>
              <a:t> &lt;- NULL #initialize it, good practice</a:t>
            </a:r>
          </a:p>
          <a:p>
            <a:r>
              <a:rPr lang="en-US" dirty="0" smtClean="0"/>
              <a:t>&gt; for (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myvector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j &lt;- </a:t>
            </a:r>
            <a:r>
              <a:rPr lang="en-US" dirty="0" err="1" smtClean="0"/>
              <a:t>i</a:t>
            </a:r>
            <a:r>
              <a:rPr lang="en-US" dirty="0" smtClean="0"/>
              <a:t> + 20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newvector</a:t>
            </a:r>
            <a:r>
              <a:rPr lang="en-US" dirty="0" smtClean="0"/>
              <a:t> &lt;- c(</a:t>
            </a:r>
            <a:r>
              <a:rPr lang="en-US" dirty="0" err="1" smtClean="0"/>
              <a:t>newvector</a:t>
            </a:r>
            <a:r>
              <a:rPr lang="en-US" dirty="0" smtClean="0"/>
              <a:t>, j)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newvector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mfk8@compute-a:~$ 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O2 </a:t>
            </a:r>
            <a:r>
              <a:rPr lang="en-US" dirty="0">
                <a:latin typeface="Arial" pitchFamily="34" charset="0"/>
                <a:cs typeface="Arial" pitchFamily="34" charset="0"/>
              </a:rPr>
              <a:t>bash (your console/terminal)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In R (either personal computer or in O2 running R)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Blue content: try it out!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Way to pack up commands into a repeatable format</a:t>
            </a:r>
          </a:p>
          <a:p>
            <a:pPr>
              <a:buNone/>
            </a:pPr>
            <a:r>
              <a:rPr lang="en-US" dirty="0" smtClean="0"/>
              <a:t>	&gt; five = 5</a:t>
            </a:r>
          </a:p>
          <a:p>
            <a:pPr>
              <a:buNone/>
            </a:pPr>
            <a:r>
              <a:rPr lang="en-US" dirty="0" smtClean="0"/>
              <a:t>	&gt; three = 3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myfunction</a:t>
            </a:r>
            <a:r>
              <a:rPr lang="en-US" dirty="0" smtClean="0"/>
              <a:t> &lt;- function(</a:t>
            </a:r>
            <a:r>
              <a:rPr lang="en-US" dirty="0" err="1" smtClean="0"/>
              <a:t>x,y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z = x + y</a:t>
            </a:r>
          </a:p>
          <a:p>
            <a:pPr>
              <a:buNone/>
            </a:pPr>
            <a:r>
              <a:rPr lang="en-US" dirty="0" smtClean="0"/>
              <a:t>		return(z) #what output is seen outside of function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myfunction</a:t>
            </a:r>
            <a:r>
              <a:rPr lang="en-US" dirty="0" smtClean="0"/>
              <a:t>(</a:t>
            </a:r>
            <a:r>
              <a:rPr lang="en-US" dirty="0" err="1" smtClean="0"/>
              <a:t>five,three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[1] 8</a:t>
            </a:r>
          </a:p>
          <a:p>
            <a:pPr>
              <a:buNone/>
            </a:pPr>
            <a:r>
              <a:rPr lang="en-US" dirty="0" smtClean="0"/>
              <a:t> 	&gt; </a:t>
            </a:r>
            <a:r>
              <a:rPr lang="en-US" dirty="0" err="1" smtClean="0"/>
              <a:t>myanswer</a:t>
            </a:r>
            <a:r>
              <a:rPr lang="en-US" dirty="0"/>
              <a:t> </a:t>
            </a:r>
            <a:r>
              <a:rPr lang="en-US" dirty="0" smtClean="0"/>
              <a:t>&lt;- </a:t>
            </a:r>
            <a:r>
              <a:rPr lang="en-US" dirty="0" err="1" smtClean="0"/>
              <a:t>myfunction</a:t>
            </a:r>
            <a:r>
              <a:rPr lang="en-US" dirty="0" smtClean="0"/>
              <a:t>(five, three); </a:t>
            </a:r>
            <a:r>
              <a:rPr lang="en-US" dirty="0" err="1" smtClean="0"/>
              <a:t>myanswer</a:t>
            </a:r>
            <a:endParaRPr lang="en-US" dirty="0" smtClean="0"/>
          </a:p>
          <a:p>
            <a:pPr>
              <a:buNone/>
            </a:pPr>
            <a:r>
              <a:rPr lang="en-US" dirty="0"/>
              <a:t>[1] 8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Lambda-like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“Anonymous” in-place functions</a:t>
            </a:r>
          </a:p>
          <a:p>
            <a:r>
              <a:rPr lang="en-US" dirty="0" smtClean="0"/>
              <a:t>Call function on some variable, and use that variable in the calculations</a:t>
            </a:r>
          </a:p>
          <a:p>
            <a:pPr marL="184150" indent="0">
              <a:buNone/>
            </a:pPr>
            <a:r>
              <a:rPr lang="en-US" dirty="0" smtClean="0"/>
              <a:t>  &gt; (function (x) x^2)</a:t>
            </a:r>
          </a:p>
          <a:p>
            <a:pPr marL="184150" indent="0">
              <a:buNone/>
            </a:pPr>
            <a:r>
              <a:rPr lang="en-US" dirty="0" smtClean="0"/>
              <a:t>  &gt; </a:t>
            </a:r>
            <a:r>
              <a:rPr lang="en-US" dirty="0" smtClean="0">
                <a:solidFill>
                  <a:srgbClr val="0000FF"/>
                </a:solidFill>
              </a:rPr>
              <a:t>plot(function (x) x^2)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Returns an object based on applying a function to a </a:t>
            </a:r>
            <a:r>
              <a:rPr lang="en-US" dirty="0" err="1" smtClean="0"/>
              <a:t>dataframe</a:t>
            </a:r>
            <a:r>
              <a:rPr lang="en-US" dirty="0" smtClean="0"/>
              <a:t> or matrix or list</a:t>
            </a:r>
          </a:p>
          <a:p>
            <a:r>
              <a:rPr lang="en-US" dirty="0" smtClean="0"/>
              <a:t>Format: apply (</a:t>
            </a:r>
            <a:r>
              <a:rPr lang="en-US" dirty="0" err="1" smtClean="0"/>
              <a:t>to_what</a:t>
            </a:r>
            <a:r>
              <a:rPr lang="en-US" dirty="0" smtClean="0"/>
              <a:t>, how, function)</a:t>
            </a:r>
          </a:p>
          <a:p>
            <a:r>
              <a:rPr lang="en-US" dirty="0" smtClean="0"/>
              <a:t>“1” is to apply over rows, “2” is to apply over columns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mymatrix</a:t>
            </a:r>
            <a:r>
              <a:rPr lang="en-US" dirty="0" smtClean="0"/>
              <a:t> &lt;- apply(</a:t>
            </a:r>
            <a:r>
              <a:rPr lang="en-US" dirty="0" err="1" smtClean="0"/>
              <a:t>mymatrix</a:t>
            </a:r>
            <a:r>
              <a:rPr lang="en-US" dirty="0" smtClean="0"/>
              <a:t>, 1, function)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mymatrix</a:t>
            </a:r>
            <a:r>
              <a:rPr lang="en-US" dirty="0" smtClean="0"/>
              <a:t> &lt;- apply(</a:t>
            </a:r>
            <a:r>
              <a:rPr lang="en-US" dirty="0" err="1" smtClean="0"/>
              <a:t>mymatrix</a:t>
            </a:r>
            <a:r>
              <a:rPr lang="en-US" dirty="0" smtClean="0"/>
              <a:t>, 2, function)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smtClean="0">
                <a:solidFill>
                  <a:srgbClr val="0000FF"/>
                </a:solidFill>
              </a:rPr>
              <a:t>apply(</a:t>
            </a:r>
            <a:r>
              <a:rPr lang="en-US" dirty="0" err="1" smtClean="0">
                <a:solidFill>
                  <a:srgbClr val="0000FF"/>
                </a:solidFill>
              </a:rPr>
              <a:t>mymatrix</a:t>
            </a:r>
            <a:r>
              <a:rPr lang="en-US" dirty="0" smtClean="0">
                <a:solidFill>
                  <a:srgbClr val="0000FF"/>
                </a:solidFill>
              </a:rPr>
              <a:t>, 1, sum) </a:t>
            </a:r>
            <a:r>
              <a:rPr lang="en-US" dirty="0" smtClean="0"/>
              <a:t>#row sums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smtClean="0">
                <a:solidFill>
                  <a:srgbClr val="0000FF"/>
                </a:solidFill>
              </a:rPr>
              <a:t>apply(</a:t>
            </a:r>
            <a:r>
              <a:rPr lang="en-US" dirty="0" err="1" smtClean="0">
                <a:solidFill>
                  <a:srgbClr val="0000FF"/>
                </a:solidFill>
              </a:rPr>
              <a:t>mymatrix</a:t>
            </a:r>
            <a:r>
              <a:rPr lang="en-US" dirty="0" smtClean="0">
                <a:solidFill>
                  <a:srgbClr val="0000FF"/>
                </a:solidFill>
              </a:rPr>
              <a:t>, 2, sum)  </a:t>
            </a:r>
            <a:r>
              <a:rPr lang="en-US" dirty="0" smtClean="0"/>
              <a:t>#column sums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on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sapply</a:t>
            </a:r>
            <a:r>
              <a:rPr lang="en-US" dirty="0" smtClean="0"/>
              <a:t>: (</a:t>
            </a:r>
            <a:r>
              <a:rPr lang="en-US" dirty="0" err="1" smtClean="0"/>
              <a:t>to_what</a:t>
            </a:r>
            <a:r>
              <a:rPr lang="en-US" dirty="0" smtClean="0"/>
              <a:t>, function) returns a vector</a:t>
            </a:r>
          </a:p>
          <a:p>
            <a:pPr marL="184150" indent="0">
              <a:buNone/>
            </a:pPr>
            <a:r>
              <a:rPr lang="en-US" dirty="0"/>
              <a:t> </a:t>
            </a:r>
            <a:r>
              <a:rPr lang="en-US" sz="1400" dirty="0" smtClean="0"/>
              <a:t>&gt; </a:t>
            </a:r>
            <a:r>
              <a:rPr lang="en-US" sz="2000" dirty="0" err="1">
                <a:solidFill>
                  <a:srgbClr val="0000FF"/>
                </a:solidFill>
              </a:rPr>
              <a:t>sapply</a:t>
            </a:r>
            <a:r>
              <a:rPr lang="en-US" sz="2000" dirty="0">
                <a:solidFill>
                  <a:srgbClr val="0000FF"/>
                </a:solidFill>
              </a:rPr>
              <a:t>(1:3, function(x) x^2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</a:p>
          <a:p>
            <a:pPr marL="184150" indent="0">
              <a:buNone/>
            </a:pPr>
            <a:r>
              <a:rPr lang="en-US" sz="1600" dirty="0"/>
              <a:t>[1] 1 4 9</a:t>
            </a:r>
            <a:endParaRPr lang="en-US" sz="1600" dirty="0" smtClean="0"/>
          </a:p>
          <a:p>
            <a:r>
              <a:rPr lang="en-US" dirty="0" err="1" smtClean="0"/>
              <a:t>lapply</a:t>
            </a:r>
            <a:r>
              <a:rPr lang="en-US" dirty="0" smtClean="0"/>
              <a:t>: (</a:t>
            </a:r>
            <a:r>
              <a:rPr lang="en-US" dirty="0" err="1" smtClean="0"/>
              <a:t>to_what</a:t>
            </a:r>
            <a:r>
              <a:rPr lang="en-US" dirty="0" smtClean="0"/>
              <a:t>, function): returns a list</a:t>
            </a:r>
          </a:p>
          <a:p>
            <a:pPr marL="184150" indent="0">
              <a:buNone/>
            </a:pPr>
            <a:r>
              <a:rPr lang="en-US" sz="1400" dirty="0" smtClean="0"/>
              <a:t> </a:t>
            </a:r>
            <a:r>
              <a:rPr lang="en-US" sz="2000" dirty="0" smtClean="0"/>
              <a:t>&gt; </a:t>
            </a:r>
            <a:r>
              <a:rPr lang="en-US" sz="2000" dirty="0" err="1" smtClean="0">
                <a:solidFill>
                  <a:srgbClr val="0000FF"/>
                </a:solidFill>
              </a:rPr>
              <a:t>lapply</a:t>
            </a:r>
            <a:r>
              <a:rPr lang="en-US" sz="2000" dirty="0" smtClean="0">
                <a:solidFill>
                  <a:srgbClr val="0000FF"/>
                </a:solidFill>
              </a:rPr>
              <a:t>(1:3, function(x) x^2)</a:t>
            </a:r>
          </a:p>
          <a:p>
            <a:pPr marL="18415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[[1]]</a:t>
            </a:r>
          </a:p>
          <a:p>
            <a:pPr marL="184150" indent="0">
              <a:buNone/>
            </a:pPr>
            <a:r>
              <a:rPr lang="en-US" sz="1400" dirty="0"/>
              <a:t>[1] </a:t>
            </a:r>
            <a:r>
              <a:rPr lang="en-US" sz="1400" dirty="0" smtClean="0"/>
              <a:t>1</a:t>
            </a:r>
            <a:endParaRPr lang="en-US" sz="1400" dirty="0"/>
          </a:p>
          <a:p>
            <a:pPr marL="184150" indent="0">
              <a:buNone/>
            </a:pPr>
            <a:r>
              <a:rPr lang="en-US" sz="1400" dirty="0"/>
              <a:t>[[2]]</a:t>
            </a:r>
          </a:p>
          <a:p>
            <a:pPr marL="184150" indent="0">
              <a:buNone/>
            </a:pPr>
            <a:r>
              <a:rPr lang="en-US" sz="1400" dirty="0"/>
              <a:t>[1] </a:t>
            </a:r>
            <a:r>
              <a:rPr lang="en-US" sz="1400" dirty="0" smtClean="0"/>
              <a:t>4</a:t>
            </a:r>
            <a:endParaRPr lang="en-US" sz="1400" dirty="0"/>
          </a:p>
          <a:p>
            <a:pPr marL="184150" indent="0">
              <a:buNone/>
            </a:pPr>
            <a:r>
              <a:rPr lang="en-US" sz="1400" dirty="0"/>
              <a:t>[[3]]</a:t>
            </a:r>
          </a:p>
          <a:p>
            <a:pPr marL="184150" indent="0">
              <a:buNone/>
            </a:pPr>
            <a:r>
              <a:rPr lang="en-US" sz="1400" dirty="0"/>
              <a:t>[1] </a:t>
            </a:r>
            <a:r>
              <a:rPr lang="en-US" sz="1400" dirty="0" smtClean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589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applies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mapply</a:t>
            </a:r>
            <a:r>
              <a:rPr lang="en-US" dirty="0" smtClean="0"/>
              <a:t> (multivariate): pass more arguments</a:t>
            </a:r>
          </a:p>
          <a:p>
            <a:pPr marL="184150" indent="0">
              <a:buNone/>
            </a:pPr>
            <a:r>
              <a:rPr lang="en-US" dirty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mapply</a:t>
            </a:r>
            <a:r>
              <a:rPr lang="en-US" dirty="0" smtClean="0"/>
              <a:t>(function, arguments, </a:t>
            </a:r>
            <a:r>
              <a:rPr lang="en-US" dirty="0" err="1" smtClean="0"/>
              <a:t>MoreArgs</a:t>
            </a:r>
            <a:r>
              <a:rPr lang="en-US" dirty="0" smtClean="0"/>
              <a:t>=X)</a:t>
            </a:r>
          </a:p>
          <a:p>
            <a:r>
              <a:rPr lang="en-US" dirty="0" smtClean="0"/>
              <a:t>by: factors</a:t>
            </a:r>
          </a:p>
          <a:p>
            <a:pPr marL="184150" indent="0">
              <a:buNone/>
            </a:pPr>
            <a:r>
              <a:rPr lang="en-US" dirty="0" smtClean="0"/>
              <a:t>&gt; by(data, factor, function)</a:t>
            </a:r>
          </a:p>
          <a:p>
            <a:r>
              <a:rPr lang="en-US" dirty="0" smtClean="0"/>
              <a:t>replicate: repeat</a:t>
            </a:r>
          </a:p>
          <a:p>
            <a:pPr marL="184150" indent="0">
              <a:buNone/>
            </a:pPr>
            <a:r>
              <a:rPr lang="en-US" dirty="0" smtClean="0"/>
              <a:t> &gt; replicate(repetitions, function(data)) </a:t>
            </a:r>
          </a:p>
          <a:p>
            <a:r>
              <a:rPr lang="en-US" dirty="0" smtClean="0"/>
              <a:t>Also </a:t>
            </a:r>
            <a:r>
              <a:rPr lang="en-US" dirty="0" err="1" smtClean="0"/>
              <a:t>tapply</a:t>
            </a:r>
            <a:r>
              <a:rPr lang="en-US" dirty="0" smtClean="0"/>
              <a:t>, </a:t>
            </a:r>
            <a:r>
              <a:rPr lang="en-US" dirty="0" err="1" smtClean="0"/>
              <a:t>eapply</a:t>
            </a:r>
            <a:r>
              <a:rPr lang="en-US" dirty="0" smtClean="0"/>
              <a:t>, </a:t>
            </a:r>
            <a:r>
              <a:rPr lang="en-US" dirty="0" err="1" smtClean="0"/>
              <a:t>rapply</a:t>
            </a:r>
            <a:r>
              <a:rPr lang="en-US" dirty="0" smtClean="0"/>
              <a:t>, </a:t>
            </a:r>
            <a:r>
              <a:rPr lang="en-US" dirty="0" err="1" smtClean="0"/>
              <a:t>vapply</a:t>
            </a:r>
            <a:endParaRPr lang="en-US" dirty="0" smtClean="0"/>
          </a:p>
          <a:p>
            <a:r>
              <a:rPr lang="en-US" dirty="0" smtClean="0"/>
              <a:t>Useful packages: </a:t>
            </a:r>
            <a:r>
              <a:rPr lang="en-US" dirty="0" err="1" smtClean="0"/>
              <a:t>plyr</a:t>
            </a:r>
            <a:r>
              <a:rPr lang="en-US" dirty="0" smtClean="0"/>
              <a:t>, </a:t>
            </a:r>
            <a:r>
              <a:rPr lang="en-US" dirty="0" err="1" smtClean="0"/>
              <a:t>dplyr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Importing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dirty="0" smtClean="0"/>
              <a:t>Data: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specify how your data is separated (comma separated: “,”  tab: “\t” space: ” “), </a:t>
            </a:r>
            <a:r>
              <a:rPr lang="en-US" dirty="0" smtClean="0"/>
              <a:t>and if </a:t>
            </a:r>
            <a:r>
              <a:rPr lang="en-US" dirty="0"/>
              <a:t>the first row is a “header” row containing the column names) 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sz="2000" dirty="0" smtClean="0"/>
          </a:p>
          <a:p>
            <a:pPr>
              <a:buFont typeface="Wingdings"/>
              <a:buChar char="Ø"/>
            </a:pPr>
            <a:r>
              <a:rPr lang="en-US" sz="2000" dirty="0" err="1" smtClean="0"/>
              <a:t>mydata</a:t>
            </a:r>
            <a:r>
              <a:rPr lang="en-US" sz="2000" dirty="0" smtClean="0"/>
              <a:t> &lt;- </a:t>
            </a:r>
            <a:r>
              <a:rPr lang="en-US" sz="2000" dirty="0" err="1" smtClean="0"/>
              <a:t>read.table</a:t>
            </a:r>
            <a:r>
              <a:rPr lang="en-US" sz="2000" dirty="0" smtClean="0"/>
              <a:t>(file=”</a:t>
            </a:r>
            <a:r>
              <a:rPr lang="en-US" sz="2000" dirty="0" err="1" smtClean="0"/>
              <a:t>PathToFile</a:t>
            </a:r>
            <a:r>
              <a:rPr lang="en-US" sz="2000" dirty="0" smtClean="0"/>
              <a:t>/filename.csv”, header=TRUE, sep=”,”)  </a:t>
            </a:r>
          </a:p>
          <a:p>
            <a:pPr>
              <a:buFont typeface="Wingdings"/>
              <a:buChar char="Ø"/>
            </a:pPr>
            <a:r>
              <a:rPr lang="en-US" sz="2000" dirty="0" smtClean="0"/>
              <a:t>add “</a:t>
            </a:r>
            <a:r>
              <a:rPr lang="en-US" sz="2000" dirty="0" err="1" smtClean="0"/>
              <a:t>row.names</a:t>
            </a:r>
            <a:r>
              <a:rPr lang="en-US" sz="2000" dirty="0" smtClean="0"/>
              <a:t>=1 to make column 1 the </a:t>
            </a:r>
            <a:r>
              <a:rPr lang="en-US" sz="2000" dirty="0" err="1" smtClean="0"/>
              <a:t>rownames</a:t>
            </a:r>
            <a:r>
              <a:rPr lang="en-US" sz="2000" dirty="0" smtClean="0"/>
              <a:t> (only if these are unique identifiers!)</a:t>
            </a:r>
          </a:p>
          <a:p>
            <a:pPr>
              <a:buFont typeface="Wingdings"/>
              <a:buChar char="Ø"/>
            </a:pPr>
            <a:r>
              <a:rPr lang="en-US" sz="2000" dirty="0" err="1" smtClean="0"/>
              <a:t>stringAsFactors</a:t>
            </a:r>
            <a:r>
              <a:rPr lang="en-US" sz="2000" dirty="0" smtClean="0"/>
              <a:t>=FALSE  converts all </a:t>
            </a:r>
            <a:r>
              <a:rPr lang="en-US" sz="2000" dirty="0" smtClean="0"/>
              <a:t>strings to </a:t>
            </a:r>
            <a:r>
              <a:rPr lang="en-US" sz="2000" dirty="0" smtClean="0"/>
              <a:t>characters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from MS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in the first worksheet from the workbook myexcel.xlsx</a:t>
            </a:r>
            <a:endParaRPr lang="en-US" b="0" dirty="0" smtClean="0"/>
          </a:p>
          <a:p>
            <a:r>
              <a:rPr lang="en-US" dirty="0"/>
              <a:t>First row contains variable (column) names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/>
              <a:t>library(</a:t>
            </a:r>
            <a:r>
              <a:rPr lang="en-US" dirty="0" err="1"/>
              <a:t>xlsx</a:t>
            </a:r>
            <a:r>
              <a:rPr lang="en-US" dirty="0" smtClean="0"/>
              <a:t>) #install the first time from CRAN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/>
              <a:t>mydata</a:t>
            </a:r>
            <a:r>
              <a:rPr lang="en-US" dirty="0"/>
              <a:t> &lt;- read.xlsx("c:/myexcel.xlsx", 1)</a:t>
            </a:r>
            <a:endParaRPr lang="en-US" b="0" dirty="0" smtClean="0"/>
          </a:p>
          <a:p>
            <a:r>
              <a:rPr lang="en-US" dirty="0"/>
              <a:t>Read in the worksheet named </a:t>
            </a:r>
            <a:r>
              <a:rPr lang="en-US" dirty="0" err="1"/>
              <a:t>mysheet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mydata</a:t>
            </a:r>
            <a:r>
              <a:rPr lang="en-US" dirty="0" smtClean="0"/>
              <a:t> </a:t>
            </a:r>
            <a:r>
              <a:rPr lang="en-US" dirty="0"/>
              <a:t>&lt;- read.xlsx("c:/myexcel.xlsx", </a:t>
            </a:r>
            <a:r>
              <a:rPr lang="en-US" dirty="0" err="1"/>
              <a:t>sheetName</a:t>
            </a:r>
            <a:r>
              <a:rPr lang="en-US" dirty="0"/>
              <a:t> = "</a:t>
            </a:r>
            <a:r>
              <a:rPr lang="en-US" dirty="0" err="1"/>
              <a:t>mysheet</a:t>
            </a:r>
            <a:r>
              <a:rPr lang="en-US" dirty="0"/>
              <a:t>")</a:t>
            </a:r>
            <a:endParaRPr lang="en-US" b="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from 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SPSS: save SPSS dataset in </a:t>
            </a:r>
            <a:r>
              <a:rPr lang="en-US" dirty="0" smtClean="0"/>
              <a:t>transport </a:t>
            </a:r>
            <a:r>
              <a:rPr lang="en-US" dirty="0"/>
              <a:t>format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get </a:t>
            </a:r>
            <a:r>
              <a:rPr lang="en-US" dirty="0"/>
              <a:t>file='c:\mydata.sav'.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export </a:t>
            </a:r>
            <a:r>
              <a:rPr lang="en-US" dirty="0" err="1"/>
              <a:t>outfile</a:t>
            </a:r>
            <a:r>
              <a:rPr lang="en-US" dirty="0"/>
              <a:t>='c:\mydata.por</a:t>
            </a:r>
            <a:r>
              <a:rPr lang="en-US" dirty="0" smtClean="0"/>
              <a:t>'.</a:t>
            </a:r>
          </a:p>
          <a:p>
            <a:r>
              <a:rPr lang="en-US" dirty="0"/>
              <a:t>in R </a:t>
            </a:r>
            <a:r>
              <a:rPr lang="en-US" dirty="0" smtClean="0"/>
              <a:t>		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/>
              <a:t>library(</a:t>
            </a:r>
            <a:r>
              <a:rPr lang="en-US" dirty="0" err="1"/>
              <a:t>Hmisc</a:t>
            </a:r>
            <a:r>
              <a:rPr lang="en-US" dirty="0" smtClean="0"/>
              <a:t>) #install the first time from CRAN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/>
              <a:t>mydata</a:t>
            </a:r>
            <a:r>
              <a:rPr lang="en-US" dirty="0"/>
              <a:t> &lt;- </a:t>
            </a:r>
            <a:r>
              <a:rPr lang="en-US" dirty="0" err="1"/>
              <a:t>spss.get</a:t>
            </a:r>
            <a:r>
              <a:rPr lang="en-US" dirty="0"/>
              <a:t>("c:/mydata.por", </a:t>
            </a:r>
            <a:r>
              <a:rPr lang="en-US" dirty="0" err="1"/>
              <a:t>use.value.labels</a:t>
            </a:r>
            <a:r>
              <a:rPr lang="en-US" dirty="0"/>
              <a:t>=TRUE)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# </a:t>
            </a:r>
            <a:r>
              <a:rPr lang="en-US" dirty="0"/>
              <a:t>last option converts value labels to R </a:t>
            </a:r>
            <a:r>
              <a:rPr lang="en-US" dirty="0" smtClean="0"/>
              <a:t>factors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from 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SAS: save SAS dataset in </a:t>
            </a:r>
            <a:r>
              <a:rPr lang="en-US" dirty="0" smtClean="0"/>
              <a:t>transport </a:t>
            </a:r>
            <a:r>
              <a:rPr lang="en-US" dirty="0"/>
              <a:t>format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libname</a:t>
            </a:r>
            <a:r>
              <a:rPr lang="en-US" dirty="0" smtClean="0"/>
              <a:t> </a:t>
            </a:r>
            <a:r>
              <a:rPr lang="en-US" dirty="0"/>
              <a:t>out </a:t>
            </a:r>
            <a:r>
              <a:rPr lang="en-US" dirty="0" err="1"/>
              <a:t>xport</a:t>
            </a:r>
            <a:r>
              <a:rPr lang="en-US" dirty="0"/>
              <a:t> 'c:/mydata.xpt';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data </a:t>
            </a:r>
            <a:r>
              <a:rPr lang="en-US" dirty="0" err="1"/>
              <a:t>out.mydata</a:t>
            </a:r>
            <a:r>
              <a:rPr lang="en-US" dirty="0"/>
              <a:t>;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set </a:t>
            </a:r>
            <a:r>
              <a:rPr lang="en-US" dirty="0" err="1"/>
              <a:t>sasuser.mydata</a:t>
            </a:r>
            <a:r>
              <a:rPr lang="en-US" dirty="0"/>
              <a:t>;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run;</a:t>
            </a:r>
            <a:endParaRPr lang="en-US" b="0" dirty="0" smtClean="0"/>
          </a:p>
          <a:p>
            <a:r>
              <a:rPr lang="en-US" dirty="0" smtClean="0"/>
              <a:t>In </a:t>
            </a:r>
            <a:r>
              <a:rPr lang="en-US" dirty="0"/>
              <a:t>R 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/>
              <a:t>library(</a:t>
            </a:r>
            <a:r>
              <a:rPr lang="en-US" dirty="0" err="1"/>
              <a:t>Hmisc</a:t>
            </a:r>
            <a:r>
              <a:rPr lang="en-US" dirty="0" smtClean="0"/>
              <a:t>) #install the first time from CRAN</a:t>
            </a:r>
            <a:endParaRPr lang="en-US" b="0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 </a:t>
            </a:r>
            <a:r>
              <a:rPr lang="en-US" dirty="0" err="1"/>
              <a:t>mydata</a:t>
            </a:r>
            <a:r>
              <a:rPr lang="en-US" dirty="0"/>
              <a:t> &lt;- </a:t>
            </a:r>
            <a:r>
              <a:rPr lang="en-US" dirty="0" err="1"/>
              <a:t>sasxport.get</a:t>
            </a:r>
            <a:r>
              <a:rPr lang="en-US" dirty="0"/>
              <a:t>("c:/mydata.xpt")</a:t>
            </a:r>
            <a:endParaRPr lang="en-US" b="0" dirty="0" smtClean="0"/>
          </a:p>
          <a:p>
            <a:pPr>
              <a:buNone/>
            </a:pPr>
            <a:r>
              <a:rPr lang="en-US" dirty="0"/>
              <a:t># character variables are converted to R </a:t>
            </a:r>
            <a:r>
              <a:rPr lang="en-US" dirty="0" smtClean="0"/>
              <a:t>factors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 on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095500"/>
            <a:ext cx="201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from STATA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R: </a:t>
            </a:r>
            <a:r>
              <a:rPr lang="en-US" dirty="0"/>
              <a:t>input </a:t>
            </a:r>
            <a:r>
              <a:rPr lang="en-US" dirty="0" err="1"/>
              <a:t>Systat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/>
              <a:t>library(foreign</a:t>
            </a:r>
            <a:r>
              <a:rPr lang="en-US" dirty="0" smtClean="0"/>
              <a:t>) #install the first time from CRAN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 </a:t>
            </a:r>
            <a:r>
              <a:rPr lang="en-US" dirty="0" err="1"/>
              <a:t>mydata</a:t>
            </a:r>
            <a:r>
              <a:rPr lang="en-US" dirty="0"/>
              <a:t> &lt;- </a:t>
            </a:r>
            <a:r>
              <a:rPr lang="en-US" dirty="0" err="1"/>
              <a:t>read.systat</a:t>
            </a:r>
            <a:r>
              <a:rPr lang="en-US" dirty="0"/>
              <a:t>("c:/mydata.dta")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Easy way to export a variable (vector, </a:t>
            </a:r>
            <a:r>
              <a:rPr lang="en-US" dirty="0" err="1" smtClean="0"/>
              <a:t>dataframe</a:t>
            </a:r>
            <a:r>
              <a:rPr lang="en-US" dirty="0" smtClean="0"/>
              <a:t>, matrix, etc):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&gt; </a:t>
            </a:r>
            <a:r>
              <a:rPr lang="en-US" sz="2000" dirty="0" err="1" smtClean="0"/>
              <a:t>write.table</a:t>
            </a:r>
            <a:r>
              <a:rPr lang="en-US" sz="2000" dirty="0" smtClean="0"/>
              <a:t>(</a:t>
            </a:r>
            <a:r>
              <a:rPr lang="en-US" sz="2000" dirty="0" err="1" smtClean="0"/>
              <a:t>nameofvariable</a:t>
            </a:r>
            <a:r>
              <a:rPr lang="en-US" sz="2000" dirty="0" smtClean="0"/>
              <a:t>, file=“path/</a:t>
            </a:r>
            <a:r>
              <a:rPr lang="en-US" sz="2000" dirty="0" err="1" smtClean="0"/>
              <a:t>nameoffile.tsv</a:t>
            </a:r>
            <a:r>
              <a:rPr lang="en-US" sz="2000" dirty="0" smtClean="0"/>
              <a:t>”, </a:t>
            </a:r>
            <a:r>
              <a:rPr lang="en-US" sz="2000" dirty="0" err="1" smtClean="0"/>
              <a:t>sep</a:t>
            </a:r>
            <a:r>
              <a:rPr lang="en-US" sz="2000" dirty="0" smtClean="0"/>
              <a:t>=“\t”) #</a:t>
            </a:r>
            <a:r>
              <a:rPr lang="en-US" sz="2000" dirty="0" err="1" smtClean="0"/>
              <a:t>sep</a:t>
            </a:r>
            <a:r>
              <a:rPr lang="en-US" sz="2000" dirty="0" smtClean="0"/>
              <a:t>=“,” or “ “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Add </a:t>
            </a:r>
          </a:p>
          <a:p>
            <a:pPr marL="18415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row.names</a:t>
            </a:r>
            <a:r>
              <a:rPr lang="en-US" sz="2000" dirty="0" smtClean="0"/>
              <a:t>=FALSE #turn off row names</a:t>
            </a:r>
          </a:p>
          <a:p>
            <a:pPr marL="18415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col.names</a:t>
            </a:r>
            <a:r>
              <a:rPr lang="en-US" sz="2000" dirty="0" smtClean="0"/>
              <a:t>=FALSE #turn off column </a:t>
            </a:r>
            <a:r>
              <a:rPr lang="en-US" sz="2000" dirty="0" smtClean="0"/>
              <a:t>names</a:t>
            </a:r>
          </a:p>
          <a:p>
            <a:pPr marL="18415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col.names</a:t>
            </a:r>
            <a:r>
              <a:rPr lang="en-US" sz="2000" dirty="0" smtClean="0"/>
              <a:t>=NA #Excel-like readability</a:t>
            </a:r>
            <a:endParaRPr lang="en-US" sz="2000" dirty="0" smtClean="0"/>
          </a:p>
          <a:p>
            <a:pPr marL="184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quote=FALSE #turn off character string quoting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Save and pick up where you leave off – saves variables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save.image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&gt; save(object list, file=”</a:t>
            </a:r>
            <a:r>
              <a:rPr lang="en-US" dirty="0" err="1" smtClean="0"/>
              <a:t>mysaves.RData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Loading workspaces</a:t>
            </a:r>
          </a:p>
          <a:p>
            <a:pPr>
              <a:buNone/>
            </a:pPr>
            <a:r>
              <a:rPr lang="en-US" dirty="0" smtClean="0"/>
              <a:t>	&gt; load(“</a:t>
            </a:r>
            <a:r>
              <a:rPr lang="en-US" dirty="0" err="1" smtClean="0"/>
              <a:t>mysaves.RData</a:t>
            </a:r>
            <a:r>
              <a:rPr lang="en-US" dirty="0" smtClean="0"/>
              <a:t>”)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Class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Download class data and R script to a folder from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http://hmsrc.me/rclassfiles</a:t>
            </a:r>
          </a:p>
          <a:p>
            <a:pPr>
              <a:buNone/>
            </a:pPr>
            <a:r>
              <a:rPr lang="en-US" dirty="0" smtClean="0"/>
              <a:t>Set your working directory to the folder where your data is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&gt;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setwd</a:t>
            </a:r>
            <a:r>
              <a:rPr lang="en-US" sz="2400" dirty="0" smtClean="0">
                <a:solidFill>
                  <a:srgbClr val="0000FF"/>
                </a:solidFill>
              </a:rPr>
              <a:t>(“</a:t>
            </a:r>
            <a:r>
              <a:rPr lang="en-US" sz="2400" dirty="0" err="1" smtClean="0">
                <a:solidFill>
                  <a:srgbClr val="0000FF"/>
                </a:solidFill>
              </a:rPr>
              <a:t>pathtofolder</a:t>
            </a:r>
            <a:r>
              <a:rPr lang="en-US" sz="2400" dirty="0" smtClean="0">
                <a:solidFill>
                  <a:srgbClr val="0000FF"/>
                </a:solidFill>
              </a:rPr>
              <a:t>/note/forward/slashes”)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sz="2100" dirty="0" smtClean="0"/>
              <a:t>A </a:t>
            </a:r>
            <a:r>
              <a:rPr lang="en-US" sz="2100" dirty="0"/>
              <a:t>Mac example:</a:t>
            </a:r>
          </a:p>
          <a:p>
            <a:pPr>
              <a:buNone/>
            </a:pPr>
            <a:r>
              <a:rPr lang="en-US" sz="2100" dirty="0"/>
              <a:t>    &gt; </a:t>
            </a:r>
            <a:r>
              <a:rPr lang="en-US" sz="2100" dirty="0" err="1"/>
              <a:t>setwd</a:t>
            </a:r>
            <a:r>
              <a:rPr lang="en-US" sz="2100" dirty="0"/>
              <a:t>(“/</a:t>
            </a:r>
            <a:r>
              <a:rPr lang="en-US" sz="2100" dirty="0" smtClean="0"/>
              <a:t>Users/mfk8/Downloads”)</a:t>
            </a:r>
            <a:endParaRPr lang="en-US" sz="2100" dirty="0"/>
          </a:p>
          <a:p>
            <a:r>
              <a:rPr lang="en-US" dirty="0"/>
              <a:t>A Windows example (note forward slashes):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smtClean="0"/>
              <a:t>&gt; </a:t>
            </a:r>
            <a:r>
              <a:rPr lang="en-US" sz="2200" dirty="0" err="1" smtClean="0"/>
              <a:t>setwd</a:t>
            </a:r>
            <a:r>
              <a:rPr lang="en-US" sz="2200" dirty="0" smtClean="0"/>
              <a:t>(“C:/Users/mfk8/Downloads”)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endParaRPr lang="en-US" sz="2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Sample – Import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 Import Rcoursetestdata1.csv as data frame, with headers and row names</a:t>
            </a:r>
            <a:br>
              <a:rPr lang="en-US" sz="2000" dirty="0"/>
            </a:br>
            <a:r>
              <a:rPr lang="en-US" sz="2000" dirty="0"/>
              <a:t>&gt; </a:t>
            </a:r>
            <a:r>
              <a:rPr lang="en-US" sz="2000" dirty="0" err="1">
                <a:solidFill>
                  <a:srgbClr val="0000FF"/>
                </a:solidFill>
              </a:rPr>
              <a:t>mydf</a:t>
            </a:r>
            <a:r>
              <a:rPr lang="en-US" sz="2000" dirty="0">
                <a:solidFill>
                  <a:srgbClr val="0000FF"/>
                </a:solidFill>
              </a:rPr>
              <a:t> &lt;- </a:t>
            </a:r>
            <a:r>
              <a:rPr lang="en-US" sz="2000" dirty="0" err="1">
                <a:solidFill>
                  <a:srgbClr val="0000FF"/>
                </a:solidFill>
              </a:rPr>
              <a:t>read.table</a:t>
            </a:r>
            <a:r>
              <a:rPr lang="en-US" sz="2000" dirty="0">
                <a:solidFill>
                  <a:srgbClr val="0000FF"/>
                </a:solidFill>
              </a:rPr>
              <a:t>(“Rcoursetestdata1.csv", header=TRUE, </a:t>
            </a:r>
            <a:r>
              <a:rPr lang="en-US" sz="2000" dirty="0" err="1">
                <a:solidFill>
                  <a:srgbClr val="0000FF"/>
                </a:solidFill>
              </a:rPr>
              <a:t>row.names</a:t>
            </a:r>
            <a:r>
              <a:rPr lang="en-US" sz="2000" dirty="0">
                <a:solidFill>
                  <a:srgbClr val="0000FF"/>
                </a:solidFill>
              </a:rPr>
              <a:t>=1, </a:t>
            </a:r>
            <a:r>
              <a:rPr lang="en-US" sz="2000" dirty="0" err="1">
                <a:solidFill>
                  <a:srgbClr val="0000FF"/>
                </a:solidFill>
              </a:rPr>
              <a:t>sep</a:t>
            </a:r>
            <a:r>
              <a:rPr lang="en-US" sz="2000" dirty="0">
                <a:solidFill>
                  <a:srgbClr val="0000FF"/>
                </a:solidFill>
              </a:rPr>
              <a:t>=",")</a:t>
            </a:r>
          </a:p>
          <a:p>
            <a:pPr>
              <a:buNone/>
            </a:pPr>
            <a:r>
              <a:rPr lang="en-US" sz="2000" dirty="0"/>
              <a:t>	&gt; </a:t>
            </a:r>
            <a:r>
              <a:rPr lang="en-US" sz="2000" dirty="0">
                <a:solidFill>
                  <a:srgbClr val="0000FF"/>
                </a:solidFill>
              </a:rPr>
              <a:t>head(</a:t>
            </a:r>
            <a:r>
              <a:rPr lang="en-US" sz="2000" dirty="0" err="1">
                <a:solidFill>
                  <a:srgbClr val="0000FF"/>
                </a:solidFill>
              </a:rPr>
              <a:t>mydf</a:t>
            </a:r>
            <a:r>
              <a:rPr lang="en-US" sz="2000" dirty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r>
              <a:rPr lang="en-US" sz="2000" dirty="0"/>
              <a:t> 	</a:t>
            </a:r>
            <a:r>
              <a:rPr lang="en-US" sz="1000" dirty="0"/>
              <a:t>	              TNBC1 TNBC2  TNBC3 Normal1 Normal2 Normal3</a:t>
            </a:r>
          </a:p>
          <a:p>
            <a:pPr>
              <a:buNone/>
            </a:pPr>
            <a:r>
              <a:rPr lang="en-US" sz="1000" dirty="0"/>
              <a:t>ENSG00000008988 15258 15077 144720   12095   43544   46883</a:t>
            </a:r>
          </a:p>
          <a:p>
            <a:pPr>
              <a:buNone/>
            </a:pPr>
            <a:r>
              <a:rPr lang="en-US" sz="1000" dirty="0"/>
              <a:t>ENSG00000009307 14660 20767   8678   13774   23030   18917</a:t>
            </a:r>
          </a:p>
          <a:p>
            <a:pPr>
              <a:buNone/>
            </a:pPr>
            <a:r>
              <a:rPr lang="en-US" sz="1000" dirty="0"/>
              <a:t>ENSG00000019582 50866 55775  15089    6696   13754   86319</a:t>
            </a:r>
          </a:p>
          <a:p>
            <a:pPr>
              <a:buNone/>
            </a:pPr>
            <a:r>
              <a:rPr lang="en-US" sz="1000" dirty="0"/>
              <a:t>ENSG00000026025 21174 47966  26682    6068   21126   12728</a:t>
            </a:r>
          </a:p>
          <a:p>
            <a:pPr>
              <a:buNone/>
            </a:pPr>
            <a:r>
              <a:rPr lang="en-US" sz="1000" dirty="0"/>
              <a:t>ENSG00000034510 25645 31574  56403   29590   25216   37199</a:t>
            </a:r>
          </a:p>
          <a:p>
            <a:pPr>
              <a:buNone/>
            </a:pPr>
            <a:r>
              <a:rPr lang="en-US" sz="1000" dirty="0"/>
              <a:t>ENSG00000044574 23910 27200  13757   13364   10852   12378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70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Sample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Get basic statistics on </a:t>
            </a:r>
            <a:r>
              <a:rPr lang="en-US" dirty="0" err="1" smtClean="0"/>
              <a:t>mydf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smtClean="0">
                <a:solidFill>
                  <a:srgbClr val="0000FF"/>
                </a:solidFill>
              </a:rPr>
              <a:t>summary(</a:t>
            </a:r>
            <a:r>
              <a:rPr lang="en-US" dirty="0" err="1" smtClean="0">
                <a:solidFill>
                  <a:srgbClr val="0000FF"/>
                </a:solidFill>
              </a:rPr>
              <a:t>mydf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r>
              <a:rPr lang="en-US" sz="1400" dirty="0" smtClean="0"/>
              <a:t> TNBC1            TNBC2            TNBC3           Normal1     </a:t>
            </a:r>
          </a:p>
          <a:p>
            <a:pPr>
              <a:buNone/>
            </a:pPr>
            <a:r>
              <a:rPr lang="en-US" sz="1400" dirty="0" smtClean="0"/>
              <a:t> Min.   :     0   Min.   :    65   Min.   :    31   Min.   :   22  </a:t>
            </a:r>
          </a:p>
          <a:p>
            <a:pPr>
              <a:buNone/>
            </a:pPr>
            <a:r>
              <a:rPr lang="en-US" sz="1400" dirty="0" smtClean="0"/>
              <a:t> 1st Qu.:  7888   1st Qu.:  9538   1st Qu.:  9324   1st Qu.: 5074  </a:t>
            </a:r>
          </a:p>
          <a:p>
            <a:pPr>
              <a:buNone/>
            </a:pPr>
            <a:r>
              <a:rPr lang="en-US" sz="1400" dirty="0" smtClean="0"/>
              <a:t> Median : 13034   Median : 16568   Median : 19108   Median :10869  </a:t>
            </a:r>
          </a:p>
          <a:p>
            <a:pPr>
              <a:buNone/>
            </a:pPr>
            <a:r>
              <a:rPr lang="en-US" sz="1400" dirty="0" smtClean="0"/>
              <a:t> Mean   : 18596   Mean   : 26036   Mean   : 25646   Mean   :14746  </a:t>
            </a:r>
          </a:p>
          <a:p>
            <a:pPr>
              <a:buNone/>
            </a:pPr>
            <a:r>
              <a:rPr lang="en-US" sz="1400" dirty="0" smtClean="0"/>
              <a:t> 3rd Qu.: 23850   3rd Qu.: 28194   3rd Qu.: 30389   3rd Qu.:18866  </a:t>
            </a:r>
          </a:p>
          <a:p>
            <a:pPr>
              <a:buNone/>
            </a:pPr>
            <a:r>
              <a:rPr lang="en-US" sz="1400" dirty="0" smtClean="0"/>
              <a:t> Max.   :103007   Max.   :351603   Max.   :272582   Max.   :89837  </a:t>
            </a:r>
          </a:p>
          <a:p>
            <a:pPr>
              <a:buNone/>
            </a:pPr>
            <a:r>
              <a:rPr lang="en-US" sz="1400" dirty="0" smtClean="0"/>
              <a:t>    Normal2          Normal3      </a:t>
            </a:r>
          </a:p>
          <a:p>
            <a:pPr>
              <a:buNone/>
            </a:pPr>
            <a:r>
              <a:rPr lang="en-US" sz="1400" dirty="0" smtClean="0"/>
              <a:t> Min.   :   208   Min.   :    15  </a:t>
            </a:r>
          </a:p>
          <a:p>
            <a:pPr>
              <a:buNone/>
            </a:pPr>
            <a:r>
              <a:rPr lang="en-US" sz="1400" dirty="0" smtClean="0"/>
              <a:t> 1st Qu.:  7124   1st Qu.:  8944  </a:t>
            </a:r>
          </a:p>
          <a:p>
            <a:pPr>
              <a:buNone/>
            </a:pPr>
            <a:r>
              <a:rPr lang="en-US" sz="1400" dirty="0" smtClean="0"/>
              <a:t> Median : 14005   Median : 17710  </a:t>
            </a:r>
          </a:p>
          <a:p>
            <a:pPr>
              <a:buNone/>
            </a:pPr>
            <a:r>
              <a:rPr lang="en-US" sz="1400" dirty="0" smtClean="0"/>
              <a:t> Mean   : 19425   Mean   : 25481  </a:t>
            </a:r>
          </a:p>
          <a:p>
            <a:pPr>
              <a:buNone/>
            </a:pPr>
            <a:r>
              <a:rPr lang="en-US" sz="1400" dirty="0" smtClean="0"/>
              <a:t> 3rd Qu.: 21576   3rd Qu.: 32191  </a:t>
            </a:r>
          </a:p>
          <a:p>
            <a:pPr>
              <a:buNone/>
            </a:pPr>
            <a:r>
              <a:rPr lang="en-US" sz="1400" dirty="0" smtClean="0"/>
              <a:t> Max.   :212582   Max.   :244692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Sample – Transposing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Need your data to read the other way?  Turn it into a matrix, and transpose!</a:t>
            </a:r>
            <a:endParaRPr lang="en-US" b="0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 </a:t>
            </a:r>
            <a:r>
              <a:rPr lang="en-US" dirty="0" err="1">
                <a:solidFill>
                  <a:srgbClr val="0000FF"/>
                </a:solidFill>
              </a:rPr>
              <a:t>mymatrix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lang="en-US" dirty="0" err="1">
                <a:solidFill>
                  <a:srgbClr val="0000FF"/>
                </a:solidFill>
              </a:rPr>
              <a:t>as.matrix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mydf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b="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>
                <a:solidFill>
                  <a:srgbClr val="0000FF"/>
                </a:solidFill>
              </a:rPr>
              <a:t>myTmatrix</a:t>
            </a:r>
            <a:r>
              <a:rPr lang="en-US" dirty="0" smtClean="0">
                <a:solidFill>
                  <a:srgbClr val="0000FF"/>
                </a:solidFill>
              </a:rPr>
              <a:t>&lt;- t(</a:t>
            </a:r>
            <a:r>
              <a:rPr lang="en-US" dirty="0" err="1" smtClean="0">
                <a:solidFill>
                  <a:srgbClr val="0000FF"/>
                </a:solidFill>
              </a:rPr>
              <a:t>mymatrix</a:t>
            </a:r>
            <a:r>
              <a:rPr lang="en-US" dirty="0" smtClean="0">
                <a:solidFill>
                  <a:srgbClr val="0000FF"/>
                </a:solidFill>
              </a:rPr>
              <a:t>) #t = transpose</a:t>
            </a:r>
            <a:endParaRPr lang="en-US" b="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>
                <a:solidFill>
                  <a:srgbClr val="0000FF"/>
                </a:solidFill>
              </a:rPr>
              <a:t>myTdf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lang="en-US" dirty="0" err="1">
                <a:solidFill>
                  <a:srgbClr val="0000FF"/>
                </a:solidFill>
              </a:rPr>
              <a:t>as.data.frame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myTmatrix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/>
              <a:t>#makes a data frame again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>
                <a:solidFill>
                  <a:srgbClr val="0000FF"/>
                </a:solidFill>
              </a:rPr>
              <a:t>myTdf</a:t>
            </a:r>
            <a:endParaRPr lang="en-US" b="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500" dirty="0" smtClean="0"/>
              <a:t>		 ENSG00000008988 ENSG00000009307 ENSG00000019582 ENSG00000026025</a:t>
            </a:r>
          </a:p>
          <a:p>
            <a:pPr>
              <a:buNone/>
            </a:pPr>
            <a:r>
              <a:rPr lang="en-US" sz="1500" dirty="0" smtClean="0"/>
              <a:t>TNBC1             15258           14660           50866           21174</a:t>
            </a:r>
          </a:p>
          <a:p>
            <a:pPr>
              <a:buNone/>
            </a:pPr>
            <a:r>
              <a:rPr lang="en-US" sz="1500" dirty="0" smtClean="0"/>
              <a:t>TNBC2             15077           20767           55775           47966</a:t>
            </a:r>
          </a:p>
          <a:p>
            <a:pPr>
              <a:buNone/>
            </a:pPr>
            <a:r>
              <a:rPr lang="en-US" sz="1500" dirty="0" smtClean="0"/>
              <a:t>TNBC3            144720            8678           15089           26682</a:t>
            </a:r>
          </a:p>
          <a:p>
            <a:pPr>
              <a:buNone/>
            </a:pPr>
            <a:r>
              <a:rPr lang="en-US" sz="1500" dirty="0" smtClean="0"/>
              <a:t>Normal1           12095           13774            6696            6068</a:t>
            </a:r>
          </a:p>
          <a:p>
            <a:pPr>
              <a:buNone/>
            </a:pPr>
            <a:r>
              <a:rPr lang="en-US" sz="1500" dirty="0" smtClean="0"/>
              <a:t>Normal2           43544           23030           13754           21126</a:t>
            </a:r>
          </a:p>
          <a:p>
            <a:pPr>
              <a:buNone/>
            </a:pPr>
            <a:r>
              <a:rPr lang="en-US" sz="1500" dirty="0" smtClean="0"/>
              <a:t>Normal3           46883           18917           86319           12728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– Data Ops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basic statistics on transposed data frame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smtClean="0">
                <a:solidFill>
                  <a:srgbClr val="0000FF"/>
                </a:solidFill>
              </a:rPr>
              <a:t>summary(</a:t>
            </a:r>
            <a:r>
              <a:rPr lang="en-US" dirty="0" err="1" smtClean="0">
                <a:solidFill>
                  <a:srgbClr val="0000FF"/>
                </a:solidFill>
              </a:rPr>
              <a:t>myTdf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r>
              <a:rPr lang="en-US" sz="1500" dirty="0" smtClean="0"/>
              <a:t>	ENSG00000008988  ENSG00000009307 ENSG00000019582 ENSG00000026025</a:t>
            </a:r>
          </a:p>
          <a:p>
            <a:pPr>
              <a:buNone/>
            </a:pPr>
            <a:r>
              <a:rPr lang="en-US" sz="1500" dirty="0" smtClean="0"/>
              <a:t> Min.   : 12095   Min.   : 8678   Min.   : 6696   Min.   : 6068  </a:t>
            </a:r>
          </a:p>
          <a:p>
            <a:pPr>
              <a:buNone/>
            </a:pPr>
            <a:r>
              <a:rPr lang="en-US" sz="1500" dirty="0" smtClean="0"/>
              <a:t> 1st Qu.: 15122   1st Qu.:13996   1st Qu.:14088   1st Qu.:14828  </a:t>
            </a:r>
          </a:p>
          <a:p>
            <a:pPr>
              <a:buNone/>
            </a:pPr>
            <a:r>
              <a:rPr lang="en-US" sz="1500" dirty="0" smtClean="0"/>
              <a:t> Median : 29401   Median :16789   Median :32978   Median :21150  </a:t>
            </a:r>
          </a:p>
          <a:p>
            <a:pPr>
              <a:buNone/>
            </a:pPr>
            <a:r>
              <a:rPr lang="en-US" sz="1500" dirty="0" smtClean="0"/>
              <a:t> Mean   : 46263   Mean   :16638   Mean   :38083   Mean   :22624  </a:t>
            </a:r>
          </a:p>
          <a:p>
            <a:pPr>
              <a:buNone/>
            </a:pPr>
            <a:r>
              <a:rPr lang="en-US" sz="1500" dirty="0" smtClean="0"/>
              <a:t> 3rd Qu.: 46048   3rd Qu.:20305   3rd Qu.:54548   3rd Qu.:25305  </a:t>
            </a:r>
          </a:p>
          <a:p>
            <a:pPr>
              <a:buNone/>
            </a:pPr>
            <a:r>
              <a:rPr lang="en-US" sz="1500" dirty="0" smtClean="0"/>
              <a:t> Max.   :144720   Max.   :23030   Max.   :86319   Max.   :47966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Example: Simple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 a t-test on TNBC and Normal from </a:t>
            </a:r>
            <a:r>
              <a:rPr lang="en-US" dirty="0" err="1" smtClean="0"/>
              <a:t>mydf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	&gt; </a:t>
            </a:r>
            <a:r>
              <a:rPr lang="en-US" sz="2000" dirty="0" err="1" smtClean="0">
                <a:solidFill>
                  <a:srgbClr val="0000FF"/>
                </a:solidFill>
              </a:rPr>
              <a:t>t.test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</a:rPr>
              <a:t>mydf</a:t>
            </a:r>
            <a:r>
              <a:rPr lang="en-US" sz="2000" dirty="0" smtClean="0">
                <a:solidFill>
                  <a:srgbClr val="0000FF"/>
                </a:solidFill>
              </a:rPr>
              <a:t>[,</a:t>
            </a:r>
            <a:r>
              <a:rPr lang="en-US" sz="2000" dirty="0">
                <a:solidFill>
                  <a:srgbClr val="0000FF"/>
                </a:solidFill>
              </a:rPr>
              <a:t>1:3], </a:t>
            </a:r>
            <a:r>
              <a:rPr lang="en-US" sz="2000" dirty="0" err="1">
                <a:solidFill>
                  <a:srgbClr val="0000FF"/>
                </a:solidFill>
              </a:rPr>
              <a:t>mydf</a:t>
            </a:r>
            <a:r>
              <a:rPr lang="en-US" sz="2000" dirty="0">
                <a:solidFill>
                  <a:srgbClr val="0000FF"/>
                </a:solidFill>
              </a:rPr>
              <a:t>[,4:6</a:t>
            </a:r>
            <a:r>
              <a:rPr lang="en-US" sz="2000" dirty="0" smtClean="0">
                <a:solidFill>
                  <a:srgbClr val="0000FF"/>
                </a:solidFill>
              </a:rPr>
              <a:t>])</a:t>
            </a:r>
          </a:p>
          <a:p>
            <a:pPr>
              <a:buNone/>
            </a:pPr>
            <a:r>
              <a:rPr lang="en-US" sz="2000" dirty="0"/>
              <a:t> Welch Two Sample </a:t>
            </a:r>
            <a:r>
              <a:rPr lang="en-US" sz="2000" dirty="0" smtClean="0"/>
              <a:t>t-test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data:  </a:t>
            </a:r>
            <a:r>
              <a:rPr lang="en-US" sz="2000" dirty="0" err="1"/>
              <a:t>mydf</a:t>
            </a:r>
            <a:r>
              <a:rPr lang="en-US" sz="2000" dirty="0"/>
              <a:t>[, 1:3] and </a:t>
            </a:r>
            <a:r>
              <a:rPr lang="en-US" sz="2000" dirty="0" err="1"/>
              <a:t>mydf</a:t>
            </a:r>
            <a:r>
              <a:rPr lang="en-US" sz="2000" dirty="0"/>
              <a:t>[, 4:6]</a:t>
            </a:r>
          </a:p>
          <a:p>
            <a:pPr>
              <a:buNone/>
            </a:pPr>
            <a:r>
              <a:rPr lang="en-US" sz="2000" dirty="0"/>
              <a:t>t = 2.3053, </a:t>
            </a:r>
            <a:r>
              <a:rPr lang="en-US" sz="2000" dirty="0" err="1"/>
              <a:t>df</a:t>
            </a:r>
            <a:r>
              <a:rPr lang="en-US" sz="2000" dirty="0"/>
              <a:t> = 1168.9, p-value = 0.02132</a:t>
            </a:r>
          </a:p>
          <a:p>
            <a:pPr>
              <a:buNone/>
            </a:pPr>
            <a:r>
              <a:rPr lang="en-US" sz="2000" dirty="0"/>
              <a:t>alternative hypothesis: true difference in means is not equal to 0</a:t>
            </a:r>
          </a:p>
          <a:p>
            <a:pPr>
              <a:buNone/>
            </a:pPr>
            <a:r>
              <a:rPr lang="en-US" sz="2000" dirty="0"/>
              <a:t>95 percent confidence interval:</a:t>
            </a:r>
          </a:p>
          <a:p>
            <a:pPr>
              <a:buNone/>
            </a:pPr>
            <a:r>
              <a:rPr lang="en-US" sz="2000" dirty="0"/>
              <a:t>  527.5122 6556.6411</a:t>
            </a:r>
          </a:p>
          <a:p>
            <a:pPr>
              <a:buNone/>
            </a:pPr>
            <a:r>
              <a:rPr lang="en-US" sz="2000" dirty="0"/>
              <a:t>sample estimates:</a:t>
            </a:r>
          </a:p>
          <a:p>
            <a:pPr>
              <a:buNone/>
            </a:pPr>
            <a:r>
              <a:rPr lang="en-US" sz="2000" dirty="0"/>
              <a:t>mean of x mean of y </a:t>
            </a:r>
          </a:p>
          <a:p>
            <a:pPr>
              <a:buNone/>
            </a:pPr>
            <a:r>
              <a:rPr lang="en-US" sz="2000" dirty="0"/>
              <a:t> 23426.08  19884.01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on O2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a high-memory R session – better than a desktop!</a:t>
            </a:r>
          </a:p>
          <a:p>
            <a:r>
              <a:rPr lang="en-US" dirty="0" smtClean="0"/>
              <a:t>Log </a:t>
            </a:r>
            <a:r>
              <a:rPr lang="en-US" dirty="0"/>
              <a:t>in to </a:t>
            </a:r>
            <a:r>
              <a:rPr lang="en-US" dirty="0" smtClean="0"/>
              <a:t>O2 </a:t>
            </a:r>
            <a:r>
              <a:rPr lang="en-US" dirty="0"/>
              <a:t>with X11 enabled (important for graphics)</a:t>
            </a:r>
            <a:endParaRPr lang="en-US" b="0" dirty="0" smtClean="0"/>
          </a:p>
          <a:p>
            <a:r>
              <a:rPr lang="en-US" dirty="0"/>
              <a:t>Mac: </a:t>
            </a:r>
            <a:r>
              <a:rPr lang="en-US" dirty="0" err="1"/>
              <a:t>Xquartz</a:t>
            </a:r>
            <a:r>
              <a:rPr lang="en-US" dirty="0"/>
              <a:t> installed, in </a:t>
            </a:r>
            <a:r>
              <a:rPr lang="en-US" dirty="0" smtClean="0"/>
              <a:t>console</a:t>
            </a:r>
          </a:p>
          <a:p>
            <a:pPr marL="18415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dirty="0" err="1" smtClean="0">
                <a:solidFill>
                  <a:srgbClr val="0000FF"/>
                </a:solidFill>
              </a:rPr>
              <a:t>ssh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-XY </a:t>
            </a:r>
            <a:r>
              <a:rPr lang="en-US" dirty="0" smtClean="0">
                <a:solidFill>
                  <a:srgbClr val="0000FF"/>
                </a:solidFill>
              </a:rPr>
              <a:t>user123@o2.hms.harvard.edu</a:t>
            </a:r>
          </a:p>
          <a:p>
            <a:r>
              <a:rPr lang="en-US" dirty="0" smtClean="0"/>
              <a:t>Linux 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ssh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XY user123@o2.hms.harvard.edu</a:t>
            </a:r>
            <a:endParaRPr lang="en-US" b="0" dirty="0" smtClean="0">
              <a:solidFill>
                <a:srgbClr val="0000FF"/>
              </a:solidFill>
            </a:endParaRPr>
          </a:p>
          <a:p>
            <a:r>
              <a:rPr lang="en-US" dirty="0"/>
              <a:t>Windows: </a:t>
            </a:r>
            <a:r>
              <a:rPr lang="en-US" dirty="0" err="1" smtClean="0"/>
              <a:t>MobaXterm</a:t>
            </a:r>
            <a:r>
              <a:rPr lang="en-US" dirty="0" smtClean="0"/>
              <a:t> has X11 client built-in</a:t>
            </a:r>
            <a:endParaRPr lang="en-US" b="0" dirty="0" smtClean="0"/>
          </a:p>
          <a:p>
            <a:pPr marL="184150" indent="0">
              <a:buNone/>
            </a:pPr>
            <a:r>
              <a:rPr lang="en-US" dirty="0" smtClean="0"/>
              <a:t>    </a:t>
            </a:r>
            <a:r>
              <a:rPr lang="en-US" dirty="0" err="1" smtClean="0">
                <a:solidFill>
                  <a:srgbClr val="0000FF"/>
                </a:solidFill>
              </a:rPr>
              <a:t>ssh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-XY user123@o2.hms.harvard.edu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Example: Simple </a:t>
            </a:r>
            <a:r>
              <a:rPr lang="en-US" dirty="0" smtClean="0"/>
              <a:t>Wilcoxon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wilcox.test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mymatrix</a:t>
            </a:r>
            <a:r>
              <a:rPr lang="en-US" dirty="0" smtClean="0">
                <a:solidFill>
                  <a:srgbClr val="0000FF"/>
                </a:solidFill>
              </a:rPr>
              <a:t>[,1:3], </a:t>
            </a:r>
            <a:r>
              <a:rPr lang="en-US" dirty="0" err="1" smtClean="0">
                <a:solidFill>
                  <a:srgbClr val="0000FF"/>
                </a:solidFill>
              </a:rPr>
              <a:t>mymatrix</a:t>
            </a:r>
            <a:r>
              <a:rPr lang="en-US" dirty="0" smtClean="0">
                <a:solidFill>
                  <a:srgbClr val="0000FF"/>
                </a:solidFill>
              </a:rPr>
              <a:t>[,4:6])</a:t>
            </a:r>
            <a:endParaRPr lang="en-US" dirty="0"/>
          </a:p>
          <a:p>
            <a:pPr marL="184150" indent="0">
              <a:buNone/>
            </a:pPr>
            <a:r>
              <a:rPr lang="en-US" sz="2000" dirty="0"/>
              <a:t>        </a:t>
            </a:r>
          </a:p>
          <a:p>
            <a:pPr marL="184150" indent="0">
              <a:buNone/>
            </a:pPr>
            <a:r>
              <a:rPr lang="en-US" sz="2000" dirty="0"/>
              <a:t>        Wilcoxon rank sum test with continuity correction</a:t>
            </a:r>
          </a:p>
          <a:p>
            <a:pPr marL="184150" indent="0">
              <a:buNone/>
            </a:pPr>
            <a:endParaRPr lang="en-US" sz="2000" dirty="0"/>
          </a:p>
          <a:p>
            <a:pPr marL="184150" indent="0">
              <a:buNone/>
            </a:pPr>
            <a:r>
              <a:rPr lang="en-US" sz="2000" dirty="0"/>
              <a:t>data:  </a:t>
            </a:r>
            <a:r>
              <a:rPr lang="en-US" sz="2000" dirty="0" err="1"/>
              <a:t>mymatrix</a:t>
            </a:r>
            <a:r>
              <a:rPr lang="en-US" sz="2000" dirty="0"/>
              <a:t>[, 1:3] and </a:t>
            </a:r>
            <a:r>
              <a:rPr lang="en-US" sz="2000" dirty="0" err="1"/>
              <a:t>mymatrix</a:t>
            </a:r>
            <a:r>
              <a:rPr lang="en-US" sz="2000" dirty="0"/>
              <a:t>[, 4:6]</a:t>
            </a:r>
          </a:p>
          <a:p>
            <a:pPr marL="184150" indent="0">
              <a:buNone/>
            </a:pPr>
            <a:r>
              <a:rPr lang="en-US" sz="2000" dirty="0"/>
              <a:t>W = 199820, p-value = 0.0009604</a:t>
            </a:r>
          </a:p>
          <a:p>
            <a:pPr marL="184150" indent="0">
              <a:buNone/>
            </a:pPr>
            <a:r>
              <a:rPr lang="en-US" sz="2000" dirty="0"/>
              <a:t>alternative hypothesis: true location shift is not equal to 0</a:t>
            </a:r>
          </a:p>
          <a:p>
            <a:pPr marL="18415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Example: Linear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model&lt;-lm(y ~ x1 + x2 …, data=data)</a:t>
            </a:r>
          </a:p>
          <a:p>
            <a:pPr marL="18415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&gt; </a:t>
            </a:r>
            <a:r>
              <a:rPr lang="en-US" dirty="0" err="1" smtClean="0">
                <a:solidFill>
                  <a:srgbClr val="0000FF"/>
                </a:solidFill>
              </a:rPr>
              <a:t>mymodel</a:t>
            </a:r>
            <a:r>
              <a:rPr lang="en-US" dirty="0" smtClean="0">
                <a:solidFill>
                  <a:srgbClr val="0000FF"/>
                </a:solidFill>
              </a:rPr>
              <a:t>  &lt;- lm(TNBC1 ~ Normal1, data=</a:t>
            </a:r>
            <a:r>
              <a:rPr lang="en-US" dirty="0" err="1" smtClean="0">
                <a:solidFill>
                  <a:srgbClr val="0000FF"/>
                </a:solidFill>
              </a:rPr>
              <a:t>mydf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marL="184150" indent="0">
              <a:buNone/>
            </a:pPr>
            <a:r>
              <a:rPr lang="en-US" dirty="0" smtClean="0"/>
              <a:t>&gt; </a:t>
            </a:r>
            <a:r>
              <a:rPr lang="en-US" dirty="0" err="1" smtClean="0">
                <a:solidFill>
                  <a:srgbClr val="0000FF"/>
                </a:solidFill>
              </a:rPr>
              <a:t>anova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mymodel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sz="1400" dirty="0"/>
          </a:p>
          <a:p>
            <a:pPr marL="184150" indent="0">
              <a:buNone/>
            </a:pPr>
            <a:r>
              <a:rPr lang="en-US" sz="1400" dirty="0" smtClean="0"/>
              <a:t>Analysis </a:t>
            </a:r>
            <a:r>
              <a:rPr lang="en-US" sz="1400" dirty="0"/>
              <a:t>of Variance Table</a:t>
            </a:r>
          </a:p>
          <a:p>
            <a:pPr marL="184150" indent="0">
              <a:buNone/>
            </a:pPr>
            <a:endParaRPr lang="en-US" sz="1400" dirty="0"/>
          </a:p>
          <a:p>
            <a:pPr marL="184150" indent="0">
              <a:buNone/>
            </a:pPr>
            <a:r>
              <a:rPr lang="en-US" sz="1400" dirty="0"/>
              <a:t>Response: TNBC1</a:t>
            </a:r>
          </a:p>
          <a:p>
            <a:pPr marL="184150" indent="0"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Df</a:t>
            </a:r>
            <a:r>
              <a:rPr lang="en-US" sz="1400" dirty="0"/>
              <a:t>     Sum </a:t>
            </a:r>
            <a:r>
              <a:rPr lang="en-US" sz="1400" dirty="0" err="1"/>
              <a:t>Sq</a:t>
            </a:r>
            <a:r>
              <a:rPr lang="en-US" sz="1400" dirty="0"/>
              <a:t>    Mean </a:t>
            </a:r>
            <a:r>
              <a:rPr lang="en-US" sz="1400" dirty="0" err="1"/>
              <a:t>Sq</a:t>
            </a:r>
            <a:r>
              <a:rPr lang="en-US" sz="1400" dirty="0"/>
              <a:t> F value    </a:t>
            </a:r>
            <a:r>
              <a:rPr lang="en-US" sz="1400" dirty="0" err="1"/>
              <a:t>Pr</a:t>
            </a:r>
            <a:r>
              <a:rPr lang="en-US" sz="1400" dirty="0"/>
              <a:t>(&gt;F)    </a:t>
            </a:r>
          </a:p>
          <a:p>
            <a:pPr marL="184150" indent="0">
              <a:buNone/>
            </a:pPr>
            <a:r>
              <a:rPr lang="en-US" sz="1400" dirty="0"/>
              <a:t>Normal1     1 5.4597e+09 5459744483  20.215 1.177e-05 ***</a:t>
            </a:r>
          </a:p>
          <a:p>
            <a:pPr marL="184150" indent="0">
              <a:buNone/>
            </a:pPr>
            <a:r>
              <a:rPr lang="en-US" sz="1400" dirty="0"/>
              <a:t>Residuals 198 5.3477e+10  270084874                      </a:t>
            </a:r>
          </a:p>
          <a:p>
            <a:pPr marL="184150" indent="0">
              <a:buNone/>
            </a:pPr>
            <a:r>
              <a:rPr lang="en-US" sz="1400" dirty="0"/>
              <a:t>---</a:t>
            </a:r>
          </a:p>
          <a:p>
            <a:pPr marL="184150" indent="0">
              <a:buNone/>
            </a:pPr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41329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Class Sample: Practical Plotting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“File-&gt;”save as” or,</a:t>
            </a:r>
          </a:p>
          <a:p>
            <a:r>
              <a:rPr lang="en-US" dirty="0" smtClean="0"/>
              <a:t>Open up a plot file (</a:t>
            </a:r>
            <a:r>
              <a:rPr lang="en-US" dirty="0" err="1" smtClean="0"/>
              <a:t>png</a:t>
            </a:r>
            <a:r>
              <a:rPr lang="en-US" dirty="0" smtClean="0"/>
              <a:t>, pdf, jpeg, tiff, bmp)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png</a:t>
            </a:r>
            <a:r>
              <a:rPr lang="en-US" dirty="0" smtClean="0"/>
              <a:t>(file=“nameyourfile.png”)</a:t>
            </a:r>
          </a:p>
          <a:p>
            <a:r>
              <a:rPr lang="en-US" dirty="0" smtClean="0"/>
              <a:t>Make your plot </a:t>
            </a:r>
          </a:p>
          <a:p>
            <a:pPr>
              <a:buNone/>
            </a:pPr>
            <a:r>
              <a:rPr lang="en-US" dirty="0" smtClean="0"/>
              <a:t>	&gt; plot()</a:t>
            </a:r>
          </a:p>
          <a:p>
            <a:r>
              <a:rPr lang="en-US" dirty="0" smtClean="0"/>
              <a:t>Turn plot off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dev.off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8153400" cy="4495800"/>
          </a:xfrm>
        </p:spPr>
        <p:txBody>
          <a:bodyPr/>
          <a:lstStyle/>
          <a:p>
            <a:r>
              <a:rPr lang="en-US" sz="1800" dirty="0" smtClean="0"/>
              <a:t>main = “Title” #title</a:t>
            </a:r>
          </a:p>
          <a:p>
            <a:r>
              <a:rPr lang="en-US" sz="1800" dirty="0" err="1" smtClean="0"/>
              <a:t>xlab</a:t>
            </a:r>
            <a:r>
              <a:rPr lang="en-US" sz="1800" dirty="0" smtClean="0"/>
              <a:t>= “x label” #x-axis label</a:t>
            </a:r>
          </a:p>
          <a:p>
            <a:r>
              <a:rPr lang="en-US" sz="1800" dirty="0" err="1" smtClean="0"/>
              <a:t>ylab</a:t>
            </a:r>
            <a:r>
              <a:rPr lang="en-US" sz="1800" dirty="0" smtClean="0"/>
              <a:t>=“y label” #y-axis label</a:t>
            </a:r>
          </a:p>
          <a:p>
            <a:r>
              <a:rPr lang="en-US" sz="1800" dirty="0" err="1" smtClean="0"/>
              <a:t>xlim</a:t>
            </a:r>
            <a:r>
              <a:rPr lang="en-US" sz="1800" dirty="0" smtClean="0"/>
              <a:t>(N,N) #x-axis start, stop</a:t>
            </a:r>
          </a:p>
          <a:p>
            <a:r>
              <a:rPr lang="en-US" sz="1800" dirty="0" err="1" smtClean="0"/>
              <a:t>ylim</a:t>
            </a:r>
            <a:r>
              <a:rPr lang="en-US" sz="1800" dirty="0" smtClean="0"/>
              <a:t>(N,N) #y-axis start, stop</a:t>
            </a:r>
          </a:p>
          <a:p>
            <a:r>
              <a:rPr lang="en-US" sz="1800" dirty="0"/>
              <a:t>col =c(“color1”, “color2”) #vector with </a:t>
            </a:r>
            <a:r>
              <a:rPr lang="en-US" sz="1800" dirty="0" smtClean="0"/>
              <a:t>colors</a:t>
            </a:r>
          </a:p>
          <a:p>
            <a:r>
              <a:rPr lang="en-US" sz="1800" dirty="0" err="1" smtClean="0"/>
              <a:t>lty</a:t>
            </a:r>
            <a:r>
              <a:rPr lang="en-US" sz="1800" dirty="0" smtClean="0"/>
              <a:t> = c(N, N) #line type</a:t>
            </a:r>
          </a:p>
          <a:p>
            <a:r>
              <a:rPr lang="en-US" sz="1800" dirty="0" err="1" smtClean="0"/>
              <a:t>lwd</a:t>
            </a:r>
            <a:r>
              <a:rPr lang="en-US" sz="1800" dirty="0" smtClean="0"/>
              <a:t>= c(N, N) #line width</a:t>
            </a:r>
          </a:p>
          <a:p>
            <a:r>
              <a:rPr lang="en-US" sz="1800" dirty="0" err="1" smtClean="0"/>
              <a:t>cex</a:t>
            </a:r>
            <a:r>
              <a:rPr lang="en-US" sz="1800" dirty="0" smtClean="0"/>
              <a:t> = N #size of text and symbols</a:t>
            </a:r>
          </a:p>
          <a:p>
            <a:r>
              <a:rPr lang="en-US" sz="1800" dirty="0" err="1" smtClean="0"/>
              <a:t>pch</a:t>
            </a:r>
            <a:r>
              <a:rPr lang="en-US" sz="1800" dirty="0" smtClean="0"/>
              <a:t> = N #plot point symbol type</a:t>
            </a:r>
          </a:p>
          <a:p>
            <a:r>
              <a:rPr lang="en-US" sz="1800" dirty="0" smtClean="0"/>
              <a:t>par(</a:t>
            </a:r>
            <a:r>
              <a:rPr lang="en-US" sz="1800" dirty="0" err="1" smtClean="0"/>
              <a:t>mfrow</a:t>
            </a:r>
            <a:r>
              <a:rPr lang="en-US" sz="1800" dirty="0" smtClean="0"/>
              <a:t>(</a:t>
            </a:r>
            <a:r>
              <a:rPr lang="en-US" sz="1800" dirty="0" err="1" smtClean="0"/>
              <a:t>x,y</a:t>
            </a:r>
            <a:r>
              <a:rPr lang="en-US" sz="1800" dirty="0" smtClean="0"/>
              <a:t>)) #multiple figures in one plot</a:t>
            </a:r>
          </a:p>
        </p:txBody>
      </p:sp>
    </p:spTree>
    <p:extLst>
      <p:ext uri="{BB962C8B-B14F-4D97-AF65-F5344CB8AC3E}">
        <p14:creationId xmlns:p14="http://schemas.microsoft.com/office/powerpoint/2010/main" val="8332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Example – </a:t>
            </a:r>
            <a:r>
              <a:rPr lang="en-US" dirty="0" err="1" smtClean="0"/>
              <a:t>Boxplot</a:t>
            </a:r>
            <a:r>
              <a:rPr lang="en-US" dirty="0" smtClean="0"/>
              <a:t> of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Boxplot</a:t>
            </a:r>
            <a:r>
              <a:rPr lang="en-US" dirty="0" smtClean="0"/>
              <a:t> of Samples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/>
              <a:t>boxplot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main=”</a:t>
            </a:r>
            <a:r>
              <a:rPr lang="en-US" dirty="0" err="1"/>
              <a:t>Boxplot</a:t>
            </a:r>
            <a:r>
              <a:rPr lang="en-US" dirty="0"/>
              <a:t> of My Samples”, </a:t>
            </a:r>
            <a:r>
              <a:rPr lang="en-US" dirty="0" err="1"/>
              <a:t>xlab</a:t>
            </a:r>
            <a:r>
              <a:rPr lang="en-US" dirty="0"/>
              <a:t>=”Sample”, </a:t>
            </a:r>
            <a:r>
              <a:rPr lang="en-US" dirty="0" err="1"/>
              <a:t>ylab</a:t>
            </a:r>
            <a:r>
              <a:rPr lang="en-US" dirty="0"/>
              <a:t>=”Gene Values</a:t>
            </a:r>
            <a:r>
              <a:rPr lang="en-US" dirty="0" smtClean="0"/>
              <a:t>”)</a:t>
            </a:r>
            <a:endParaRPr lang="en-US" b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124200"/>
            <a:ext cx="5410200" cy="279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– </a:t>
            </a:r>
            <a:r>
              <a:rPr lang="en-US" dirty="0" err="1" smtClean="0"/>
              <a:t>Boxplot</a:t>
            </a:r>
            <a:r>
              <a:rPr lang="en-US" dirty="0" smtClean="0"/>
              <a:t> of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26552" cy="1905000"/>
          </a:xfrm>
        </p:spPr>
        <p:txBody>
          <a:bodyPr/>
          <a:lstStyle/>
          <a:p>
            <a:r>
              <a:rPr lang="en-US" dirty="0" err="1" smtClean="0"/>
              <a:t>Boxplot</a:t>
            </a:r>
            <a:r>
              <a:rPr lang="en-US" dirty="0" smtClean="0"/>
              <a:t> of Genes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boxplot</a:t>
            </a:r>
            <a:r>
              <a:rPr lang="en-US" dirty="0" smtClean="0"/>
              <a:t>(</a:t>
            </a:r>
            <a:r>
              <a:rPr lang="en-US" dirty="0" err="1" smtClean="0"/>
              <a:t>myTdf</a:t>
            </a:r>
            <a:r>
              <a:rPr lang="en-US" dirty="0" smtClean="0"/>
              <a:t>, main=”</a:t>
            </a:r>
            <a:r>
              <a:rPr lang="en-US" dirty="0" err="1" smtClean="0"/>
              <a:t>Boxplot</a:t>
            </a:r>
            <a:r>
              <a:rPr lang="en-US" dirty="0" smtClean="0"/>
              <a:t> of My Genes”, </a:t>
            </a:r>
            <a:r>
              <a:rPr lang="en-US" dirty="0" err="1" smtClean="0"/>
              <a:t>xlab</a:t>
            </a:r>
            <a:r>
              <a:rPr lang="en-US" dirty="0" smtClean="0"/>
              <a:t>=”Gene”, </a:t>
            </a:r>
            <a:r>
              <a:rPr lang="en-US" dirty="0" err="1" smtClean="0"/>
              <a:t>ylab</a:t>
            </a:r>
            <a:r>
              <a:rPr lang="en-US" dirty="0" smtClean="0"/>
              <a:t>=”Gene Values”)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124200"/>
            <a:ext cx="5486400" cy="283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– </a:t>
            </a:r>
            <a:r>
              <a:rPr lang="en-US" dirty="0" err="1" smtClean="0"/>
              <a:t>Barplot</a:t>
            </a:r>
            <a:r>
              <a:rPr lang="en-US" dirty="0" smtClean="0"/>
              <a:t> of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Barplot</a:t>
            </a:r>
            <a:r>
              <a:rPr lang="en-US" dirty="0" smtClean="0"/>
              <a:t> of Genes #</a:t>
            </a:r>
            <a:r>
              <a:rPr lang="en-US" dirty="0" err="1" smtClean="0"/>
              <a:t>barplot</a:t>
            </a:r>
            <a:r>
              <a:rPr lang="en-US" dirty="0" smtClean="0"/>
              <a:t> needs a matrix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myTmatrix</a:t>
            </a:r>
            <a:r>
              <a:rPr lang="en-US" dirty="0" smtClean="0"/>
              <a:t>, main=”</a:t>
            </a:r>
            <a:r>
              <a:rPr lang="en-US" dirty="0" err="1" smtClean="0"/>
              <a:t>Barplot</a:t>
            </a:r>
            <a:r>
              <a:rPr lang="en-US" dirty="0" smtClean="0"/>
              <a:t> of My Genes”, </a:t>
            </a:r>
            <a:r>
              <a:rPr lang="en-US" dirty="0" err="1" smtClean="0"/>
              <a:t>xlab</a:t>
            </a:r>
            <a:r>
              <a:rPr lang="en-US" dirty="0" smtClean="0"/>
              <a:t>=”Gene”, </a:t>
            </a:r>
            <a:r>
              <a:rPr lang="en-US" dirty="0" err="1" smtClean="0"/>
              <a:t>ylab</a:t>
            </a:r>
            <a:r>
              <a:rPr lang="en-US" dirty="0" smtClean="0"/>
              <a:t>=”Sample Values”)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276600"/>
            <a:ext cx="5105400" cy="264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Example – Histogram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Plot a histogram of the frequency of values in </a:t>
            </a:r>
            <a:r>
              <a:rPr lang="en-US" dirty="0" err="1" smtClean="0"/>
              <a:t>mymatrix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&gt;</a:t>
            </a:r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mymatrix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276600"/>
            <a:ext cx="500755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- HCL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hierarchical clustering of samples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&gt; </a:t>
            </a:r>
            <a:r>
              <a:rPr lang="en-US" sz="2400" dirty="0" smtClean="0">
                <a:solidFill>
                  <a:srgbClr val="0000FF"/>
                </a:solidFill>
              </a:rPr>
              <a:t>d &lt;- dist(</a:t>
            </a:r>
            <a:r>
              <a:rPr lang="en-US" sz="2400" dirty="0" err="1" smtClean="0">
                <a:solidFill>
                  <a:srgbClr val="0000FF"/>
                </a:solidFill>
              </a:rPr>
              <a:t>myTmatrix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  <a:r>
              <a:rPr lang="en-US" sz="2400" dirty="0" smtClean="0"/>
              <a:t> #takes matrix as input, calculates distance</a:t>
            </a:r>
          </a:p>
          <a:p>
            <a:pPr>
              <a:buNone/>
            </a:pPr>
            <a:r>
              <a:rPr lang="en-US" sz="2400" dirty="0" smtClean="0"/>
              <a:t>	&gt; </a:t>
            </a:r>
            <a:r>
              <a:rPr lang="en-US" sz="2400" dirty="0" err="1" smtClean="0">
                <a:solidFill>
                  <a:srgbClr val="0000FF"/>
                </a:solidFill>
              </a:rPr>
              <a:t>hc</a:t>
            </a:r>
            <a:r>
              <a:rPr lang="en-US" sz="2400" dirty="0" smtClean="0">
                <a:solidFill>
                  <a:srgbClr val="0000FF"/>
                </a:solidFill>
              </a:rPr>
              <a:t> &lt;- </a:t>
            </a:r>
            <a:r>
              <a:rPr lang="en-US" sz="2400" dirty="0" err="1" smtClean="0">
                <a:solidFill>
                  <a:srgbClr val="0000FF"/>
                </a:solidFill>
              </a:rPr>
              <a:t>hclust</a:t>
            </a:r>
            <a:r>
              <a:rPr lang="en-US" sz="2400" dirty="0" smtClean="0">
                <a:solidFill>
                  <a:srgbClr val="0000FF"/>
                </a:solidFill>
              </a:rPr>
              <a:t>(d) </a:t>
            </a:r>
            <a:r>
              <a:rPr lang="en-US" sz="2400" dirty="0" smtClean="0">
                <a:solidFill>
                  <a:schemeClr val="tx1"/>
                </a:solidFill>
              </a:rPr>
              <a:t>#performs HCL on distance matrix</a:t>
            </a:r>
          </a:p>
          <a:p>
            <a:pPr>
              <a:buNone/>
            </a:pPr>
            <a:r>
              <a:rPr lang="en-US" sz="2400" dirty="0" smtClean="0"/>
              <a:t>	&gt; </a:t>
            </a:r>
            <a:r>
              <a:rPr lang="en-US" sz="2400" dirty="0" smtClean="0">
                <a:solidFill>
                  <a:srgbClr val="0000FF"/>
                </a:solidFill>
              </a:rPr>
              <a:t>plot(</a:t>
            </a:r>
            <a:r>
              <a:rPr lang="en-US" sz="2400" dirty="0" err="1" smtClean="0">
                <a:solidFill>
                  <a:srgbClr val="0000FF"/>
                </a:solidFill>
              </a:rPr>
              <a:t>hc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733800"/>
            <a:ext cx="4114800" cy="212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SLURM and O2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SLURM is how </a:t>
            </a:r>
            <a:r>
              <a:rPr lang="en-US" dirty="0"/>
              <a:t>we interact with the cluster</a:t>
            </a:r>
            <a:endParaRPr lang="en-US" b="0" dirty="0" smtClean="0"/>
          </a:p>
          <a:p>
            <a:r>
              <a:rPr lang="en-US" dirty="0" smtClean="0"/>
              <a:t>Simple interactive session:</a:t>
            </a:r>
            <a:endParaRPr lang="en-US" b="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mfk8@login01:~$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srun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--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pty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–p interactive –t 0-12:00 --mem 8G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--x11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bash</a:t>
            </a:r>
            <a:endParaRPr lang="en-US" sz="16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/>
              <a:t>	(where 8G </a:t>
            </a:r>
            <a:r>
              <a:rPr lang="en-US" dirty="0"/>
              <a:t>is memory </a:t>
            </a:r>
            <a:r>
              <a:rPr lang="en-US" dirty="0" smtClean="0"/>
              <a:t>requested)</a:t>
            </a:r>
          </a:p>
          <a:p>
            <a:r>
              <a:rPr lang="en-US" dirty="0" smtClean="0"/>
              <a:t>Graphics</a:t>
            </a:r>
            <a:r>
              <a:rPr lang="en-US" dirty="0" smtClean="0"/>
              <a:t>: SSH Keys!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srun</a:t>
            </a:r>
            <a:r>
              <a:rPr lang="en-US" dirty="0" smtClean="0"/>
              <a:t>: add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--x11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sbatch</a:t>
            </a:r>
            <a:r>
              <a:rPr lang="en-US" dirty="0" smtClean="0"/>
              <a:t>: add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--x11=batch</a:t>
            </a:r>
          </a:p>
          <a:p>
            <a:r>
              <a:rPr lang="en-US" dirty="0" smtClean="0"/>
              <a:t>Parallel/</a:t>
            </a:r>
            <a:r>
              <a:rPr lang="en-US" dirty="0" err="1" smtClean="0"/>
              <a:t>doParallel</a:t>
            </a:r>
            <a:r>
              <a:rPr lang="en-US" dirty="0" smtClean="0"/>
              <a:t>, </a:t>
            </a:r>
            <a:r>
              <a:rPr lang="en-US" dirty="0" err="1" smtClean="0"/>
              <a:t>BiocParallel</a:t>
            </a:r>
            <a:r>
              <a:rPr lang="en-US" dirty="0" smtClean="0"/>
              <a:t>, </a:t>
            </a:r>
            <a:r>
              <a:rPr lang="en-US" dirty="0" err="1" smtClean="0"/>
              <a:t>doMC</a:t>
            </a:r>
            <a:r>
              <a:rPr lang="en-US" dirty="0" smtClean="0"/>
              <a:t> libraries: run over multiple cores (-c up to 20 cores)</a:t>
            </a:r>
          </a:p>
          <a:p>
            <a:r>
              <a:rPr lang="en-US" b="0" dirty="0" err="1" smtClean="0"/>
              <a:t>Rmpi</a:t>
            </a:r>
            <a:r>
              <a:rPr lang="en-US" b="0" dirty="0" smtClean="0"/>
              <a:t>, SNOW, </a:t>
            </a:r>
            <a:r>
              <a:rPr lang="en-US" b="0" dirty="0" err="1" smtClean="0"/>
              <a:t>doMPI</a:t>
            </a:r>
            <a:r>
              <a:rPr lang="en-US" b="0" dirty="0" smtClean="0"/>
              <a:t>: run R scripts over multiple </a:t>
            </a:r>
            <a:r>
              <a:rPr lang="en-US" dirty="0" smtClean="0"/>
              <a:t>nodes (&gt;20 cores)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5137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Sample – Line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#start a line plot with ENSG00000008988 "b" means both points and lines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smtClean="0">
                <a:solidFill>
                  <a:srgbClr val="0000FF"/>
                </a:solidFill>
              </a:rPr>
              <a:t>plot(myTdf$ENSG00000008988, type="b", </a:t>
            </a:r>
            <a:r>
              <a:rPr lang="en-US" dirty="0" err="1" smtClean="0">
                <a:solidFill>
                  <a:srgbClr val="0000FF"/>
                </a:solidFill>
              </a:rPr>
              <a:t>col</a:t>
            </a:r>
            <a:r>
              <a:rPr lang="en-US" dirty="0" smtClean="0">
                <a:solidFill>
                  <a:srgbClr val="0000FF"/>
                </a:solidFill>
              </a:rPr>
              <a:t>="green",  </a:t>
            </a:r>
            <a:r>
              <a:rPr lang="en-US" dirty="0" err="1" smtClean="0">
                <a:solidFill>
                  <a:srgbClr val="0000FF"/>
                </a:solidFill>
              </a:rPr>
              <a:t>ylim</a:t>
            </a:r>
            <a:r>
              <a:rPr lang="en-US" dirty="0" smtClean="0">
                <a:solidFill>
                  <a:srgbClr val="0000FF"/>
                </a:solidFill>
              </a:rPr>
              <a:t>=c(10000,150000), main="Gene Values Over Samples", </a:t>
            </a:r>
            <a:r>
              <a:rPr lang="en-US" dirty="0" err="1" smtClean="0">
                <a:solidFill>
                  <a:srgbClr val="0000FF"/>
                </a:solidFill>
              </a:rPr>
              <a:t>xlab</a:t>
            </a:r>
            <a:r>
              <a:rPr lang="en-US" dirty="0" smtClean="0">
                <a:solidFill>
                  <a:srgbClr val="0000FF"/>
                </a:solidFill>
              </a:rPr>
              <a:t>="Sample", </a:t>
            </a:r>
            <a:r>
              <a:rPr lang="en-US" dirty="0" err="1" smtClean="0">
                <a:solidFill>
                  <a:srgbClr val="0000FF"/>
                </a:solidFill>
              </a:rPr>
              <a:t>ylab</a:t>
            </a:r>
            <a:r>
              <a:rPr lang="en-US" dirty="0" smtClean="0">
                <a:solidFill>
                  <a:srgbClr val="0000FF"/>
                </a:solidFill>
              </a:rPr>
              <a:t>="Gene Values")</a:t>
            </a:r>
          </a:p>
          <a:p>
            <a:r>
              <a:rPr lang="en-US" dirty="0" smtClean="0"/>
              <a:t>#add a new line for ENSG00000009307 "lines" adds a line to the current plot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smtClean="0">
                <a:solidFill>
                  <a:srgbClr val="0000FF"/>
                </a:solidFill>
              </a:rPr>
              <a:t>lines(myTdf$ENSG00000009307, type="b", </a:t>
            </a:r>
            <a:r>
              <a:rPr lang="en-US" dirty="0" err="1" smtClean="0">
                <a:solidFill>
                  <a:srgbClr val="0000FF"/>
                </a:solidFill>
              </a:rPr>
              <a:t>col</a:t>
            </a:r>
            <a:r>
              <a:rPr lang="en-US" dirty="0" smtClean="0">
                <a:solidFill>
                  <a:srgbClr val="0000FF"/>
                </a:solidFill>
              </a:rPr>
              <a:t> = "blue")</a:t>
            </a:r>
          </a:p>
          <a:p>
            <a:r>
              <a:rPr lang="en-US" dirty="0" smtClean="0"/>
              <a:t>#add a new line for ENSG00000019582</a:t>
            </a:r>
          </a:p>
          <a:p>
            <a:pPr>
              <a:buNone/>
            </a:pPr>
            <a:r>
              <a:rPr lang="en-US" dirty="0" smtClean="0"/>
              <a:t> 	&gt; </a:t>
            </a:r>
            <a:r>
              <a:rPr lang="en-US" dirty="0" smtClean="0">
                <a:solidFill>
                  <a:srgbClr val="0000FF"/>
                </a:solidFill>
              </a:rPr>
              <a:t>lines(myTdf$ENSG00000019582, type="b", </a:t>
            </a:r>
            <a:r>
              <a:rPr lang="en-US" dirty="0" err="1" smtClean="0">
                <a:solidFill>
                  <a:srgbClr val="0000FF"/>
                </a:solidFill>
              </a:rPr>
              <a:t>col</a:t>
            </a:r>
            <a:r>
              <a:rPr lang="en-US" dirty="0" smtClean="0">
                <a:solidFill>
                  <a:srgbClr val="0000FF"/>
                </a:solidFill>
              </a:rPr>
              <a:t>="red")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Sample – Line Graphs Legend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&gt; </a:t>
            </a:r>
            <a:r>
              <a:rPr lang="en-US" dirty="0" smtClean="0">
                <a:solidFill>
                  <a:srgbClr val="0000FF"/>
                </a:solidFill>
              </a:rPr>
              <a:t>legend(5, 140000,</a:t>
            </a:r>
            <a:r>
              <a:rPr lang="en-US" dirty="0" smtClean="0"/>
              <a:t> #positions x, y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c("TPS20", "CSDE1", "CD74"), </a:t>
            </a:r>
            <a:r>
              <a:rPr lang="en-US" dirty="0" smtClean="0"/>
              <a:t>#line names</a:t>
            </a:r>
          </a:p>
          <a:p>
            <a:pPr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lty</a:t>
            </a:r>
            <a:r>
              <a:rPr lang="en-US" dirty="0" smtClean="0">
                <a:solidFill>
                  <a:srgbClr val="0000FF"/>
                </a:solidFill>
              </a:rPr>
              <a:t>=c(1,1), </a:t>
            </a:r>
            <a:r>
              <a:rPr lang="en-US" dirty="0" smtClean="0"/>
              <a:t>#specifies lines</a:t>
            </a:r>
          </a:p>
          <a:p>
            <a:pPr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lwd</a:t>
            </a:r>
            <a:r>
              <a:rPr lang="en-US" dirty="0" smtClean="0">
                <a:solidFill>
                  <a:srgbClr val="0000FF"/>
                </a:solidFill>
              </a:rPr>
              <a:t>=c(2.5,2.5), </a:t>
            </a:r>
            <a:r>
              <a:rPr lang="en-US" dirty="0" smtClean="0"/>
              <a:t>#specifies line width</a:t>
            </a:r>
          </a:p>
          <a:p>
            <a:pPr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col</a:t>
            </a:r>
            <a:r>
              <a:rPr lang="en-US" dirty="0" smtClean="0">
                <a:solidFill>
                  <a:srgbClr val="0000FF"/>
                </a:solidFill>
              </a:rPr>
              <a:t>=c("green", "blue", "red"</a:t>
            </a:r>
            <a:r>
              <a:rPr lang="en-US" dirty="0" smtClean="0"/>
              <a:t>) #add colors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#ends legend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Sample – Line Graphs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12775" y="1738903"/>
            <a:ext cx="8153400" cy="421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– Count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Import count data</a:t>
            </a:r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 smtClean="0">
                <a:solidFill>
                  <a:srgbClr val="0000FF"/>
                </a:solidFill>
              </a:rPr>
              <a:t>mytable</a:t>
            </a:r>
            <a:r>
              <a:rPr lang="en-US" dirty="0" smtClean="0">
                <a:solidFill>
                  <a:srgbClr val="0000FF"/>
                </a:solidFill>
              </a:rPr>
              <a:t>&lt;-</a:t>
            </a:r>
            <a:r>
              <a:rPr lang="en-US" dirty="0" err="1" smtClean="0">
                <a:solidFill>
                  <a:srgbClr val="0000FF"/>
                </a:solidFill>
              </a:rPr>
              <a:t>read.table</a:t>
            </a:r>
            <a:r>
              <a:rPr lang="en-US" dirty="0" smtClean="0">
                <a:solidFill>
                  <a:srgbClr val="0000FF"/>
                </a:solidFill>
              </a:rPr>
              <a:t>(“Rcoursetestdata2.csv", header=T, </a:t>
            </a:r>
            <a:r>
              <a:rPr lang="en-US" dirty="0" err="1" smtClean="0">
                <a:solidFill>
                  <a:srgbClr val="0000FF"/>
                </a:solidFill>
              </a:rPr>
              <a:t>row.names</a:t>
            </a:r>
            <a:r>
              <a:rPr lang="en-US" dirty="0" smtClean="0">
                <a:solidFill>
                  <a:srgbClr val="0000FF"/>
                </a:solidFill>
              </a:rPr>
              <a:t>=1, sep=",")</a:t>
            </a:r>
          </a:p>
          <a:p>
            <a:pPr>
              <a:buNone/>
            </a:pPr>
            <a:r>
              <a:rPr lang="en-US" sz="3000" dirty="0" smtClean="0"/>
              <a:t>&gt; </a:t>
            </a:r>
            <a:r>
              <a:rPr lang="en-US" sz="3000" dirty="0" err="1" smtClean="0">
                <a:solidFill>
                  <a:srgbClr val="0000FF"/>
                </a:solidFill>
              </a:rPr>
              <a:t>mytable</a:t>
            </a:r>
            <a:endParaRPr lang="en-US" sz="30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err="1" smtClean="0"/>
              <a:t>neversmoke</a:t>
            </a:r>
            <a:r>
              <a:rPr lang="en-US" sz="1400" dirty="0" smtClean="0"/>
              <a:t> smoke </a:t>
            </a:r>
            <a:r>
              <a:rPr lang="en-US" sz="1400" dirty="0" err="1" smtClean="0"/>
              <a:t>pastsmoke</a:t>
            </a:r>
            <a:r>
              <a:rPr lang="en-US" sz="1400" dirty="0" smtClean="0"/>
              <a:t> gender</a:t>
            </a:r>
          </a:p>
          <a:p>
            <a:pPr>
              <a:buNone/>
            </a:pPr>
            <a:r>
              <a:rPr lang="en-US" sz="1400" dirty="0" smtClean="0"/>
              <a:t>1           0     1         0   male</a:t>
            </a:r>
          </a:p>
          <a:p>
            <a:pPr>
              <a:buNone/>
            </a:pPr>
            <a:r>
              <a:rPr lang="en-US" sz="1400" dirty="0" smtClean="0"/>
              <a:t>2           0     1         0 female</a:t>
            </a:r>
          </a:p>
          <a:p>
            <a:pPr>
              <a:buNone/>
            </a:pPr>
            <a:r>
              <a:rPr lang="en-US" sz="1400" dirty="0" smtClean="0"/>
              <a:t>3           0     0         0   male</a:t>
            </a:r>
          </a:p>
          <a:p>
            <a:pPr>
              <a:buNone/>
            </a:pPr>
            <a:r>
              <a:rPr lang="en-US" sz="1400" dirty="0" smtClean="0"/>
              <a:t>4           1     0         0 female</a:t>
            </a:r>
          </a:p>
          <a:p>
            <a:pPr>
              <a:buNone/>
            </a:pPr>
            <a:r>
              <a:rPr lang="en-US" sz="1400" dirty="0" smtClean="0"/>
              <a:t>5           0     0         1   male</a:t>
            </a:r>
          </a:p>
          <a:p>
            <a:pPr>
              <a:buNone/>
            </a:pPr>
            <a:r>
              <a:rPr lang="en-US" sz="1400" dirty="0" smtClean="0"/>
              <a:t>6           0     1         0 female</a:t>
            </a:r>
          </a:p>
          <a:p>
            <a:pPr>
              <a:buNone/>
            </a:pPr>
            <a:r>
              <a:rPr lang="en-US" sz="1400" dirty="0" smtClean="0"/>
              <a:t>7           0     0         1   male</a:t>
            </a:r>
          </a:p>
          <a:p>
            <a:pPr>
              <a:buNone/>
            </a:pPr>
            <a:r>
              <a:rPr lang="en-US" sz="1400" dirty="0" smtClean="0"/>
              <a:t>8           0     0         1 female</a:t>
            </a:r>
          </a:p>
          <a:p>
            <a:pPr>
              <a:buNone/>
            </a:pPr>
            <a:r>
              <a:rPr lang="en-US" sz="1400" dirty="0" smtClean="0"/>
              <a:t>9           1     0         0   male</a:t>
            </a:r>
          </a:p>
          <a:p>
            <a:pPr>
              <a:buNone/>
            </a:pPr>
            <a:r>
              <a:rPr lang="en-US" sz="1400" dirty="0" smtClean="0"/>
              <a:t>10          0     0         1 female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– Count Data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summary statistic on </a:t>
            </a:r>
            <a:r>
              <a:rPr lang="en-US" dirty="0" err="1" smtClean="0"/>
              <a:t>mytable</a:t>
            </a:r>
            <a:endParaRPr lang="en-US" dirty="0" smtClean="0"/>
          </a:p>
          <a:p>
            <a:pPr>
              <a:buNone/>
            </a:pPr>
            <a:r>
              <a:rPr lang="en-US" sz="2800" dirty="0" smtClean="0"/>
              <a:t>&gt; </a:t>
            </a:r>
            <a:r>
              <a:rPr lang="en-US" sz="2800" dirty="0" smtClean="0">
                <a:solidFill>
                  <a:srgbClr val="0000FF"/>
                </a:solidFill>
              </a:rPr>
              <a:t>summary(</a:t>
            </a:r>
            <a:r>
              <a:rPr lang="en-US" sz="2800" dirty="0" err="1" smtClean="0">
                <a:solidFill>
                  <a:srgbClr val="0000FF"/>
                </a:solidFill>
              </a:rPr>
              <a:t>mytable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r>
              <a:rPr lang="en-US" sz="1400" dirty="0" smtClean="0"/>
              <a:t>&gt; summary(</a:t>
            </a:r>
            <a:r>
              <a:rPr lang="en-US" sz="1400" dirty="0" err="1" smtClean="0"/>
              <a:t>mytable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neversmoke</a:t>
            </a:r>
            <a:r>
              <a:rPr lang="en-US" sz="1400" dirty="0" smtClean="0"/>
              <a:t>      smoke        </a:t>
            </a:r>
            <a:r>
              <a:rPr lang="en-US" sz="1400" dirty="0" err="1" smtClean="0"/>
              <a:t>pastsmoke</a:t>
            </a:r>
            <a:r>
              <a:rPr lang="en-US" sz="1400" dirty="0" smtClean="0"/>
              <a:t>      gender </a:t>
            </a:r>
          </a:p>
          <a:p>
            <a:pPr>
              <a:buNone/>
            </a:pPr>
            <a:r>
              <a:rPr lang="en-US" sz="1400" dirty="0" smtClean="0"/>
              <a:t> Min.   :0.0   Min.   :0.00   Min.   :0.0   female:5  </a:t>
            </a:r>
          </a:p>
          <a:p>
            <a:pPr>
              <a:buNone/>
            </a:pPr>
            <a:r>
              <a:rPr lang="en-US" sz="1400" dirty="0" smtClean="0"/>
              <a:t> 1st Qu.:0.0   1st Qu.:0.00   1st Qu.:0.0   male  :5  </a:t>
            </a:r>
          </a:p>
          <a:p>
            <a:pPr>
              <a:buNone/>
            </a:pPr>
            <a:r>
              <a:rPr lang="en-US" sz="1400" dirty="0" smtClean="0"/>
              <a:t> Median :0.0   Median :0.00   Median :0.0             </a:t>
            </a:r>
          </a:p>
          <a:p>
            <a:pPr>
              <a:buNone/>
            </a:pPr>
            <a:r>
              <a:rPr lang="en-US" sz="1400" dirty="0" smtClean="0"/>
              <a:t> Mean   :0.2   Mean   :0.30   Mean   :0.4             </a:t>
            </a:r>
          </a:p>
          <a:p>
            <a:pPr>
              <a:buNone/>
            </a:pPr>
            <a:r>
              <a:rPr lang="en-US" sz="1400" dirty="0" smtClean="0"/>
              <a:t> 3rd Qu.:0.0   3rd Qu.:0.75   3rd Qu.:1.0             </a:t>
            </a:r>
          </a:p>
          <a:p>
            <a:pPr>
              <a:buNone/>
            </a:pPr>
            <a:r>
              <a:rPr lang="en-US" sz="1400" dirty="0" smtClean="0"/>
              <a:t> Max.   :1.0   Max.   :1.00   Max.   :1.0             </a:t>
            </a:r>
          </a:p>
          <a:p>
            <a:pPr>
              <a:buNone/>
            </a:pPr>
            <a:r>
              <a:rPr lang="en-US" sz="14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– Tables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Take a subset of a table to do statistics on</a:t>
            </a:r>
          </a:p>
          <a:p>
            <a:pPr>
              <a:buNone/>
            </a:pPr>
            <a:r>
              <a:rPr lang="en-US" sz="2000" dirty="0" smtClean="0"/>
              <a:t>&gt; </a:t>
            </a:r>
            <a:r>
              <a:rPr lang="en-US" sz="2000" dirty="0" err="1" smtClean="0">
                <a:solidFill>
                  <a:srgbClr val="0000FF"/>
                </a:solidFill>
              </a:rPr>
              <a:t>genderVsmoke</a:t>
            </a:r>
            <a:r>
              <a:rPr lang="en-US" sz="2000" dirty="0" smtClean="0">
                <a:solidFill>
                  <a:srgbClr val="0000FF"/>
                </a:solidFill>
              </a:rPr>
              <a:t> &lt;- table(</a:t>
            </a:r>
            <a:r>
              <a:rPr lang="en-US" sz="2000" dirty="0" err="1" smtClean="0">
                <a:solidFill>
                  <a:srgbClr val="0000FF"/>
                </a:solidFill>
              </a:rPr>
              <a:t>mytable$gender</a:t>
            </a:r>
            <a:r>
              <a:rPr lang="en-US" sz="2000" dirty="0" smtClean="0">
                <a:solidFill>
                  <a:srgbClr val="0000FF"/>
                </a:solidFill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</a:rPr>
              <a:t>mytable$smoke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/>
              <a:t>&gt; </a:t>
            </a:r>
            <a:r>
              <a:rPr lang="en-US" sz="2000" dirty="0" err="1" smtClean="0">
                <a:solidFill>
                  <a:srgbClr val="0000FF"/>
                </a:solidFill>
              </a:rPr>
              <a:t>genderVsmoke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/>
              <a:t>		0 1</a:t>
            </a:r>
          </a:p>
          <a:p>
            <a:pPr>
              <a:buNone/>
            </a:pPr>
            <a:r>
              <a:rPr lang="en-US" sz="1800" dirty="0" smtClean="0"/>
              <a:t>  female 3 2</a:t>
            </a:r>
          </a:p>
          <a:p>
            <a:pPr>
              <a:buNone/>
            </a:pPr>
            <a:r>
              <a:rPr lang="en-US" sz="1800" dirty="0" smtClean="0"/>
              <a:t>  male   4 1</a:t>
            </a:r>
          </a:p>
          <a:p>
            <a:pPr>
              <a:buNone/>
            </a:pP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– Tables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summary(</a:t>
            </a:r>
            <a:r>
              <a:rPr lang="en-US" dirty="0" err="1" smtClean="0"/>
              <a:t>genderVsmoke</a:t>
            </a:r>
            <a:r>
              <a:rPr lang="en-US" dirty="0" smtClean="0"/>
              <a:t>) does a Chi Square Test of Independence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smtClean="0">
                <a:solidFill>
                  <a:srgbClr val="0000FF"/>
                </a:solidFill>
              </a:rPr>
              <a:t>summary(</a:t>
            </a:r>
            <a:r>
              <a:rPr lang="en-US" dirty="0" err="1" smtClean="0">
                <a:solidFill>
                  <a:srgbClr val="0000FF"/>
                </a:solidFill>
              </a:rPr>
              <a:t>genderVsmoke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r>
              <a:rPr lang="en-US" sz="1800" dirty="0" smtClean="0"/>
              <a:t>Number of cases in table: 10 </a:t>
            </a:r>
          </a:p>
          <a:p>
            <a:pPr>
              <a:buNone/>
            </a:pPr>
            <a:r>
              <a:rPr lang="en-US" sz="1800" dirty="0" smtClean="0"/>
              <a:t>Number of factors: 2 </a:t>
            </a:r>
          </a:p>
          <a:p>
            <a:pPr>
              <a:buNone/>
            </a:pPr>
            <a:r>
              <a:rPr lang="en-US" sz="1800" dirty="0" smtClean="0"/>
              <a:t>Test for independence of all factors:</a:t>
            </a:r>
          </a:p>
          <a:p>
            <a:pPr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Chisq</a:t>
            </a:r>
            <a:r>
              <a:rPr lang="en-US" sz="1800" dirty="0" smtClean="0"/>
              <a:t> = 0.4762, </a:t>
            </a:r>
            <a:r>
              <a:rPr lang="en-US" sz="1800" dirty="0" err="1" smtClean="0"/>
              <a:t>df</a:t>
            </a:r>
            <a:r>
              <a:rPr lang="en-US" sz="1800" dirty="0" smtClean="0"/>
              <a:t> = 1, p-value = 0.4902</a:t>
            </a:r>
          </a:p>
          <a:p>
            <a:pPr>
              <a:buNone/>
            </a:pPr>
            <a:r>
              <a:rPr lang="en-US" sz="1800" dirty="0" smtClean="0"/>
              <a:t>        Chi-squared approximation may be incorrect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– Tables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 the frequencies of a table via </a:t>
            </a:r>
            <a:r>
              <a:rPr lang="en-US" dirty="0" err="1" smtClean="0"/>
              <a:t>prop.table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>
                <a:solidFill>
                  <a:srgbClr val="0000FF"/>
                </a:solidFill>
              </a:rPr>
              <a:t>propgenderVsmoke</a:t>
            </a:r>
            <a:r>
              <a:rPr lang="en-US" dirty="0" smtClean="0">
                <a:solidFill>
                  <a:srgbClr val="0000FF"/>
                </a:solidFill>
              </a:rPr>
              <a:t> &lt;- </a:t>
            </a:r>
            <a:r>
              <a:rPr lang="en-US" dirty="0" err="1" smtClean="0">
                <a:solidFill>
                  <a:srgbClr val="0000FF"/>
                </a:solidFill>
              </a:rPr>
              <a:t>prop.table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genderVsmoke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>
                <a:solidFill>
                  <a:srgbClr val="0000FF"/>
                </a:solidFill>
              </a:rPr>
              <a:t>propgenderVsmoke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/>
              <a:t>	 	0   1</a:t>
            </a:r>
          </a:p>
          <a:p>
            <a:pPr>
              <a:buNone/>
            </a:pPr>
            <a:r>
              <a:rPr lang="en-US" sz="1800" dirty="0" smtClean="0"/>
              <a:t>  female 0.3 0.2</a:t>
            </a:r>
          </a:p>
          <a:p>
            <a:pPr>
              <a:buNone/>
            </a:pPr>
            <a:r>
              <a:rPr lang="en-US" sz="1800" dirty="0" smtClean="0"/>
              <a:t>  male   0.4 0.1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– Plotting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a </a:t>
            </a:r>
            <a:r>
              <a:rPr lang="en-US" dirty="0" err="1" smtClean="0"/>
              <a:t>mosaicplot</a:t>
            </a:r>
            <a:r>
              <a:rPr lang="en-US" dirty="0" smtClean="0"/>
              <a:t> of table </a:t>
            </a:r>
            <a:r>
              <a:rPr lang="en-US" dirty="0" err="1" smtClean="0"/>
              <a:t>genderVsmoke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>
                <a:solidFill>
                  <a:srgbClr val="0000FF"/>
                </a:solidFill>
              </a:rPr>
              <a:t>mosaicplot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genderVsmoke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048000"/>
            <a:ext cx="3015353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Plot: </a:t>
            </a:r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Try installing packages “</a:t>
            </a:r>
            <a:r>
              <a:rPr lang="en-US" dirty="0" err="1" smtClean="0"/>
              <a:t>gplots</a:t>
            </a:r>
            <a:r>
              <a:rPr lang="en-US" dirty="0" smtClean="0"/>
              <a:t>” and “</a:t>
            </a:r>
            <a:r>
              <a:rPr lang="en-US" dirty="0" err="1" smtClean="0"/>
              <a:t>RColorBrewer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>
                <a:solidFill>
                  <a:srgbClr val="0000FF"/>
                </a:solidFill>
              </a:rPr>
              <a:t>install.packages</a:t>
            </a:r>
            <a:r>
              <a:rPr lang="en-US" dirty="0" smtClean="0">
                <a:solidFill>
                  <a:srgbClr val="0000FF"/>
                </a:solidFill>
              </a:rPr>
              <a:t>(“</a:t>
            </a:r>
            <a:r>
              <a:rPr lang="en-US" dirty="0" err="1" smtClean="0">
                <a:solidFill>
                  <a:srgbClr val="0000FF"/>
                </a:solidFill>
              </a:rPr>
              <a:t>gplots</a:t>
            </a:r>
            <a:r>
              <a:rPr lang="en-US" dirty="0" smtClean="0">
                <a:solidFill>
                  <a:srgbClr val="0000FF"/>
                </a:solidFill>
              </a:rPr>
              <a:t>”, “</a:t>
            </a:r>
            <a:r>
              <a:rPr lang="en-US" dirty="0" err="1" smtClean="0">
                <a:solidFill>
                  <a:srgbClr val="0000FF"/>
                </a:solidFill>
              </a:rPr>
              <a:t>RColorBrewer</a:t>
            </a:r>
            <a:r>
              <a:rPr lang="en-US" dirty="0" smtClean="0">
                <a:solidFill>
                  <a:srgbClr val="0000FF"/>
                </a:solidFill>
              </a:rPr>
              <a:t>”)</a:t>
            </a:r>
          </a:p>
          <a:p>
            <a:r>
              <a:rPr lang="en-US" dirty="0" smtClean="0"/>
              <a:t>Call the libraries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smtClean="0">
                <a:solidFill>
                  <a:srgbClr val="0000FF"/>
                </a:solidFill>
              </a:rPr>
              <a:t>library(“</a:t>
            </a:r>
            <a:r>
              <a:rPr lang="en-US" dirty="0" err="1" smtClean="0">
                <a:solidFill>
                  <a:srgbClr val="0000FF"/>
                </a:solidFill>
              </a:rPr>
              <a:t>gplots</a:t>
            </a:r>
            <a:r>
              <a:rPr lang="en-US" dirty="0" smtClean="0">
                <a:solidFill>
                  <a:srgbClr val="0000FF"/>
                </a:solidFill>
              </a:rPr>
              <a:t>”)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smtClean="0">
                <a:solidFill>
                  <a:srgbClr val="0000FF"/>
                </a:solidFill>
              </a:rPr>
              <a:t>library(“</a:t>
            </a:r>
            <a:r>
              <a:rPr lang="en-US" dirty="0" err="1" smtClean="0">
                <a:solidFill>
                  <a:srgbClr val="0000FF"/>
                </a:solidFill>
              </a:rPr>
              <a:t>RColorBrewer</a:t>
            </a:r>
            <a:r>
              <a:rPr lang="en-US" dirty="0" smtClean="0">
                <a:solidFill>
                  <a:srgbClr val="0000FF"/>
                </a:solidFill>
              </a:rPr>
              <a:t>”)</a:t>
            </a:r>
          </a:p>
          <a:p>
            <a:r>
              <a:rPr lang="en-US" dirty="0" smtClean="0"/>
              <a:t>Check out the code!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mfk8@login01:~$ </a:t>
            </a:r>
            <a:r>
              <a:rPr lang="en-US" dirty="0" smtClean="0">
                <a:solidFill>
                  <a:srgbClr val="0000FF"/>
                </a:solidFill>
              </a:rPr>
              <a:t>module spider R</a:t>
            </a:r>
          </a:p>
          <a:p>
            <a:r>
              <a:rPr lang="en-US" dirty="0" smtClean="0"/>
              <a:t>Why </a:t>
            </a:r>
            <a:r>
              <a:rPr lang="en-US" dirty="0"/>
              <a:t>does it matter what version of R you run?</a:t>
            </a:r>
            <a:endParaRPr lang="en-US" b="0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Downstream </a:t>
            </a:r>
            <a:r>
              <a:rPr lang="en-US" dirty="0"/>
              <a:t>packages may only work with certain versions of R.</a:t>
            </a:r>
            <a:endParaRPr lang="en-US" b="0" dirty="0" smtClean="0"/>
          </a:p>
          <a:p>
            <a:r>
              <a:rPr lang="en-US" dirty="0" smtClean="0"/>
              <a:t>How </a:t>
            </a:r>
            <a:r>
              <a:rPr lang="en-US" dirty="0"/>
              <a:t>to load a version of </a:t>
            </a:r>
            <a:r>
              <a:rPr lang="en-US" dirty="0" smtClean="0"/>
              <a:t>R (“extra” recommended)</a:t>
            </a:r>
            <a:endParaRPr lang="en-US" b="0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mfk8@login01:~$ </a:t>
            </a:r>
            <a:r>
              <a:rPr lang="en-US" dirty="0">
                <a:solidFill>
                  <a:srgbClr val="0000FF"/>
                </a:solidFill>
              </a:rPr>
              <a:t>module </a:t>
            </a:r>
            <a:r>
              <a:rPr lang="en-US" dirty="0" smtClean="0">
                <a:solidFill>
                  <a:srgbClr val="0000FF"/>
                </a:solidFill>
              </a:rPr>
              <a:t>load </a:t>
            </a:r>
            <a:r>
              <a:rPr lang="en-US" dirty="0" err="1" smtClean="0">
                <a:solidFill>
                  <a:srgbClr val="0000FF"/>
                </a:solidFill>
              </a:rPr>
              <a:t>gcc</a:t>
            </a:r>
            <a:r>
              <a:rPr lang="en-US" dirty="0" smtClean="0">
                <a:solidFill>
                  <a:srgbClr val="0000FF"/>
                </a:solidFill>
              </a:rPr>
              <a:t>/6.2.0 </a:t>
            </a:r>
            <a:r>
              <a:rPr lang="en-US" dirty="0" smtClean="0">
                <a:solidFill>
                  <a:srgbClr val="0000FF"/>
                </a:solidFill>
              </a:rPr>
              <a:t>R/version</a:t>
            </a:r>
            <a:endParaRPr lang="en-US" b="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Unloading </a:t>
            </a:r>
            <a:r>
              <a:rPr lang="en-US" dirty="0"/>
              <a:t>R</a:t>
            </a:r>
            <a:endParaRPr lang="en-US" b="0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00FF"/>
                </a:solidFill>
              </a:rPr>
              <a:t>module </a:t>
            </a:r>
            <a:r>
              <a:rPr lang="en-US" dirty="0">
                <a:solidFill>
                  <a:srgbClr val="0000FF"/>
                </a:solidFill>
              </a:rPr>
              <a:t>unload </a:t>
            </a:r>
            <a:r>
              <a:rPr lang="en-US" dirty="0" smtClean="0">
                <a:solidFill>
                  <a:srgbClr val="0000FF"/>
                </a:solidFill>
              </a:rPr>
              <a:t>R/version</a:t>
            </a:r>
          </a:p>
          <a:p>
            <a:r>
              <a:rPr lang="en-US" dirty="0" smtClean="0"/>
              <a:t>Starting R from an interactive (not login!)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mfk8@compute-a:~$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endParaRPr lang="en-US" b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3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RColorBrewer</a:t>
            </a:r>
            <a:r>
              <a:rPr lang="en-US" dirty="0" smtClean="0"/>
              <a:t>” and “</a:t>
            </a:r>
            <a:r>
              <a:rPr lang="en-US" dirty="0" err="1" smtClean="0"/>
              <a:t>Viridis</a:t>
            </a:r>
            <a:r>
              <a:rPr lang="en-US" dirty="0" smtClean="0"/>
              <a:t>” – define colors and pallets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gplots</a:t>
            </a:r>
            <a:r>
              <a:rPr lang="en-US" dirty="0" smtClean="0"/>
              <a:t>” and “ggplots2” – great for plotting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genefilter</a:t>
            </a:r>
            <a:r>
              <a:rPr lang="en-US" dirty="0" smtClean="0"/>
              <a:t>” – useful to apply filters over matrices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plyr</a:t>
            </a:r>
            <a:r>
              <a:rPr lang="en-US" dirty="0" smtClean="0"/>
              <a:t>” and “</a:t>
            </a:r>
            <a:r>
              <a:rPr lang="en-US" dirty="0" err="1" smtClean="0"/>
              <a:t>dplyr</a:t>
            </a:r>
            <a:r>
              <a:rPr lang="en-US" dirty="0" smtClean="0"/>
              <a:t>” – advanced matrix/</a:t>
            </a:r>
            <a:r>
              <a:rPr lang="en-US" dirty="0" err="1" smtClean="0"/>
              <a:t>df</a:t>
            </a:r>
            <a:r>
              <a:rPr lang="en-US" dirty="0" smtClean="0"/>
              <a:t> operations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edgeR</a:t>
            </a:r>
            <a:r>
              <a:rPr lang="en-US" dirty="0" smtClean="0"/>
              <a:t>” and “DESeq2” – </a:t>
            </a:r>
            <a:r>
              <a:rPr lang="en-US" dirty="0" err="1" smtClean="0"/>
              <a:t>RNAseq</a:t>
            </a:r>
            <a:r>
              <a:rPr lang="en-US" dirty="0" smtClean="0"/>
              <a:t> differential analysis alternatives using count data as input</a:t>
            </a:r>
          </a:p>
          <a:p>
            <a:r>
              <a:rPr lang="en-US" dirty="0" smtClean="0"/>
              <a:t> “</a:t>
            </a:r>
            <a:r>
              <a:rPr lang="en-US" dirty="0" err="1" smtClean="0"/>
              <a:t>biomaRt</a:t>
            </a:r>
            <a:r>
              <a:rPr lang="en-US" dirty="0" smtClean="0"/>
              <a:t>” – cross-annotate samples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Feature-rich GUI for R, works on top of version  of R installed</a:t>
            </a:r>
          </a:p>
          <a:p>
            <a:r>
              <a:rPr lang="en-US" dirty="0" err="1" smtClean="0"/>
              <a:t>RMarkdown</a:t>
            </a:r>
            <a:r>
              <a:rPr lang="en-US" dirty="0" smtClean="0"/>
              <a:t>, </a:t>
            </a:r>
            <a:r>
              <a:rPr lang="en-US" dirty="0" err="1" smtClean="0"/>
              <a:t>Rshinyapps</a:t>
            </a:r>
            <a:endParaRPr lang="en-US" dirty="0" smtClean="0"/>
          </a:p>
          <a:p>
            <a:r>
              <a:rPr lang="en-US" dirty="0" smtClean="0"/>
              <a:t>Not optimized for multithreading</a:t>
            </a:r>
          </a:p>
          <a:p>
            <a:r>
              <a:rPr lang="en-US" dirty="0" smtClean="0"/>
              <a:t>Good for proofing code, but not a scalable solution for HPC</a:t>
            </a:r>
          </a:p>
          <a:p>
            <a:r>
              <a:rPr lang="en-US" dirty="0" smtClean="0"/>
              <a:t>Not currently available as an O2, but under consideration as a standalone service accessing O2 </a:t>
            </a:r>
            <a:r>
              <a:rPr lang="en-US" dirty="0" err="1" smtClean="0"/>
              <a:t>filesystems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Image result for rstudio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60" y="0"/>
            <a:ext cx="3551151" cy="124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1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HMS Research Computing</a:t>
            </a:r>
          </a:p>
          <a:p>
            <a:r>
              <a:rPr lang="en-US" dirty="0" smtClean="0">
                <a:solidFill>
                  <a:srgbClr val="0000FF"/>
                </a:solidFill>
                <a:hlinkClick r:id="rId2"/>
              </a:rPr>
              <a:t>rchelp@hms.harvard.edu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Office Hours Wed 1-3p 500 Gordon Hall      </a:t>
            </a:r>
          </a:p>
          <a:p>
            <a:r>
              <a:rPr lang="en-US" dirty="0" smtClean="0">
                <a:solidFill>
                  <a:srgbClr val="0000FF"/>
                </a:solidFill>
                <a:hlinkClick r:id="rId3"/>
              </a:rPr>
              <a:t>http://rc.hms.harvard.edu/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your R </a:t>
            </a:r>
            <a:r>
              <a:rPr lang="en-US" dirty="0" smtClean="0"/>
              <a:t>packages on O2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It is best to manage your own R packages to work with the version of R you select.  In doing so, there are no disruptions to your </a:t>
            </a:r>
            <a:r>
              <a:rPr lang="en-US" sz="2000" dirty="0" smtClean="0"/>
              <a:t>workflow.</a:t>
            </a:r>
            <a:endParaRPr lang="en-US" sz="2000" dirty="0"/>
          </a:p>
          <a:p>
            <a:r>
              <a:rPr lang="en-US" sz="2000" dirty="0" smtClean="0"/>
              <a:t>Setting </a:t>
            </a:r>
            <a:r>
              <a:rPr lang="en-US" sz="2000" dirty="0"/>
              <a:t>up your </a:t>
            </a:r>
            <a:r>
              <a:rPr lang="en-US" sz="2000" dirty="0" smtClean="0"/>
              <a:t>O2 </a:t>
            </a:r>
            <a:r>
              <a:rPr lang="en-US" sz="2000" dirty="0"/>
              <a:t>R </a:t>
            </a:r>
            <a:r>
              <a:rPr lang="en-US" sz="2000" dirty="0" smtClean="0"/>
              <a:t>library (1 time, not in .</a:t>
            </a:r>
            <a:r>
              <a:rPr lang="en-US" sz="2000" dirty="0" err="1" smtClean="0"/>
              <a:t>bashrc</a:t>
            </a:r>
            <a:r>
              <a:rPr lang="en-US" sz="2000" dirty="0" smtClean="0"/>
              <a:t>)</a:t>
            </a:r>
            <a:endParaRPr lang="en-US" sz="2000" b="0" dirty="0" smtClean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mfk8@login01:~$ </a:t>
            </a:r>
            <a:r>
              <a:rPr lang="en-US" sz="2000" dirty="0" err="1">
                <a:solidFill>
                  <a:srgbClr val="0000FF"/>
                </a:solidFill>
              </a:rPr>
              <a:t>mkdir</a:t>
            </a:r>
            <a:r>
              <a:rPr lang="en-US" sz="2000" dirty="0">
                <a:solidFill>
                  <a:srgbClr val="0000FF"/>
                </a:solidFill>
              </a:rPr>
              <a:t> -p ~/</a:t>
            </a:r>
            <a:r>
              <a:rPr lang="en-US" sz="2000" dirty="0" smtClean="0">
                <a:solidFill>
                  <a:srgbClr val="0000FF"/>
                </a:solidFill>
              </a:rPr>
              <a:t>R-version</a:t>
            </a: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mfk8@login01:~$ </a:t>
            </a:r>
            <a:r>
              <a:rPr lang="en-US" sz="2000" dirty="0">
                <a:solidFill>
                  <a:srgbClr val="0000FF"/>
                </a:solidFill>
              </a:rPr>
              <a:t>export R_LIBS_USER</a:t>
            </a:r>
            <a:r>
              <a:rPr lang="en-US" sz="2000" dirty="0" smtClean="0">
                <a:solidFill>
                  <a:srgbClr val="0000FF"/>
                </a:solidFill>
              </a:rPr>
              <a:t>=“~/R-version”</a:t>
            </a:r>
            <a:endParaRPr lang="en-US" sz="2000" dirty="0">
              <a:solidFill>
                <a:srgbClr val="0000FF"/>
              </a:solidFill>
            </a:endParaRPr>
          </a:p>
          <a:p>
            <a:pPr marL="184150" indent="0">
              <a:buNone/>
            </a:pPr>
            <a:r>
              <a:rPr lang="en-US" sz="1700" dirty="0">
                <a:solidFill>
                  <a:srgbClr val="C00000"/>
                </a:solidFill>
              </a:rPr>
              <a:t> </a:t>
            </a:r>
            <a:r>
              <a:rPr lang="en-US" sz="1700" dirty="0" smtClean="0">
                <a:solidFill>
                  <a:srgbClr val="C00000"/>
                </a:solidFill>
              </a:rPr>
              <a:t>    mfk8@login01:~$ </a:t>
            </a:r>
            <a:r>
              <a:rPr lang="en-US" sz="1700" dirty="0">
                <a:solidFill>
                  <a:srgbClr val="0000FF"/>
                </a:solidFill>
              </a:rPr>
              <a:t>echo 'R_LIBS_USER="~/</a:t>
            </a:r>
            <a:r>
              <a:rPr lang="en-US" sz="1700" dirty="0" smtClean="0">
                <a:solidFill>
                  <a:srgbClr val="0000FF"/>
                </a:solidFill>
              </a:rPr>
              <a:t>R-version”’&gt; </a:t>
            </a:r>
            <a:r>
              <a:rPr lang="en-US" sz="1700" dirty="0">
                <a:solidFill>
                  <a:srgbClr val="0000FF"/>
                </a:solidFill>
              </a:rPr>
              <a:t> $HOME/.</a:t>
            </a:r>
            <a:r>
              <a:rPr lang="en-US" sz="1700" dirty="0" err="1" smtClean="0">
                <a:solidFill>
                  <a:srgbClr val="0000FF"/>
                </a:solidFill>
              </a:rPr>
              <a:t>Renviron</a:t>
            </a:r>
            <a:endParaRPr lang="en-US" sz="1700" dirty="0" smtClean="0"/>
          </a:p>
          <a:p>
            <a:r>
              <a:rPr lang="en-US" sz="2000" dirty="0" smtClean="0"/>
              <a:t>If you must manually download a package (not through Bioconductor/CRAN etc), put the package in the set up location (/</a:t>
            </a:r>
            <a:r>
              <a:rPr lang="en-US" sz="2000" dirty="0" smtClean="0"/>
              <a:t>home/mfk8/R-version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Accessing packages manually uploaded to your </a:t>
            </a:r>
            <a:r>
              <a:rPr lang="en-US" sz="2000" dirty="0" smtClean="0"/>
              <a:t>O2 </a:t>
            </a:r>
            <a:r>
              <a:rPr lang="en-US" sz="2000" dirty="0"/>
              <a:t>R library (first time)</a:t>
            </a:r>
            <a:endParaRPr lang="en-US" sz="2000" b="0" dirty="0" smtClean="0"/>
          </a:p>
          <a:p>
            <a:pPr>
              <a:buNone/>
            </a:pPr>
            <a:r>
              <a:rPr lang="en-US" sz="2000" dirty="0" smtClean="0"/>
              <a:t>	&gt; </a:t>
            </a:r>
            <a:r>
              <a:rPr lang="en-US" sz="2000" dirty="0" err="1"/>
              <a:t>install.packages</a:t>
            </a:r>
            <a:r>
              <a:rPr lang="en-US" sz="2000" dirty="0"/>
              <a:t>("</a:t>
            </a:r>
            <a:r>
              <a:rPr lang="en-US" sz="2000" dirty="0" smtClean="0"/>
              <a:t>name-of-your-package“)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03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MSIT">
  <a:themeElements>
    <a:clrScheme name="Amy 1">
      <a:dk1>
        <a:srgbClr val="4D4D4D"/>
      </a:dk1>
      <a:lt1>
        <a:srgbClr val="FFFFFF"/>
      </a:lt1>
      <a:dk2>
        <a:srgbClr val="4D4D4D"/>
      </a:dk2>
      <a:lt2>
        <a:srgbClr val="E9E9E3"/>
      </a:lt2>
      <a:accent1>
        <a:srgbClr val="B78123"/>
      </a:accent1>
      <a:accent2>
        <a:srgbClr val="AB011E"/>
      </a:accent2>
      <a:accent3>
        <a:srgbClr val="AB011E"/>
      </a:accent3>
      <a:accent4>
        <a:srgbClr val="AB011E"/>
      </a:accent4>
      <a:accent5>
        <a:srgbClr val="AB011E"/>
      </a:accent5>
      <a:accent6>
        <a:srgbClr val="AB011E"/>
      </a:accent6>
      <a:hlink>
        <a:srgbClr val="50758C"/>
      </a:hlink>
      <a:folHlink>
        <a:srgbClr val="B7812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C9921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HMS-RC-template (1)</Template>
  <TotalTime>23497</TotalTime>
  <Words>2120</Words>
  <Application>Microsoft Office PowerPoint</Application>
  <PresentationFormat>On-screen Show (4:3)</PresentationFormat>
  <Paragraphs>598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ＭＳ Ｐゴシック</vt:lpstr>
      <vt:lpstr>ＭＳ Ｐゴシック</vt:lpstr>
      <vt:lpstr>Arial</vt:lpstr>
      <vt:lpstr>Calibri</vt:lpstr>
      <vt:lpstr>Consolas</vt:lpstr>
      <vt:lpstr>Copperplate Gothic Bold</vt:lpstr>
      <vt:lpstr>Georgia</vt:lpstr>
      <vt:lpstr>Lucida Grande</vt:lpstr>
      <vt:lpstr>Wingdings</vt:lpstr>
      <vt:lpstr>HMSIT</vt:lpstr>
      <vt:lpstr>Intro to R/Bioconductor  HMS Research Computing</vt:lpstr>
      <vt:lpstr>What can you do with R?</vt:lpstr>
      <vt:lpstr>Course Objectives</vt:lpstr>
      <vt:lpstr>Notation</vt:lpstr>
      <vt:lpstr>PowerPoint Presentation</vt:lpstr>
      <vt:lpstr>R on O2</vt:lpstr>
      <vt:lpstr>SLURM and O2</vt:lpstr>
      <vt:lpstr>R Versions</vt:lpstr>
      <vt:lpstr>Managing your R packages on O2</vt:lpstr>
      <vt:lpstr>PowerPoint Presentation</vt:lpstr>
      <vt:lpstr>Bioconductor</vt:lpstr>
      <vt:lpstr>Installing packages through Bioconductor</vt:lpstr>
      <vt:lpstr>Installing packages through CRAN</vt:lpstr>
      <vt:lpstr>Installing packages through Github</vt:lpstr>
      <vt:lpstr>R documentation</vt:lpstr>
      <vt:lpstr>Setting your R “working directory”</vt:lpstr>
      <vt:lpstr>R Basics:</vt:lpstr>
      <vt:lpstr>PowerPoint Presentation</vt:lpstr>
      <vt:lpstr>How R Thinks: Variables</vt:lpstr>
      <vt:lpstr>Data Type: Vectors</vt:lpstr>
      <vt:lpstr>Vectors Types</vt:lpstr>
      <vt:lpstr>Changing Your Vector Type</vt:lpstr>
      <vt:lpstr>Data Type: Lists</vt:lpstr>
      <vt:lpstr>Data Type: Factors</vt:lpstr>
      <vt:lpstr>Data Type: Matrices</vt:lpstr>
      <vt:lpstr>Data Type : Data Frames</vt:lpstr>
      <vt:lpstr>Dataframes: Indexing/Converting</vt:lpstr>
      <vt:lpstr>Dataframes: indexing shortcut</vt:lpstr>
      <vt:lpstr>Adding and joining rows/columns</vt:lpstr>
      <vt:lpstr>Useful functions:</vt:lpstr>
      <vt:lpstr>Missing Values</vt:lpstr>
      <vt:lpstr>PowerPoint Presentation</vt:lpstr>
      <vt:lpstr>Simple Arithmetic</vt:lpstr>
      <vt:lpstr>Built-in math functions</vt:lpstr>
      <vt:lpstr>Built-in math functions 2</vt:lpstr>
      <vt:lpstr>Series Shortcuts</vt:lpstr>
      <vt:lpstr>Logical Operations: &lt; &gt; =</vt:lpstr>
      <vt:lpstr>PowerPoint Presentation</vt:lpstr>
      <vt:lpstr>“for” loops</vt:lpstr>
      <vt:lpstr>Functions</vt:lpstr>
      <vt:lpstr>Lambda-like functions</vt:lpstr>
      <vt:lpstr>Apply</vt:lpstr>
      <vt:lpstr>Variations on apply</vt:lpstr>
      <vt:lpstr>More applies</vt:lpstr>
      <vt:lpstr>PowerPoint Presentation</vt:lpstr>
      <vt:lpstr>Importing Data: text file</vt:lpstr>
      <vt:lpstr>Importing Data from MS Excel</vt:lpstr>
      <vt:lpstr>Importing Data from SPSS</vt:lpstr>
      <vt:lpstr>Importing Data from SAS</vt:lpstr>
      <vt:lpstr>Importing Data from STATA</vt:lpstr>
      <vt:lpstr>Exporting Data</vt:lpstr>
      <vt:lpstr>Saving your workspace</vt:lpstr>
      <vt:lpstr>PowerPoint Presentation</vt:lpstr>
      <vt:lpstr>Class Example</vt:lpstr>
      <vt:lpstr>Class Sample – Import Data</vt:lpstr>
      <vt:lpstr>Class Sample - Continued</vt:lpstr>
      <vt:lpstr>Class Sample – Transposing Data</vt:lpstr>
      <vt:lpstr>Class Example – Data Ops Cont’d</vt:lpstr>
      <vt:lpstr>Class Example: Simple t-test</vt:lpstr>
      <vt:lpstr>Class Example: Simple Wilcoxon</vt:lpstr>
      <vt:lpstr>Class Example: Linear Modelling</vt:lpstr>
      <vt:lpstr>PowerPoint Presentation</vt:lpstr>
      <vt:lpstr>Saving plots</vt:lpstr>
      <vt:lpstr>Plotting Options</vt:lpstr>
      <vt:lpstr>Class Example – Boxplot of Samples</vt:lpstr>
      <vt:lpstr>Class Example – Boxplot of Genes</vt:lpstr>
      <vt:lpstr>Class Example – Barplot of Genes</vt:lpstr>
      <vt:lpstr>Class Example – Histogram of Values</vt:lpstr>
      <vt:lpstr>Class Example - HCL</vt:lpstr>
      <vt:lpstr>Class Sample – Line Graphs</vt:lpstr>
      <vt:lpstr>Class Sample – Line Graphs Legend</vt:lpstr>
      <vt:lpstr>Class Sample – Line Graphs</vt:lpstr>
      <vt:lpstr>Class Example – Count Data</vt:lpstr>
      <vt:lpstr>Class Example – Count Data Cont’d</vt:lpstr>
      <vt:lpstr>Class Example – Tables Cont’d</vt:lpstr>
      <vt:lpstr>Class Example – Tables Cont’d</vt:lpstr>
      <vt:lpstr>Class Example – Tables Cont’d</vt:lpstr>
      <vt:lpstr>Class Example – Plotting Tables</vt:lpstr>
      <vt:lpstr>Bonus Plot: Heatmap</vt:lpstr>
      <vt:lpstr>Useful R packages</vt:lpstr>
      <vt:lpstr>RStudio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kmholton</dc:creator>
  <cp:lastModifiedBy>KMH</cp:lastModifiedBy>
  <cp:revision>146</cp:revision>
  <dcterms:created xsi:type="dcterms:W3CDTF">2014-10-27T02:41:43Z</dcterms:created>
  <dcterms:modified xsi:type="dcterms:W3CDTF">2018-10-24T17:16:40Z</dcterms:modified>
</cp:coreProperties>
</file>