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de1f84a8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de1f84a8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de1f84a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de1f84a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dc49a0a87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dc49a0a87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dbec8f9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dbec8f9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db86149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db86149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db861498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db861498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de1f84a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de1f84a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506850" y="238775"/>
            <a:ext cx="813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Magista is not a suitable partner for </a:t>
            </a:r>
            <a:r>
              <a:rPr lang="es" sz="331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Eniac</a:t>
            </a:r>
            <a:endParaRPr sz="3311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944700" y="1365550"/>
            <a:ext cx="72546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s" sz="2100"/>
              <a:t>Low tech product portfolio</a:t>
            </a:r>
            <a:endParaRPr sz="21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s" sz="2100"/>
              <a:t>Low value products</a:t>
            </a:r>
            <a:endParaRPr sz="21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AutoNum type="arabicPeriod"/>
            </a:pPr>
            <a:r>
              <a:rPr lang="es" sz="2100"/>
              <a:t>Long delivery tim</a:t>
            </a:r>
            <a:r>
              <a:rPr lang="es" sz="2100">
                <a:solidFill>
                  <a:schemeClr val="dk2"/>
                </a:solidFill>
              </a:rPr>
              <a:t>e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2274950" y="0"/>
            <a:ext cx="6288900" cy="43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Magista </a:t>
            </a:r>
            <a:r>
              <a:rPr b="1" lang="es" sz="2000">
                <a:solidFill>
                  <a:srgbClr val="CC0000"/>
                </a:solidFill>
              </a:rPr>
              <a:t>does not</a:t>
            </a:r>
            <a:r>
              <a:rPr lang="es" sz="1900">
                <a:solidFill>
                  <a:schemeClr val="dk1"/>
                </a:solidFill>
              </a:rPr>
              <a:t> focus on tech products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717475" y="1981075"/>
            <a:ext cx="30000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sz="1300"/>
              <a:t>C</a:t>
            </a:r>
            <a:r>
              <a:rPr lang="es" sz="1300"/>
              <a:t>omputers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sz="1300"/>
              <a:t>Computers </a:t>
            </a:r>
            <a:r>
              <a:rPr lang="es" sz="1300"/>
              <a:t>accessories</a:t>
            </a:r>
            <a:r>
              <a:rPr lang="es" sz="1300"/>
              <a:t>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sz="1300"/>
              <a:t>Electronics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sz="1300"/>
              <a:t>Fixed telephony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sz="1300"/>
              <a:t>Tablets printing image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sz="1300"/>
              <a:t>Telephony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sz="1300"/>
              <a:t>Watches gifts</a:t>
            </a:r>
            <a:endParaRPr sz="1300"/>
          </a:p>
        </p:txBody>
      </p:sp>
      <p:sp>
        <p:nvSpPr>
          <p:cNvPr id="67" name="Google Shape;67;p14"/>
          <p:cNvSpPr txBox="1"/>
          <p:nvPr/>
        </p:nvSpPr>
        <p:spPr>
          <a:xfrm>
            <a:off x="5638875" y="1543075"/>
            <a:ext cx="28422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1"/>
                </a:solidFill>
              </a:rPr>
              <a:t>Items grouped as Tech</a:t>
            </a:r>
            <a:endParaRPr b="1" sz="1800">
              <a:solidFill>
                <a:schemeClr val="accent1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75" y="589150"/>
            <a:ext cx="3822402" cy="440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700" y="438000"/>
            <a:ext cx="2076450" cy="4429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5"/>
          <p:cNvCxnSpPr/>
          <p:nvPr/>
        </p:nvCxnSpPr>
        <p:spPr>
          <a:xfrm flipH="1" rot="10800000">
            <a:off x="1841450" y="3955150"/>
            <a:ext cx="3000" cy="808800"/>
          </a:xfrm>
          <a:prstGeom prst="straightConnector1">
            <a:avLst/>
          </a:prstGeom>
          <a:noFill/>
          <a:ln cap="flat" cmpd="sng" w="38100">
            <a:solidFill>
              <a:srgbClr val="66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5"/>
          <p:cNvSpPr txBox="1"/>
          <p:nvPr/>
        </p:nvSpPr>
        <p:spPr>
          <a:xfrm>
            <a:off x="1841450" y="4120750"/>
            <a:ext cx="24033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Tech Items 18%</a:t>
            </a:r>
            <a:endParaRPr b="1" sz="1800"/>
          </a:p>
        </p:txBody>
      </p:sp>
      <p:sp>
        <p:nvSpPr>
          <p:cNvPr id="76" name="Google Shape;76;p15"/>
          <p:cNvSpPr txBox="1"/>
          <p:nvPr/>
        </p:nvSpPr>
        <p:spPr>
          <a:xfrm>
            <a:off x="284275" y="0"/>
            <a:ext cx="88071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The revenue of tech products </a:t>
            </a:r>
            <a:r>
              <a:rPr b="1" lang="es" sz="1800">
                <a:solidFill>
                  <a:srgbClr val="CC0000"/>
                </a:solidFill>
              </a:rPr>
              <a:t>represents a low percentage of Magistas sales</a:t>
            </a:r>
            <a:endParaRPr b="1" sz="1800">
              <a:solidFill>
                <a:srgbClr val="CC0000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000" y="601625"/>
            <a:ext cx="4187920" cy="44007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84275" y="4719025"/>
            <a:ext cx="24033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Total revenue</a:t>
            </a:r>
            <a:endParaRPr b="1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1141050" y="90850"/>
            <a:ext cx="6861900" cy="43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Revenue of Tech products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675" r="0" t="0"/>
          <a:stretch/>
        </p:blipFill>
        <p:spPr>
          <a:xfrm>
            <a:off x="538925" y="90850"/>
            <a:ext cx="8121425" cy="45839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0" y="46000"/>
            <a:ext cx="9144000" cy="52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s" sz="18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total</a:t>
            </a:r>
            <a:r>
              <a:rPr b="1"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monthly revenue of </a:t>
            </a:r>
            <a:r>
              <a:rPr b="1" lang="es" sz="18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all </a:t>
            </a:r>
            <a:r>
              <a:rPr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sellers represents a </a:t>
            </a:r>
            <a:r>
              <a:rPr b="1" lang="es" sz="18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15%</a:t>
            </a:r>
            <a:r>
              <a:rPr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ENIAC revenue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5015175" y="527750"/>
            <a:ext cx="3628500" cy="406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chemeClr val="dk1"/>
                </a:solidFill>
              </a:rPr>
              <a:t>514 </a:t>
            </a:r>
            <a:r>
              <a:rPr b="1" lang="es" sz="3700">
                <a:solidFill>
                  <a:schemeClr val="dk1"/>
                </a:solidFill>
                <a:highlight>
                  <a:srgbClr val="FFFFFF"/>
                </a:highlight>
              </a:rPr>
              <a:t>€</a:t>
            </a:r>
            <a:endParaRPr b="1" sz="3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highlight>
                  <a:srgbClr val="FFFFFF"/>
                </a:highlight>
              </a:rPr>
              <a:t>Avg. Item price Eniac</a:t>
            </a:r>
            <a:endParaRPr sz="13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525" y="410250"/>
            <a:ext cx="2878391" cy="4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375500" y="0"/>
            <a:ext cx="6861900" cy="68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Magista works with </a:t>
            </a:r>
            <a:r>
              <a:rPr b="1" lang="es" sz="1800">
                <a:solidFill>
                  <a:srgbClr val="CC0000"/>
                </a:solidFill>
              </a:rPr>
              <a:t>Low-value products</a:t>
            </a:r>
            <a:endParaRPr b="1"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525" y="0"/>
            <a:ext cx="75184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2155650" y="438000"/>
            <a:ext cx="5691900" cy="213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chemeClr val="dk1"/>
                </a:solidFill>
              </a:rPr>
              <a:t>95</a:t>
            </a:r>
            <a:r>
              <a:rPr b="1" lang="es" sz="3700">
                <a:solidFill>
                  <a:schemeClr val="dk1"/>
                </a:solidFill>
                <a:highlight>
                  <a:srgbClr val="FFFFFF"/>
                </a:highlight>
              </a:rPr>
              <a:t>%</a:t>
            </a:r>
            <a:endParaRPr b="1" sz="3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highlight>
                  <a:srgbClr val="FFFFFF"/>
                </a:highlight>
              </a:rPr>
              <a:t>Of Tech related sold units are Low value products</a:t>
            </a:r>
            <a:endParaRPr sz="13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1375500" y="0"/>
            <a:ext cx="6861900" cy="43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Magista works with </a:t>
            </a:r>
            <a:r>
              <a:rPr b="1" lang="es" sz="1800">
                <a:solidFill>
                  <a:srgbClr val="CC0000"/>
                </a:solidFill>
              </a:rPr>
              <a:t>Low-value products</a:t>
            </a:r>
            <a:endParaRPr b="1" sz="1800">
              <a:solidFill>
                <a:srgbClr val="CC0000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51175" y="438000"/>
            <a:ext cx="839700" cy="422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1290900" y="461700"/>
            <a:ext cx="1090500" cy="11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2897600" y="2079850"/>
            <a:ext cx="4950000" cy="197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</a:rPr>
              <a:t>Operative issues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</a:rPr>
              <a:t>High discard rates expected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</a:rPr>
              <a:t>Lower standards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3057" l="0" r="2940" t="8571"/>
          <a:stretch/>
        </p:blipFill>
        <p:spPr>
          <a:xfrm>
            <a:off x="196350" y="563975"/>
            <a:ext cx="5313500" cy="42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4879650" y="875750"/>
            <a:ext cx="4264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chemeClr val="dk1"/>
                </a:solidFill>
              </a:rPr>
              <a:t>99K Orders</a:t>
            </a:r>
            <a:endParaRPr b="1" sz="3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highlight>
                  <a:srgbClr val="FFFFFF"/>
                </a:highlight>
              </a:rPr>
              <a:t>Total Orders sold (2016-2018)</a:t>
            </a:r>
            <a:endParaRPr sz="13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6363250" y="1425475"/>
            <a:ext cx="2483700" cy="2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723900" y="3632025"/>
            <a:ext cx="4343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solidFill>
                  <a:schemeClr val="dk1"/>
                </a:solidFill>
              </a:rPr>
              <a:t>98% in SE-Region</a:t>
            </a:r>
            <a:endParaRPr b="1" sz="3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117225" y="0"/>
            <a:ext cx="9026700" cy="43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Magista </a:t>
            </a:r>
            <a:r>
              <a:rPr b="1" lang="es" sz="1800">
                <a:solidFill>
                  <a:srgbClr val="CC0000"/>
                </a:solidFill>
              </a:rPr>
              <a:t>does not reach</a:t>
            </a:r>
            <a:r>
              <a:rPr lang="es" sz="1800">
                <a:solidFill>
                  <a:schemeClr val="dk1"/>
                </a:solidFill>
              </a:rPr>
              <a:t> the whole Brazil on time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4994475" y="2427625"/>
            <a:ext cx="42642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solidFill>
                  <a:schemeClr val="dk1"/>
                </a:solidFill>
              </a:rPr>
              <a:t>70% in </a:t>
            </a:r>
            <a:r>
              <a:rPr b="1" lang="es" sz="3400">
                <a:solidFill>
                  <a:schemeClr val="dk1"/>
                </a:solidFill>
              </a:rPr>
              <a:t> São Paulo</a:t>
            </a:r>
            <a:endParaRPr b="1" sz="3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0"/>
            <a:ext cx="85206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s" sz="1820">
                <a:latin typeface="Arial"/>
                <a:ea typeface="Arial"/>
                <a:cs typeface="Arial"/>
                <a:sym typeface="Arial"/>
              </a:rPr>
              <a:t>Magista </a:t>
            </a:r>
            <a:r>
              <a:rPr lang="es" sz="182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does not reach</a:t>
            </a:r>
            <a:r>
              <a:rPr b="0" lang="es" sz="1820">
                <a:latin typeface="Arial"/>
                <a:ea typeface="Arial"/>
                <a:cs typeface="Arial"/>
                <a:sym typeface="Arial"/>
              </a:rPr>
              <a:t> the whole Brazil on time</a:t>
            </a:r>
            <a:endParaRPr b="0" sz="18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8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50" y="906375"/>
            <a:ext cx="6165678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5035225" y="1082050"/>
            <a:ext cx="3880200" cy="27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18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Average delivery time of Magista:12 days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(Up to 50 days in some regions)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AVG delivery time from Apple/br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- 1-2 days in São Paulo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- 5-7 days in Amazonas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- 8-10 days in </a:t>
            </a:r>
            <a:r>
              <a:rPr lang="e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Maranhão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5114025" y="2409625"/>
            <a:ext cx="3960600" cy="207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chemeClr val="dk1"/>
                </a:solidFill>
              </a:rPr>
              <a:t>10 </a:t>
            </a:r>
            <a:r>
              <a:rPr b="1" lang="es" sz="3700">
                <a:solidFill>
                  <a:schemeClr val="dk1"/>
                </a:solidFill>
                <a:highlight>
                  <a:srgbClr val="FFFFFF"/>
                </a:highlight>
              </a:rPr>
              <a:t>days</a:t>
            </a:r>
            <a:endParaRPr b="1" sz="3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5"/>
                </a:solidFill>
                <a:highlight>
                  <a:srgbClr val="FFFFFF"/>
                </a:highlight>
              </a:rPr>
              <a:t>MAX</a:t>
            </a:r>
            <a:r>
              <a:rPr lang="es" sz="1300">
                <a:solidFill>
                  <a:schemeClr val="dk2"/>
                </a:solidFill>
                <a:highlight>
                  <a:srgbClr val="FFFFFF"/>
                </a:highlight>
              </a:rPr>
              <a:t>. delivery time for Apple(BR)</a:t>
            </a:r>
            <a:endParaRPr sz="13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5114025" y="1133275"/>
            <a:ext cx="3960600" cy="99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chemeClr val="dk1"/>
                </a:solidFill>
              </a:rPr>
              <a:t>12 </a:t>
            </a:r>
            <a:r>
              <a:rPr b="1" lang="es" sz="3700">
                <a:solidFill>
                  <a:schemeClr val="dk1"/>
                </a:solidFill>
                <a:highlight>
                  <a:srgbClr val="FFFFFF"/>
                </a:highlight>
              </a:rPr>
              <a:t>days</a:t>
            </a:r>
            <a:endParaRPr b="1" sz="3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highlight>
                  <a:srgbClr val="FFFFFF"/>
                </a:highlight>
              </a:rPr>
              <a:t>Average delivery times for Magista</a:t>
            </a:r>
            <a:endParaRPr sz="13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