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60" r:id="rId6"/>
    <p:sldId id="276" r:id="rId7"/>
    <p:sldId id="277" r:id="rId8"/>
    <p:sldId id="275" r:id="rId9"/>
    <p:sldId id="264" r:id="rId10"/>
    <p:sldId id="265" r:id="rId11"/>
    <p:sldId id="266" r:id="rId12"/>
    <p:sldId id="278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8FA5"/>
    <a:srgbClr val="6D86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8"/>
    <p:restoredTop sz="94696"/>
  </p:normalViewPr>
  <p:slideViewPr>
    <p:cSldViewPr snapToGrid="0" snapToObjects="1">
      <p:cViewPr varScale="1">
        <p:scale>
          <a:sx n="116" d="100"/>
          <a:sy n="116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0D168-104E-BB47-BCD9-23CA9B55B2CD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24ED1-CF1D-8B45-A933-F8F043BDFA8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20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decision not letting user to manually write the plate to have only consistent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0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tier architecture</a:t>
            </a:r>
          </a:p>
          <a:p>
            <a:r>
              <a:rPr lang="en-US" dirty="0"/>
              <a:t>Mobile app for both platforms mainly just for presentation </a:t>
            </a:r>
          </a:p>
          <a:p>
            <a:r>
              <a:rPr lang="en-US" dirty="0"/>
              <a:t>Our App server for main logic </a:t>
            </a:r>
          </a:p>
          <a:p>
            <a:r>
              <a:rPr lang="en-US" dirty="0"/>
              <a:t>External database to increase and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7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core are use cases: clean architecture means having one component for each use case. Two interfaces . In and 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9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24ED1-CF1D-8B45-A933-F8F043BDFA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4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0E20-7976-DD43-8C4C-66917611F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655F9-A056-1B41-A86D-E69340A19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4759-BD1B-8348-88C7-A11B2FDD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29D1-1949-B145-AC2F-66DEA4C5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F92E-5D2F-EF40-975F-C0B6A614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BBAC3-76E1-8048-B936-A9C3D1E0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59161-03EF-EF40-AFAB-DF25B05D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8411-A082-E142-B47B-266285B6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07CA-5874-2043-B68B-1852DB07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C559-2418-FE4B-9FC2-CF17438D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20311-3BFF-5F4B-8A8A-E3533544A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79FD8-8E36-4A45-95BC-10D57C0A5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FAA2-57F7-2C4D-83D8-FE600B2F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88FB3-AD98-534E-9BB2-C67478EB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DF81-FE84-7A48-9688-CAD026F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5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C1C4-C534-214B-8B47-CFE34D42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340D3-44B8-A644-B2D2-9E59677ED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6536-66C2-2444-9D60-0E8323A5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8D58-1406-CD49-AEC2-7965A7731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58B32-6420-1044-AD66-F75B8110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7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836E-9666-0140-AF54-AE39C92D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C682-F4B4-084C-B7AA-E9C165942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9DB4-098B-2E44-81F8-65BB2E72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BE44-18BB-1744-9018-75155F11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2323F-6B05-BA4C-9EA1-E871BE0E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1BB0-03E0-EC49-89C6-61AD4C9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5CAB-2054-ED4B-8843-C45085EEE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C0EA0-C377-BA40-A6F2-6E067AC23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7F39C-4961-464D-8868-22E8888E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6D737-25FB-144E-B9ED-14387B45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E1DD5-B73D-3F40-8B7E-C4DD7627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B87D-5136-2F40-A111-9E208293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BBBDD-ED72-BF49-9AFD-582D9072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1AA51-BAE7-BA44-A8BA-409DB753F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53D3C-A0B4-B64F-9D6A-D72971059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4F74D9-0DE1-C848-8221-73C3B3CFC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C3299-57DA-4D41-8A86-F0CBE217B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FC192-5E5D-A840-B928-B0D99C44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F491D-7641-744F-B61A-065D690B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0281-8822-964A-B237-C24FCCC8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0DFDC-0B05-C34A-8791-09F77B4A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AA063-B602-B447-8329-7897747A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59A9E-4DF2-3042-84A3-3B173F52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6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FAF97-9F84-534B-A78A-C49D51AB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787EC-8666-3444-ACEA-2E6840B7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08BB5-6149-CF49-9C01-025E30FA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FFCA-AF1D-A14D-9E26-03862387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99945-DEC7-404E-AF33-CB3F6D37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CC1E4-0FE1-CB41-B1BB-50E9EE045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81214-BDD9-3247-A5CA-CF966B21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CC4A6-F23C-EA4E-BE40-2B992808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4B8B6-6397-9F46-BEAB-D7007431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0F94-D5D7-1941-A9F4-F1BBB7183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7FC74-A3CF-F24B-8D16-560383E4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F89D8-1260-274E-BB3C-7AE677032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68EF-1FD1-9C40-B459-5983FF41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C548-63AB-9B43-9519-48F21B3F6E07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798BF-0EF5-C841-A6AB-7E6A8101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CC26D-3F4A-EE47-A4D2-8FD7A6F6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77C2-3BC6-054F-9F05-0AF1A3B11F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8520A-4E69-3B47-9B06-4891CEEA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FF16C-7C72-814A-A9E9-D92AF8A63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A5B09-3D15-B649-A1C7-54872A7CF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11FEC548-63AB-9B43-9519-48F21B3F6E07}" type="datetimeFigureOut">
              <a:rPr lang="en-US" smtClean="0"/>
              <a:pPr/>
              <a:t>1/10/23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25431-DA62-2A4F-AF3F-778AF1B49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96B23-855C-4148-830B-7F82A1C34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utura Medium" panose="020B0602020204020303" pitchFamily="34" charset="-79"/>
              </a:defRPr>
            </a:lvl1pPr>
          </a:lstStyle>
          <a:p>
            <a:fld id="{518977C2-3BC6-054F-9F05-0AF1A3B11F6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utura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utura Medium" panose="020B0602020204020303" pitchFamily="34" charset="-79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399E25-A602-9041-B288-6B53FD2743D4}"/>
              </a:ext>
            </a:extLst>
          </p:cNvPr>
          <p:cNvSpPr/>
          <p:nvPr/>
        </p:nvSpPr>
        <p:spPr>
          <a:xfrm>
            <a:off x="0" y="0"/>
            <a:ext cx="12192000" cy="5536504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133F6-61C4-9C4C-B0D3-E7ACAB59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3676" y="3162839"/>
            <a:ext cx="5444647" cy="1649760"/>
          </a:xfrm>
        </p:spPr>
        <p:txBody>
          <a:bodyPr>
            <a:normAutofit/>
          </a:bodyPr>
          <a:lstStyle/>
          <a:p>
            <a:r>
              <a:rPr lang="en-US" sz="9600" dirty="0" err="1">
                <a:solidFill>
                  <a:schemeClr val="bg1"/>
                </a:solidFill>
                <a:latin typeface="Futura" panose="020B0602020204020303" pitchFamily="34" charset="-79"/>
                <a:cs typeface="Futura" panose="020B0602020204020303" pitchFamily="34" charset="-79"/>
              </a:rPr>
              <a:t>eMall</a:t>
            </a:r>
            <a:endParaRPr lang="en-US" sz="9600" dirty="0">
              <a:solidFill>
                <a:schemeClr val="bg1"/>
              </a:solidFill>
              <a:latin typeface="Futura" panose="020B0602020204020303" pitchFamily="34" charset="-79"/>
              <a:cs typeface="Futura" panose="020B0602020204020303" pitchFamily="34" charset="-79"/>
            </a:endParaRPr>
          </a:p>
        </p:txBody>
      </p:sp>
      <p:pic>
        <p:nvPicPr>
          <p:cNvPr id="5" name="Immagine 4" descr="01_Polimi_centrato_COL_positivo.eps">
            <a:extLst>
              <a:ext uri="{FF2B5EF4-FFF2-40B4-BE49-F238E27FC236}">
                <a16:creationId xmlns:a16="http://schemas.microsoft.com/office/drawing/2014/main" id="{6835AF22-31A3-858C-0F07-2E1F7A18F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03" y="631597"/>
            <a:ext cx="3249991" cy="253124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8B9FE21-02DD-7A40-3D0F-DD93B2A30BE4}"/>
              </a:ext>
            </a:extLst>
          </p:cNvPr>
          <p:cNvSpPr txBox="1">
            <a:spLocks/>
          </p:cNvSpPr>
          <p:nvPr/>
        </p:nvSpPr>
        <p:spPr>
          <a:xfrm>
            <a:off x="2968667" y="5930421"/>
            <a:ext cx="6784931" cy="646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Cialini – Colangelo – La Ferla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285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5F3742-CE40-2049-BF43-741ABA6DB166}"/>
              </a:ext>
            </a:extLst>
          </p:cNvPr>
          <p:cNvSpPr/>
          <p:nvPr/>
        </p:nvSpPr>
        <p:spPr>
          <a:xfrm>
            <a:off x="0" y="0"/>
            <a:ext cx="12192000" cy="94745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2A9C31B-351F-3B41-A668-76B6C28EB75A}"/>
              </a:ext>
            </a:extLst>
          </p:cNvPr>
          <p:cNvSpPr txBox="1">
            <a:spLocks/>
          </p:cNvSpPr>
          <p:nvPr/>
        </p:nvSpPr>
        <p:spPr>
          <a:xfrm>
            <a:off x="285939" y="202180"/>
            <a:ext cx="10515600" cy="745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US" sz="5400" b="1" dirty="0" err="1">
                <a:solidFill>
                  <a:schemeClr val="bg1"/>
                </a:solidFill>
              </a:rPr>
              <a:t>eMSP</a:t>
            </a:r>
            <a:r>
              <a:rPr lang="en-US" sz="5400" b="1" dirty="0">
                <a:solidFill>
                  <a:schemeClr val="bg1"/>
                </a:solidFill>
              </a:rPr>
              <a:t> and CPMS components architecture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C66346-0EEA-8E92-9465-B3DD78BA9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82" y="947451"/>
            <a:ext cx="4783157" cy="590463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7DF746E-AE91-7274-DD0A-7493B188B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31344"/>
            <a:ext cx="5805597" cy="47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4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0D4-C954-984C-9472-2285DDA3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testing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D5CDD-B43C-F746-A4D9-8E7588D2637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8287BD-0D49-5948-AB02-29F63E0691E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Implementation &amp; Testing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76EDE61-7DA9-F010-6BE6-CED39FEC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39" y="2055813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Bottom-up strategy</a:t>
            </a:r>
          </a:p>
          <a:p>
            <a:r>
              <a:rPr lang="en-US" dirty="0">
                <a:latin typeface="Futura Light" pitchFamily="2" charset="77"/>
              </a:rPr>
              <a:t>Backend subsystems integration</a:t>
            </a:r>
          </a:p>
          <a:p>
            <a:r>
              <a:rPr lang="en-US" dirty="0">
                <a:latin typeface="Futura Light" pitchFamily="2" charset="77"/>
              </a:rPr>
              <a:t>Unit test in each subsystem</a:t>
            </a:r>
          </a:p>
          <a:p>
            <a:endParaRPr lang="en-US" dirty="0">
              <a:latin typeface="Futura Light" pitchFamily="2" charset="77"/>
            </a:endParaRPr>
          </a:p>
          <a:p>
            <a:endParaRPr lang="en-US" dirty="0">
              <a:latin typeface="Futura Light" pitchFamily="2" charset="77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9C66D7E-707E-C59F-ECF4-6DEFE705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0" y="2603413"/>
            <a:ext cx="63627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DD5CDD-B43C-F746-A4D9-8E7588D26370}"/>
              </a:ext>
            </a:extLst>
          </p:cNvPr>
          <p:cNvSpPr/>
          <p:nvPr/>
        </p:nvSpPr>
        <p:spPr>
          <a:xfrm>
            <a:off x="0" y="0"/>
            <a:ext cx="12192000" cy="1027134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8287BD-0D49-5948-AB02-29F63E0691ED}"/>
              </a:ext>
            </a:extLst>
          </p:cNvPr>
          <p:cNvSpPr txBox="1">
            <a:spLocks/>
          </p:cNvSpPr>
          <p:nvPr/>
        </p:nvSpPr>
        <p:spPr>
          <a:xfrm>
            <a:off x="235835" y="101089"/>
            <a:ext cx="10515600" cy="824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 err="1">
                <a:solidFill>
                  <a:schemeClr val="bg1"/>
                </a:solidFill>
              </a:rPr>
              <a:t>Mockups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57827C-87ED-7718-BAFD-AFAB9D8CB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421" y="4023033"/>
            <a:ext cx="4570738" cy="257104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AC3BDB8E-5B8D-4797-B912-F7BE69B8A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263" y="1239563"/>
            <a:ext cx="1188040" cy="2571040"/>
          </a:xfrm>
          <a:prstGeom prst="rect">
            <a:avLst/>
          </a:prstGeom>
        </p:spPr>
      </p:pic>
      <p:pic>
        <p:nvPicPr>
          <p:cNvPr id="20" name="Immagine 19" descr="Immagine che contiene mappa&#10;&#10;Descrizione generata automaticamente">
            <a:extLst>
              <a:ext uri="{FF2B5EF4-FFF2-40B4-BE49-F238E27FC236}">
                <a16:creationId xmlns:a16="http://schemas.microsoft.com/office/drawing/2014/main" id="{851B4518-4F1D-7A56-5AC3-27F388C9D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402" y="1239563"/>
            <a:ext cx="1188040" cy="2571040"/>
          </a:xfrm>
          <a:prstGeom prst="rect">
            <a:avLst/>
          </a:prstGeom>
        </p:spPr>
      </p:pic>
      <p:pic>
        <p:nvPicPr>
          <p:cNvPr id="22" name="Immagine 21" descr="Immagine che contiene testo, esterni, via, elettronico&#10;&#10;Descrizione generata automaticamente">
            <a:extLst>
              <a:ext uri="{FF2B5EF4-FFF2-40B4-BE49-F238E27FC236}">
                <a16:creationId xmlns:a16="http://schemas.microsoft.com/office/drawing/2014/main" id="{E6A52D8B-FD78-1026-62B5-1C3C0FEE3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4541" y="1239563"/>
            <a:ext cx="1188040" cy="2571040"/>
          </a:xfrm>
          <a:prstGeom prst="rect">
            <a:avLst/>
          </a:prstGeom>
        </p:spPr>
      </p:pic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B97E36A-5EBC-0A07-C09F-80DF37C2A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263" y="4023032"/>
            <a:ext cx="1188040" cy="2571041"/>
          </a:xfrm>
          <a:prstGeom prst="rect">
            <a:avLst/>
          </a:prstGeom>
        </p:spPr>
      </p:pic>
      <p:pic>
        <p:nvPicPr>
          <p:cNvPr id="26" name="Immagine 25" descr="Immagine che contiene testo, esterni&#10;&#10;Descrizione generata automaticamente">
            <a:extLst>
              <a:ext uri="{FF2B5EF4-FFF2-40B4-BE49-F238E27FC236}">
                <a16:creationId xmlns:a16="http://schemas.microsoft.com/office/drawing/2014/main" id="{0EAF091C-FF8E-4882-93CD-BA2AC25276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402" y="4023033"/>
            <a:ext cx="1188040" cy="2571040"/>
          </a:xfrm>
          <a:prstGeom prst="rect">
            <a:avLst/>
          </a:prstGeom>
        </p:spPr>
      </p:pic>
      <p:pic>
        <p:nvPicPr>
          <p:cNvPr id="28" name="Immagine 27" descr="Immagine che contiene testo, esterni&#10;&#10;Descrizione generata automaticamente">
            <a:extLst>
              <a:ext uri="{FF2B5EF4-FFF2-40B4-BE49-F238E27FC236}">
                <a16:creationId xmlns:a16="http://schemas.microsoft.com/office/drawing/2014/main" id="{8E6055AB-A6E8-F6B8-A17D-3C77916678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4540" y="4023032"/>
            <a:ext cx="1188041" cy="2571043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C8CDD084-567D-F6CF-080F-D13475A635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9421" y="1239208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4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Requirement Analysis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and Specification Document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(RASD)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3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A0BE87-8DCB-E844-B7E2-69EB4215E06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B374F-7FD0-004B-BE04-564927B9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39" y="2021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Goals &amp; use-cases of the system   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84F76-F400-2E46-8FCA-67D26AAF9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416" y="2358141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Location, price and offers</a:t>
            </a:r>
          </a:p>
          <a:p>
            <a:r>
              <a:rPr lang="en-US" dirty="0">
                <a:latin typeface="Futura Light" pitchFamily="2" charset="77"/>
              </a:rPr>
              <a:t>Reservations</a:t>
            </a:r>
          </a:p>
          <a:p>
            <a:r>
              <a:rPr lang="en-US" dirty="0">
                <a:latin typeface="Futura Light" pitchFamily="2" charset="77"/>
              </a:rPr>
              <a:t>Energy settings</a:t>
            </a:r>
          </a:p>
          <a:p>
            <a:endParaRPr lang="en-US" dirty="0">
              <a:latin typeface="Futura Light" pitchFamily="2" charset="77"/>
            </a:endParaRPr>
          </a:p>
          <a:p>
            <a:endParaRPr lang="en-US" dirty="0">
              <a:latin typeface="Futura Light" pitchFamily="2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93FF91E-546F-6048-8911-B6C418986BB5}"/>
              </a:ext>
            </a:extLst>
          </p:cNvPr>
          <p:cNvSpPr txBox="1">
            <a:spLocks/>
          </p:cNvSpPr>
          <p:nvPr/>
        </p:nvSpPr>
        <p:spPr>
          <a:xfrm>
            <a:off x="8159496" y="2373268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Customization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Vehicles</a:t>
            </a:r>
          </a:p>
          <a:p>
            <a:r>
              <a:rPr lang="en-US" dirty="0">
                <a:latin typeface="Futura Light" pitchFamily="2" charset="77"/>
              </a:rPr>
              <a:t>Payments</a:t>
            </a:r>
          </a:p>
          <a:p>
            <a:r>
              <a:rPr lang="en-US" dirty="0">
                <a:latin typeface="Futura Light" pitchFamily="2" charset="77"/>
              </a:rPr>
              <a:t>Recommendations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A371AB5-CD42-E54B-9EDC-D6D8D0560D7B}"/>
              </a:ext>
            </a:extLst>
          </p:cNvPr>
          <p:cNvSpPr txBox="1">
            <a:spLocks/>
          </p:cNvSpPr>
          <p:nvPr/>
        </p:nvSpPr>
        <p:spPr>
          <a:xfrm>
            <a:off x="4157472" y="2364124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Charging Process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>
                <a:latin typeface="Futura Light" pitchFamily="2" charset="77"/>
              </a:rPr>
              <a:t>Monitor</a:t>
            </a:r>
          </a:p>
          <a:p>
            <a:r>
              <a:rPr lang="en-US" dirty="0">
                <a:latin typeface="Futura Light" pitchFamily="2" charset="77"/>
              </a:rPr>
              <a:t>Stop</a:t>
            </a:r>
          </a:p>
          <a:p>
            <a:r>
              <a:rPr lang="en-US" dirty="0">
                <a:latin typeface="Futura Light" pitchFamily="2" charset="77"/>
              </a:rPr>
              <a:t>Pay</a:t>
            </a:r>
          </a:p>
          <a:p>
            <a:endParaRPr lang="en-US" dirty="0">
              <a:latin typeface="Futur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822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9A83-1180-5A4A-95BC-FD482325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03039-250E-C24F-8B5D-DE811957F9B4}"/>
              </a:ext>
            </a:extLst>
          </p:cNvPr>
          <p:cNvSpPr txBox="1"/>
          <p:nvPr/>
        </p:nvSpPr>
        <p:spPr>
          <a:xfrm>
            <a:off x="522732" y="1690688"/>
            <a:ext cx="111465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Station View: the </a:t>
            </a:r>
            <a:r>
              <a:rPr lang="en-GB" sz="2400" b="1" dirty="0">
                <a:latin typeface="Futura Light" pitchFamily="2" charset="77"/>
              </a:rPr>
              <a:t>Driver must be able to visualise (map and list) the nearby stations and to book the desired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Charging Process: the Driver is notified when the recharge ends and can stop the charging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Profile: the User can select an active vehicle and an active payment method</a:t>
            </a:r>
          </a:p>
          <a:p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Futura Light" pitchFamily="2" charset="77"/>
              </a:rPr>
              <a:t>Recommendations: Driver can accept a reservation suggestion by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Futura Ligh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Futura Light" pitchFamily="2" charset="77"/>
              </a:rPr>
              <a:t>The CPO Administrator must be able to know the status of his stations and to manage their settings</a:t>
            </a:r>
          </a:p>
          <a:p>
            <a:endParaRPr lang="en-US" sz="2400" b="1" dirty="0">
              <a:latin typeface="Futura Ligh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EF711-8E90-FB47-81CA-6D660297A9A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53E0E-0012-7545-B2B8-E4DAF303F34B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Requirements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49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56648882-2D44-454E-BCE5-4FD56527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276" y="2361841"/>
            <a:ext cx="3877056" cy="4297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Sockets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Universal type</a:t>
            </a:r>
          </a:p>
          <a:p>
            <a:r>
              <a:rPr lang="en-US" b="1" dirty="0">
                <a:latin typeface="Futura Light" pitchFamily="2" charset="77"/>
              </a:rPr>
              <a:t>Retrieve real time info</a:t>
            </a:r>
          </a:p>
          <a:p>
            <a:r>
              <a:rPr lang="en-US" b="1" dirty="0">
                <a:latin typeface="Futura Light" pitchFamily="2" charset="77"/>
              </a:rPr>
              <a:t>Speed constraint</a:t>
            </a:r>
          </a:p>
          <a:p>
            <a:endParaRPr lang="en-US" b="1" dirty="0">
              <a:latin typeface="Futura Light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28852-F50A-304D-9116-69BE1929843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42BB011-C93E-7448-8782-9779E905AD0D}"/>
              </a:ext>
            </a:extLst>
          </p:cNvPr>
          <p:cNvSpPr txBox="1">
            <a:spLocks/>
          </p:cNvSpPr>
          <p:nvPr/>
        </p:nvSpPr>
        <p:spPr>
          <a:xfrm>
            <a:off x="285939" y="2021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Assumptions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883DD24-8D71-4E41-83A8-DFBF7E314925}"/>
              </a:ext>
            </a:extLst>
          </p:cNvPr>
          <p:cNvSpPr txBox="1">
            <a:spLocks/>
          </p:cNvSpPr>
          <p:nvPr/>
        </p:nvSpPr>
        <p:spPr>
          <a:xfrm>
            <a:off x="7245669" y="2354217"/>
            <a:ext cx="3877056" cy="429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Futura Medium" panose="020B0602020204020303" pitchFamily="34" charset="-79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External Services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b="1" dirty="0">
                <a:latin typeface="Futura Light" pitchFamily="2" charset="77"/>
              </a:rPr>
              <a:t>GPS and schedule information</a:t>
            </a:r>
          </a:p>
          <a:p>
            <a:r>
              <a:rPr lang="en-US" b="1" dirty="0">
                <a:latin typeface="Futura Light" pitchFamily="2" charset="77"/>
              </a:rPr>
              <a:t>Vehicle verification</a:t>
            </a:r>
          </a:p>
          <a:p>
            <a:r>
              <a:rPr lang="en-US" b="1" dirty="0">
                <a:latin typeface="Futura Light" pitchFamily="2" charset="77"/>
              </a:rPr>
              <a:t>DSO and station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97173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85C601-3A4A-734A-8B1E-63D6E2B47DC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8E0B7F-4C42-3F4E-B623-C026859C2B43}"/>
              </a:ext>
            </a:extLst>
          </p:cNvPr>
          <p:cNvSpPr txBox="1">
            <a:spLocks/>
          </p:cNvSpPr>
          <p:nvPr/>
        </p:nvSpPr>
        <p:spPr>
          <a:xfrm>
            <a:off x="296956" y="259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Alloy worlds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C708640-A4DD-8B1B-9721-945005CA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73" y="1377381"/>
            <a:ext cx="12001453" cy="548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4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85C601-3A4A-734A-8B1E-63D6E2B47DC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8E0B7F-4C42-3F4E-B623-C026859C2B43}"/>
              </a:ext>
            </a:extLst>
          </p:cNvPr>
          <p:cNvSpPr txBox="1">
            <a:spLocks/>
          </p:cNvSpPr>
          <p:nvPr/>
        </p:nvSpPr>
        <p:spPr>
          <a:xfrm>
            <a:off x="296956" y="259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Alloy worlds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93D2610-802D-F874-A3FC-7D968F93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95" y="1305249"/>
            <a:ext cx="10892010" cy="55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3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788CB8-F337-3D4A-96A2-15975A9682C1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570DEB-EC52-0942-858A-C58059A724D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>
                <a:solidFill>
                  <a:schemeClr val="bg1"/>
                </a:solidFill>
              </a:rPr>
              <a:t>Design Document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(DD)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4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A429-5ECD-EC4A-B430-BC96EE20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6ED0B8-3843-444A-802E-5438D1F2020A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728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14DF31C-EDBD-BF46-B682-2F64B833DAA9}"/>
              </a:ext>
            </a:extLst>
          </p:cNvPr>
          <p:cNvSpPr txBox="1">
            <a:spLocks/>
          </p:cNvSpPr>
          <p:nvPr/>
        </p:nvSpPr>
        <p:spPr>
          <a:xfrm>
            <a:off x="28593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Futura Light" pitchFamily="2" charset="77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chemeClr val="bg1"/>
                </a:solidFill>
              </a:rPr>
              <a:t>Deployment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17AA61A-617F-5171-4EC1-E7BC6668E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668" y="1325563"/>
            <a:ext cx="8948664" cy="55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247</Words>
  <Application>Microsoft Macintosh PowerPoint</Application>
  <PresentationFormat>Widescreen</PresentationFormat>
  <Paragraphs>69</Paragraphs>
  <Slides>12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Futura</vt:lpstr>
      <vt:lpstr>Futura Light</vt:lpstr>
      <vt:lpstr>Futura Medium</vt:lpstr>
      <vt:lpstr>Office Theme</vt:lpstr>
      <vt:lpstr>eMall</vt:lpstr>
      <vt:lpstr>Presentazione standard di PowerPoint</vt:lpstr>
      <vt:lpstr>Goals &amp; use-cases of the system   </vt:lpstr>
      <vt:lpstr>Requirements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Deployment architecture</vt:lpstr>
      <vt:lpstr>Presentazione standard di PowerPoint</vt:lpstr>
      <vt:lpstr>Implementation and testing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SafeStreets</dc:title>
  <dc:creator>Tiberio Galbiati</dc:creator>
  <cp:lastModifiedBy>Umberto Colangelo</cp:lastModifiedBy>
  <cp:revision>41</cp:revision>
  <dcterms:created xsi:type="dcterms:W3CDTF">2020-02-03T09:49:28Z</dcterms:created>
  <dcterms:modified xsi:type="dcterms:W3CDTF">2023-01-10T09:04:57Z</dcterms:modified>
</cp:coreProperties>
</file>