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61" r:id="rId7"/>
    <p:sldId id="270" r:id="rId8"/>
    <p:sldId id="271" r:id="rId9"/>
    <p:sldId id="272" r:id="rId10"/>
    <p:sldId id="262" r:id="rId11"/>
    <p:sldId id="284" r:id="rId12"/>
    <p:sldId id="285" r:id="rId13"/>
    <p:sldId id="263" r:id="rId14"/>
    <p:sldId id="275" r:id="rId15"/>
    <p:sldId id="276" r:id="rId16"/>
    <p:sldId id="277" r:id="rId17"/>
    <p:sldId id="264" r:id="rId18"/>
    <p:sldId id="278" r:id="rId19"/>
    <p:sldId id="279" r:id="rId20"/>
    <p:sldId id="286" r:id="rId21"/>
    <p:sldId id="287" r:id="rId22"/>
    <p:sldId id="288" r:id="rId23"/>
    <p:sldId id="280" r:id="rId24"/>
    <p:sldId id="281" r:id="rId25"/>
    <p:sldId id="289" r:id="rId26"/>
    <p:sldId id="290" r:id="rId27"/>
    <p:sldId id="267" r:id="rId28"/>
    <p:sldId id="291" r:id="rId29"/>
    <p:sldId id="298" r:id="rId30"/>
    <p:sldId id="299" r:id="rId31"/>
    <p:sldId id="294" r:id="rId32"/>
    <p:sldId id="295" r:id="rId33"/>
    <p:sldId id="297" r:id="rId34"/>
    <p:sldId id="296" r:id="rId35"/>
    <p:sldId id="300" r:id="rId36"/>
    <p:sldId id="304" r:id="rId37"/>
    <p:sldId id="268" r:id="rId38"/>
    <p:sldId id="301" r:id="rId39"/>
    <p:sldId id="303" r:id="rId40"/>
    <p:sldId id="302" r:id="rId4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23CB59-75AD-46E0-83EB-81A7E44221B0}" v="46" dt="2019-06-18T23:18:05.740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86" d="100"/>
          <a:sy n="86" d="100"/>
        </p:scale>
        <p:origin x="119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apobianco Lopes" userId="e2602793-81ee-4f40-ac4e-f7a7f9d1e175" providerId="ADAL" clId="{8F23CB59-75AD-46E0-83EB-81A7E44221B0}"/>
    <pc:docChg chg="delSld modSld sldOrd">
      <pc:chgData name="Mauricio Capobianco Lopes" userId="e2602793-81ee-4f40-ac4e-f7a7f9d1e175" providerId="ADAL" clId="{8F23CB59-75AD-46E0-83EB-81A7E44221B0}" dt="2019-06-18T23:18:05.740" v="45" actId="20577"/>
      <pc:docMkLst>
        <pc:docMk/>
      </pc:docMkLst>
      <pc:sldChg chg="modSp">
        <pc:chgData name="Mauricio Capobianco Lopes" userId="e2602793-81ee-4f40-ac4e-f7a7f9d1e175" providerId="ADAL" clId="{8F23CB59-75AD-46E0-83EB-81A7E44221B0}" dt="2019-06-18T23:16:35.139" v="2" actId="20577"/>
        <pc:sldMkLst>
          <pc:docMk/>
          <pc:sldMk cId="626955276" sldId="260"/>
        </pc:sldMkLst>
        <pc:spChg chg="mod">
          <ac:chgData name="Mauricio Capobianco Lopes" userId="e2602793-81ee-4f40-ac4e-f7a7f9d1e175" providerId="ADAL" clId="{8F23CB59-75AD-46E0-83EB-81A7E44221B0}" dt="2019-06-18T23:16:35.139" v="2" actId="20577"/>
          <ac:spMkLst>
            <pc:docMk/>
            <pc:sldMk cId="626955276" sldId="260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8F23CB59-75AD-46E0-83EB-81A7E44221B0}" dt="2019-06-18T23:16:46.700" v="5" actId="20577"/>
        <pc:sldMkLst>
          <pc:docMk/>
          <pc:sldMk cId="1958979546" sldId="262"/>
        </pc:sldMkLst>
        <pc:spChg chg="mod">
          <ac:chgData name="Mauricio Capobianco Lopes" userId="e2602793-81ee-4f40-ac4e-f7a7f9d1e175" providerId="ADAL" clId="{8F23CB59-75AD-46E0-83EB-81A7E44221B0}" dt="2019-06-18T23:16:46.700" v="5" actId="20577"/>
          <ac:spMkLst>
            <pc:docMk/>
            <pc:sldMk cId="1958979546" sldId="262"/>
            <ac:spMk id="3" creationId="{00000000-0000-0000-0000-000000000000}"/>
          </ac:spMkLst>
        </pc:spChg>
      </pc:sldChg>
      <pc:sldChg chg="modSp ord">
        <pc:chgData name="Mauricio Capobianco Lopes" userId="e2602793-81ee-4f40-ac4e-f7a7f9d1e175" providerId="ADAL" clId="{8F23CB59-75AD-46E0-83EB-81A7E44221B0}" dt="2019-06-18T23:17:06.158" v="9" actId="20577"/>
        <pc:sldMkLst>
          <pc:docMk/>
          <pc:sldMk cId="1997644590" sldId="263"/>
        </pc:sldMkLst>
        <pc:spChg chg="mod">
          <ac:chgData name="Mauricio Capobianco Lopes" userId="e2602793-81ee-4f40-ac4e-f7a7f9d1e175" providerId="ADAL" clId="{8F23CB59-75AD-46E0-83EB-81A7E44221B0}" dt="2019-06-18T23:17:06.158" v="9" actId="20577"/>
          <ac:spMkLst>
            <pc:docMk/>
            <pc:sldMk cId="1997644590" sldId="263"/>
            <ac:spMk id="2" creationId="{00000000-0000-0000-0000-000000000000}"/>
          </ac:spMkLst>
        </pc:spChg>
      </pc:sldChg>
      <pc:sldChg chg="modSp ord">
        <pc:chgData name="Mauricio Capobianco Lopes" userId="e2602793-81ee-4f40-ac4e-f7a7f9d1e175" providerId="ADAL" clId="{8F23CB59-75AD-46E0-83EB-81A7E44221B0}" dt="2019-06-18T23:17:12.910" v="11" actId="20577"/>
        <pc:sldMkLst>
          <pc:docMk/>
          <pc:sldMk cId="2007070856" sldId="264"/>
        </pc:sldMkLst>
        <pc:spChg chg="mod">
          <ac:chgData name="Mauricio Capobianco Lopes" userId="e2602793-81ee-4f40-ac4e-f7a7f9d1e175" providerId="ADAL" clId="{8F23CB59-75AD-46E0-83EB-81A7E44221B0}" dt="2019-06-18T23:17:12.910" v="11" actId="20577"/>
          <ac:spMkLst>
            <pc:docMk/>
            <pc:sldMk cId="2007070856" sldId="264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8F23CB59-75AD-46E0-83EB-81A7E44221B0}" dt="2019-06-18T23:17:34.011" v="17" actId="6549"/>
        <pc:sldMkLst>
          <pc:docMk/>
          <pc:sldMk cId="3063325790" sldId="265"/>
        </pc:sldMkLst>
        <pc:spChg chg="mod">
          <ac:chgData name="Mauricio Capobianco Lopes" userId="e2602793-81ee-4f40-ac4e-f7a7f9d1e175" providerId="ADAL" clId="{8F23CB59-75AD-46E0-83EB-81A7E44221B0}" dt="2019-06-18T23:17:34.011" v="17" actId="6549"/>
          <ac:spMkLst>
            <pc:docMk/>
            <pc:sldMk cId="3063325790" sldId="265"/>
            <ac:spMk id="3" creationId="{00000000-0000-0000-0000-000000000000}"/>
          </ac:spMkLst>
        </pc:spChg>
      </pc:sldChg>
      <pc:sldChg chg="modSp del">
        <pc:chgData name="Mauricio Capobianco Lopes" userId="e2602793-81ee-4f40-ac4e-f7a7f9d1e175" providerId="ADAL" clId="{8F23CB59-75AD-46E0-83EB-81A7E44221B0}" dt="2019-06-18T23:17:36.386" v="18" actId="2696"/>
        <pc:sldMkLst>
          <pc:docMk/>
          <pc:sldMk cId="1817476911" sldId="266"/>
        </pc:sldMkLst>
        <pc:spChg chg="mod">
          <ac:chgData name="Mauricio Capobianco Lopes" userId="e2602793-81ee-4f40-ac4e-f7a7f9d1e175" providerId="ADAL" clId="{8F23CB59-75AD-46E0-83EB-81A7E44221B0}" dt="2019-06-18T23:17:25.574" v="12"/>
          <ac:spMkLst>
            <pc:docMk/>
            <pc:sldMk cId="1817476911" sldId="266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8F23CB59-75AD-46E0-83EB-81A7E44221B0}" dt="2019-06-18T23:17:45.771" v="33" actId="6549"/>
        <pc:sldMkLst>
          <pc:docMk/>
          <pc:sldMk cId="3487219581" sldId="267"/>
        </pc:sldMkLst>
        <pc:spChg chg="mod">
          <ac:chgData name="Mauricio Capobianco Lopes" userId="e2602793-81ee-4f40-ac4e-f7a7f9d1e175" providerId="ADAL" clId="{8F23CB59-75AD-46E0-83EB-81A7E44221B0}" dt="2019-06-18T23:17:45.771" v="33" actId="6549"/>
          <ac:spMkLst>
            <pc:docMk/>
            <pc:sldMk cId="3487219581" sldId="267"/>
            <ac:spMk id="2" creationId="{00000000-0000-0000-0000-000000000000}"/>
          </ac:spMkLst>
        </pc:spChg>
      </pc:sldChg>
      <pc:sldChg chg="modSp">
        <pc:chgData name="Mauricio Capobianco Lopes" userId="e2602793-81ee-4f40-ac4e-f7a7f9d1e175" providerId="ADAL" clId="{8F23CB59-75AD-46E0-83EB-81A7E44221B0}" dt="2019-06-18T23:18:05.740" v="45" actId="20577"/>
        <pc:sldMkLst>
          <pc:docMk/>
          <pc:sldMk cId="2793539094" sldId="268"/>
        </pc:sldMkLst>
        <pc:spChg chg="mod">
          <ac:chgData name="Mauricio Capobianco Lopes" userId="e2602793-81ee-4f40-ac4e-f7a7f9d1e175" providerId="ADAL" clId="{8F23CB59-75AD-46E0-83EB-81A7E44221B0}" dt="2019-06-18T23:18:05.740" v="45" actId="20577"/>
          <ac:spMkLst>
            <pc:docMk/>
            <pc:sldMk cId="2793539094" sldId="268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Idade dos alunos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17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Número de alunos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D4-4317-AF79-9CD894EFEAB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Número de alunos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D4-4317-AF79-9CD894EFEABD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19</c:v>
                </c:pt>
              </c:strCache>
            </c:strRef>
          </c:tx>
          <c:spPr>
            <a:solidFill>
              <a:schemeClr val="accent1">
                <a:lumMod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Número de alunos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D4-4317-AF79-9CD894EFEABD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22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Número de alunos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D4-4317-AF79-9CD894EFEABD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23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Número de alunos</c:v>
                </c:pt>
              </c:strCache>
            </c:strRef>
          </c:cat>
          <c:val>
            <c:numRef>
              <c:f>Planilha1!$F$2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D4-4317-AF79-9CD894EFE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681504"/>
        <c:axId val="2141258528"/>
      </c:barChart>
      <c:catAx>
        <c:axId val="13168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41258528"/>
        <c:crosses val="autoZero"/>
        <c:auto val="1"/>
        <c:lblAlgn val="ctr"/>
        <c:lblOffset val="100"/>
        <c:noMultiLvlLbl val="0"/>
      </c:catAx>
      <c:valAx>
        <c:axId val="214125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168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Programa profissionalmente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AC-4472-98FA-77D200D57B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AC-4472-98FA-77D200D57B1F}"/>
              </c:ext>
            </c:extLst>
          </c:dPt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F1-4A2A-AA0A-79FEDC576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Conhece o Scratch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7D-426B-9E3E-ACE15DF206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7D-426B-9E3E-ACE15DF20688}"/>
              </c:ext>
            </c:extLst>
          </c:dPt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1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96-42A8-8331-C0EBFB8816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Conhecimento em programação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E3-4801-B5BA-27843D9D989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E3-4801-B5BA-27843D9D9894}"/>
              </c:ext>
            </c:extLst>
          </c:dPt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57-45FA-9D97-34C1CE79CF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https://user-images.strikinglycdn.com/res/hrscywv4p/image/upload/c_limit,fl_lossy,h_1000,w_500,f_auto,q_auto/838564/561428_716135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/>
          <a:lstStyle/>
          <a:p>
            <a:r>
              <a:rPr lang="pt-BR" dirty="0"/>
              <a:t>PLATAFORMA DE PROGRAMAÇÃO VISUAL PARA ESP8266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55576" y="4077072"/>
            <a:ext cx="7232848" cy="1752600"/>
          </a:xfrm>
        </p:spPr>
        <p:txBody>
          <a:bodyPr>
            <a:normAutofit fontScale="92500"/>
          </a:bodyPr>
          <a:lstStyle/>
          <a:p>
            <a:r>
              <a:rPr lang="pt-BR" dirty="0"/>
              <a:t>Aluno: Roberto Luiz Debarba</a:t>
            </a:r>
          </a:p>
          <a:p>
            <a:endParaRPr lang="pt-BR" dirty="0"/>
          </a:p>
          <a:p>
            <a:r>
              <a:rPr lang="pt-BR" dirty="0"/>
              <a:t>Orientador: Miguel Alexandre </a:t>
            </a:r>
            <a:r>
              <a:rPr lang="pt-BR" dirty="0" err="1"/>
              <a:t>Wisintainer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Correlatos: </a:t>
            </a:r>
            <a:r>
              <a:rPr lang="pt-BR" dirty="0" err="1"/>
              <a:t>Scratch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935E302-C9FF-4F85-B291-E4955A883797}"/>
              </a:ext>
            </a:extLst>
          </p:cNvPr>
          <p:cNvSpPr txBox="1">
            <a:spLocks/>
          </p:cNvSpPr>
          <p:nvPr/>
        </p:nvSpPr>
        <p:spPr bwMode="auto">
          <a:xfrm>
            <a:off x="457200" y="1772816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pt-BR" kern="0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B0F6644A-D1AB-4A54-846C-2CFA3205F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1395"/>
            <a:ext cx="8229600" cy="4680520"/>
          </a:xfrm>
        </p:spPr>
        <p:txBody>
          <a:bodyPr/>
          <a:lstStyle/>
          <a:p>
            <a:r>
              <a:rPr lang="pt-BR" dirty="0"/>
              <a:t>Ajudar a pensar de forma criativa, raciocinar sistematicamente e trabalhar colaborativamente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8DA232-F321-4659-8370-8FA62476D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03" y="2996952"/>
            <a:ext cx="7417394" cy="35565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/>
          <a:lstStyle/>
          <a:p>
            <a:r>
              <a:rPr lang="pt-BR" dirty="0"/>
              <a:t>Trabalhos Correlatos: </a:t>
            </a:r>
            <a:r>
              <a:rPr lang="pt-BR" dirty="0" err="1"/>
              <a:t>Scratchboard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935E302-C9FF-4F85-B291-E4955A883797}"/>
              </a:ext>
            </a:extLst>
          </p:cNvPr>
          <p:cNvSpPr txBox="1">
            <a:spLocks/>
          </p:cNvSpPr>
          <p:nvPr/>
        </p:nvSpPr>
        <p:spPr bwMode="auto">
          <a:xfrm>
            <a:off x="457200" y="1772816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pt-BR" kern="0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B0F6644A-D1AB-4A54-846C-2CFA3205F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r>
              <a:rPr lang="pt-BR" dirty="0"/>
              <a:t>Plataforma de baixo custo para ensino de programação com hardware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469B2E-EAB7-4AAA-AB5A-79604BC4D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14" y="2564904"/>
            <a:ext cx="7654172" cy="38147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232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188640"/>
            <a:ext cx="9073008" cy="1143000"/>
          </a:xfrm>
        </p:spPr>
        <p:txBody>
          <a:bodyPr/>
          <a:lstStyle/>
          <a:p>
            <a:r>
              <a:rPr lang="pt-BR" dirty="0"/>
              <a:t>Trabalhos Correlatos: </a:t>
            </a:r>
            <a:r>
              <a:rPr lang="pt-BR" dirty="0" err="1"/>
              <a:t>Micro:bit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935E302-C9FF-4F85-B291-E4955A883797}"/>
              </a:ext>
            </a:extLst>
          </p:cNvPr>
          <p:cNvSpPr txBox="1">
            <a:spLocks/>
          </p:cNvSpPr>
          <p:nvPr/>
        </p:nvSpPr>
        <p:spPr bwMode="auto">
          <a:xfrm>
            <a:off x="457200" y="1772816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pt-BR" kern="0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B0F6644A-D1AB-4A54-846C-2CFA3205F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640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/>
              <a:t>Ajudar a ensinar estruturas de código simples, condicionais, repetições e funções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E55C64-A102-4DF6-A6D6-379C66785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43" y="2852936"/>
            <a:ext cx="6774114" cy="3765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86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RF01 – A plataforma deve permitir a criação de programas através de uma linguagem de programação visual baseada em blocos</a:t>
            </a:r>
          </a:p>
          <a:p>
            <a:r>
              <a:rPr lang="pt-BR" dirty="0"/>
              <a:t>RF02 – A plataforma deve permitir a gravação no robô, através da internet, do programa criado</a:t>
            </a:r>
          </a:p>
          <a:p>
            <a:r>
              <a:rPr lang="pt-BR" dirty="0"/>
              <a:t>RF03 – A plataforma deve permitir salvar o programa criado no disco através de um arquivo</a:t>
            </a:r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RF04 – A plataforma deve permitir o carregamento, a partir do sistema de arquivos, de um programa previamente salvo </a:t>
            </a:r>
          </a:p>
          <a:p>
            <a:r>
              <a:rPr lang="pt-BR" dirty="0"/>
              <a:t>RF05 – A plataforma deve executar, através do robô, o programa mais recente gravado</a:t>
            </a:r>
          </a:p>
          <a:p>
            <a:r>
              <a:rPr lang="pt-BR" dirty="0"/>
              <a:t>RF06 – A plataforma deve permitir a visualização do código fonte do programa criado pelo usuário</a:t>
            </a:r>
          </a:p>
        </p:txBody>
      </p:sp>
    </p:spTree>
    <p:extLst>
      <p:ext uri="{BB962C8B-B14F-4D97-AF65-F5344CB8AC3E}">
        <p14:creationId xmlns:p14="http://schemas.microsoft.com/office/powerpoint/2010/main" val="832507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RNF01 – A plataforma deve utilizar a biblioteca Google </a:t>
            </a:r>
            <a:r>
              <a:rPr lang="pt-BR" dirty="0" err="1"/>
              <a:t>Blockly</a:t>
            </a:r>
            <a:r>
              <a:rPr lang="pt-BR" dirty="0"/>
              <a:t> para implementar a linguagem de programação visual baseada em blocos</a:t>
            </a:r>
          </a:p>
          <a:p>
            <a:r>
              <a:rPr lang="pt-BR" dirty="0"/>
              <a:t>RNF02 – A plataforma deve ser compatível com o navegador Google Chrome versão 78 ou superior</a:t>
            </a:r>
          </a:p>
          <a:p>
            <a:r>
              <a:rPr lang="pt-BR" dirty="0"/>
              <a:t>RNF03 – A plataforma não deve exigir nenhuma instalação no computador do usuário além do navegador compatível</a:t>
            </a:r>
          </a:p>
          <a:p>
            <a:r>
              <a:rPr lang="pt-BR" dirty="0"/>
              <a:t>RNF04 – A plataforma necessita de acesso à internet</a:t>
            </a:r>
          </a:p>
        </p:txBody>
      </p:sp>
    </p:spTree>
    <p:extLst>
      <p:ext uri="{BB962C8B-B14F-4D97-AF65-F5344CB8AC3E}">
        <p14:creationId xmlns:p14="http://schemas.microsoft.com/office/powerpoint/2010/main" val="2604237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RNF05 – A plataforma deve utilizar a biblioteca </a:t>
            </a:r>
            <a:r>
              <a:rPr lang="pt-BR" dirty="0" err="1"/>
              <a:t>PlatformIO</a:t>
            </a:r>
            <a:r>
              <a:rPr lang="pt-BR" dirty="0"/>
              <a:t> versão 4.0.3 para compilar o programa criado pelo usuário</a:t>
            </a:r>
          </a:p>
          <a:p>
            <a:r>
              <a:rPr lang="pt-BR" dirty="0"/>
              <a:t>RNF06 – A plataforma deve utilizar o repositório de arquivos AWS S3 para armazenar os programas gerados</a:t>
            </a:r>
          </a:p>
          <a:p>
            <a:r>
              <a:rPr lang="pt-BR" dirty="0"/>
              <a:t>RNF07 – A plataforma deve utilizar o microcontrolador </a:t>
            </a:r>
            <a:r>
              <a:rPr lang="pt-BR" dirty="0" err="1"/>
              <a:t>Espressif</a:t>
            </a:r>
            <a:r>
              <a:rPr lang="pt-BR" dirty="0"/>
              <a:t> ESP8266 na construção do robô</a:t>
            </a:r>
          </a:p>
          <a:p>
            <a:r>
              <a:rPr lang="pt-BR" dirty="0"/>
              <a:t>RNF08 – A plataforma deve utilizar a pilha tecnológica </a:t>
            </a:r>
            <a:r>
              <a:rPr lang="pt-BR" dirty="0" err="1"/>
              <a:t>Quarkus</a:t>
            </a:r>
            <a:r>
              <a:rPr lang="pt-BR" dirty="0"/>
              <a:t> para a construção do </a:t>
            </a:r>
            <a:r>
              <a:rPr lang="pt-BR" i="1" dirty="0" err="1"/>
              <a:t>backend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12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9319CE0-8D94-425B-A9AF-EB651BA0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335" y="1124744"/>
            <a:ext cx="5785329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C8250F4-BEFB-49DA-87C9-EBF88A7CD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8" y="1556792"/>
            <a:ext cx="882612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032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D0A51EC-45FB-4FCE-B4F2-F164CBF9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36" y="1196752"/>
            <a:ext cx="7344816" cy="4795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93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Robótica educacional</a:t>
            </a:r>
          </a:p>
          <a:p>
            <a:r>
              <a:rPr lang="pt-BR" dirty="0"/>
              <a:t>Linguagem de programação visual</a:t>
            </a:r>
          </a:p>
          <a:p>
            <a:r>
              <a:rPr lang="pt-BR" dirty="0"/>
              <a:t>Otto DIY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Requisitos</a:t>
            </a:r>
          </a:p>
          <a:p>
            <a:r>
              <a:rPr lang="pt-BR" dirty="0"/>
              <a:t>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Conclusões</a:t>
            </a:r>
          </a:p>
          <a:p>
            <a:r>
              <a:rPr lang="pt-BR" dirty="0"/>
              <a:t>Sugestões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Frontend</a:t>
            </a:r>
            <a:endParaRPr lang="pt-BR" i="1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1A49B0B9-AC0E-42DD-913E-2C08C1D5E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37500"/>
              </p:ext>
            </p:extLst>
          </p:nvPr>
        </p:nvGraphicFramePr>
        <p:xfrm>
          <a:off x="1534344" y="1331640"/>
          <a:ext cx="60960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634971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Blockly.Blocks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control_waitseconds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 = {</a:t>
                      </a:r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function() {</a:t>
                      </a:r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this.appendDummyInput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.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appendField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Esperar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.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appendField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Blockly.FieldNumber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0, Infinity, 1), "seconds")</a:t>
                      </a:r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.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appendField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segundos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this.setPreviousStatement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(true, null);</a:t>
                      </a:r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this.setNextStatement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(true, null);</a:t>
                      </a:r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this.setColour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(140);</a:t>
                      </a:r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this.setTooltip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("");</a:t>
                      </a:r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this.setHelpUrl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("");</a:t>
                      </a:r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021485"/>
                  </a:ext>
                </a:extLst>
              </a:tr>
            </a:tbl>
          </a:graphicData>
        </a:graphic>
      </p:graphicFrame>
      <p:pic>
        <p:nvPicPr>
          <p:cNvPr id="19457" name="Imagem 1">
            <a:extLst>
              <a:ext uri="{FF2B5EF4-FFF2-40B4-BE49-F238E27FC236}">
                <a16:creationId xmlns:a16="http://schemas.microsoft.com/office/drawing/2014/main" id="{923B4DE7-0E42-45CF-8A2A-353C6E42D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120" y="5526360"/>
            <a:ext cx="4032448" cy="87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593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Frontend</a:t>
            </a:r>
            <a:endParaRPr lang="pt-BR" i="1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142E433D-58EF-4456-8988-952132DD7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44954"/>
              </p:ext>
            </p:extLst>
          </p:nvPr>
        </p:nvGraphicFramePr>
        <p:xfrm>
          <a:off x="1524000" y="2560320"/>
          <a:ext cx="6096000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30497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Blockly.JavaScript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control_waitseconds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 = function (block) {</a:t>
                      </a:r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let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number_seconds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block.getFieldValue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('seconds');</a:t>
                      </a:r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return `delay(${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number_seconds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1000});\n`;</a:t>
                      </a:r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36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75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Frontend</a:t>
            </a:r>
            <a:endParaRPr lang="pt-BR" i="1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E8ADD8F-F69F-47AE-BD88-A6EE68DDF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" y="1376772"/>
            <a:ext cx="9121013" cy="41044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635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Backend</a:t>
            </a:r>
            <a:endParaRPr lang="pt-BR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42B8E2-E6C0-46BE-9790-8663AA26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2" y="1003066"/>
            <a:ext cx="7838436" cy="485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16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Robô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2225C7A-01F1-46A5-A02C-38A1E2507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000" y="1159055"/>
            <a:ext cx="5360000" cy="5476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034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Robô</a:t>
            </a: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F0395068-1D15-4A18-878C-A192E887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84784"/>
            <a:ext cx="3600400" cy="473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408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AB5A738-B840-4E84-930D-B4BC4411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/>
              <a:t>Lista de tarefas</a:t>
            </a:r>
          </a:p>
          <a:p>
            <a:r>
              <a:rPr lang="pt-BR" dirty="0"/>
              <a:t>Dois exercícios com complexidades diferentes</a:t>
            </a:r>
          </a:p>
          <a:p>
            <a:r>
              <a:rPr lang="pt-BR" dirty="0"/>
              <a:t>Execução na plataforma e no </a:t>
            </a:r>
            <a:r>
              <a:rPr lang="pt-BR" dirty="0" err="1"/>
              <a:t>Scratch</a:t>
            </a:r>
            <a:endParaRPr lang="pt-BR" dirty="0"/>
          </a:p>
          <a:p>
            <a:r>
              <a:rPr lang="pt-BR" dirty="0"/>
              <a:t>Questionário de avaliação</a:t>
            </a:r>
          </a:p>
          <a:p>
            <a:r>
              <a:rPr lang="pt-BR" dirty="0"/>
              <a:t>Espaço para sugestões sobre a plataforma e </a:t>
            </a:r>
            <a:r>
              <a:rPr lang="pt-BR" dirty="0" err="1"/>
              <a:t>Scratch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2253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de Usuário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DAEEE02D-6443-47CB-9DD6-E9571A3B3A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0409593"/>
              </p:ext>
            </p:extLst>
          </p:nvPr>
        </p:nvGraphicFramePr>
        <p:xfrm>
          <a:off x="1112027" y="1320539"/>
          <a:ext cx="3456386" cy="2576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F34F3ED4-5BEC-4AFA-AAD8-57744B7C76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654275"/>
              </p:ext>
            </p:extLst>
          </p:nvPr>
        </p:nvGraphicFramePr>
        <p:xfrm>
          <a:off x="964839" y="3923029"/>
          <a:ext cx="3750761" cy="2441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8F7DD6DD-6252-4506-BBFE-355484A78B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822517"/>
              </p:ext>
            </p:extLst>
          </p:nvPr>
        </p:nvGraphicFramePr>
        <p:xfrm>
          <a:off x="4340889" y="4149080"/>
          <a:ext cx="3912096" cy="2215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374DE930-F65C-4F81-913A-09A8DA1BE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922074"/>
              </p:ext>
            </p:extLst>
          </p:nvPr>
        </p:nvGraphicFramePr>
        <p:xfrm>
          <a:off x="4527058" y="1320539"/>
          <a:ext cx="3539758" cy="2527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3184" y="188640"/>
            <a:ext cx="8445624" cy="1143000"/>
          </a:xfrm>
        </p:spPr>
        <p:txBody>
          <a:bodyPr/>
          <a:lstStyle/>
          <a:p>
            <a:r>
              <a:rPr lang="pt-BR" dirty="0"/>
              <a:t>Lista de Tarefas: Tempo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7F17247-2398-40B1-92A9-3FC686892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161312"/>
              </p:ext>
            </p:extLst>
          </p:nvPr>
        </p:nvGraphicFramePr>
        <p:xfrm>
          <a:off x="300382" y="1417320"/>
          <a:ext cx="8543236" cy="36576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387008">
                  <a:extLst>
                    <a:ext uri="{9D8B030D-6E8A-4147-A177-3AD203B41FA5}">
                      <a16:colId xmlns:a16="http://schemas.microsoft.com/office/drawing/2014/main" val="2092583348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716038372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4687214"/>
                    </a:ext>
                  </a:extLst>
                </a:gridCol>
                <a:gridCol w="2052228">
                  <a:extLst>
                    <a:ext uri="{9D8B030D-6E8A-4147-A177-3AD203B41FA5}">
                      <a16:colId xmlns:a16="http://schemas.microsoft.com/office/drawing/2014/main" val="600180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b="0" dirty="0">
                          <a:effectLst/>
                        </a:rPr>
                        <a:t>Exercício</a:t>
                      </a:r>
                      <a:endParaRPr lang="pt-BR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0">
                          <a:effectLst/>
                        </a:rPr>
                        <a:t>Tempo médio (min)</a:t>
                      </a:r>
                      <a:endParaRPr lang="pt-BR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0">
                          <a:effectLst/>
                        </a:rPr>
                        <a:t>Tempo mínimo (min)</a:t>
                      </a:r>
                      <a:endParaRPr lang="pt-BR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0" dirty="0">
                          <a:effectLst/>
                        </a:rPr>
                        <a:t>Tempo máximo (min)</a:t>
                      </a:r>
                      <a:endParaRPr lang="pt-BR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35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Exercício 1 na plataforma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2,6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4,83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2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Exercício 1 no </a:t>
                      </a:r>
                      <a:r>
                        <a:rPr lang="pt-BR" sz="2400" dirty="0" err="1">
                          <a:effectLst/>
                        </a:rPr>
                        <a:t>Scratch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1,95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1,17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3,67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644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Exercício 2 na plataforma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4,85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4,67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8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213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Exercício 2 no </a:t>
                      </a:r>
                      <a:r>
                        <a:rPr lang="pt-BR" sz="2400" dirty="0" err="1">
                          <a:effectLst/>
                        </a:rPr>
                        <a:t>Scratch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7,4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4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11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5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361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3184" y="188640"/>
            <a:ext cx="8445624" cy="1143000"/>
          </a:xfrm>
        </p:spPr>
        <p:txBody>
          <a:bodyPr/>
          <a:lstStyle/>
          <a:p>
            <a:r>
              <a:rPr lang="pt-BR" dirty="0"/>
              <a:t>Questionário: Plataforma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89F499E-4312-4E31-95EB-8DFABE8B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761617"/>
              </p:ext>
            </p:extLst>
          </p:nvPr>
        </p:nvGraphicFramePr>
        <p:xfrm>
          <a:off x="35496" y="1257846"/>
          <a:ext cx="9073008" cy="434230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040560">
                  <a:extLst>
                    <a:ext uri="{9D8B030D-6E8A-4147-A177-3AD203B41FA5}">
                      <a16:colId xmlns:a16="http://schemas.microsoft.com/office/drawing/2014/main" val="235129544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12436792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704827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908273362"/>
                    </a:ext>
                  </a:extLst>
                </a:gridCol>
                <a:gridCol w="854097">
                  <a:extLst>
                    <a:ext uri="{9D8B030D-6E8A-4147-A177-3AD203B41FA5}">
                      <a16:colId xmlns:a16="http://schemas.microsoft.com/office/drawing/2014/main" val="174860113"/>
                    </a:ext>
                  </a:extLst>
                </a:gridCol>
                <a:gridCol w="802087">
                  <a:extLst>
                    <a:ext uri="{9D8B030D-6E8A-4147-A177-3AD203B41FA5}">
                      <a16:colId xmlns:a16="http://schemas.microsoft.com/office/drawing/2014/main" val="123563512"/>
                    </a:ext>
                  </a:extLst>
                </a:gridCol>
              </a:tblGrid>
              <a:tr h="297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Pergunta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74702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pt-BR" sz="1800" dirty="0">
                          <a:effectLst/>
                        </a:rPr>
                        <a:t>Foi fácil achar os elementos na interface e entender qual sua funcionalidade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 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 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25%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75%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85063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lphaLcParenR" startAt="2"/>
                      </a:pPr>
                      <a:r>
                        <a:rPr lang="pt-BR" sz="1800" dirty="0">
                          <a:effectLst/>
                        </a:rPr>
                        <a:t>Os blocos de comando possuem descrições que permitem entender facilmente sua funcionalidade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 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37,5%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62,5%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010817"/>
                  </a:ext>
                </a:extLst>
              </a:tr>
              <a:tr h="833224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lphaLcParenR" startAt="3"/>
                      </a:pPr>
                      <a:r>
                        <a:rPr lang="pt-BR" sz="1800" dirty="0">
                          <a:effectLst/>
                        </a:rPr>
                        <a:t>A variedade de blocos é suficiente para aplicar todos os exercícios iniciais de lógica de programação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 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12,5%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25%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62,5%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708149"/>
                  </a:ext>
                </a:extLst>
              </a:tr>
              <a:tr h="606936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lphaLcParenR" startAt="4"/>
                      </a:pPr>
                      <a:r>
                        <a:rPr lang="pt-BR" sz="1800" dirty="0">
                          <a:effectLst/>
                        </a:rPr>
                        <a:t>O programa executou sem apresentar erros e travamentos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12,5%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37,5%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37,5%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12,5%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7951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lphaLcParenR" startAt="5"/>
                      </a:pPr>
                      <a:r>
                        <a:rPr lang="pt-BR" sz="1800" dirty="0">
                          <a:effectLst/>
                        </a:rPr>
                        <a:t>A execução do robô é condizente com o texto dos blocos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25%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12,5%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25%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25%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12,5%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918643"/>
                  </a:ext>
                </a:extLst>
              </a:tr>
              <a:tr h="629899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lphaLcParenR" startAt="6"/>
                      </a:pPr>
                      <a:r>
                        <a:rPr lang="pt-BR" sz="1800" dirty="0">
                          <a:effectLst/>
                        </a:rPr>
                        <a:t>Observar a execução do robô aumenta o interesse por criar novos programas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 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 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 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25%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75%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817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34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Ambiente onde a tecnologia é facilmente percebida</a:t>
            </a:r>
          </a:p>
          <a:p>
            <a:r>
              <a:rPr lang="pt-BR" dirty="0"/>
              <a:t>Carência de conhecimento e interesse nessa área</a:t>
            </a:r>
          </a:p>
          <a:p>
            <a:r>
              <a:rPr lang="pt-BR" dirty="0"/>
              <a:t>Ausência de computação no ensino fundamental</a:t>
            </a:r>
          </a:p>
          <a:p>
            <a:r>
              <a:rPr lang="pt-BR" dirty="0"/>
              <a:t>A robótica educacional é uma alternativa para o problema, com apelo lúdico</a:t>
            </a:r>
          </a:p>
          <a:p>
            <a:r>
              <a:rPr lang="pt-BR" dirty="0"/>
              <a:t>Recursos poucos utilizados no cenário nacional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3184" y="188640"/>
            <a:ext cx="8445624" cy="1143000"/>
          </a:xfrm>
        </p:spPr>
        <p:txBody>
          <a:bodyPr/>
          <a:lstStyle/>
          <a:p>
            <a:r>
              <a:rPr lang="pt-BR" dirty="0"/>
              <a:t>Questionário: </a:t>
            </a:r>
            <a:r>
              <a:rPr lang="pt-BR" dirty="0" err="1"/>
              <a:t>Scratch</a:t>
            </a: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89F499E-4312-4E31-95EB-8DFABE8B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7950"/>
              </p:ext>
            </p:extLst>
          </p:nvPr>
        </p:nvGraphicFramePr>
        <p:xfrm>
          <a:off x="35496" y="1257846"/>
          <a:ext cx="9073008" cy="434230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040560">
                  <a:extLst>
                    <a:ext uri="{9D8B030D-6E8A-4147-A177-3AD203B41FA5}">
                      <a16:colId xmlns:a16="http://schemas.microsoft.com/office/drawing/2014/main" val="235129544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12436792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704827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908273362"/>
                    </a:ext>
                  </a:extLst>
                </a:gridCol>
                <a:gridCol w="854097">
                  <a:extLst>
                    <a:ext uri="{9D8B030D-6E8A-4147-A177-3AD203B41FA5}">
                      <a16:colId xmlns:a16="http://schemas.microsoft.com/office/drawing/2014/main" val="174860113"/>
                    </a:ext>
                  </a:extLst>
                </a:gridCol>
                <a:gridCol w="802087">
                  <a:extLst>
                    <a:ext uri="{9D8B030D-6E8A-4147-A177-3AD203B41FA5}">
                      <a16:colId xmlns:a16="http://schemas.microsoft.com/office/drawing/2014/main" val="123563512"/>
                    </a:ext>
                  </a:extLst>
                </a:gridCol>
              </a:tblGrid>
              <a:tr h="297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Pergunta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74702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pt-BR" sz="1800" dirty="0">
                          <a:effectLst/>
                        </a:rPr>
                        <a:t>Foi fácil achar os elementos na interface e entender qual sua funcionalidade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12,5%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12,5%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85063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lphaLcParenR" startAt="2"/>
                      </a:pPr>
                      <a:r>
                        <a:rPr lang="pt-BR" sz="1800" dirty="0">
                          <a:effectLst/>
                        </a:rPr>
                        <a:t>Os blocos de comando possuem descrições que permitem entender facilmente sua funcionalidade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12,5%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12,5%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37,5%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10817"/>
                  </a:ext>
                </a:extLst>
              </a:tr>
              <a:tr h="833224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lphaLcParenR" startAt="3"/>
                      </a:pPr>
                      <a:r>
                        <a:rPr lang="pt-BR" sz="1800" dirty="0">
                          <a:effectLst/>
                        </a:rPr>
                        <a:t>A variedade de blocos é suficiente para aplicar todos os exercícios iniciais de lógica de programação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12,5%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12,5%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37,5%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37,5%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708149"/>
                  </a:ext>
                </a:extLst>
              </a:tr>
              <a:tr h="606936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lphaLcParenR" startAt="4"/>
                      </a:pPr>
                      <a:r>
                        <a:rPr lang="pt-BR" sz="1800" dirty="0">
                          <a:effectLst/>
                        </a:rPr>
                        <a:t>O programa executou sem apresentar erros e travamentos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37,5%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37,5%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7951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lphaLcParenR" startAt="5"/>
                      </a:pPr>
                      <a:r>
                        <a:rPr lang="pt-BR" sz="1800" dirty="0">
                          <a:effectLst/>
                        </a:rPr>
                        <a:t>A execução da animação é condizente com o texto dos blocos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918643"/>
                  </a:ext>
                </a:extLst>
              </a:tr>
              <a:tr h="629899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lphaLcParenR" startAt="6"/>
                      </a:pPr>
                      <a:r>
                        <a:rPr lang="pt-BR" sz="1800" dirty="0">
                          <a:effectLst/>
                        </a:rPr>
                        <a:t>Observar a execução da animação aumenta o interesse por criar novos programas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12,5%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37,5%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817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440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428" y="193204"/>
            <a:ext cx="8697144" cy="1143000"/>
          </a:xfrm>
        </p:spPr>
        <p:txBody>
          <a:bodyPr/>
          <a:lstStyle/>
          <a:p>
            <a:r>
              <a:rPr lang="pt-BR" dirty="0"/>
              <a:t>Pontos Positivos da Plataforma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395E042-9CC6-4911-8761-A6BCBD31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/>
              <a:t>Interface intuitiva</a:t>
            </a:r>
          </a:p>
          <a:p>
            <a:r>
              <a:rPr lang="pt-BR" dirty="0"/>
              <a:t>Simplicidade</a:t>
            </a:r>
          </a:p>
          <a:p>
            <a:r>
              <a:rPr lang="pt-BR" dirty="0"/>
              <a:t>Uso de robótica</a:t>
            </a:r>
          </a:p>
          <a:p>
            <a:r>
              <a:rPr lang="pt-BR" dirty="0"/>
              <a:t>Auxílio no ensino de lógica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1456929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760" y="193204"/>
            <a:ext cx="8892480" cy="1143000"/>
          </a:xfrm>
        </p:spPr>
        <p:txBody>
          <a:bodyPr/>
          <a:lstStyle/>
          <a:p>
            <a:r>
              <a:rPr lang="pt-BR" dirty="0"/>
              <a:t>Pontos Negativos da Plataforma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395E042-9CC6-4911-8761-A6BCBD31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/>
              <a:t>Baixa quantidade de blocos</a:t>
            </a:r>
          </a:p>
          <a:p>
            <a:r>
              <a:rPr lang="pt-BR" dirty="0"/>
              <a:t>Instabilidade na gravação dos programas no robô</a:t>
            </a:r>
          </a:p>
          <a:p>
            <a:r>
              <a:rPr lang="pt-BR" dirty="0"/>
              <a:t>Dificuldades ao ler as opções de alguns blocos</a:t>
            </a:r>
          </a:p>
        </p:txBody>
      </p:sp>
    </p:spTree>
    <p:extLst>
      <p:ext uri="{BB962C8B-B14F-4D97-AF65-F5344CB8AC3E}">
        <p14:creationId xmlns:p14="http://schemas.microsoft.com/office/powerpoint/2010/main" val="3716429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Positivos do </a:t>
            </a:r>
            <a:r>
              <a:rPr lang="pt-BR" dirty="0" err="1"/>
              <a:t>Scratch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395E042-9CC6-4911-8761-A6BCBD31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/>
              <a:t>Interface intuitiva</a:t>
            </a:r>
          </a:p>
          <a:p>
            <a:r>
              <a:rPr lang="pt-BR" dirty="0"/>
              <a:t>Simplicidade</a:t>
            </a:r>
          </a:p>
          <a:p>
            <a:r>
              <a:rPr lang="pt-BR" dirty="0"/>
              <a:t>Auxílio no ensino de lógica de programação</a:t>
            </a:r>
          </a:p>
          <a:p>
            <a:r>
              <a:rPr lang="pt-BR" b="1" dirty="0"/>
              <a:t>Grande quantidade de blocos</a:t>
            </a:r>
          </a:p>
        </p:txBody>
      </p:sp>
    </p:spTree>
    <p:extLst>
      <p:ext uri="{BB962C8B-B14F-4D97-AF65-F5344CB8AC3E}">
        <p14:creationId xmlns:p14="http://schemas.microsoft.com/office/powerpoint/2010/main" val="2236920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Negativos do </a:t>
            </a:r>
            <a:r>
              <a:rPr lang="pt-BR" dirty="0" err="1"/>
              <a:t>Scratch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395E042-9CC6-4911-8761-A6BCBD31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/>
              <a:t>Dificuldade em encontrar blocos</a:t>
            </a:r>
          </a:p>
          <a:p>
            <a:r>
              <a:rPr lang="pt-BR" dirty="0"/>
              <a:t>Dificuldade de criar um programa sem haver explicação prévia</a:t>
            </a:r>
          </a:p>
          <a:p>
            <a:r>
              <a:rPr lang="pt-BR" dirty="0"/>
              <a:t>Animações de execução muito simples</a:t>
            </a:r>
          </a:p>
        </p:txBody>
      </p:sp>
    </p:spTree>
    <p:extLst>
      <p:ext uri="{BB962C8B-B14F-4D97-AF65-F5344CB8AC3E}">
        <p14:creationId xmlns:p14="http://schemas.microsoft.com/office/powerpoint/2010/main" val="2693491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041880C-BE9B-4D0D-8114-B84CA7A8C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091325"/>
              </p:ext>
            </p:extLst>
          </p:nvPr>
        </p:nvGraphicFramePr>
        <p:xfrm>
          <a:off x="107504" y="1397000"/>
          <a:ext cx="8928992" cy="375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6704">
                  <a:extLst>
                    <a:ext uri="{9D8B030D-6E8A-4147-A177-3AD203B41FA5}">
                      <a16:colId xmlns:a16="http://schemas.microsoft.com/office/drawing/2014/main" val="4134579695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683393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/>
                        <a:t>Objetivo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Resultado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3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B050"/>
                        </a:buClr>
                        <a:buNone/>
                      </a:pPr>
                      <a:r>
                        <a:rPr lang="pt-BR" sz="2400" dirty="0"/>
                        <a:t>Plataforma de programação visual baseada em blocos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Atendido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56554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Suporte ao ensino de lógica de programação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Atendido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182281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Uso da robótica educacional com Esp8266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Atendido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28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Execução direta pela plataforma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Atendido parcialmente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3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661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31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Relevantes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Apresentação do projeto Otto DIY</a:t>
            </a:r>
          </a:p>
          <a:p>
            <a:r>
              <a:rPr lang="pt-BR" dirty="0"/>
              <a:t>Uso do Esp8266 no Otto DIY</a:t>
            </a:r>
          </a:p>
        </p:txBody>
      </p:sp>
    </p:spTree>
    <p:extLst>
      <p:ext uri="{BB962C8B-B14F-4D97-AF65-F5344CB8AC3E}">
        <p14:creationId xmlns:p14="http://schemas.microsoft.com/office/powerpoint/2010/main" val="3164108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Protocolo MQTT na rotina de atualização do </a:t>
            </a:r>
            <a:r>
              <a:rPr lang="pt-BR" i="1" dirty="0"/>
              <a:t>firmware</a:t>
            </a:r>
          </a:p>
          <a:p>
            <a:r>
              <a:rPr lang="pt-BR" dirty="0"/>
              <a:t>Novos blocos de ações para o robô</a:t>
            </a:r>
          </a:p>
          <a:p>
            <a:r>
              <a:rPr lang="pt-BR" dirty="0"/>
              <a:t>Novos blocos de lógica de programação</a:t>
            </a:r>
          </a:p>
          <a:p>
            <a:r>
              <a:rPr lang="pt-BR" dirty="0"/>
              <a:t>Atualização do </a:t>
            </a:r>
            <a:r>
              <a:rPr lang="pt-BR" i="1" dirty="0"/>
              <a:t>firmware</a:t>
            </a:r>
            <a:r>
              <a:rPr lang="pt-BR" dirty="0"/>
              <a:t> via cabo USB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3899081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6234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Desenvolvimento de uma plataforma para programação visual baseada em blocos para suporte ao ensino de lógica de programação nas escolas com o auxílio de robótica educacional, usando o microcontrolador Esp8266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/>
          <a:lstStyle/>
          <a:p>
            <a:r>
              <a:rPr lang="pt-BR" dirty="0"/>
              <a:t>PLATAFORMA DE PROGRAMAÇÃO VISUAL PARA ESP8266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55576" y="4077072"/>
            <a:ext cx="7232848" cy="1752600"/>
          </a:xfrm>
        </p:spPr>
        <p:txBody>
          <a:bodyPr>
            <a:normAutofit fontScale="92500"/>
          </a:bodyPr>
          <a:lstStyle/>
          <a:p>
            <a:r>
              <a:rPr lang="pt-BR" dirty="0"/>
              <a:t>Aluno: Roberto Luiz Debarba</a:t>
            </a:r>
          </a:p>
          <a:p>
            <a:endParaRPr lang="pt-BR" dirty="0"/>
          </a:p>
          <a:p>
            <a:r>
              <a:rPr lang="pt-BR" dirty="0"/>
              <a:t>Orientador: Miguel Alexandre </a:t>
            </a:r>
            <a:r>
              <a:rPr lang="pt-BR" dirty="0" err="1"/>
              <a:t>Wisintainer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42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Disponibilizar uma plataforma de programação visual baseada em blocos</a:t>
            </a:r>
          </a:p>
          <a:p>
            <a:r>
              <a:rPr lang="pt-BR" dirty="0"/>
              <a:t>Permitir a execução dos programas desenvolvidos no microcontrolador Esp8266</a:t>
            </a:r>
          </a:p>
          <a:p>
            <a:r>
              <a:rPr lang="pt-BR" dirty="0"/>
              <a:t>Garantir a execução dos programas de forma direta, sem a necessidade do usuário interagir com programas terceiros</a:t>
            </a:r>
          </a:p>
        </p:txBody>
      </p:sp>
    </p:spTree>
    <p:extLst>
      <p:ext uri="{BB962C8B-B14F-4D97-AF65-F5344CB8AC3E}">
        <p14:creationId xmlns:p14="http://schemas.microsoft.com/office/powerpoint/2010/main" val="88739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Robótica Educacional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31640"/>
            <a:ext cx="8229600" cy="4680520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Forma de viabilizar o conhecimento e estimular a criatividade e a experimentação com um forte apelo lúdico</a:t>
            </a:r>
          </a:p>
          <a:p>
            <a:r>
              <a:rPr lang="pt-BR" dirty="0"/>
              <a:t>Com os últimos avanços em tecnologia, o preço dos recursos permite aos educadores utilizarem a robótica</a:t>
            </a:r>
          </a:p>
          <a:p>
            <a:r>
              <a:rPr lang="pt-BR" dirty="0"/>
              <a:t>1ª categoria: aprendizado de robótica</a:t>
            </a:r>
          </a:p>
          <a:p>
            <a:r>
              <a:rPr lang="pt-BR" dirty="0"/>
              <a:t>2ª categoria: robótica como recurso tecnológico na aprendizagem de conceitos interdisciplinares</a:t>
            </a:r>
          </a:p>
          <a:p>
            <a:r>
              <a:rPr lang="pt-BR" dirty="0"/>
              <a:t>3ª categoria: integração das duas categorias anteriores</a:t>
            </a:r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/>
          <a:lstStyle/>
          <a:p>
            <a:r>
              <a:rPr lang="pt-BR" dirty="0"/>
              <a:t>Linguagem de Programação Visual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 sintaxe (semanticamente significativa) inclui expressões visuais</a:t>
            </a:r>
          </a:p>
          <a:p>
            <a:r>
              <a:rPr lang="pt-BR" dirty="0"/>
              <a:t>A dificuldade de compreensão da sintaxe das linguagens de programação e a falta de conexão dos programas desenvolvidos com os interesses contribuiu para o insucesso da inserção da computação em sala de aula</a:t>
            </a:r>
          </a:p>
          <a:p>
            <a:r>
              <a:rPr lang="pt-BR" dirty="0"/>
              <a:t>A maioria das pessoas veem a programação como uma atividade técnica e restrita</a:t>
            </a:r>
          </a:p>
          <a:p>
            <a:r>
              <a:rPr lang="pt-BR" dirty="0" err="1"/>
              <a:t>Scratch</a:t>
            </a:r>
            <a:r>
              <a:rPr lang="pt-BR" dirty="0"/>
              <a:t> como ferramenta de programação baseada em blocos</a:t>
            </a:r>
          </a:p>
        </p:txBody>
      </p:sp>
    </p:spTree>
    <p:extLst>
      <p:ext uri="{BB962C8B-B14F-4D97-AF65-F5344CB8AC3E}">
        <p14:creationId xmlns:p14="http://schemas.microsoft.com/office/powerpoint/2010/main" val="362346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Otto DIY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31640"/>
            <a:ext cx="8229600" cy="4680520"/>
          </a:xfrm>
        </p:spPr>
        <p:txBody>
          <a:bodyPr>
            <a:normAutofit fontScale="92500"/>
          </a:bodyPr>
          <a:lstStyle/>
          <a:p>
            <a:r>
              <a:rPr lang="pt-BR" dirty="0"/>
              <a:t>Robô interativo que qualquer pessoa pode construir</a:t>
            </a:r>
          </a:p>
          <a:p>
            <a:r>
              <a:rPr lang="pt-BR" dirty="0"/>
              <a:t>Possui código aberto permitindo modificação e construção da própria versão</a:t>
            </a:r>
          </a:p>
          <a:p>
            <a:r>
              <a:rPr lang="pt-BR" dirty="0"/>
              <a:t>Usa uma linguagem de programação visual baseada em blocos ou C++ com o framework Arduino</a:t>
            </a:r>
          </a:p>
          <a:p>
            <a:r>
              <a:rPr lang="pt-BR" dirty="0"/>
              <a:t>Custo total dos componentes: R$311,50</a:t>
            </a:r>
          </a:p>
          <a:p>
            <a:r>
              <a:rPr lang="pt-BR" dirty="0"/>
              <a:t>Custo do kit oficial: €49.99 (R$228,87)</a:t>
            </a:r>
          </a:p>
        </p:txBody>
      </p:sp>
    </p:spTree>
    <p:extLst>
      <p:ext uri="{BB962C8B-B14F-4D97-AF65-F5344CB8AC3E}">
        <p14:creationId xmlns:p14="http://schemas.microsoft.com/office/powerpoint/2010/main" val="298135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Otto DIY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955ECB-A687-49DC-85BF-EA0CEEDD6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303518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m 1">
            <a:extLst>
              <a:ext uri="{FF2B5EF4-FFF2-40B4-BE49-F238E27FC236}">
                <a16:creationId xmlns:a16="http://schemas.microsoft.com/office/drawing/2014/main" id="{B9EE3A30-D11E-492D-BE25-18FAA6F86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03209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05563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1286</Words>
  <Application>Microsoft Office PowerPoint</Application>
  <PresentationFormat>Apresentação na tela (4:3)</PresentationFormat>
  <Paragraphs>261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3" baseType="lpstr">
      <vt:lpstr>Arial</vt:lpstr>
      <vt:lpstr>Times New Roman</vt:lpstr>
      <vt:lpstr>Design padrão</vt:lpstr>
      <vt:lpstr>PLATAFORMA DE PROGRAMAÇÃO VISUAL PARA ESP8266</vt:lpstr>
      <vt:lpstr>Roteiro</vt:lpstr>
      <vt:lpstr>Introdução</vt:lpstr>
      <vt:lpstr>Objetivo Geral</vt:lpstr>
      <vt:lpstr>Objetivos Específicos</vt:lpstr>
      <vt:lpstr>Robótica Educacional</vt:lpstr>
      <vt:lpstr>Linguagem de Programação Visual</vt:lpstr>
      <vt:lpstr>Otto DIY</vt:lpstr>
      <vt:lpstr>Otto DIY</vt:lpstr>
      <vt:lpstr>Trabalhos Correlatos: Scratch</vt:lpstr>
      <vt:lpstr>Trabalhos Correlatos: Scratchboard</vt:lpstr>
      <vt:lpstr>Trabalhos Correlatos: Micro:bit</vt:lpstr>
      <vt:lpstr>Requisitos Funcionais</vt:lpstr>
      <vt:lpstr>Requisitos Funcionais</vt:lpstr>
      <vt:lpstr>Requisitos Não Funcionais</vt:lpstr>
      <vt:lpstr>Requisitos Não Funcionais</vt:lpstr>
      <vt:lpstr>Especificação</vt:lpstr>
      <vt:lpstr>Especificação</vt:lpstr>
      <vt:lpstr>Especificação</vt:lpstr>
      <vt:lpstr>Frontend</vt:lpstr>
      <vt:lpstr>Frontend</vt:lpstr>
      <vt:lpstr>Frontend</vt:lpstr>
      <vt:lpstr>Backend</vt:lpstr>
      <vt:lpstr>Robô</vt:lpstr>
      <vt:lpstr>Robô</vt:lpstr>
      <vt:lpstr>Análise dos Resultados</vt:lpstr>
      <vt:lpstr>Perfil de Usuário</vt:lpstr>
      <vt:lpstr>Lista de Tarefas: Tempo</vt:lpstr>
      <vt:lpstr>Questionário: Plataforma</vt:lpstr>
      <vt:lpstr>Questionário: Scratch</vt:lpstr>
      <vt:lpstr>Pontos Positivos da Plataforma</vt:lpstr>
      <vt:lpstr>Pontos Negativos da Plataforma</vt:lpstr>
      <vt:lpstr>Pontos Positivos do Scratch</vt:lpstr>
      <vt:lpstr>Pontos Negativos do Scratch</vt:lpstr>
      <vt:lpstr>Conclusões</vt:lpstr>
      <vt:lpstr>Pontos Relevantes</vt:lpstr>
      <vt:lpstr>Sugestões</vt:lpstr>
      <vt:lpstr>Demonstração</vt:lpstr>
      <vt:lpstr>Obrigado</vt:lpstr>
      <vt:lpstr>PLATAFORMA DE PROGRAMAÇÃO VISUAL PARA ESP8266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Roberto Debarba</cp:lastModifiedBy>
  <cp:revision>235</cp:revision>
  <dcterms:created xsi:type="dcterms:W3CDTF">2012-05-08T00:10:24Z</dcterms:created>
  <dcterms:modified xsi:type="dcterms:W3CDTF">2019-12-11T11:02:31Z</dcterms:modified>
</cp:coreProperties>
</file>