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7" r:id="rId3"/>
    <p:sldId id="279" r:id="rId4"/>
    <p:sldId id="280" r:id="rId5"/>
    <p:sldId id="281" r:id="rId6"/>
    <p:sldId id="282" r:id="rId7"/>
    <p:sldId id="283" r:id="rId8"/>
    <p:sldId id="273" r:id="rId9"/>
    <p:sldId id="285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6" autoAdjust="0"/>
  </p:normalViewPr>
  <p:slideViewPr>
    <p:cSldViewPr>
      <p:cViewPr varScale="1">
        <p:scale>
          <a:sx n="71" d="100"/>
          <a:sy n="71" d="100"/>
        </p:scale>
        <p:origin x="6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4F6491-BCB6-4F9F-B2FA-AA85F9CC1DED}" type="datetime1">
              <a:rPr lang="pt-BR" smtClean="0"/>
              <a:t>19/11/2018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FD16E5-8584-4ADE-9756-9BF3F1D110FE}" type="datetime1">
              <a:rPr lang="pt-BR" smtClean="0"/>
              <a:t>19/11/2018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318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525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1380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030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65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553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4638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390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509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92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230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5510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8976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410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844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91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493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1424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51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0199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80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011DC5-64E4-4D9F-9396-40D041ABB853}" type="datetime1">
              <a:rPr lang="pt-BR" smtClean="0"/>
              <a:t>19/11/2018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F754A6-01A6-4024-812A-88A4DE949BCC}" type="datetime1">
              <a:rPr lang="pt-BR" smtClean="0"/>
              <a:t>19/11/2018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697C76-2C81-42C1-8EF0-70F1E4E0E8C4}" type="datetime1">
              <a:rPr lang="pt-BR" smtClean="0"/>
              <a:t>19/11/2018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B94399-031D-4E95-A551-3197B5796E90}" type="datetime1">
              <a:rPr lang="pt-BR" smtClean="0"/>
              <a:t>19/11/2018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8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7198CC-B2AE-4B96-972E-3492F5906793}" type="datetime1">
              <a:rPr lang="pt-BR" smtClean="0"/>
              <a:t>19/11/2018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37A5-6704-4004-8698-6E13E8DCBE44}" type="datetime1">
              <a:rPr lang="pt-BR" smtClean="0"/>
              <a:t>19/11/2018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844F7-198C-48B0-BBCA-5B7E09CFC606}" type="datetime1">
              <a:rPr lang="pt-BR" smtClean="0"/>
              <a:t>19/11/2018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E40687-67BE-474D-800A-47EB268B95AE}" type="datetime1">
              <a:rPr lang="pt-BR" smtClean="0"/>
              <a:t>19/11/2018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4D3837-A981-4DF2-8B27-33ED82ED37E5}" type="datetime1">
              <a:rPr lang="pt-BR" smtClean="0"/>
              <a:t>19/11/2018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67B9A71C-AF4A-4C16-989A-8B023D8EA3DE}" type="datetime1">
              <a:rPr lang="pt-BR" smtClean="0"/>
              <a:t>19/11/2018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microsoft.com/office/2007/relationships/hdphoto" Target="../media/hdphoto1.wdp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microsoft.com/office/2007/relationships/hdphoto" Target="../media/hdphoto1.wdp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microsoft.com/office/2007/relationships/hdphoto" Target="../media/hdphoto1.wdp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microsoft.com/office/2007/relationships/hdphoto" Target="../media/hdphoto1.wdp"/><Relationship Id="rId9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3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microsoft.com/office/2007/relationships/hdphoto" Target="../media/hdphoto1.wdp"/><Relationship Id="rId9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microsoft.com/office/2007/relationships/hdphoto" Target="../media/hdphoto1.wdp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microsoft.com/office/2007/relationships/hdphoto" Target="../media/hdphoto1.wdp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microsoft.com/office/2007/relationships/hdphoto" Target="../media/hdphoto1.wdp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err="1">
                <a:latin typeface="OCR A Extended" panose="02010509020102010303" pitchFamily="50" charset="0"/>
              </a:rPr>
              <a:t>Definitive</a:t>
            </a:r>
            <a:r>
              <a:rPr lang="pt-BR" dirty="0">
                <a:latin typeface="OCR A Extended" panose="02010509020102010303" pitchFamily="50" charset="0"/>
              </a:rPr>
              <a:t> </a:t>
            </a:r>
            <a:r>
              <a:rPr lang="pt-BR" dirty="0" err="1">
                <a:latin typeface="OCR A Extended" panose="02010509020102010303" pitchFamily="50" charset="0"/>
              </a:rPr>
              <a:t>Regression</a:t>
            </a:r>
            <a:endParaRPr lang="pt-BR" dirty="0">
              <a:latin typeface="OCR A Extended" panose="02010509020102010303" pitchFamily="50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9146231" cy="474836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>
                <a:latin typeface="OCR A Extended" panose="02010509020102010303" pitchFamily="50" charset="0"/>
              </a:rPr>
              <a:t>Regressão Linear com Multivariáveis e Regressão Polinomial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BFF78889-8BE2-4DF6-9C48-CC9935C4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79075" y="-225152"/>
            <a:ext cx="12771075" cy="144400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81977D9-674B-4D8A-9FEF-FB969485DF77}"/>
              </a:ext>
            </a:extLst>
          </p:cNvPr>
          <p:cNvSpPr txBox="1">
            <a:spLocks/>
          </p:cNvSpPr>
          <p:nvPr/>
        </p:nvSpPr>
        <p:spPr>
          <a:xfrm>
            <a:off x="695400" y="404664"/>
            <a:ext cx="10515600" cy="673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Gradient</a:t>
            </a:r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Descent</a:t>
            </a:r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multiple</a:t>
            </a:r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features</a:t>
            </a:r>
            <a:endParaRPr lang="pt-BR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ED75EA7-00D7-4F3D-9293-38252500ED7F}"/>
              </a:ext>
            </a:extLst>
          </p:cNvPr>
          <p:cNvSpPr txBox="1"/>
          <p:nvPr/>
        </p:nvSpPr>
        <p:spPr>
          <a:xfrm flipH="1">
            <a:off x="713257" y="1557293"/>
            <a:ext cx="27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Anteriormente (n=1)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8CC9055D-FE8E-44DC-BF8C-7E87085678B2}"/>
                  </a:ext>
                </a:extLst>
              </p:cNvPr>
              <p:cNvSpPr txBox="1"/>
              <p:nvPr/>
            </p:nvSpPr>
            <p:spPr>
              <a:xfrm>
                <a:off x="949954" y="2487970"/>
                <a:ext cx="4042752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8CC9055D-FE8E-44DC-BF8C-7E8708567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54" y="2487970"/>
                <a:ext cx="4042752" cy="840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>
            <a:extLst>
              <a:ext uri="{FF2B5EF4-FFF2-40B4-BE49-F238E27FC236}">
                <a16:creationId xmlns:a16="http://schemas.microsoft.com/office/drawing/2014/main" id="{5F99DD55-BF6B-49CD-8FDD-A8E5120CB00F}"/>
              </a:ext>
            </a:extLst>
          </p:cNvPr>
          <p:cNvSpPr txBox="1"/>
          <p:nvPr/>
        </p:nvSpPr>
        <p:spPr>
          <a:xfrm flipH="1">
            <a:off x="776656" y="2095787"/>
            <a:ext cx="2548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err="1">
                <a:solidFill>
                  <a:schemeClr val="bg1"/>
                </a:solidFill>
                <a:latin typeface="Consolas" panose="020B0609020204030204" pitchFamily="49" charset="0"/>
              </a:rPr>
              <a:t>Repeat</a:t>
            </a:r>
            <a:r>
              <a:rPr lang="pt-BR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8390EE9-47E2-4D2D-AFA3-6C3CBEC16904}"/>
              </a:ext>
            </a:extLst>
          </p:cNvPr>
          <p:cNvSpPr txBox="1"/>
          <p:nvPr/>
        </p:nvSpPr>
        <p:spPr>
          <a:xfrm flipH="1">
            <a:off x="713257" y="4918225"/>
            <a:ext cx="4284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} simultaneamente para j = 0, ..., n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7146A53F-FE43-4FA0-A999-25C2026FEE80}"/>
                  </a:ext>
                </a:extLst>
              </p:cNvPr>
              <p:cNvSpPr txBox="1"/>
              <p:nvPr/>
            </p:nvSpPr>
            <p:spPr>
              <a:xfrm>
                <a:off x="949954" y="3694966"/>
                <a:ext cx="4641990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7146A53F-FE43-4FA0-A999-25C2026FE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54" y="3694966"/>
                <a:ext cx="4641990" cy="840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aixaDeTexto 37">
            <a:extLst>
              <a:ext uri="{FF2B5EF4-FFF2-40B4-BE49-F238E27FC236}">
                <a16:creationId xmlns:a16="http://schemas.microsoft.com/office/drawing/2014/main" id="{699785CB-413E-49AE-B607-D3C5A362E095}"/>
              </a:ext>
            </a:extLst>
          </p:cNvPr>
          <p:cNvSpPr txBox="1"/>
          <p:nvPr/>
        </p:nvSpPr>
        <p:spPr>
          <a:xfrm flipH="1">
            <a:off x="6504982" y="1544187"/>
            <a:ext cx="32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Novo algoritmo (n &gt;= 1)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11552A3-624B-4AAA-9B3F-B3DCEA9B474F}"/>
              </a:ext>
            </a:extLst>
          </p:cNvPr>
          <p:cNvSpPr txBox="1"/>
          <p:nvPr/>
        </p:nvSpPr>
        <p:spPr>
          <a:xfrm flipH="1">
            <a:off x="6600056" y="3529736"/>
            <a:ext cx="4284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} simultaneamente para j = 0, ..., n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DAE77707-A283-4C06-938A-424A14F16DAA}"/>
                  </a:ext>
                </a:extLst>
              </p:cNvPr>
              <p:cNvSpPr txBox="1"/>
              <p:nvPr/>
            </p:nvSpPr>
            <p:spPr>
              <a:xfrm>
                <a:off x="6744072" y="2487970"/>
                <a:ext cx="4641990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sSubSup>
                        <m:sSubSup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DAE77707-A283-4C06-938A-424A14F16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2487970"/>
                <a:ext cx="4641990" cy="840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ixaDeTexto 40">
            <a:extLst>
              <a:ext uri="{FF2B5EF4-FFF2-40B4-BE49-F238E27FC236}">
                <a16:creationId xmlns:a16="http://schemas.microsoft.com/office/drawing/2014/main" id="{8AA73BA8-119B-4F44-AF26-3F8C2E80084B}"/>
              </a:ext>
            </a:extLst>
          </p:cNvPr>
          <p:cNvSpPr txBox="1"/>
          <p:nvPr/>
        </p:nvSpPr>
        <p:spPr>
          <a:xfrm flipH="1">
            <a:off x="6600056" y="2127206"/>
            <a:ext cx="2548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err="1">
                <a:solidFill>
                  <a:schemeClr val="bg1"/>
                </a:solidFill>
                <a:latin typeface="Consolas" panose="020B0609020204030204" pitchFamily="49" charset="0"/>
              </a:rPr>
              <a:t>Repeat</a:t>
            </a:r>
            <a:r>
              <a:rPr lang="pt-BR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CBAA6E56-10DF-4F6A-8B2E-B0C3FB9E2035}"/>
                  </a:ext>
                </a:extLst>
              </p:cNvPr>
              <p:cNvSpPr/>
              <p:nvPr/>
            </p:nvSpPr>
            <p:spPr>
              <a:xfrm>
                <a:off x="10341802" y="1652753"/>
                <a:ext cx="1044260" cy="6964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CBAA6E56-10DF-4F6A-8B2E-B0C3FB9E2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1802" y="1652753"/>
                <a:ext cx="1044260" cy="6964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tângulo 42">
            <a:extLst>
              <a:ext uri="{FF2B5EF4-FFF2-40B4-BE49-F238E27FC236}">
                <a16:creationId xmlns:a16="http://schemas.microsoft.com/office/drawing/2014/main" id="{E04D8F06-9018-4CA6-96E4-F4E12A81CBD7}"/>
              </a:ext>
            </a:extLst>
          </p:cNvPr>
          <p:cNvSpPr/>
          <p:nvPr/>
        </p:nvSpPr>
        <p:spPr>
          <a:xfrm>
            <a:off x="8027000" y="2434341"/>
            <a:ext cx="3037552" cy="97879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6A95AB3-A386-45A1-B8A1-4D15366F1CC1}"/>
              </a:ext>
            </a:extLst>
          </p:cNvPr>
          <p:cNvCxnSpPr>
            <a:cxnSpLocks/>
          </p:cNvCxnSpPr>
          <p:nvPr/>
        </p:nvCxnSpPr>
        <p:spPr>
          <a:xfrm flipV="1">
            <a:off x="9912425" y="2121270"/>
            <a:ext cx="429377" cy="31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D9F34866-5E9F-4750-B8BF-331321E80A41}"/>
              </a:ext>
            </a:extLst>
          </p:cNvPr>
          <p:cNvCxnSpPr>
            <a:cxnSpLocks/>
          </p:cNvCxnSpPr>
          <p:nvPr/>
        </p:nvCxnSpPr>
        <p:spPr>
          <a:xfrm>
            <a:off x="5879976" y="1652753"/>
            <a:ext cx="0" cy="4405093"/>
          </a:xfrm>
          <a:prstGeom prst="line">
            <a:avLst/>
          </a:prstGeom>
          <a:ln w="19050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AF1D48-EEB8-4918-8B18-E1AE76847060}"/>
                  </a:ext>
                </a:extLst>
              </p:cNvPr>
              <p:cNvSpPr txBox="1"/>
              <p:nvPr/>
            </p:nvSpPr>
            <p:spPr>
              <a:xfrm>
                <a:off x="6733401" y="4091971"/>
                <a:ext cx="4641990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sSubSup>
                        <m:sSubSupPr>
                          <m:ctrlP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AF1D48-EEB8-4918-8B18-E1AE76847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401" y="4091971"/>
                <a:ext cx="4641990" cy="6721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24C52102-16B0-4748-8AD4-A9F7B0BED37D}"/>
                  </a:ext>
                </a:extLst>
              </p:cNvPr>
              <p:cNvSpPr txBox="1"/>
              <p:nvPr/>
            </p:nvSpPr>
            <p:spPr>
              <a:xfrm>
                <a:off x="6724661" y="4869161"/>
                <a:ext cx="4641990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sSubSup>
                        <m:sSubSupPr>
                          <m:ctrlP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24C52102-16B0-4748-8AD4-A9F7B0BED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661" y="4869161"/>
                <a:ext cx="4641990" cy="6721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B9937A58-50BC-4144-B746-40E5E98BDF53}"/>
                  </a:ext>
                </a:extLst>
              </p:cNvPr>
              <p:cNvSpPr txBox="1"/>
              <p:nvPr/>
            </p:nvSpPr>
            <p:spPr>
              <a:xfrm>
                <a:off x="6724661" y="5646351"/>
                <a:ext cx="4641990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sSubSup>
                        <m:sSubSupPr>
                          <m:ctrlP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B9937A58-50BC-4144-B746-40E5E98BD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661" y="5646351"/>
                <a:ext cx="4641990" cy="6721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66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2" grpId="0"/>
      <p:bldP spid="43" grpId="0" animBg="1"/>
      <p:bldP spid="45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>
                <a:latin typeface="Consolas" panose="020B0609020204030204" pitchFamily="49" charset="0"/>
              </a:rPr>
              <a:t>Feature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Scaling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>
                <a:latin typeface="Consolas" panose="020B0609020204030204" pitchFamily="49" charset="0"/>
              </a:rPr>
              <a:t>Tratando </a:t>
            </a:r>
            <a:r>
              <a:rPr lang="pt-BR" sz="2000" dirty="0" err="1">
                <a:latin typeface="Consolas" panose="020B0609020204030204" pitchFamily="49" charset="0"/>
              </a:rPr>
              <a:t>features</a:t>
            </a:r>
            <a:r>
              <a:rPr lang="pt-BR" sz="2000" dirty="0">
                <a:latin typeface="Consolas" panose="020B0609020204030204" pitchFamily="49" charset="0"/>
              </a:rPr>
              <a:t> para um melhor aproveitamento</a:t>
            </a:r>
          </a:p>
        </p:txBody>
      </p:sp>
    </p:spTree>
    <p:extLst>
      <p:ext uri="{BB962C8B-B14F-4D97-AF65-F5344CB8AC3E}">
        <p14:creationId xmlns:p14="http://schemas.microsoft.com/office/powerpoint/2010/main" val="26463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BFF78889-8BE2-4DF6-9C48-CC9935C4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79075" y="-225152"/>
            <a:ext cx="12771075" cy="144400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81977D9-674B-4D8A-9FEF-FB969485DF77}"/>
              </a:ext>
            </a:extLst>
          </p:cNvPr>
          <p:cNvSpPr txBox="1">
            <a:spLocks/>
          </p:cNvSpPr>
          <p:nvPr/>
        </p:nvSpPr>
        <p:spPr>
          <a:xfrm>
            <a:off x="695400" y="404664"/>
            <a:ext cx="10515600" cy="673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Feature</a:t>
            </a:r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Scaling</a:t>
            </a:r>
            <a:endParaRPr lang="pt-BR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ED75EA7-00D7-4F3D-9293-38252500ED7F}"/>
              </a:ext>
            </a:extLst>
          </p:cNvPr>
          <p:cNvSpPr txBox="1"/>
          <p:nvPr/>
        </p:nvSpPr>
        <p:spPr>
          <a:xfrm flipH="1">
            <a:off x="444588" y="1695012"/>
            <a:ext cx="1101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Garantir que as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estão em escalar similares para garantir uma melhor eficiência ao 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Gradient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Descent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57961EA-18B3-442F-9348-85206B107E70}"/>
              </a:ext>
            </a:extLst>
          </p:cNvPr>
          <p:cNvSpPr txBox="1"/>
          <p:nvPr/>
        </p:nvSpPr>
        <p:spPr>
          <a:xfrm flipH="1">
            <a:off x="444588" y="2636912"/>
            <a:ext cx="183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Por exemplo: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779DAF4-884C-44B2-8B79-74F8AF060B32}"/>
                  </a:ext>
                </a:extLst>
              </p:cNvPr>
              <p:cNvSpPr txBox="1"/>
              <p:nvPr/>
            </p:nvSpPr>
            <p:spPr>
              <a:xfrm>
                <a:off x="2495600" y="2663697"/>
                <a:ext cx="2783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0−2000 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𝑓𝑒𝑒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779DAF4-884C-44B2-8B79-74F8AF06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2663697"/>
                <a:ext cx="2783006" cy="276999"/>
              </a:xfrm>
              <a:prstGeom prst="rect">
                <a:avLst/>
              </a:prstGeom>
              <a:blipFill>
                <a:blip r:embed="rId5"/>
                <a:stretch>
                  <a:fillRect l="-656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96CCECF-8AB0-4AA8-8027-B6537E99DF5C}"/>
                  </a:ext>
                </a:extLst>
              </p:cNvPr>
              <p:cNvSpPr txBox="1"/>
              <p:nvPr/>
            </p:nvSpPr>
            <p:spPr>
              <a:xfrm>
                <a:off x="2505501" y="3006244"/>
                <a:ext cx="3524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𝑏𝑒𝑑𝑟𝑜𝑜𝑚𝑠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(1−5)</m:t>
                      </m:r>
                    </m:oMath>
                  </m:oMathPara>
                </a14:m>
                <a:endParaRPr lang="pt-BR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96CCECF-8AB0-4AA8-8027-B6537E99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501" y="3006244"/>
                <a:ext cx="3524811" cy="276999"/>
              </a:xfrm>
              <a:prstGeom prst="rect">
                <a:avLst/>
              </a:prstGeom>
              <a:blipFill>
                <a:blip r:embed="rId6"/>
                <a:stretch>
                  <a:fillRect l="-346" r="-1903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8E13243-E3B2-4D99-81BE-1A7FA7BC7A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384" y="3578848"/>
            <a:ext cx="2592288" cy="2584913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FDA9E60A-50F7-459E-82D1-40C27D2F2972}"/>
              </a:ext>
            </a:extLst>
          </p:cNvPr>
          <p:cNvSpPr txBox="1"/>
          <p:nvPr/>
        </p:nvSpPr>
        <p:spPr>
          <a:xfrm flipH="1">
            <a:off x="3439478" y="4501972"/>
            <a:ext cx="280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Difícil para 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Gradient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Descent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encontrar o mínimo global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4A9B670-EE7C-47F6-89A8-1E0F1624B19D}"/>
              </a:ext>
            </a:extLst>
          </p:cNvPr>
          <p:cNvCxnSpPr>
            <a:cxnSpLocks/>
          </p:cNvCxnSpPr>
          <p:nvPr/>
        </p:nvCxnSpPr>
        <p:spPr>
          <a:xfrm>
            <a:off x="6326118" y="2663697"/>
            <a:ext cx="72008" cy="3394149"/>
          </a:xfrm>
          <a:prstGeom prst="line">
            <a:avLst/>
          </a:prstGeom>
          <a:ln w="19050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3867725-2AA8-49F9-BBB8-2F0BF9CC89CB}"/>
                  </a:ext>
                </a:extLst>
              </p:cNvPr>
              <p:cNvSpPr txBox="1"/>
              <p:nvPr/>
            </p:nvSpPr>
            <p:spPr>
              <a:xfrm>
                <a:off x="6973398" y="2462497"/>
                <a:ext cx="1763495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𝑓𝑒𝑒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</m:oMath>
                  </m:oMathPara>
                </a14:m>
                <a:endParaRPr lang="pt-BR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3867725-2AA8-49F9-BBB8-2F0BF9CC8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398" y="2462497"/>
                <a:ext cx="1763495" cy="5557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CE6E8565-38F1-4C84-ABBD-8E90D04287A2}"/>
                  </a:ext>
                </a:extLst>
              </p:cNvPr>
              <p:cNvSpPr txBox="1"/>
              <p:nvPr/>
            </p:nvSpPr>
            <p:spPr>
              <a:xfrm>
                <a:off x="6991705" y="3283243"/>
                <a:ext cx="2800254" cy="526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𝑏𝑒𝑑𝑟𝑜𝑜𝑚𝑠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BR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CE6E8565-38F1-4C84-ABBD-8E90D0428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705" y="3283243"/>
                <a:ext cx="2800254" cy="5266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10FC0277-872C-49C2-8410-8EF6108D84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6280" y="3960190"/>
            <a:ext cx="2750398" cy="1994138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B2E05CC8-6D0F-4D66-9503-16E2F5074421}"/>
              </a:ext>
            </a:extLst>
          </p:cNvPr>
          <p:cNvSpPr txBox="1"/>
          <p:nvPr/>
        </p:nvSpPr>
        <p:spPr>
          <a:xfrm flipH="1">
            <a:off x="9536534" y="4409639"/>
            <a:ext cx="2800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Gradient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converge muito mais rapidamente</a:t>
            </a:r>
          </a:p>
        </p:txBody>
      </p:sp>
    </p:spTree>
    <p:extLst>
      <p:ext uri="{BB962C8B-B14F-4D97-AF65-F5344CB8AC3E}">
        <p14:creationId xmlns:p14="http://schemas.microsoft.com/office/powerpoint/2010/main" val="374177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BFF78889-8BE2-4DF6-9C48-CC9935C4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79075" y="-225152"/>
            <a:ext cx="12771075" cy="144400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81977D9-674B-4D8A-9FEF-FB969485DF77}"/>
              </a:ext>
            </a:extLst>
          </p:cNvPr>
          <p:cNvSpPr txBox="1">
            <a:spLocks/>
          </p:cNvSpPr>
          <p:nvPr/>
        </p:nvSpPr>
        <p:spPr>
          <a:xfrm>
            <a:off x="695400" y="404664"/>
            <a:ext cx="10515600" cy="673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Feature</a:t>
            </a:r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Scaling</a:t>
            </a:r>
            <a:endParaRPr lang="pt-BR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ED75EA7-00D7-4F3D-9293-38252500ED7F}"/>
              </a:ext>
            </a:extLst>
          </p:cNvPr>
          <p:cNvSpPr txBox="1"/>
          <p:nvPr/>
        </p:nvSpPr>
        <p:spPr>
          <a:xfrm flipH="1">
            <a:off x="444588" y="1695012"/>
            <a:ext cx="1101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Garantir que as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estão em escalar similares para garantir uma melhor eficiência ao 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Gradient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Descent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57961EA-18B3-442F-9348-85206B107E70}"/>
              </a:ext>
            </a:extLst>
          </p:cNvPr>
          <p:cNvSpPr txBox="1"/>
          <p:nvPr/>
        </p:nvSpPr>
        <p:spPr>
          <a:xfrm flipH="1">
            <a:off x="444588" y="2636912"/>
            <a:ext cx="183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Por exemplo: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779DAF4-884C-44B2-8B79-74F8AF060B32}"/>
                  </a:ext>
                </a:extLst>
              </p:cNvPr>
              <p:cNvSpPr txBox="1"/>
              <p:nvPr/>
            </p:nvSpPr>
            <p:spPr>
              <a:xfrm>
                <a:off x="2495600" y="2663697"/>
                <a:ext cx="2783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0−2000 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𝑓𝑒𝑒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779DAF4-884C-44B2-8B79-74F8AF06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2663697"/>
                <a:ext cx="2783006" cy="276999"/>
              </a:xfrm>
              <a:prstGeom prst="rect">
                <a:avLst/>
              </a:prstGeom>
              <a:blipFill>
                <a:blip r:embed="rId5"/>
                <a:stretch>
                  <a:fillRect l="-656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96CCECF-8AB0-4AA8-8027-B6537E99DF5C}"/>
                  </a:ext>
                </a:extLst>
              </p:cNvPr>
              <p:cNvSpPr txBox="1"/>
              <p:nvPr/>
            </p:nvSpPr>
            <p:spPr>
              <a:xfrm>
                <a:off x="2505501" y="3006244"/>
                <a:ext cx="3524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𝑏𝑒𝑑𝑟𝑜𝑜𝑚𝑠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(1−5)</m:t>
                      </m:r>
                    </m:oMath>
                  </m:oMathPara>
                </a14:m>
                <a:endParaRPr lang="pt-BR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96CCECF-8AB0-4AA8-8027-B6537E99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501" y="3006244"/>
                <a:ext cx="3524811" cy="276999"/>
              </a:xfrm>
              <a:prstGeom prst="rect">
                <a:avLst/>
              </a:prstGeom>
              <a:blipFill>
                <a:blip r:embed="rId6"/>
                <a:stretch>
                  <a:fillRect l="-346" r="-1903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8E13243-E3B2-4D99-81BE-1A7FA7BC7A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384" y="3578848"/>
            <a:ext cx="2592288" cy="2584913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FDA9E60A-50F7-459E-82D1-40C27D2F2972}"/>
              </a:ext>
            </a:extLst>
          </p:cNvPr>
          <p:cNvSpPr txBox="1"/>
          <p:nvPr/>
        </p:nvSpPr>
        <p:spPr>
          <a:xfrm flipH="1">
            <a:off x="3439478" y="4501972"/>
            <a:ext cx="280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Difícil para 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Gradient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Descent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encontrar o mínimo global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4A9B670-EE7C-47F6-89A8-1E0F1624B19D}"/>
              </a:ext>
            </a:extLst>
          </p:cNvPr>
          <p:cNvCxnSpPr>
            <a:cxnSpLocks/>
          </p:cNvCxnSpPr>
          <p:nvPr/>
        </p:nvCxnSpPr>
        <p:spPr>
          <a:xfrm>
            <a:off x="6326118" y="2663697"/>
            <a:ext cx="72008" cy="3394149"/>
          </a:xfrm>
          <a:prstGeom prst="line">
            <a:avLst/>
          </a:prstGeom>
          <a:ln w="19050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3867725-2AA8-49F9-BBB8-2F0BF9CC89CB}"/>
                  </a:ext>
                </a:extLst>
              </p:cNvPr>
              <p:cNvSpPr txBox="1"/>
              <p:nvPr/>
            </p:nvSpPr>
            <p:spPr>
              <a:xfrm>
                <a:off x="6973398" y="2462497"/>
                <a:ext cx="1763495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𝑓𝑒𝑒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</m:oMath>
                  </m:oMathPara>
                </a14:m>
                <a:endParaRPr lang="pt-BR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3867725-2AA8-49F9-BBB8-2F0BF9CC8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398" y="2462497"/>
                <a:ext cx="1763495" cy="5557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CE6E8565-38F1-4C84-ABBD-8E90D04287A2}"/>
                  </a:ext>
                </a:extLst>
              </p:cNvPr>
              <p:cNvSpPr txBox="1"/>
              <p:nvPr/>
            </p:nvSpPr>
            <p:spPr>
              <a:xfrm>
                <a:off x="6991705" y="3283243"/>
                <a:ext cx="2800254" cy="526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𝑏𝑒𝑑𝑟𝑜𝑜𝑚𝑠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BR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CE6E8565-38F1-4C84-ABBD-8E90D0428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705" y="3283243"/>
                <a:ext cx="2800254" cy="5266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10FC0277-872C-49C2-8410-8EF6108D84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6280" y="3960190"/>
            <a:ext cx="2750398" cy="1994138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B2E05CC8-6D0F-4D66-9503-16E2F5074421}"/>
              </a:ext>
            </a:extLst>
          </p:cNvPr>
          <p:cNvSpPr txBox="1"/>
          <p:nvPr/>
        </p:nvSpPr>
        <p:spPr>
          <a:xfrm flipH="1">
            <a:off x="9536534" y="4409639"/>
            <a:ext cx="2800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Gradient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converge muito mais rapidamente</a:t>
            </a:r>
          </a:p>
        </p:txBody>
      </p:sp>
    </p:spTree>
    <p:extLst>
      <p:ext uri="{BB962C8B-B14F-4D97-AF65-F5344CB8AC3E}">
        <p14:creationId xmlns:p14="http://schemas.microsoft.com/office/powerpoint/2010/main" val="198888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BFF78889-8BE2-4DF6-9C48-CC9935C4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79075" y="-225152"/>
            <a:ext cx="12771075" cy="144400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81977D9-674B-4D8A-9FEF-FB969485DF77}"/>
              </a:ext>
            </a:extLst>
          </p:cNvPr>
          <p:cNvSpPr txBox="1">
            <a:spLocks/>
          </p:cNvSpPr>
          <p:nvPr/>
        </p:nvSpPr>
        <p:spPr>
          <a:xfrm>
            <a:off x="695400" y="404664"/>
            <a:ext cx="10515600" cy="673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Feature</a:t>
            </a:r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Scaling</a:t>
            </a:r>
            <a:endParaRPr lang="pt-BR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EE1818E-5F00-4D48-BC1E-76F618BF3BB5}"/>
              </a:ext>
            </a:extLst>
          </p:cNvPr>
          <p:cNvSpPr txBox="1"/>
          <p:nvPr/>
        </p:nvSpPr>
        <p:spPr>
          <a:xfrm flipH="1">
            <a:off x="732620" y="1597819"/>
            <a:ext cx="824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A ideia é restringir o range das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em valores próximos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D27C592-5120-48AD-B9B2-C2A2E261EEC9}"/>
              </a:ext>
            </a:extLst>
          </p:cNvPr>
          <p:cNvSpPr txBox="1"/>
          <p:nvPr/>
        </p:nvSpPr>
        <p:spPr>
          <a:xfrm flipH="1">
            <a:off x="732620" y="2120143"/>
            <a:ext cx="154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 geral: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804E317-EA86-43C2-8C04-2EB15F6FE363}"/>
                  </a:ext>
                </a:extLst>
              </p:cNvPr>
              <p:cNvSpPr txBox="1"/>
              <p:nvPr/>
            </p:nvSpPr>
            <p:spPr>
              <a:xfrm>
                <a:off x="2279576" y="2146055"/>
                <a:ext cx="1292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−1≤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pt-BR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804E317-EA86-43C2-8C04-2EB15F6FE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2146055"/>
                <a:ext cx="1292277" cy="276999"/>
              </a:xfrm>
              <a:prstGeom prst="rect">
                <a:avLst/>
              </a:prstGeom>
              <a:blipFill>
                <a:blip r:embed="rId5"/>
                <a:stretch>
                  <a:fillRect l="-472" r="-3302" b="-2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23E4CF2-81B1-493F-AC50-47B2881B99E1}"/>
                  </a:ext>
                </a:extLst>
              </p:cNvPr>
              <p:cNvSpPr txBox="1"/>
              <p:nvPr/>
            </p:nvSpPr>
            <p:spPr>
              <a:xfrm>
                <a:off x="7248128" y="2150452"/>
                <a:ext cx="7222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23E4CF2-81B1-493F-AC50-47B2881B9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2150452"/>
                <a:ext cx="722249" cy="276999"/>
              </a:xfrm>
              <a:prstGeom prst="rect">
                <a:avLst/>
              </a:prstGeom>
              <a:blipFill>
                <a:blip r:embed="rId6"/>
                <a:stretch>
                  <a:fillRect l="-3390" r="-678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34A1DFC1-58F8-48ED-B468-7977514FEEB8}"/>
              </a:ext>
            </a:extLst>
          </p:cNvPr>
          <p:cNvSpPr txBox="1"/>
          <p:nvPr/>
        </p:nvSpPr>
        <p:spPr>
          <a:xfrm flipH="1">
            <a:off x="5271424" y="2123564"/>
            <a:ext cx="212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Lembrando que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44AC8DEB-9B4A-4F1F-8CC1-FB5CE176756A}"/>
                  </a:ext>
                </a:extLst>
              </p:cNvPr>
              <p:cNvSpPr txBox="1"/>
              <p:nvPr/>
            </p:nvSpPr>
            <p:spPr>
              <a:xfrm>
                <a:off x="4527502" y="3522163"/>
                <a:ext cx="14878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pt-BR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44AC8DEB-9B4A-4F1F-8CC1-FB5CE1767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502" y="3522163"/>
                <a:ext cx="1487843" cy="369332"/>
              </a:xfrm>
              <a:prstGeom prst="rect">
                <a:avLst/>
              </a:prstGeom>
              <a:blipFill>
                <a:blip r:embed="rId7"/>
                <a:stretch>
                  <a:fillRect l="-4098" r="-3689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C3C2974-BBFB-4BB7-A643-411EA85EFD10}"/>
                  </a:ext>
                </a:extLst>
              </p:cNvPr>
              <p:cNvSpPr txBox="1"/>
              <p:nvPr/>
            </p:nvSpPr>
            <p:spPr>
              <a:xfrm>
                <a:off x="4210906" y="4047908"/>
                <a:ext cx="19495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−2≤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≤0.5</m:t>
                      </m:r>
                    </m:oMath>
                  </m:oMathPara>
                </a14:m>
                <a:endParaRPr lang="pt-BR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C3C2974-BBFB-4BB7-A643-411EA85EF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906" y="4047908"/>
                <a:ext cx="1949508" cy="369332"/>
              </a:xfrm>
              <a:prstGeom prst="rect">
                <a:avLst/>
              </a:prstGeom>
              <a:blipFill>
                <a:blip r:embed="rId8"/>
                <a:stretch>
                  <a:fillRect l="-313" r="-3125" b="-18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B82D2516-365A-492C-A789-14395573D53E}"/>
                  </a:ext>
                </a:extLst>
              </p:cNvPr>
              <p:cNvSpPr txBox="1"/>
              <p:nvPr/>
            </p:nvSpPr>
            <p:spPr>
              <a:xfrm>
                <a:off x="3995933" y="4583628"/>
                <a:ext cx="23967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−100≤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pt-BR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B82D2516-365A-492C-A789-14395573D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3" y="4583628"/>
                <a:ext cx="2396746" cy="369332"/>
              </a:xfrm>
              <a:prstGeom prst="rect">
                <a:avLst/>
              </a:prstGeom>
              <a:blipFill>
                <a:blip r:embed="rId9"/>
                <a:stretch>
                  <a:fillRect r="-229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BB2EC58E-6453-4FD0-A678-C3D46AC66F88}"/>
                  </a:ext>
                </a:extLst>
              </p:cNvPr>
              <p:cNvSpPr txBox="1"/>
              <p:nvPr/>
            </p:nvSpPr>
            <p:spPr>
              <a:xfrm>
                <a:off x="3584933" y="5145337"/>
                <a:ext cx="32014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−0.0001≤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≤0.0001</m:t>
                      </m:r>
                    </m:oMath>
                  </m:oMathPara>
                </a14:m>
                <a:endParaRPr lang="pt-BR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BB2EC58E-6453-4FD0-A678-C3D46AC66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33" y="5145337"/>
                <a:ext cx="3201454" cy="369332"/>
              </a:xfrm>
              <a:prstGeom prst="rect">
                <a:avLst/>
              </a:prstGeom>
              <a:blipFill>
                <a:blip r:embed="rId10"/>
                <a:stretch>
                  <a:fillRect r="-1905" b="-18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ímbolo de &quot;Não Permitido&quot; 1">
            <a:extLst>
              <a:ext uri="{FF2B5EF4-FFF2-40B4-BE49-F238E27FC236}">
                <a16:creationId xmlns:a16="http://schemas.microsoft.com/office/drawing/2014/main" id="{C53B3FD2-E7FD-4CA9-8362-7C11F07ABD7F}"/>
              </a:ext>
            </a:extLst>
          </p:cNvPr>
          <p:cNvSpPr/>
          <p:nvPr/>
        </p:nvSpPr>
        <p:spPr>
          <a:xfrm>
            <a:off x="6570363" y="4583628"/>
            <a:ext cx="432048" cy="369332"/>
          </a:xfrm>
          <a:prstGeom prst="noSmoking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Símbolo de &quot;Não Permitido&quot; 31">
            <a:extLst>
              <a:ext uri="{FF2B5EF4-FFF2-40B4-BE49-F238E27FC236}">
                <a16:creationId xmlns:a16="http://schemas.microsoft.com/office/drawing/2014/main" id="{CF23B1BC-2D15-490A-B3C6-4C222BCC00F5}"/>
              </a:ext>
            </a:extLst>
          </p:cNvPr>
          <p:cNvSpPr/>
          <p:nvPr/>
        </p:nvSpPr>
        <p:spPr>
          <a:xfrm>
            <a:off x="6888088" y="5136402"/>
            <a:ext cx="432048" cy="369332"/>
          </a:xfrm>
          <a:prstGeom prst="noSmoking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4402545F-9CE5-4FCB-B648-FEF2988F9211}"/>
              </a:ext>
            </a:extLst>
          </p:cNvPr>
          <p:cNvSpPr/>
          <p:nvPr/>
        </p:nvSpPr>
        <p:spPr>
          <a:xfrm rot="18695466">
            <a:off x="6152954" y="3501547"/>
            <a:ext cx="543576" cy="224398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orma em L 32">
            <a:extLst>
              <a:ext uri="{FF2B5EF4-FFF2-40B4-BE49-F238E27FC236}">
                <a16:creationId xmlns:a16="http://schemas.microsoft.com/office/drawing/2014/main" id="{CA348125-E795-4766-8C97-BE644A19CDA1}"/>
              </a:ext>
            </a:extLst>
          </p:cNvPr>
          <p:cNvSpPr/>
          <p:nvPr/>
        </p:nvSpPr>
        <p:spPr>
          <a:xfrm rot="18695466">
            <a:off x="6325737" y="4000880"/>
            <a:ext cx="543576" cy="224398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F862476-9207-4012-B89A-962A0943E196}"/>
              </a:ext>
            </a:extLst>
          </p:cNvPr>
          <p:cNvSpPr txBox="1"/>
          <p:nvPr/>
        </p:nvSpPr>
        <p:spPr>
          <a:xfrm flipH="1">
            <a:off x="4830356" y="2996952"/>
            <a:ext cx="139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Exemplos:</a:t>
            </a:r>
          </a:p>
        </p:txBody>
      </p:sp>
    </p:spTree>
    <p:extLst>
      <p:ext uri="{BB962C8B-B14F-4D97-AF65-F5344CB8AC3E}">
        <p14:creationId xmlns:p14="http://schemas.microsoft.com/office/powerpoint/2010/main" val="87203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30" grpId="0"/>
      <p:bldP spid="2" grpId="0" animBg="1"/>
      <p:bldP spid="32" grpId="0" animBg="1"/>
      <p:bldP spid="5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BFF78889-8BE2-4DF6-9C48-CC9935C4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79075" y="-225152"/>
            <a:ext cx="12771075" cy="144400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81977D9-674B-4D8A-9FEF-FB969485DF77}"/>
              </a:ext>
            </a:extLst>
          </p:cNvPr>
          <p:cNvSpPr txBox="1">
            <a:spLocks/>
          </p:cNvSpPr>
          <p:nvPr/>
        </p:nvSpPr>
        <p:spPr>
          <a:xfrm>
            <a:off x="695400" y="404664"/>
            <a:ext cx="10515600" cy="673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Feature</a:t>
            </a:r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Scaling</a:t>
            </a:r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Mean</a:t>
            </a:r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Normalization</a:t>
            </a:r>
            <a:endParaRPr lang="pt-BR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082B958-AA4A-4322-BCC2-9FDE80FD77D5}"/>
                  </a:ext>
                </a:extLst>
              </p:cNvPr>
              <p:cNvSpPr txBox="1"/>
              <p:nvPr/>
            </p:nvSpPr>
            <p:spPr>
              <a:xfrm>
                <a:off x="4583832" y="2708920"/>
                <a:ext cx="1717073" cy="1021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32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082B958-AA4A-4322-BCC2-9FDE80FD7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2708920"/>
                <a:ext cx="1717073" cy="1021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8C5B1F0F-DFAB-464A-9294-4065DC42A2E7}"/>
              </a:ext>
            </a:extLst>
          </p:cNvPr>
          <p:cNvSpPr txBox="1"/>
          <p:nvPr/>
        </p:nvSpPr>
        <p:spPr>
          <a:xfrm flipH="1">
            <a:off x="3016945" y="235788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Amostra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F8F85A-38F0-46B8-9ECA-7E9B6106F1A5}"/>
              </a:ext>
            </a:extLst>
          </p:cNvPr>
          <p:cNvSpPr txBox="1"/>
          <p:nvPr/>
        </p:nvSpPr>
        <p:spPr>
          <a:xfrm flipH="1">
            <a:off x="5970489" y="2173215"/>
            <a:ext cx="23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Média da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1FEB8D8-708C-473E-AA6C-959343C49B5B}"/>
              </a:ext>
            </a:extLst>
          </p:cNvPr>
          <p:cNvSpPr txBox="1"/>
          <p:nvPr/>
        </p:nvSpPr>
        <p:spPr>
          <a:xfrm flipH="1">
            <a:off x="5807968" y="3933056"/>
            <a:ext cx="237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Valor máximo ou 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Range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-min)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3511CB1B-CCB6-4122-BADE-13BDADFA6F24}"/>
              </a:ext>
            </a:extLst>
          </p:cNvPr>
          <p:cNvCxnSpPr>
            <a:endCxn id="23" idx="1"/>
          </p:cNvCxnSpPr>
          <p:nvPr/>
        </p:nvCxnSpPr>
        <p:spPr>
          <a:xfrm flipH="1" flipV="1">
            <a:off x="4313089" y="2542547"/>
            <a:ext cx="50405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7B5C81B-F797-46BF-A7CA-B9A59F645388}"/>
              </a:ext>
            </a:extLst>
          </p:cNvPr>
          <p:cNvCxnSpPr>
            <a:cxnSpLocks/>
          </p:cNvCxnSpPr>
          <p:nvPr/>
        </p:nvCxnSpPr>
        <p:spPr>
          <a:xfrm flipV="1">
            <a:off x="5807968" y="2510281"/>
            <a:ext cx="162521" cy="21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9EBF0B2E-7584-41EB-870E-49A424EE7482}"/>
              </a:ext>
            </a:extLst>
          </p:cNvPr>
          <p:cNvCxnSpPr>
            <a:cxnSpLocks/>
          </p:cNvCxnSpPr>
          <p:nvPr/>
        </p:nvCxnSpPr>
        <p:spPr>
          <a:xfrm>
            <a:off x="5807968" y="3563724"/>
            <a:ext cx="798258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D771313-CBC5-4D1C-9BEA-3694E862F0F9}"/>
              </a:ext>
            </a:extLst>
          </p:cNvPr>
          <p:cNvSpPr txBox="1"/>
          <p:nvPr/>
        </p:nvSpPr>
        <p:spPr>
          <a:xfrm flipH="1">
            <a:off x="1343472" y="5120606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Com isso, a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em questão é restringida a um determinado range (normalmente um valor entre -1 e 1 (entre -3 e 3 também é aceitável). </a:t>
            </a:r>
          </a:p>
        </p:txBody>
      </p:sp>
    </p:spTree>
    <p:extLst>
      <p:ext uri="{BB962C8B-B14F-4D97-AF65-F5344CB8AC3E}">
        <p14:creationId xmlns:p14="http://schemas.microsoft.com/office/powerpoint/2010/main" val="22249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BFF78889-8BE2-4DF6-9C48-CC9935C4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79075" y="-225152"/>
            <a:ext cx="12771075" cy="144400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81977D9-674B-4D8A-9FEF-FB969485DF77}"/>
              </a:ext>
            </a:extLst>
          </p:cNvPr>
          <p:cNvSpPr txBox="1">
            <a:spLocks/>
          </p:cNvSpPr>
          <p:nvPr/>
        </p:nvSpPr>
        <p:spPr>
          <a:xfrm>
            <a:off x="695400" y="404664"/>
            <a:ext cx="10515600" cy="673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Feature</a:t>
            </a:r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Scaling</a:t>
            </a:r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Mean</a:t>
            </a:r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Normalization</a:t>
            </a:r>
            <a:endParaRPr lang="pt-BR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F86622F-5C5E-4752-BB83-DCE82C3F0E86}"/>
                  </a:ext>
                </a:extLst>
              </p:cNvPr>
              <p:cNvSpPr txBox="1"/>
              <p:nvPr/>
            </p:nvSpPr>
            <p:spPr>
              <a:xfrm>
                <a:off x="839416" y="4221088"/>
                <a:ext cx="3393750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d>
                            <m:dPr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𝑓𝑒𝑒</m:t>
                              </m:r>
                              <m:sSup>
                                <m:sSupPr>
                                  <m:ctrlP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−1000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</m:oMath>
                  </m:oMathPara>
                </a14:m>
                <a:endParaRPr lang="pt-BR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F86622F-5C5E-4752-BB83-DCE82C3F0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4221088"/>
                <a:ext cx="3393750" cy="741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2F91678-FD1C-43CA-8C50-4DD447986C1C}"/>
                  </a:ext>
                </a:extLst>
              </p:cNvPr>
              <p:cNvSpPr txBox="1"/>
              <p:nvPr/>
            </p:nvSpPr>
            <p:spPr>
              <a:xfrm>
                <a:off x="839416" y="5370402"/>
                <a:ext cx="2891817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𝑏𝑒𝑑𝑟𝑜𝑜𝑚𝑠</m:t>
                          </m:r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BR" sz="32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2F91678-FD1C-43CA-8C50-4DD447986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5370402"/>
                <a:ext cx="2891817" cy="701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F381E878-C6F1-461A-9A66-6672CB922E8F}"/>
              </a:ext>
            </a:extLst>
          </p:cNvPr>
          <p:cNvSpPr txBox="1"/>
          <p:nvPr/>
        </p:nvSpPr>
        <p:spPr>
          <a:xfrm flipH="1">
            <a:off x="839416" y="362820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Exemplo anterior: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2851563-1C0A-48AD-90E3-6B6ED36F7D63}"/>
                  </a:ext>
                </a:extLst>
              </p:cNvPr>
              <p:cNvSpPr txBox="1"/>
              <p:nvPr/>
            </p:nvSpPr>
            <p:spPr>
              <a:xfrm>
                <a:off x="4366208" y="1848670"/>
                <a:ext cx="2444219" cy="1021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 </m:t>
                      </m:r>
                      <m:f>
                        <m:fPr>
                          <m:ctrlPr>
                            <a:rPr lang="pt-B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32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2851563-1C0A-48AD-90E3-6B6ED36F7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08" y="1848670"/>
                <a:ext cx="2444219" cy="1021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3B09404B-BC1D-472A-AA01-67706902FB24}"/>
              </a:ext>
            </a:extLst>
          </p:cNvPr>
          <p:cNvSpPr txBox="1"/>
          <p:nvPr/>
        </p:nvSpPr>
        <p:spPr>
          <a:xfrm flipH="1">
            <a:off x="5772418" y="3574757"/>
            <a:ext cx="566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Representando o preço de uma casa com um range entre 100 e 2000 e uma média de 1000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0671CB3-07E9-470B-B622-B0D73921D7B2}"/>
                  </a:ext>
                </a:extLst>
              </p:cNvPr>
              <p:cNvSpPr txBox="1"/>
              <p:nvPr/>
            </p:nvSpPr>
            <p:spPr>
              <a:xfrm>
                <a:off x="7104112" y="4797152"/>
                <a:ext cx="256493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𝑝𝑟𝑖𝑐𝑒</m:t>
                          </m:r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−1000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1900</m:t>
                          </m:r>
                        </m:den>
                      </m:f>
                    </m:oMath>
                  </m:oMathPara>
                </a14:m>
                <a:endParaRPr lang="pt-BR" sz="32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0671CB3-07E9-470B-B622-B0D73921D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12" y="4797152"/>
                <a:ext cx="2564933" cy="6938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11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BFF78889-8BE2-4DF6-9C48-CC9935C4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79075" y="-225152"/>
            <a:ext cx="12771075" cy="144400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81977D9-674B-4D8A-9FEF-FB969485DF77}"/>
              </a:ext>
            </a:extLst>
          </p:cNvPr>
          <p:cNvSpPr txBox="1">
            <a:spLocks/>
          </p:cNvSpPr>
          <p:nvPr/>
        </p:nvSpPr>
        <p:spPr>
          <a:xfrm>
            <a:off x="695400" y="404664"/>
            <a:ext cx="10515600" cy="673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Feature</a:t>
            </a:r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Scaling</a:t>
            </a:r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Mean</a:t>
            </a:r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Normalization</a:t>
            </a:r>
            <a:endParaRPr lang="pt-BR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F86622F-5C5E-4752-BB83-DCE82C3F0E86}"/>
                  </a:ext>
                </a:extLst>
              </p:cNvPr>
              <p:cNvSpPr txBox="1"/>
              <p:nvPr/>
            </p:nvSpPr>
            <p:spPr>
              <a:xfrm>
                <a:off x="839416" y="4221088"/>
                <a:ext cx="3393750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d>
                            <m:dPr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𝑓𝑒𝑒</m:t>
                              </m:r>
                              <m:sSup>
                                <m:sSupPr>
                                  <m:ctrlP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−1000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</m:oMath>
                  </m:oMathPara>
                </a14:m>
                <a:endParaRPr lang="pt-BR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F86622F-5C5E-4752-BB83-DCE82C3F0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4221088"/>
                <a:ext cx="3393750" cy="741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2F91678-FD1C-43CA-8C50-4DD447986C1C}"/>
                  </a:ext>
                </a:extLst>
              </p:cNvPr>
              <p:cNvSpPr txBox="1"/>
              <p:nvPr/>
            </p:nvSpPr>
            <p:spPr>
              <a:xfrm>
                <a:off x="839416" y="5370402"/>
                <a:ext cx="2891817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𝑏𝑒𝑑𝑟𝑜𝑜𝑚𝑠</m:t>
                          </m:r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BR" sz="32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2F91678-FD1C-43CA-8C50-4DD447986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5370402"/>
                <a:ext cx="2891817" cy="701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F381E878-C6F1-461A-9A66-6672CB922E8F}"/>
              </a:ext>
            </a:extLst>
          </p:cNvPr>
          <p:cNvSpPr txBox="1"/>
          <p:nvPr/>
        </p:nvSpPr>
        <p:spPr>
          <a:xfrm flipH="1">
            <a:off x="839416" y="362820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Exemplo anterior: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2851563-1C0A-48AD-90E3-6B6ED36F7D63}"/>
                  </a:ext>
                </a:extLst>
              </p:cNvPr>
              <p:cNvSpPr txBox="1"/>
              <p:nvPr/>
            </p:nvSpPr>
            <p:spPr>
              <a:xfrm>
                <a:off x="4366208" y="1848670"/>
                <a:ext cx="2444219" cy="1021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 </m:t>
                      </m:r>
                      <m:f>
                        <m:fPr>
                          <m:ctrlPr>
                            <a:rPr lang="pt-B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32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2851563-1C0A-48AD-90E3-6B6ED36F7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08" y="1848670"/>
                <a:ext cx="2444219" cy="1021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3B09404B-BC1D-472A-AA01-67706902FB24}"/>
              </a:ext>
            </a:extLst>
          </p:cNvPr>
          <p:cNvSpPr txBox="1"/>
          <p:nvPr/>
        </p:nvSpPr>
        <p:spPr>
          <a:xfrm flipH="1">
            <a:off x="5772418" y="3574757"/>
            <a:ext cx="566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Representando o preço de uma casa com um range entre 100 e 2000 e uma média de 1000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0671CB3-07E9-470B-B622-B0D73921D7B2}"/>
                  </a:ext>
                </a:extLst>
              </p:cNvPr>
              <p:cNvSpPr txBox="1"/>
              <p:nvPr/>
            </p:nvSpPr>
            <p:spPr>
              <a:xfrm>
                <a:off x="7104112" y="4797152"/>
                <a:ext cx="256493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𝑝𝑟𝑖𝑐𝑒</m:t>
                          </m:r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−1000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1900</m:t>
                          </m:r>
                        </m:den>
                      </m:f>
                    </m:oMath>
                  </m:oMathPara>
                </a14:m>
                <a:endParaRPr lang="pt-BR" sz="32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0671CB3-07E9-470B-B622-B0D73921D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12" y="4797152"/>
                <a:ext cx="2564933" cy="6938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20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Consolas" panose="020B0609020204030204" pitchFamily="49" charset="0"/>
              </a:rPr>
              <a:t>Learning Rate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>
                <a:latin typeface="Consolas" panose="020B0609020204030204" pitchFamily="49" charset="0"/>
              </a:rPr>
              <a:t>Aprofundando conhecimentos no </a:t>
            </a:r>
            <a:r>
              <a:rPr lang="pt-BR" sz="2000" dirty="0" err="1">
                <a:latin typeface="Consolas" panose="020B0609020204030204" pitchFamily="49" charset="0"/>
              </a:rPr>
              <a:t>Gradient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Descent</a:t>
            </a:r>
            <a:endParaRPr lang="pt-B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2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BFF78889-8BE2-4DF6-9C48-CC9935C4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79075" y="-225152"/>
            <a:ext cx="12771075" cy="144400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81977D9-674B-4D8A-9FEF-FB969485DF77}"/>
              </a:ext>
            </a:extLst>
          </p:cNvPr>
          <p:cNvSpPr txBox="1">
            <a:spLocks/>
          </p:cNvSpPr>
          <p:nvPr/>
        </p:nvSpPr>
        <p:spPr>
          <a:xfrm>
            <a:off x="695400" y="404664"/>
            <a:ext cx="10515600" cy="673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Gradient</a:t>
            </a:r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Descent</a:t>
            </a:r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 está trabalhando bem?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882D3EA-C8E3-41B5-B51B-88D97F53D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953" y="1556792"/>
            <a:ext cx="4739509" cy="4623059"/>
          </a:xfrm>
          <a:prstGeom prst="rect">
            <a:avLst/>
          </a:prstGeom>
        </p:spPr>
      </p:pic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D2F9B23F-7593-4D37-BD4A-48B9FDCA23A4}"/>
              </a:ext>
            </a:extLst>
          </p:cNvPr>
          <p:cNvSpPr/>
          <p:nvPr/>
        </p:nvSpPr>
        <p:spPr>
          <a:xfrm>
            <a:off x="1882588" y="2560320"/>
            <a:ext cx="3571539" cy="2130014"/>
          </a:xfrm>
          <a:custGeom>
            <a:avLst/>
            <a:gdLst>
              <a:gd name="connsiteX0" fmla="*/ 0 w 3571539"/>
              <a:gd name="connsiteY0" fmla="*/ 0 h 2130014"/>
              <a:gd name="connsiteX1" fmla="*/ 311972 w 3571539"/>
              <a:gd name="connsiteY1" fmla="*/ 796066 h 2130014"/>
              <a:gd name="connsiteX2" fmla="*/ 548640 w 3571539"/>
              <a:gd name="connsiteY2" fmla="*/ 1161826 h 2130014"/>
              <a:gd name="connsiteX3" fmla="*/ 1129553 w 3571539"/>
              <a:gd name="connsiteY3" fmla="*/ 1667435 h 2130014"/>
              <a:gd name="connsiteX4" fmla="*/ 1990165 w 3571539"/>
              <a:gd name="connsiteY4" fmla="*/ 2011680 h 2130014"/>
              <a:gd name="connsiteX5" fmla="*/ 3571539 w 3571539"/>
              <a:gd name="connsiteY5" fmla="*/ 2130014 h 213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539" h="2130014">
                <a:moveTo>
                  <a:pt x="0" y="0"/>
                </a:moveTo>
                <a:cubicBezTo>
                  <a:pt x="110266" y="301214"/>
                  <a:pt x="220532" y="602428"/>
                  <a:pt x="311972" y="796066"/>
                </a:cubicBezTo>
                <a:cubicBezTo>
                  <a:pt x="403412" y="989704"/>
                  <a:pt x="412377" y="1016598"/>
                  <a:pt x="548640" y="1161826"/>
                </a:cubicBezTo>
                <a:cubicBezTo>
                  <a:pt x="684904" y="1307054"/>
                  <a:pt x="889299" y="1525793"/>
                  <a:pt x="1129553" y="1667435"/>
                </a:cubicBezTo>
                <a:cubicBezTo>
                  <a:pt x="1369807" y="1809077"/>
                  <a:pt x="1583167" y="1934583"/>
                  <a:pt x="1990165" y="2011680"/>
                </a:cubicBezTo>
                <a:cubicBezTo>
                  <a:pt x="2397163" y="2088777"/>
                  <a:pt x="2984351" y="2109395"/>
                  <a:pt x="3571539" y="2130014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57638F2-36D3-4294-B1AC-122616FA1812}"/>
              </a:ext>
            </a:extLst>
          </p:cNvPr>
          <p:cNvSpPr/>
          <p:nvPr/>
        </p:nvSpPr>
        <p:spPr>
          <a:xfrm>
            <a:off x="2351584" y="3645024"/>
            <a:ext cx="72008" cy="79281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CBC36181-4A4B-49B9-BB74-5EF850B64C6B}"/>
                  </a:ext>
                </a:extLst>
              </p:cNvPr>
              <p:cNvSpPr txBox="1"/>
              <p:nvPr/>
            </p:nvSpPr>
            <p:spPr>
              <a:xfrm>
                <a:off x="2567608" y="3125839"/>
                <a:ext cx="36164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32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CBC36181-4A4B-49B9-BB74-5EF850B64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3125839"/>
                <a:ext cx="36164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AEDAD81-B6BD-4B15-94C6-742D7C3978D4}"/>
              </a:ext>
            </a:extLst>
          </p:cNvPr>
          <p:cNvCxnSpPr>
            <a:stCxn id="19" idx="4"/>
          </p:cNvCxnSpPr>
          <p:nvPr/>
        </p:nvCxnSpPr>
        <p:spPr>
          <a:xfrm>
            <a:off x="2387588" y="3724305"/>
            <a:ext cx="0" cy="13039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FDCF248-B054-4E13-AC67-2C653644DBD7}"/>
              </a:ext>
            </a:extLst>
          </p:cNvPr>
          <p:cNvCxnSpPr>
            <a:stCxn id="19" idx="0"/>
          </p:cNvCxnSpPr>
          <p:nvPr/>
        </p:nvCxnSpPr>
        <p:spPr>
          <a:xfrm flipV="1">
            <a:off x="2387588" y="3501008"/>
            <a:ext cx="18002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6B12A679-7ECA-4D47-855C-4DA99789B8FC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1380569" y="3684664"/>
            <a:ext cx="971015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93992F7-A28D-4E8D-99E5-4E1F993F05BD}"/>
                  </a:ext>
                </a:extLst>
              </p:cNvPr>
              <p:cNvSpPr txBox="1"/>
              <p:nvPr/>
            </p:nvSpPr>
            <p:spPr>
              <a:xfrm>
                <a:off x="463864" y="3516261"/>
                <a:ext cx="8394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93992F7-A28D-4E8D-99E5-4E1F993F0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4" y="3516261"/>
                <a:ext cx="839416" cy="369332"/>
              </a:xfrm>
              <a:prstGeom prst="rect">
                <a:avLst/>
              </a:prstGeom>
              <a:blipFill>
                <a:blip r:embed="rId7"/>
                <a:stretch>
                  <a:fillRect r="-725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EC12143A-E3D0-4276-A616-699EF1CB9D5E}"/>
              </a:ext>
            </a:extLst>
          </p:cNvPr>
          <p:cNvSpPr txBox="1"/>
          <p:nvPr/>
        </p:nvSpPr>
        <p:spPr>
          <a:xfrm flipH="1">
            <a:off x="5159896" y="2182891"/>
            <a:ext cx="631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Gradient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Descent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deve decrescer a cada iteração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CA5B1CDF-1F52-4F0A-919B-1F87132AB63D}"/>
                  </a:ext>
                </a:extLst>
              </p:cNvPr>
              <p:cNvSpPr txBox="1"/>
              <p:nvPr/>
            </p:nvSpPr>
            <p:spPr>
              <a:xfrm flipH="1">
                <a:off x="5159896" y="2663336"/>
                <a:ext cx="63127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A função converge se </a:t>
                </a:r>
                <a:r>
                  <a:rPr lang="pt-BR" dirty="0" err="1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descrece</a:t>
                </a:r>
                <a:r>
                  <a:rPr lang="pt-BR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menos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</a:t>
                </a:r>
                <a:r>
                  <a:rPr lang="pt-BR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por iteração</a:t>
                </a:r>
              </a:p>
              <a:p>
                <a:pPr algn="just"/>
                <a:r>
                  <a:rPr lang="pt-BR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CA5B1CDF-1F52-4F0A-919B-1F87132AB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59896" y="2663336"/>
                <a:ext cx="6312750" cy="923330"/>
              </a:xfrm>
              <a:prstGeom prst="rect">
                <a:avLst/>
              </a:prstGeom>
              <a:blipFill>
                <a:blip r:embed="rId8"/>
                <a:stretch>
                  <a:fillRect l="-772" t="-3311" r="-7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94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0" grpId="0"/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955B9DDC-3302-4413-B701-0580ADDFE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79075" y="-225152"/>
            <a:ext cx="12771075" cy="1444006"/>
          </a:xfrm>
          <a:prstGeom prst="rect">
            <a:avLst/>
          </a:prstGeom>
        </p:spPr>
      </p:pic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CEA655E5-02AF-4A6D-A9AE-3C0D5CA63D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059965"/>
              </p:ext>
            </p:extLst>
          </p:nvPr>
        </p:nvGraphicFramePr>
        <p:xfrm>
          <a:off x="839416" y="1678225"/>
          <a:ext cx="4019872" cy="35015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09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in feet² (x)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latin typeface="Consolas" panose="020B0609020204030204" pitchFamily="49" charset="0"/>
                        </a:rPr>
                        <a:t>Price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($) in 1000’s (y)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2104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460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1416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232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1534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315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852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178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200304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...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...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042835"/>
                  </a:ext>
                </a:extLst>
              </a:tr>
            </a:tbl>
          </a:graphicData>
        </a:graphic>
      </p:graphicFrame>
      <p:sp>
        <p:nvSpPr>
          <p:cNvPr id="10" name="Título 1">
            <a:extLst>
              <a:ext uri="{FF2B5EF4-FFF2-40B4-BE49-F238E27FC236}">
                <a16:creationId xmlns:a16="http://schemas.microsoft.com/office/drawing/2014/main" id="{081977D9-674B-4D8A-9FEF-FB969485DF77}"/>
              </a:ext>
            </a:extLst>
          </p:cNvPr>
          <p:cNvSpPr txBox="1">
            <a:spLocks/>
          </p:cNvSpPr>
          <p:nvPr/>
        </p:nvSpPr>
        <p:spPr>
          <a:xfrm>
            <a:off x="695400" y="404664"/>
            <a:ext cx="10515600" cy="673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Relembrando conceitos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66C127A-B943-4D16-81F6-4B6A9B0845D2}"/>
                  </a:ext>
                </a:extLst>
              </p:cNvPr>
              <p:cNvSpPr txBox="1"/>
              <p:nvPr/>
            </p:nvSpPr>
            <p:spPr>
              <a:xfrm>
                <a:off x="5938478" y="1692503"/>
                <a:ext cx="54162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𝑡𝑟𝑎𝑖𝑛𝑖𝑛𝑔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𝑒𝑥𝑎𝑚𝑝𝑙𝑒𝑠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66C127A-B943-4D16-81F6-4B6A9B084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478" y="1692503"/>
                <a:ext cx="5416202" cy="369332"/>
              </a:xfrm>
              <a:prstGeom prst="rect">
                <a:avLst/>
              </a:prstGeom>
              <a:blipFill>
                <a:blip r:embed="rId5"/>
                <a:stretch>
                  <a:fillRect l="-1462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4B7D575-9FA9-415E-9462-8B9B751EE9F7}"/>
                  </a:ext>
                </a:extLst>
              </p:cNvPr>
              <p:cNvSpPr txBox="1"/>
              <p:nvPr/>
            </p:nvSpPr>
            <p:spPr>
              <a:xfrm>
                <a:off x="5993036" y="2061409"/>
                <a:ext cx="44210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4B7D575-9FA9-415E-9462-8B9B751EE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36" y="2061409"/>
                <a:ext cx="4421080" cy="369332"/>
              </a:xfrm>
              <a:prstGeom prst="rect">
                <a:avLst/>
              </a:prstGeom>
              <a:blipFill>
                <a:blip r:embed="rId6"/>
                <a:stretch>
                  <a:fillRect l="-1793" b="-36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DEEE053-18D5-45F2-8F7C-A68CD0DE4C03}"/>
                  </a:ext>
                </a:extLst>
              </p:cNvPr>
              <p:cNvSpPr txBox="1"/>
              <p:nvPr/>
            </p:nvSpPr>
            <p:spPr>
              <a:xfrm>
                <a:off x="5993036" y="2417637"/>
                <a:ext cx="44210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DEEE053-18D5-45F2-8F7C-A68CD0DE4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36" y="2417637"/>
                <a:ext cx="4421081" cy="369332"/>
              </a:xfrm>
              <a:prstGeom prst="rect">
                <a:avLst/>
              </a:prstGeom>
              <a:blipFill>
                <a:blip r:embed="rId7"/>
                <a:stretch>
                  <a:fillRect l="-2483" b="-3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23E6CB3-E72B-4490-A736-4FFE62CA1BBE}"/>
                  </a:ext>
                </a:extLst>
              </p:cNvPr>
              <p:cNvSpPr txBox="1"/>
              <p:nvPr/>
            </p:nvSpPr>
            <p:spPr>
              <a:xfrm>
                <a:off x="5993035" y="2786543"/>
                <a:ext cx="4421081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pt-B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pt-B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𝑡𝑟𝑎𝑖𝑛𝑖𝑛𝑔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𝑒𝑥𝑎𝑚𝑝𝑙𝑒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23E6CB3-E72B-4490-A736-4FFE62CA1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35" y="2786543"/>
                <a:ext cx="4421081" cy="3846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00B785B-F20B-4B06-AB96-08554EE73801}"/>
                  </a:ext>
                </a:extLst>
              </p:cNvPr>
              <p:cNvSpPr txBox="1"/>
              <p:nvPr/>
            </p:nvSpPr>
            <p:spPr>
              <a:xfrm>
                <a:off x="6015715" y="3711242"/>
                <a:ext cx="263399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00B785B-F20B-4B06-AB96-08554EE73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15" y="3711242"/>
                <a:ext cx="2633997" cy="369332"/>
              </a:xfrm>
              <a:prstGeom prst="rect">
                <a:avLst/>
              </a:prstGeom>
              <a:blipFill>
                <a:blip r:embed="rId9"/>
                <a:stretch>
                  <a:fillRect l="-4167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tângulo 17">
            <a:extLst>
              <a:ext uri="{FF2B5EF4-FFF2-40B4-BE49-F238E27FC236}">
                <a16:creationId xmlns:a16="http://schemas.microsoft.com/office/drawing/2014/main" id="{188C76B3-EF71-499B-9573-113F6055D6C4}"/>
              </a:ext>
            </a:extLst>
          </p:cNvPr>
          <p:cNvSpPr/>
          <p:nvPr/>
        </p:nvSpPr>
        <p:spPr>
          <a:xfrm>
            <a:off x="5807968" y="3573016"/>
            <a:ext cx="2633997" cy="64807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7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BFF78889-8BE2-4DF6-9C48-CC9935C4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79075" y="-225152"/>
            <a:ext cx="12771075" cy="144400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81977D9-674B-4D8A-9FEF-FB969485DF77}"/>
              </a:ext>
            </a:extLst>
          </p:cNvPr>
          <p:cNvSpPr txBox="1">
            <a:spLocks/>
          </p:cNvSpPr>
          <p:nvPr/>
        </p:nvSpPr>
        <p:spPr>
          <a:xfrm>
            <a:off x="695400" y="404664"/>
            <a:ext cx="10515600" cy="673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Learning Rate: Atuação na Prática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CE2778-AD03-4D74-AED6-3D251DEB2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049" y="1883291"/>
            <a:ext cx="8886825" cy="2133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FC71960-BB67-40AC-97F0-06FC86911AD1}"/>
                  </a:ext>
                </a:extLst>
              </p:cNvPr>
              <p:cNvSpPr txBox="1"/>
              <p:nvPr/>
            </p:nvSpPr>
            <p:spPr>
              <a:xfrm>
                <a:off x="1942126" y="4016891"/>
                <a:ext cx="8394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FC71960-BB67-40AC-97F0-06FC86911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126" y="4016891"/>
                <a:ext cx="8394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273E63A-3825-4605-B59D-06C12FEC5200}"/>
                  </a:ext>
                </a:extLst>
              </p:cNvPr>
              <p:cNvSpPr txBox="1"/>
              <p:nvPr/>
            </p:nvSpPr>
            <p:spPr>
              <a:xfrm>
                <a:off x="4967045" y="4016891"/>
                <a:ext cx="8394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273E63A-3825-4605-B59D-06C12FEC5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45" y="4016891"/>
                <a:ext cx="8394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B60750-AF43-4130-B5F6-12531C1A6E8F}"/>
                  </a:ext>
                </a:extLst>
              </p:cNvPr>
              <p:cNvSpPr txBox="1"/>
              <p:nvPr/>
            </p:nvSpPr>
            <p:spPr>
              <a:xfrm>
                <a:off x="8454256" y="4016891"/>
                <a:ext cx="8394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B60750-AF43-4130-B5F6-12531C1A6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256" y="4016891"/>
                <a:ext cx="8394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5A0B185-0332-4542-8FBF-13627CD0DBC7}"/>
                  </a:ext>
                </a:extLst>
              </p:cNvPr>
              <p:cNvSpPr txBox="1"/>
              <p:nvPr/>
            </p:nvSpPr>
            <p:spPr>
              <a:xfrm>
                <a:off x="4967045" y="4941168"/>
                <a:ext cx="10786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pt-BR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5A0B185-0332-4542-8FBF-13627CD0D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45" y="4941168"/>
                <a:ext cx="1078613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933718D-4612-4449-9525-0DA24F790244}"/>
                  </a:ext>
                </a:extLst>
              </p:cNvPr>
              <p:cNvSpPr txBox="1"/>
              <p:nvPr/>
            </p:nvSpPr>
            <p:spPr>
              <a:xfrm>
                <a:off x="4967045" y="5310500"/>
                <a:ext cx="10786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pt-BR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933718D-4612-4449-9525-0DA24F790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45" y="5310500"/>
                <a:ext cx="1078613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16986E3-0A64-4DE3-B8C4-FDBBDAEAE6E1}"/>
                  </a:ext>
                </a:extLst>
              </p:cNvPr>
              <p:cNvSpPr txBox="1"/>
              <p:nvPr/>
            </p:nvSpPr>
            <p:spPr>
              <a:xfrm>
                <a:off x="4967045" y="5679832"/>
                <a:ext cx="10786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16986E3-0A64-4DE3-B8C4-FDBBDAEAE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45" y="5679832"/>
                <a:ext cx="1078613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4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2214 -3.7037E-6 C 0.03203 -3.7037E-6 0.04427 -0.03657 0.04427 -0.06597 L 0.04427 -0.13194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0.1069 2.59259E-6 C -0.15482 2.59259E-6 -0.2138 -0.05139 -0.2138 -0.09283 L -0.2138 -0.18565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90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15534 -2.59259E-6 C 0.22487 -2.59259E-6 0.31068 -0.0662 0.31068 -0.1199 L 0.31068 -0.23958 " pathEditMode="relative" rAng="0" ptsTypes="AAAA"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-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1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BFF78889-8BE2-4DF6-9C48-CC9935C4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79075" y="-225152"/>
            <a:ext cx="12771075" cy="144400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81977D9-674B-4D8A-9FEF-FB969485DF77}"/>
              </a:ext>
            </a:extLst>
          </p:cNvPr>
          <p:cNvSpPr txBox="1">
            <a:spLocks/>
          </p:cNvSpPr>
          <p:nvPr/>
        </p:nvSpPr>
        <p:spPr>
          <a:xfrm>
            <a:off x="695400" y="404664"/>
            <a:ext cx="10515600" cy="673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Learning Rate: Resumo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15975BE-28F6-4527-A392-23E5A3CB4C78}"/>
                  </a:ext>
                </a:extLst>
              </p:cNvPr>
              <p:cNvSpPr txBox="1"/>
              <p:nvPr/>
            </p:nvSpPr>
            <p:spPr>
              <a:xfrm flipH="1">
                <a:off x="1417912" y="2274838"/>
                <a:ext cx="979308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é muito pequeno, a convergência é muito lenta</a:t>
                </a:r>
              </a:p>
              <a:p>
                <a:pPr algn="just"/>
                <a:endParaRPr lang="pt-BR" sz="2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pPr algn="just"/>
                <a:r>
                  <a:rPr lang="pt-BR" sz="2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é muito grande, </a:t>
                </a:r>
                <a:r>
                  <a:rPr lang="pt-BR" sz="2400" dirty="0" err="1">
                    <a:solidFill>
                      <a:schemeClr val="bg1"/>
                    </a:solidFill>
                    <a:latin typeface="Consolas" panose="020B0609020204030204" pitchFamily="49" charset="0"/>
                  </a:rPr>
                  <a:t>Gradient</a:t>
                </a:r>
                <a:r>
                  <a:rPr lang="pt-BR" sz="2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pt-BR" sz="2400" dirty="0" err="1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Descent</a:t>
                </a:r>
                <a:r>
                  <a:rPr lang="pt-BR" sz="2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não irá decrescer a cada iteração (ou talvez nem convergir)</a:t>
                </a:r>
              </a:p>
              <a:p>
                <a:pPr algn="just"/>
                <a:endParaRPr lang="pt-BR" sz="2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pPr algn="just"/>
                <a:r>
                  <a:rPr lang="pt-BR" sz="2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Tentar 0.001, 0.003, 0.01, 0.03, 0.1, 0.3...</a:t>
                </a: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15975BE-28F6-4527-A392-23E5A3CB4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17912" y="2274838"/>
                <a:ext cx="9793088" cy="2308324"/>
              </a:xfrm>
              <a:prstGeom prst="rect">
                <a:avLst/>
              </a:prstGeom>
              <a:blipFill>
                <a:blip r:embed="rId5"/>
                <a:stretch>
                  <a:fillRect l="-996" t="-2111" r="-934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83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>
                <a:latin typeface="Consolas" panose="020B0609020204030204" pitchFamily="49" charset="0"/>
              </a:rPr>
              <a:t>Polynomial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Regression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>
                <a:latin typeface="Consolas" panose="020B0609020204030204" pitchFamily="49" charset="0"/>
              </a:rPr>
              <a:t>Aprimorando conhecimentos </a:t>
            </a:r>
          </a:p>
        </p:txBody>
      </p:sp>
    </p:spTree>
    <p:extLst>
      <p:ext uri="{BB962C8B-B14F-4D97-AF65-F5344CB8AC3E}">
        <p14:creationId xmlns:p14="http://schemas.microsoft.com/office/powerpoint/2010/main" val="122912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8D1157D4-3617-4CE4-85F9-B3CEC0ABF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79075" y="-225152"/>
            <a:ext cx="12771075" cy="1444006"/>
          </a:xfrm>
          <a:prstGeom prst="rect">
            <a:avLst/>
          </a:prstGeom>
        </p:spPr>
      </p:pic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CEA655E5-02AF-4A6D-A9AE-3C0D5CA63D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024506"/>
              </p:ext>
            </p:extLst>
          </p:nvPr>
        </p:nvGraphicFramePr>
        <p:xfrm>
          <a:off x="695400" y="2060848"/>
          <a:ext cx="6048670" cy="37758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734">
                  <a:extLst>
                    <a:ext uri="{9D8B030D-6E8A-4147-A177-3AD203B41FA5}">
                      <a16:colId xmlns:a16="http://schemas.microsoft.com/office/drawing/2014/main" val="3831686082"/>
                    </a:ext>
                  </a:extLst>
                </a:gridCol>
                <a:gridCol w="1209734">
                  <a:extLst>
                    <a:ext uri="{9D8B030D-6E8A-4147-A177-3AD203B41FA5}">
                      <a16:colId xmlns:a16="http://schemas.microsoft.com/office/drawing/2014/main" val="3805426187"/>
                    </a:ext>
                  </a:extLst>
                </a:gridCol>
                <a:gridCol w="1209734">
                  <a:extLst>
                    <a:ext uri="{9D8B030D-6E8A-4147-A177-3AD203B41FA5}">
                      <a16:colId xmlns:a16="http://schemas.microsoft.com/office/drawing/2014/main" val="2849464793"/>
                    </a:ext>
                  </a:extLst>
                </a:gridCol>
                <a:gridCol w="120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(feet²)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bedrooms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floors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Age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home (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years</a:t>
                      </a: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latin typeface="Consolas" panose="020B0609020204030204" pitchFamily="49" charset="0"/>
                        </a:rPr>
                        <a:t>Price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($1000) 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2104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460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1416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232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1534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315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852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178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200304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...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...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042835"/>
                  </a:ext>
                </a:extLst>
              </a:tr>
            </a:tbl>
          </a:graphicData>
        </a:graphic>
      </p:graphicFrame>
      <p:sp>
        <p:nvSpPr>
          <p:cNvPr id="10" name="Título 1">
            <a:extLst>
              <a:ext uri="{FF2B5EF4-FFF2-40B4-BE49-F238E27FC236}">
                <a16:creationId xmlns:a16="http://schemas.microsoft.com/office/drawing/2014/main" id="{081977D9-674B-4D8A-9FEF-FB969485DF77}"/>
              </a:ext>
            </a:extLst>
          </p:cNvPr>
          <p:cNvSpPr txBox="1">
            <a:spLocks/>
          </p:cNvSpPr>
          <p:nvPr/>
        </p:nvSpPr>
        <p:spPr>
          <a:xfrm>
            <a:off x="695400" y="404664"/>
            <a:ext cx="10515600" cy="673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 adicionais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E0BDA6C-ECCA-49DA-837F-7BC5BA2B582C}"/>
                  </a:ext>
                </a:extLst>
              </p:cNvPr>
              <p:cNvSpPr txBox="1"/>
              <p:nvPr/>
            </p:nvSpPr>
            <p:spPr>
              <a:xfrm>
                <a:off x="1199456" y="155679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E0BDA6C-ECCA-49DA-837F-7BC5BA2B5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1556792"/>
                <a:ext cx="504056" cy="369332"/>
              </a:xfrm>
              <a:prstGeom prst="rect">
                <a:avLst/>
              </a:prstGeom>
              <a:blipFill>
                <a:blip r:embed="rId5"/>
                <a:stretch>
                  <a:fillRect l="-15854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B4D31CB-9933-4453-8A9E-58A52A84CE95}"/>
                  </a:ext>
                </a:extLst>
              </p:cNvPr>
              <p:cNvSpPr txBox="1"/>
              <p:nvPr/>
            </p:nvSpPr>
            <p:spPr>
              <a:xfrm>
                <a:off x="2423592" y="155679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B4D31CB-9933-4453-8A9E-58A52A84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1556792"/>
                <a:ext cx="504056" cy="369332"/>
              </a:xfrm>
              <a:prstGeom prst="rect">
                <a:avLst/>
              </a:prstGeom>
              <a:blipFill>
                <a:blip r:embed="rId6"/>
                <a:stretch>
                  <a:fillRect l="-15854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A6373CB-2E3D-4913-9917-9504646F607E}"/>
                  </a:ext>
                </a:extLst>
              </p:cNvPr>
              <p:cNvSpPr txBox="1"/>
              <p:nvPr/>
            </p:nvSpPr>
            <p:spPr>
              <a:xfrm>
                <a:off x="3608501" y="155679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A6373CB-2E3D-4913-9917-9504646F6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01" y="1556792"/>
                <a:ext cx="504056" cy="369332"/>
              </a:xfrm>
              <a:prstGeom prst="rect">
                <a:avLst/>
              </a:prstGeom>
              <a:blipFill>
                <a:blip r:embed="rId7"/>
                <a:stretch>
                  <a:fillRect l="-15663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6F11545-8A21-45EE-B963-334759720A7C}"/>
                  </a:ext>
                </a:extLst>
              </p:cNvPr>
              <p:cNvSpPr txBox="1"/>
              <p:nvPr/>
            </p:nvSpPr>
            <p:spPr>
              <a:xfrm>
                <a:off x="4793410" y="155679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6F11545-8A21-45EE-B963-334759720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10" y="1556792"/>
                <a:ext cx="504056" cy="369332"/>
              </a:xfrm>
              <a:prstGeom prst="rect">
                <a:avLst/>
              </a:prstGeom>
              <a:blipFill>
                <a:blip r:embed="rId8"/>
                <a:stretch>
                  <a:fillRect l="-14458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17F3483-1BDB-4EB0-B1B8-8D4C5B8710DB}"/>
                  </a:ext>
                </a:extLst>
              </p:cNvPr>
              <p:cNvSpPr txBox="1"/>
              <p:nvPr/>
            </p:nvSpPr>
            <p:spPr>
              <a:xfrm>
                <a:off x="5978319" y="155679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17F3483-1BDB-4EB0-B1B8-8D4C5B871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19" y="1556792"/>
                <a:ext cx="504056" cy="369332"/>
              </a:xfrm>
              <a:prstGeom prst="rect">
                <a:avLst/>
              </a:prstGeom>
              <a:blipFill>
                <a:blip r:embed="rId9"/>
                <a:stretch>
                  <a:fillRect l="-21951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C7A08F9A-D76C-44DB-88F2-D1DF825EE26F}"/>
                  </a:ext>
                </a:extLst>
              </p:cNvPr>
              <p:cNvSpPr txBox="1"/>
              <p:nvPr/>
            </p:nvSpPr>
            <p:spPr>
              <a:xfrm>
                <a:off x="7458156" y="2267960"/>
                <a:ext cx="25922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𝑓𝑒𝑎𝑡𝑢𝑟𝑒𝑠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C7A08F9A-D76C-44DB-88F2-D1DF825EE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156" y="2267960"/>
                <a:ext cx="2592288" cy="276999"/>
              </a:xfrm>
              <a:prstGeom prst="rect">
                <a:avLst/>
              </a:prstGeom>
              <a:blipFill>
                <a:blip r:embed="rId10"/>
                <a:stretch>
                  <a:fillRect l="-2347" r="-1174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D0F47F-76AB-4613-BEA3-A02E9B89A394}"/>
                  </a:ext>
                </a:extLst>
              </p:cNvPr>
              <p:cNvSpPr txBox="1"/>
              <p:nvPr/>
            </p:nvSpPr>
            <p:spPr>
              <a:xfrm>
                <a:off x="7464152" y="2636912"/>
                <a:ext cx="4386492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𝑓𝑒𝑎𝑡𝑢𝑟𝑒𝑠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𝑠𝑎𝑚𝑝𝑙𝑒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D0F47F-76AB-4613-BEA3-A02E9B89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2636912"/>
                <a:ext cx="4386492" cy="288477"/>
              </a:xfrm>
              <a:prstGeom prst="rect">
                <a:avLst/>
              </a:prstGeom>
              <a:blipFill>
                <a:blip r:embed="rId11"/>
                <a:stretch>
                  <a:fillRect l="-1389" t="-4255" b="-382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6089846-FFE1-441B-825D-094AE29F008C}"/>
                  </a:ext>
                </a:extLst>
              </p:cNvPr>
              <p:cNvSpPr txBox="1"/>
              <p:nvPr/>
            </p:nvSpPr>
            <p:spPr>
              <a:xfrm>
                <a:off x="7458156" y="3017342"/>
                <a:ext cx="4386492" cy="38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𝑓𝑒𝑎𝑡𝑢𝑟𝑒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𝑡𝑟𝑎𝑖𝑛𝑖𝑛𝑔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𝑒𝑥𝑎𝑚𝑝𝑙𝑒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6089846-FFE1-441B-825D-094AE29F0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156" y="3017342"/>
                <a:ext cx="4386492" cy="383888"/>
              </a:xfrm>
              <a:prstGeom prst="rect">
                <a:avLst/>
              </a:prstGeom>
              <a:blipFill>
                <a:blip r:embed="rId12"/>
                <a:stretch>
                  <a:fillRect l="-1389" t="-3175" b="-206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5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BFF78889-8BE2-4DF6-9C48-CC9935C4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79075" y="-225152"/>
            <a:ext cx="12771075" cy="1444006"/>
          </a:xfrm>
          <a:prstGeom prst="rect">
            <a:avLst/>
          </a:prstGeom>
        </p:spPr>
      </p:pic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CEA655E5-02AF-4A6D-A9AE-3C0D5CA63D2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5400" y="2060848"/>
          <a:ext cx="6048670" cy="37758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734">
                  <a:extLst>
                    <a:ext uri="{9D8B030D-6E8A-4147-A177-3AD203B41FA5}">
                      <a16:colId xmlns:a16="http://schemas.microsoft.com/office/drawing/2014/main" val="3831686082"/>
                    </a:ext>
                  </a:extLst>
                </a:gridCol>
                <a:gridCol w="1209734">
                  <a:extLst>
                    <a:ext uri="{9D8B030D-6E8A-4147-A177-3AD203B41FA5}">
                      <a16:colId xmlns:a16="http://schemas.microsoft.com/office/drawing/2014/main" val="3805426187"/>
                    </a:ext>
                  </a:extLst>
                </a:gridCol>
                <a:gridCol w="1209734">
                  <a:extLst>
                    <a:ext uri="{9D8B030D-6E8A-4147-A177-3AD203B41FA5}">
                      <a16:colId xmlns:a16="http://schemas.microsoft.com/office/drawing/2014/main" val="2849464793"/>
                    </a:ext>
                  </a:extLst>
                </a:gridCol>
                <a:gridCol w="120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(feet²)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bedrooms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floors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Age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home (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years</a:t>
                      </a: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latin typeface="Consolas" panose="020B0609020204030204" pitchFamily="49" charset="0"/>
                        </a:rPr>
                        <a:t>Price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($1000) 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2104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460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1416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232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1534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315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852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178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200304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...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latin typeface="Consolas" panose="020B0609020204030204" pitchFamily="49" charset="0"/>
                        </a:rPr>
                        <a:t>...</a:t>
                      </a:r>
                      <a:endParaRPr lang="pt-BR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042835"/>
                  </a:ext>
                </a:extLst>
              </a:tr>
            </a:tbl>
          </a:graphicData>
        </a:graphic>
      </p:graphicFrame>
      <p:sp>
        <p:nvSpPr>
          <p:cNvPr id="10" name="Título 1">
            <a:extLst>
              <a:ext uri="{FF2B5EF4-FFF2-40B4-BE49-F238E27FC236}">
                <a16:creationId xmlns:a16="http://schemas.microsoft.com/office/drawing/2014/main" id="{081977D9-674B-4D8A-9FEF-FB969485DF77}"/>
              </a:ext>
            </a:extLst>
          </p:cNvPr>
          <p:cNvSpPr txBox="1">
            <a:spLocks/>
          </p:cNvSpPr>
          <p:nvPr/>
        </p:nvSpPr>
        <p:spPr>
          <a:xfrm>
            <a:off x="695400" y="404664"/>
            <a:ext cx="10515600" cy="673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 adicionais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E0BDA6C-ECCA-49DA-837F-7BC5BA2B582C}"/>
                  </a:ext>
                </a:extLst>
              </p:cNvPr>
              <p:cNvSpPr txBox="1"/>
              <p:nvPr/>
            </p:nvSpPr>
            <p:spPr>
              <a:xfrm>
                <a:off x="1199456" y="155679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E0BDA6C-ECCA-49DA-837F-7BC5BA2B5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1556792"/>
                <a:ext cx="504056" cy="369332"/>
              </a:xfrm>
              <a:prstGeom prst="rect">
                <a:avLst/>
              </a:prstGeom>
              <a:blipFill>
                <a:blip r:embed="rId5"/>
                <a:stretch>
                  <a:fillRect l="-15854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B4D31CB-9933-4453-8A9E-58A52A84CE95}"/>
                  </a:ext>
                </a:extLst>
              </p:cNvPr>
              <p:cNvSpPr txBox="1"/>
              <p:nvPr/>
            </p:nvSpPr>
            <p:spPr>
              <a:xfrm>
                <a:off x="2423592" y="155679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B4D31CB-9933-4453-8A9E-58A52A84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1556792"/>
                <a:ext cx="504056" cy="369332"/>
              </a:xfrm>
              <a:prstGeom prst="rect">
                <a:avLst/>
              </a:prstGeom>
              <a:blipFill>
                <a:blip r:embed="rId6"/>
                <a:stretch>
                  <a:fillRect l="-15854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A6373CB-2E3D-4913-9917-9504646F607E}"/>
                  </a:ext>
                </a:extLst>
              </p:cNvPr>
              <p:cNvSpPr txBox="1"/>
              <p:nvPr/>
            </p:nvSpPr>
            <p:spPr>
              <a:xfrm>
                <a:off x="3608501" y="155679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A6373CB-2E3D-4913-9917-9504646F6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01" y="1556792"/>
                <a:ext cx="504056" cy="369332"/>
              </a:xfrm>
              <a:prstGeom prst="rect">
                <a:avLst/>
              </a:prstGeom>
              <a:blipFill>
                <a:blip r:embed="rId7"/>
                <a:stretch>
                  <a:fillRect l="-15663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6F11545-8A21-45EE-B963-334759720A7C}"/>
                  </a:ext>
                </a:extLst>
              </p:cNvPr>
              <p:cNvSpPr txBox="1"/>
              <p:nvPr/>
            </p:nvSpPr>
            <p:spPr>
              <a:xfrm>
                <a:off x="4793410" y="155679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6F11545-8A21-45EE-B963-334759720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10" y="1556792"/>
                <a:ext cx="504056" cy="369332"/>
              </a:xfrm>
              <a:prstGeom prst="rect">
                <a:avLst/>
              </a:prstGeom>
              <a:blipFill>
                <a:blip r:embed="rId8"/>
                <a:stretch>
                  <a:fillRect l="-14458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17F3483-1BDB-4EB0-B1B8-8D4C5B8710DB}"/>
                  </a:ext>
                </a:extLst>
              </p:cNvPr>
              <p:cNvSpPr txBox="1"/>
              <p:nvPr/>
            </p:nvSpPr>
            <p:spPr>
              <a:xfrm>
                <a:off x="5978319" y="155679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17F3483-1BDB-4EB0-B1B8-8D4C5B871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19" y="1556792"/>
                <a:ext cx="504056" cy="369332"/>
              </a:xfrm>
              <a:prstGeom prst="rect">
                <a:avLst/>
              </a:prstGeom>
              <a:blipFill>
                <a:blip r:embed="rId9"/>
                <a:stretch>
                  <a:fillRect l="-21951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C7A08F9A-D76C-44DB-88F2-D1DF825EE26F}"/>
                  </a:ext>
                </a:extLst>
              </p:cNvPr>
              <p:cNvSpPr txBox="1"/>
              <p:nvPr/>
            </p:nvSpPr>
            <p:spPr>
              <a:xfrm>
                <a:off x="7458156" y="2267960"/>
                <a:ext cx="25922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C7A08F9A-D76C-44DB-88F2-D1DF825EE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156" y="2267960"/>
                <a:ext cx="2592288" cy="369332"/>
              </a:xfrm>
              <a:prstGeom prst="rect">
                <a:avLst/>
              </a:prstGeom>
              <a:blipFill>
                <a:blip r:embed="rId10"/>
                <a:stretch>
                  <a:fillRect l="-2817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D0F47F-76AB-4613-BEA3-A02E9B89A394}"/>
                  </a:ext>
                </a:extLst>
              </p:cNvPr>
              <p:cNvSpPr txBox="1"/>
              <p:nvPr/>
            </p:nvSpPr>
            <p:spPr>
              <a:xfrm>
                <a:off x="7449416" y="2839340"/>
                <a:ext cx="4386492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416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D0F47F-76AB-4613-BEA3-A02E9B89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416" y="2839340"/>
                <a:ext cx="4386492" cy="13606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6089846-FFE1-441B-825D-094AE29F008C}"/>
                  </a:ext>
                </a:extLst>
              </p:cNvPr>
              <p:cNvSpPr txBox="1"/>
              <p:nvPr/>
            </p:nvSpPr>
            <p:spPr>
              <a:xfrm>
                <a:off x="7458156" y="4653136"/>
                <a:ext cx="1238872" cy="4635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6089846-FFE1-441B-825D-094AE29F0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156" y="4653136"/>
                <a:ext cx="1238872" cy="4635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13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BFF78889-8BE2-4DF6-9C48-CC9935C4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79075" y="-225152"/>
            <a:ext cx="12771075" cy="144400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81977D9-674B-4D8A-9FEF-FB969485DF77}"/>
              </a:ext>
            </a:extLst>
          </p:cNvPr>
          <p:cNvSpPr txBox="1">
            <a:spLocks/>
          </p:cNvSpPr>
          <p:nvPr/>
        </p:nvSpPr>
        <p:spPr>
          <a:xfrm>
            <a:off x="695400" y="404664"/>
            <a:ext cx="10515600" cy="673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Hypothesis</a:t>
            </a:r>
            <a:endParaRPr lang="pt-BR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D0F47F-76AB-4613-BEA3-A02E9B89A394}"/>
                  </a:ext>
                </a:extLst>
              </p:cNvPr>
              <p:cNvSpPr txBox="1"/>
              <p:nvPr/>
            </p:nvSpPr>
            <p:spPr>
              <a:xfrm>
                <a:off x="2811408" y="1835487"/>
                <a:ext cx="25922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D0F47F-76AB-4613-BEA3-A02E9B89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408" y="1835487"/>
                <a:ext cx="2592288" cy="369332"/>
              </a:xfrm>
              <a:prstGeom prst="rect">
                <a:avLst/>
              </a:prstGeom>
              <a:blipFill>
                <a:blip r:embed="rId5"/>
                <a:stretch>
                  <a:fillRect l="-4235" b="-196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3A094C94-D417-4300-8CA8-A7258E456A5A}"/>
              </a:ext>
            </a:extLst>
          </p:cNvPr>
          <p:cNvSpPr txBox="1"/>
          <p:nvPr/>
        </p:nvSpPr>
        <p:spPr>
          <a:xfrm flipH="1">
            <a:off x="983432" y="1881360"/>
            <a:ext cx="179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Antigamente: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5EB048-1D0D-4107-B179-6E59B5DCF735}"/>
              </a:ext>
            </a:extLst>
          </p:cNvPr>
          <p:cNvSpPr txBox="1"/>
          <p:nvPr/>
        </p:nvSpPr>
        <p:spPr>
          <a:xfrm flipH="1">
            <a:off x="1732504" y="2348880"/>
            <a:ext cx="10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Agora: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52D0ABC-3748-4181-B2E8-8C6C0B766CEF}"/>
                  </a:ext>
                </a:extLst>
              </p:cNvPr>
              <p:cNvSpPr txBox="1"/>
              <p:nvPr/>
            </p:nvSpPr>
            <p:spPr>
              <a:xfrm>
                <a:off x="2811408" y="2303007"/>
                <a:ext cx="57328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52D0ABC-3748-4181-B2E8-8C6C0B766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408" y="2303007"/>
                <a:ext cx="5732864" cy="369332"/>
              </a:xfrm>
              <a:prstGeom prst="rect">
                <a:avLst/>
              </a:prstGeom>
              <a:blipFill>
                <a:blip r:embed="rId6"/>
                <a:stretch>
                  <a:fillRect l="-1913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8D8D9FE5-BD16-467C-BA48-1F58A0482D9C}"/>
              </a:ext>
            </a:extLst>
          </p:cNvPr>
          <p:cNvSpPr txBox="1"/>
          <p:nvPr/>
        </p:nvSpPr>
        <p:spPr>
          <a:xfrm flipH="1">
            <a:off x="3647728" y="3244334"/>
            <a:ext cx="612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Cada qual representando uma 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diferente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C548677-F9AA-42F3-8EEF-203F3C7FD7F9}"/>
              </a:ext>
            </a:extLst>
          </p:cNvPr>
          <p:cNvCxnSpPr/>
          <p:nvPr/>
        </p:nvCxnSpPr>
        <p:spPr>
          <a:xfrm flipH="1" flipV="1">
            <a:off x="5303912" y="2852936"/>
            <a:ext cx="2160240" cy="39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9B527D0-A96E-4B3D-8353-F02DAB6897CD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718212"/>
            <a:ext cx="1368152" cy="52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DF9CAA4-63C4-487A-827D-8BC7889D517E}"/>
              </a:ext>
            </a:extLst>
          </p:cNvPr>
          <p:cNvCxnSpPr>
            <a:cxnSpLocks/>
          </p:cNvCxnSpPr>
          <p:nvPr/>
        </p:nvCxnSpPr>
        <p:spPr>
          <a:xfrm flipH="1" flipV="1">
            <a:off x="7032104" y="2718212"/>
            <a:ext cx="432048" cy="52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608B7024-1752-47AC-97BD-48220BAAAEDB}"/>
              </a:ext>
            </a:extLst>
          </p:cNvPr>
          <p:cNvCxnSpPr>
            <a:cxnSpLocks/>
          </p:cNvCxnSpPr>
          <p:nvPr/>
        </p:nvCxnSpPr>
        <p:spPr>
          <a:xfrm flipV="1">
            <a:off x="7464152" y="2718212"/>
            <a:ext cx="432048" cy="52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E658D74-B8F0-45A2-B882-1F53988E5E51}"/>
              </a:ext>
            </a:extLst>
          </p:cNvPr>
          <p:cNvSpPr txBox="1"/>
          <p:nvPr/>
        </p:nvSpPr>
        <p:spPr>
          <a:xfrm flipH="1">
            <a:off x="1001289" y="4237977"/>
            <a:ext cx="172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Forma geral: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6424C24-C177-46EA-9E08-F3DF6B0B0753}"/>
                  </a:ext>
                </a:extLst>
              </p:cNvPr>
              <p:cNvSpPr txBox="1"/>
              <p:nvPr/>
            </p:nvSpPr>
            <p:spPr>
              <a:xfrm>
                <a:off x="2811408" y="4174681"/>
                <a:ext cx="57328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6424C24-C177-46EA-9E08-F3DF6B0B0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408" y="4174681"/>
                <a:ext cx="5732864" cy="369332"/>
              </a:xfrm>
              <a:prstGeom prst="rect">
                <a:avLst/>
              </a:prstGeom>
              <a:blipFill>
                <a:blip r:embed="rId7"/>
                <a:stretch>
                  <a:fillRect l="-1913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BFF78889-8BE2-4DF6-9C48-CC9935C4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79075" y="-225152"/>
            <a:ext cx="12771075" cy="144400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81977D9-674B-4D8A-9FEF-FB969485DF77}"/>
              </a:ext>
            </a:extLst>
          </p:cNvPr>
          <p:cNvSpPr txBox="1">
            <a:spLocks/>
          </p:cNvSpPr>
          <p:nvPr/>
        </p:nvSpPr>
        <p:spPr>
          <a:xfrm>
            <a:off x="695400" y="404664"/>
            <a:ext cx="10515600" cy="673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Multivariate</a:t>
            </a:r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 Linear </a:t>
            </a:r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Regression</a:t>
            </a:r>
            <a:endParaRPr lang="pt-BR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6424C24-C177-46EA-9E08-F3DF6B0B0753}"/>
                  </a:ext>
                </a:extLst>
              </p:cNvPr>
              <p:cNvSpPr txBox="1"/>
              <p:nvPr/>
            </p:nvSpPr>
            <p:spPr>
              <a:xfrm>
                <a:off x="3441623" y="1813025"/>
                <a:ext cx="57328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6424C24-C177-46EA-9E08-F3DF6B0B0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623" y="1813025"/>
                <a:ext cx="5732864" cy="369332"/>
              </a:xfrm>
              <a:prstGeom prst="rect">
                <a:avLst/>
              </a:prstGeom>
              <a:blipFill>
                <a:blip r:embed="rId5"/>
                <a:stretch>
                  <a:fillRect l="-1915" b="-196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DB1F336-68B8-4064-9E4E-69FDC17B9FD6}"/>
                  </a:ext>
                </a:extLst>
              </p:cNvPr>
              <p:cNvSpPr txBox="1"/>
              <p:nvPr/>
            </p:nvSpPr>
            <p:spPr>
              <a:xfrm flipH="1">
                <a:off x="2459596" y="2420888"/>
                <a:ext cx="7272808" cy="440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Por convenção, é dado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e, portanto,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DB1F336-68B8-4064-9E4E-69FDC17B9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59596" y="2420888"/>
                <a:ext cx="7272808" cy="440249"/>
              </a:xfrm>
              <a:prstGeom prst="rect">
                <a:avLst/>
              </a:prstGeom>
              <a:blipFill>
                <a:blip r:embed="rId6"/>
                <a:stretch>
                  <a:fillRect l="-670" b="-19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94E2E7D-F25E-4495-83AB-8576554DAD6E}"/>
                  </a:ext>
                </a:extLst>
              </p:cNvPr>
              <p:cNvSpPr txBox="1"/>
              <p:nvPr/>
            </p:nvSpPr>
            <p:spPr>
              <a:xfrm>
                <a:off x="728820" y="3120786"/>
                <a:ext cx="2342844" cy="16993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94E2E7D-F25E-4495-83AB-8576554D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20" y="3120786"/>
                <a:ext cx="2342844" cy="16993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7418E0C-66C3-42BE-A4AA-170D836B78F5}"/>
                  </a:ext>
                </a:extLst>
              </p:cNvPr>
              <p:cNvSpPr txBox="1"/>
              <p:nvPr/>
            </p:nvSpPr>
            <p:spPr>
              <a:xfrm>
                <a:off x="3602415" y="3076542"/>
                <a:ext cx="2342844" cy="1787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7418E0C-66C3-42BE-A4AA-170D836B7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415" y="3076542"/>
                <a:ext cx="2342844" cy="17877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83E816A-E6EB-4295-844C-9918AED822D3}"/>
                  </a:ext>
                </a:extLst>
              </p:cNvPr>
              <p:cNvSpPr txBox="1"/>
              <p:nvPr/>
            </p:nvSpPr>
            <p:spPr>
              <a:xfrm>
                <a:off x="779941" y="5301208"/>
                <a:ext cx="57328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83E816A-E6EB-4295-844C-9918AED8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41" y="5301208"/>
                <a:ext cx="5732864" cy="369332"/>
              </a:xfrm>
              <a:prstGeom prst="rect">
                <a:avLst/>
              </a:prstGeom>
              <a:blipFill>
                <a:blip r:embed="rId9"/>
                <a:stretch>
                  <a:fillRect l="-1915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B4B449E-728E-44D4-827F-974B921BB781}"/>
                  </a:ext>
                </a:extLst>
              </p:cNvPr>
              <p:cNvSpPr txBox="1"/>
              <p:nvPr/>
            </p:nvSpPr>
            <p:spPr>
              <a:xfrm>
                <a:off x="6240016" y="5301208"/>
                <a:ext cx="10050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B4B449E-728E-44D4-827F-974B921B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5301208"/>
                <a:ext cx="1005016" cy="369332"/>
              </a:xfrm>
              <a:prstGeom prst="rect">
                <a:avLst/>
              </a:prstGeom>
              <a:blipFill>
                <a:blip r:embed="rId10"/>
                <a:stretch>
                  <a:fillRect l="-6707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EB1551F3-C058-4D74-A894-029AB3F78F84}"/>
              </a:ext>
            </a:extLst>
          </p:cNvPr>
          <p:cNvSpPr/>
          <p:nvPr/>
        </p:nvSpPr>
        <p:spPr>
          <a:xfrm>
            <a:off x="6512805" y="5161838"/>
            <a:ext cx="732228" cy="64807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BC90F23-5CD2-4EDB-A9E7-416822D0B268}"/>
              </a:ext>
            </a:extLst>
          </p:cNvPr>
          <p:cNvCxnSpPr/>
          <p:nvPr/>
        </p:nvCxnSpPr>
        <p:spPr>
          <a:xfrm>
            <a:off x="6384032" y="3120786"/>
            <a:ext cx="0" cy="1743553"/>
          </a:xfrm>
          <a:prstGeom prst="line">
            <a:avLst/>
          </a:prstGeom>
          <a:ln w="19050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99396F9C-744C-4FF0-A786-141FB0A00F8C}"/>
                  </a:ext>
                </a:extLst>
              </p:cNvPr>
              <p:cNvSpPr txBox="1"/>
              <p:nvPr/>
            </p:nvSpPr>
            <p:spPr>
              <a:xfrm>
                <a:off x="6742524" y="3165028"/>
                <a:ext cx="24319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4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99396F9C-744C-4FF0-A786-141FB0A00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524" y="3165028"/>
                <a:ext cx="243195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9B4A999-B707-436D-A4E5-BFA77A6FC270}"/>
                  </a:ext>
                </a:extLst>
              </p:cNvPr>
              <p:cNvSpPr/>
              <p:nvPr/>
            </p:nvSpPr>
            <p:spPr>
              <a:xfrm>
                <a:off x="9174487" y="3089579"/>
                <a:ext cx="808042" cy="1791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9B4A999-B707-436D-A4E5-BFA77A6FC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487" y="3089579"/>
                <a:ext cx="808042" cy="17916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388AE79-18B5-447C-BED6-2B10F1157AB4}"/>
              </a:ext>
            </a:extLst>
          </p:cNvPr>
          <p:cNvCxnSpPr/>
          <p:nvPr/>
        </p:nvCxnSpPr>
        <p:spPr>
          <a:xfrm flipV="1">
            <a:off x="7245032" y="3861048"/>
            <a:ext cx="795184" cy="130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02D108FA-D236-4BD1-B6DC-97CF03800891}"/>
              </a:ext>
            </a:extLst>
          </p:cNvPr>
          <p:cNvCxnSpPr>
            <a:cxnSpLocks/>
          </p:cNvCxnSpPr>
          <p:nvPr/>
        </p:nvCxnSpPr>
        <p:spPr>
          <a:xfrm flipV="1">
            <a:off x="7245031" y="4513766"/>
            <a:ext cx="149068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1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  <p:bldP spid="28" grpId="0" animBg="1"/>
      <p:bldP spid="29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BFF78889-8BE2-4DF6-9C48-CC9935C4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79075" y="-225152"/>
            <a:ext cx="12771075" cy="144400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81977D9-674B-4D8A-9FEF-FB969485DF77}"/>
              </a:ext>
            </a:extLst>
          </p:cNvPr>
          <p:cNvSpPr txBox="1">
            <a:spLocks/>
          </p:cNvSpPr>
          <p:nvPr/>
        </p:nvSpPr>
        <p:spPr>
          <a:xfrm>
            <a:off x="695400" y="404664"/>
            <a:ext cx="10515600" cy="673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Multivariate</a:t>
            </a:r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 Linear </a:t>
            </a:r>
            <a:r>
              <a:rPr lang="pt-BR" dirty="0" err="1">
                <a:solidFill>
                  <a:schemeClr val="tx1"/>
                </a:solidFill>
                <a:latin typeface="OCR A Extended" panose="02010509020102010303" pitchFamily="50" charset="0"/>
              </a:rPr>
              <a:t>Regression</a:t>
            </a:r>
            <a:endParaRPr lang="pt-BR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6424C24-C177-46EA-9E08-F3DF6B0B0753}"/>
                  </a:ext>
                </a:extLst>
              </p:cNvPr>
              <p:cNvSpPr txBox="1"/>
              <p:nvPr/>
            </p:nvSpPr>
            <p:spPr>
              <a:xfrm>
                <a:off x="3441623" y="1813025"/>
                <a:ext cx="57328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6424C24-C177-46EA-9E08-F3DF6B0B0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623" y="1813025"/>
                <a:ext cx="5732864" cy="369332"/>
              </a:xfrm>
              <a:prstGeom prst="rect">
                <a:avLst/>
              </a:prstGeom>
              <a:blipFill>
                <a:blip r:embed="rId5"/>
                <a:stretch>
                  <a:fillRect l="-1915" b="-196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DB1F336-68B8-4064-9E4E-69FDC17B9FD6}"/>
                  </a:ext>
                </a:extLst>
              </p:cNvPr>
              <p:cNvSpPr txBox="1"/>
              <p:nvPr/>
            </p:nvSpPr>
            <p:spPr>
              <a:xfrm flipH="1">
                <a:off x="2459596" y="2420888"/>
                <a:ext cx="7272808" cy="440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Por convenção, é dado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e, portanto,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DB1F336-68B8-4064-9E4E-69FDC17B9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59596" y="2420888"/>
                <a:ext cx="7272808" cy="440249"/>
              </a:xfrm>
              <a:prstGeom prst="rect">
                <a:avLst/>
              </a:prstGeom>
              <a:blipFill>
                <a:blip r:embed="rId6"/>
                <a:stretch>
                  <a:fillRect l="-670" b="-19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94E2E7D-F25E-4495-83AB-8576554DAD6E}"/>
                  </a:ext>
                </a:extLst>
              </p:cNvPr>
              <p:cNvSpPr txBox="1"/>
              <p:nvPr/>
            </p:nvSpPr>
            <p:spPr>
              <a:xfrm>
                <a:off x="728820" y="3120786"/>
                <a:ext cx="2342844" cy="16993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94E2E7D-F25E-4495-83AB-8576554D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20" y="3120786"/>
                <a:ext cx="2342844" cy="16993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7418E0C-66C3-42BE-A4AA-170D836B78F5}"/>
                  </a:ext>
                </a:extLst>
              </p:cNvPr>
              <p:cNvSpPr txBox="1"/>
              <p:nvPr/>
            </p:nvSpPr>
            <p:spPr>
              <a:xfrm>
                <a:off x="3602415" y="3076542"/>
                <a:ext cx="2342844" cy="1787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7418E0C-66C3-42BE-A4AA-170D836B7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415" y="3076542"/>
                <a:ext cx="2342844" cy="17877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83E816A-E6EB-4295-844C-9918AED822D3}"/>
                  </a:ext>
                </a:extLst>
              </p:cNvPr>
              <p:cNvSpPr txBox="1"/>
              <p:nvPr/>
            </p:nvSpPr>
            <p:spPr>
              <a:xfrm>
                <a:off x="779941" y="5301208"/>
                <a:ext cx="57328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83E816A-E6EB-4295-844C-9918AED8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41" y="5301208"/>
                <a:ext cx="5732864" cy="369332"/>
              </a:xfrm>
              <a:prstGeom prst="rect">
                <a:avLst/>
              </a:prstGeom>
              <a:blipFill>
                <a:blip r:embed="rId9"/>
                <a:stretch>
                  <a:fillRect l="-1915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B4B449E-728E-44D4-827F-974B921BB781}"/>
                  </a:ext>
                </a:extLst>
              </p:cNvPr>
              <p:cNvSpPr txBox="1"/>
              <p:nvPr/>
            </p:nvSpPr>
            <p:spPr>
              <a:xfrm>
                <a:off x="6240016" y="5301208"/>
                <a:ext cx="10050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B4B449E-728E-44D4-827F-974B921B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5301208"/>
                <a:ext cx="1005016" cy="369332"/>
              </a:xfrm>
              <a:prstGeom prst="rect">
                <a:avLst/>
              </a:prstGeom>
              <a:blipFill>
                <a:blip r:embed="rId10"/>
                <a:stretch>
                  <a:fillRect l="-6707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EB1551F3-C058-4D74-A894-029AB3F78F84}"/>
              </a:ext>
            </a:extLst>
          </p:cNvPr>
          <p:cNvSpPr/>
          <p:nvPr/>
        </p:nvSpPr>
        <p:spPr>
          <a:xfrm>
            <a:off x="6512805" y="5161838"/>
            <a:ext cx="732228" cy="64807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BC90F23-5CD2-4EDB-A9E7-416822D0B268}"/>
              </a:ext>
            </a:extLst>
          </p:cNvPr>
          <p:cNvCxnSpPr/>
          <p:nvPr/>
        </p:nvCxnSpPr>
        <p:spPr>
          <a:xfrm>
            <a:off x="6384032" y="3120786"/>
            <a:ext cx="0" cy="1743553"/>
          </a:xfrm>
          <a:prstGeom prst="line">
            <a:avLst/>
          </a:prstGeom>
          <a:ln w="19050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99396F9C-744C-4FF0-A786-141FB0A00F8C}"/>
                  </a:ext>
                </a:extLst>
              </p:cNvPr>
              <p:cNvSpPr txBox="1"/>
              <p:nvPr/>
            </p:nvSpPr>
            <p:spPr>
              <a:xfrm>
                <a:off x="6742524" y="3165028"/>
                <a:ext cx="24319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4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99396F9C-744C-4FF0-A786-141FB0A00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524" y="3165028"/>
                <a:ext cx="243195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9B4A999-B707-436D-A4E5-BFA77A6FC270}"/>
                  </a:ext>
                </a:extLst>
              </p:cNvPr>
              <p:cNvSpPr/>
              <p:nvPr/>
            </p:nvSpPr>
            <p:spPr>
              <a:xfrm>
                <a:off x="9174487" y="3089579"/>
                <a:ext cx="808042" cy="1791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9B4A999-B707-436D-A4E5-BFA77A6FC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487" y="3089579"/>
                <a:ext cx="808042" cy="17916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388AE79-18B5-447C-BED6-2B10F1157AB4}"/>
              </a:ext>
            </a:extLst>
          </p:cNvPr>
          <p:cNvCxnSpPr/>
          <p:nvPr/>
        </p:nvCxnSpPr>
        <p:spPr>
          <a:xfrm flipV="1">
            <a:off x="7245032" y="3861048"/>
            <a:ext cx="795184" cy="130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02D108FA-D236-4BD1-B6DC-97CF03800891}"/>
              </a:ext>
            </a:extLst>
          </p:cNvPr>
          <p:cNvCxnSpPr>
            <a:cxnSpLocks/>
          </p:cNvCxnSpPr>
          <p:nvPr/>
        </p:nvCxnSpPr>
        <p:spPr>
          <a:xfrm flipV="1">
            <a:off x="7245031" y="4513766"/>
            <a:ext cx="149068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5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  <p:bldP spid="28" grpId="0" animBg="1"/>
      <p:bldP spid="29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>
                <a:latin typeface="Consolas" panose="020B0609020204030204" pitchFamily="49" charset="0"/>
              </a:rPr>
              <a:t>Gradient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Descent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>
                <a:latin typeface="Consolas" panose="020B0609020204030204" pitchFamily="49" charset="0"/>
              </a:rPr>
              <a:t>Funcionamento do algoritmo para múltiplas variáveis</a:t>
            </a:r>
          </a:p>
        </p:txBody>
      </p:sp>
    </p:spTree>
    <p:extLst>
      <p:ext uri="{BB962C8B-B14F-4D97-AF65-F5344CB8AC3E}">
        <p14:creationId xmlns:p14="http://schemas.microsoft.com/office/powerpoint/2010/main" val="265619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BFF78889-8BE2-4DF6-9C48-CC9935C4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79075" y="-225152"/>
            <a:ext cx="12771075" cy="144400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81977D9-674B-4D8A-9FEF-FB969485DF77}"/>
              </a:ext>
            </a:extLst>
          </p:cNvPr>
          <p:cNvSpPr txBox="1">
            <a:spLocks/>
          </p:cNvSpPr>
          <p:nvPr/>
        </p:nvSpPr>
        <p:spPr>
          <a:xfrm>
            <a:off x="695400" y="404664"/>
            <a:ext cx="10515600" cy="673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/>
                </a:solidFill>
                <a:latin typeface="OCR A Extended" panose="02010509020102010303" pitchFamily="50" charset="0"/>
              </a:rPr>
              <a:t>Definindo Notações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AA1EA46-6F1B-4ED4-A520-FA73B9CBC586}"/>
                  </a:ext>
                </a:extLst>
              </p:cNvPr>
              <p:cNvSpPr txBox="1"/>
              <p:nvPr/>
            </p:nvSpPr>
            <p:spPr>
              <a:xfrm>
                <a:off x="3287688" y="1848670"/>
                <a:ext cx="57328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AA1EA46-6F1B-4ED4-A520-FA73B9CBC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1848670"/>
                <a:ext cx="5732864" cy="369332"/>
              </a:xfrm>
              <a:prstGeom prst="rect">
                <a:avLst/>
              </a:prstGeom>
              <a:blipFill>
                <a:blip r:embed="rId5"/>
                <a:stretch>
                  <a:fillRect l="-1913" b="-196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06EF33DA-C735-4E8A-97DD-58F937E3DEFF}"/>
              </a:ext>
            </a:extLst>
          </p:cNvPr>
          <p:cNvSpPr txBox="1"/>
          <p:nvPr/>
        </p:nvSpPr>
        <p:spPr>
          <a:xfrm flipH="1">
            <a:off x="1055440" y="1827572"/>
            <a:ext cx="212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Hypothesis</a:t>
            </a:r>
            <a:endParaRPr lang="pt-B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A531B68-10BF-4D2E-9A62-FB2EB7EDC15C}"/>
              </a:ext>
            </a:extLst>
          </p:cNvPr>
          <p:cNvSpPr txBox="1"/>
          <p:nvPr/>
        </p:nvSpPr>
        <p:spPr>
          <a:xfrm flipH="1">
            <a:off x="1055440" y="2479461"/>
            <a:ext cx="212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Parâmetros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910A12A8-79C4-4DF1-A87B-139B6C26CACB}"/>
                  </a:ext>
                </a:extLst>
              </p:cNvPr>
              <p:cNvSpPr txBox="1"/>
              <p:nvPr/>
            </p:nvSpPr>
            <p:spPr>
              <a:xfrm>
                <a:off x="3279462" y="2521657"/>
                <a:ext cx="23844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910A12A8-79C4-4DF1-A87B-139B6C26C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462" y="2521657"/>
                <a:ext cx="2384490" cy="369332"/>
              </a:xfrm>
              <a:prstGeom prst="rect">
                <a:avLst/>
              </a:prstGeom>
              <a:blipFill>
                <a:blip r:embed="rId6"/>
                <a:stretch>
                  <a:fillRect l="-4604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>
            <a:extLst>
              <a:ext uri="{FF2B5EF4-FFF2-40B4-BE49-F238E27FC236}">
                <a16:creationId xmlns:a16="http://schemas.microsoft.com/office/drawing/2014/main" id="{2548E4B6-741B-4967-BC13-3A6470B5A4A0}"/>
              </a:ext>
            </a:extLst>
          </p:cNvPr>
          <p:cNvSpPr txBox="1"/>
          <p:nvPr/>
        </p:nvSpPr>
        <p:spPr>
          <a:xfrm flipH="1">
            <a:off x="551384" y="3346217"/>
            <a:ext cx="238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Cost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endParaRPr lang="pt-B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B22D319-F797-4526-8D4E-D11B10E41110}"/>
                  </a:ext>
                </a:extLst>
              </p:cNvPr>
              <p:cNvSpPr txBox="1"/>
              <p:nvPr/>
            </p:nvSpPr>
            <p:spPr>
              <a:xfrm>
                <a:off x="3179676" y="3072936"/>
                <a:ext cx="5732864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t-BR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B22D319-F797-4526-8D4E-D11B10E41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76" y="3072936"/>
                <a:ext cx="5732864" cy="10082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AED75EA7-00D7-4F3D-9293-38252500ED7F}"/>
              </a:ext>
            </a:extLst>
          </p:cNvPr>
          <p:cNvSpPr txBox="1"/>
          <p:nvPr/>
        </p:nvSpPr>
        <p:spPr>
          <a:xfrm flipH="1">
            <a:off x="209346" y="4510661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Gradient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Descent</a:t>
            </a:r>
            <a:endParaRPr lang="pt-B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8CC9055D-FE8E-44DC-BF8C-7E87085678B2}"/>
                  </a:ext>
                </a:extLst>
              </p:cNvPr>
              <p:cNvSpPr txBox="1"/>
              <p:nvPr/>
            </p:nvSpPr>
            <p:spPr>
              <a:xfrm>
                <a:off x="3431704" y="4901303"/>
                <a:ext cx="3816424" cy="805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…, 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8CC9055D-FE8E-44DC-BF8C-7E8708567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4901303"/>
                <a:ext cx="3816424" cy="8054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>
            <a:extLst>
              <a:ext uri="{FF2B5EF4-FFF2-40B4-BE49-F238E27FC236}">
                <a16:creationId xmlns:a16="http://schemas.microsoft.com/office/drawing/2014/main" id="{5F99DD55-BF6B-49CD-8FDD-A8E5120CB00F}"/>
              </a:ext>
            </a:extLst>
          </p:cNvPr>
          <p:cNvSpPr txBox="1"/>
          <p:nvPr/>
        </p:nvSpPr>
        <p:spPr>
          <a:xfrm flipH="1">
            <a:off x="3258406" y="4509120"/>
            <a:ext cx="2548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err="1">
                <a:solidFill>
                  <a:schemeClr val="bg1"/>
                </a:solidFill>
                <a:latin typeface="Consolas" panose="020B0609020204030204" pitchFamily="49" charset="0"/>
              </a:rPr>
              <a:t>Repeat</a:t>
            </a:r>
            <a:r>
              <a:rPr lang="pt-BR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8390EE9-47E2-4D2D-AFA3-6C3CBEC16904}"/>
              </a:ext>
            </a:extLst>
          </p:cNvPr>
          <p:cNvSpPr txBox="1"/>
          <p:nvPr/>
        </p:nvSpPr>
        <p:spPr>
          <a:xfrm flipH="1">
            <a:off x="3179676" y="5792468"/>
            <a:ext cx="4284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} simultaneamente para j = 0, ..., n  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199282E-F385-4F3D-AF80-7370B9ACDEB2}"/>
              </a:ext>
            </a:extLst>
          </p:cNvPr>
          <p:cNvCxnSpPr>
            <a:cxnSpLocks/>
          </p:cNvCxnSpPr>
          <p:nvPr/>
        </p:nvCxnSpPr>
        <p:spPr>
          <a:xfrm flipV="1">
            <a:off x="3179676" y="2716017"/>
            <a:ext cx="2052228" cy="1374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5C028F8-DE81-4B35-85D3-1C9C3E3D7D68}"/>
                  </a:ext>
                </a:extLst>
              </p:cNvPr>
              <p:cNvSpPr txBox="1"/>
              <p:nvPr/>
            </p:nvSpPr>
            <p:spPr>
              <a:xfrm>
                <a:off x="5686821" y="2420888"/>
                <a:ext cx="28953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5C028F8-DE81-4B35-85D3-1C9C3E3D7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821" y="2420888"/>
                <a:ext cx="289538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tângulo 17">
            <a:extLst>
              <a:ext uri="{FF2B5EF4-FFF2-40B4-BE49-F238E27FC236}">
                <a16:creationId xmlns:a16="http://schemas.microsoft.com/office/drawing/2014/main" id="{8810C74D-657A-4AC3-B32A-83F3F25D0FFA}"/>
              </a:ext>
            </a:extLst>
          </p:cNvPr>
          <p:cNvSpPr/>
          <p:nvPr/>
        </p:nvSpPr>
        <p:spPr>
          <a:xfrm>
            <a:off x="5591944" y="2447206"/>
            <a:ext cx="433554" cy="46166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121C6FB-1CB9-4C47-921F-576C182DA645}"/>
                  </a:ext>
                </a:extLst>
              </p:cNvPr>
              <p:cNvSpPr txBox="1"/>
              <p:nvPr/>
            </p:nvSpPr>
            <p:spPr>
              <a:xfrm>
                <a:off x="3861996" y="3872753"/>
                <a:ext cx="98012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121C6FB-1CB9-4C47-921F-576C182DA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996" y="3872753"/>
                <a:ext cx="980122" cy="492443"/>
              </a:xfrm>
              <a:prstGeom prst="rect">
                <a:avLst/>
              </a:prstGeom>
              <a:blipFill>
                <a:blip r:embed="rId10"/>
                <a:stretch>
                  <a:fillRect l="-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F35BA78-38D4-47A0-A1E8-21DD1EC8BE54}"/>
              </a:ext>
            </a:extLst>
          </p:cNvPr>
          <p:cNvCxnSpPr>
            <a:cxnSpLocks/>
          </p:cNvCxnSpPr>
          <p:nvPr/>
        </p:nvCxnSpPr>
        <p:spPr>
          <a:xfrm flipV="1">
            <a:off x="3179676" y="3621194"/>
            <a:ext cx="2052228" cy="1374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6E1633A0-B0CB-4BF5-B4A0-E6454B76E5CC}"/>
              </a:ext>
            </a:extLst>
          </p:cNvPr>
          <p:cNvSpPr/>
          <p:nvPr/>
        </p:nvSpPr>
        <p:spPr>
          <a:xfrm>
            <a:off x="3686756" y="3893173"/>
            <a:ext cx="1038067" cy="52565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A1660AB-19B5-4D54-9D17-50054AEE1EAA}"/>
                  </a:ext>
                </a:extLst>
              </p:cNvPr>
              <p:cNvSpPr txBox="1"/>
              <p:nvPr/>
            </p:nvSpPr>
            <p:spPr>
              <a:xfrm>
                <a:off x="7443814" y="4984877"/>
                <a:ext cx="98012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A1660AB-19B5-4D54-9D17-50054AEE1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814" y="4984877"/>
                <a:ext cx="980122" cy="492443"/>
              </a:xfrm>
              <a:prstGeom prst="rect">
                <a:avLst/>
              </a:prstGeom>
              <a:blipFill>
                <a:blip r:embed="rId11"/>
                <a:stretch>
                  <a:fillRect l="-37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62950439-32A9-4C62-B28A-7CE69463691A}"/>
              </a:ext>
            </a:extLst>
          </p:cNvPr>
          <p:cNvSpPr/>
          <p:nvPr/>
        </p:nvSpPr>
        <p:spPr>
          <a:xfrm>
            <a:off x="7248128" y="5005297"/>
            <a:ext cx="1038067" cy="52565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AC8E5DF-ACD1-4AF0-A91F-892A0B871933}"/>
              </a:ext>
            </a:extLst>
          </p:cNvPr>
          <p:cNvCxnSpPr>
            <a:cxnSpLocks/>
          </p:cNvCxnSpPr>
          <p:nvPr/>
        </p:nvCxnSpPr>
        <p:spPr>
          <a:xfrm>
            <a:off x="5511963" y="5304041"/>
            <a:ext cx="1456105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4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2" grpId="0" animBg="1"/>
      <p:bldP spid="28" grpId="0"/>
      <p:bldP spid="29" grpId="0" animBg="1"/>
    </p:bldLst>
  </p:timing>
</p:sld>
</file>

<file path=ppt/theme/theme1.xml><?xml version="1.0" encoding="utf-8"?>
<a:theme xmlns:a="http://schemas.openxmlformats.org/drawingml/2006/main" name="ESBOÇO DA CIDADE 16 X 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248_TF03031010_TF03031010.potx" id="{2A30F884-F2C4-492B-A844-80CF3C43B774}" vid="{721EB88E-711D-4FD1-A58F-F6EDDDAB71F9}"/>
    </a:ext>
  </a:extLst>
</a:theme>
</file>

<file path=ppt/theme/theme2.xml><?xml version="1.0" encoding="utf-8"?>
<a:theme xmlns:a="http://schemas.openxmlformats.org/drawingml/2006/main" name="Tema do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Prédios</Template>
  <TotalTime>1434</TotalTime>
  <Words>957</Words>
  <Application>Microsoft Office PowerPoint</Application>
  <PresentationFormat>Widescreen</PresentationFormat>
  <Paragraphs>251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Century Schoolbook</vt:lpstr>
      <vt:lpstr>Consolas</vt:lpstr>
      <vt:lpstr>OCR A Extended</vt:lpstr>
      <vt:lpstr>ESBOÇO DA CIDADE 16 X 9</vt:lpstr>
      <vt:lpstr>Definitive Regression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Gradient Descent</vt:lpstr>
      <vt:lpstr>Apresentação do PowerPoint</vt:lpstr>
      <vt:lpstr>Apresentação do PowerPoint</vt:lpstr>
      <vt:lpstr>Feature Scaling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Learning Rate</vt:lpstr>
      <vt:lpstr>Apresentação do PowerPoint</vt:lpstr>
      <vt:lpstr>Apresentação do PowerPoint</vt:lpstr>
      <vt:lpstr>Apresentação do PowerPoint</vt:lpstr>
      <vt:lpstr>Polynomial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</dc:title>
  <dc:creator>thiagoPanini</dc:creator>
  <cp:lastModifiedBy>thiagoPanini</cp:lastModifiedBy>
  <cp:revision>94</cp:revision>
  <dcterms:created xsi:type="dcterms:W3CDTF">2018-11-14T21:09:33Z</dcterms:created>
  <dcterms:modified xsi:type="dcterms:W3CDTF">2018-11-19T20:14:07Z</dcterms:modified>
</cp:coreProperties>
</file>