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BB5D6D-79DD-4CF4-BED7-0D804A240A5A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onca Roberto" initials="DR" lastIdx="1" clrIdx="0">
    <p:extLst>
      <p:ext uri="{19B8F6BF-5375-455C-9EA6-DF929625EA0E}">
        <p15:presenceInfo xmlns:p15="http://schemas.microsoft.com/office/powerpoint/2012/main" userId="9bdb8072916d0c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61000"/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7343" y="2139518"/>
            <a:ext cx="3485073" cy="169023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highlight>
                  <a:srgbClr val="000000"/>
                </a:highlight>
              </a:rPr>
              <a:t>Dental clinic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C376-0F64-4943-9E49-FE87E868E19D}"/>
              </a:ext>
            </a:extLst>
          </p:cNvPr>
          <p:cNvSpPr txBox="1"/>
          <p:nvPr/>
        </p:nvSpPr>
        <p:spPr>
          <a:xfrm>
            <a:off x="7996736" y="4003829"/>
            <a:ext cx="348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- Dronca Roberto Orlando - 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F377-D229-4509-BF55-C2E2142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highlight>
                  <a:srgbClr val="000000"/>
                </a:highlight>
              </a:rPr>
              <a:t>Pacienti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449C3-4C6B-4CA8-97AF-5A2352AF6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22" y="2076450"/>
            <a:ext cx="9096030" cy="3714750"/>
          </a:xfrm>
        </p:spPr>
      </p:pic>
    </p:spTree>
    <p:extLst>
      <p:ext uri="{BB962C8B-B14F-4D97-AF65-F5344CB8AC3E}">
        <p14:creationId xmlns:p14="http://schemas.microsoft.com/office/powerpoint/2010/main" val="347211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55E2-F033-4497-9934-2DF1945B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highlight>
                  <a:srgbClr val="000000"/>
                </a:highlight>
              </a:rPr>
              <a:t>Adaugare</a:t>
            </a:r>
            <a:r>
              <a:rPr lang="en-US" dirty="0">
                <a:highlight>
                  <a:srgbClr val="000000"/>
                </a:highlight>
              </a:rPr>
              <a:t>/</a:t>
            </a:r>
            <a:r>
              <a:rPr lang="en-US" dirty="0" err="1">
                <a:highlight>
                  <a:srgbClr val="000000"/>
                </a:highlight>
              </a:rPr>
              <a:t>Editare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pacienti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241F8-B74B-46CD-BEA1-B8F448ED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6" y="2249868"/>
            <a:ext cx="6867524" cy="445376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999DC-023B-4D49-A901-8000FD9F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793" y="1628775"/>
            <a:ext cx="570455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2022-F654-4D77-A378-B8E5B18D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6" y="152400"/>
            <a:ext cx="10353762" cy="1257300"/>
          </a:xfrm>
        </p:spPr>
        <p:txBody>
          <a:bodyPr/>
          <a:lstStyle/>
          <a:p>
            <a:pPr algn="l"/>
            <a:r>
              <a:rPr lang="en-US" dirty="0" err="1">
                <a:highlight>
                  <a:srgbClr val="000000"/>
                </a:highlight>
              </a:rPr>
              <a:t>Profilul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pacientului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BC12F-C25A-4D5C-B650-68DC680F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334" y="66675"/>
            <a:ext cx="725987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4C550-F8D5-4663-B877-920089E3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0" y="3590925"/>
            <a:ext cx="78620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EBBC-8078-42CF-86AB-27A3DDC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highlight>
                  <a:srgbClr val="000000"/>
                </a:highlight>
              </a:rPr>
              <a:t>Consultatii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9548F-3E2F-4FA0-9753-078258629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886" y="247651"/>
            <a:ext cx="6331489" cy="300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1144F-646D-48BB-9BCE-9A08C98D6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25" y="3451440"/>
            <a:ext cx="6737475" cy="32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51FD-218E-4DEF-BF62-F41651B1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highlight>
                  <a:srgbClr val="000000"/>
                </a:highlight>
              </a:rPr>
              <a:t>Adaugare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dinte</a:t>
            </a:r>
            <a:r>
              <a:rPr lang="en-US" dirty="0">
                <a:highlight>
                  <a:srgbClr val="000000"/>
                </a:highlight>
              </a:rPr>
              <a:t> pe care s-a </a:t>
            </a:r>
            <a:r>
              <a:rPr lang="en-US" dirty="0" err="1">
                <a:highlight>
                  <a:srgbClr val="000000"/>
                </a:highlight>
              </a:rPr>
              <a:t>executat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lucrarea</a:t>
            </a:r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32C88-0685-42DC-9A52-EA5FA89AF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64915"/>
            <a:ext cx="10016760" cy="4626385"/>
          </a:xfrm>
        </p:spPr>
      </p:pic>
    </p:spTree>
    <p:extLst>
      <p:ext uri="{BB962C8B-B14F-4D97-AF65-F5344CB8AC3E}">
        <p14:creationId xmlns:p14="http://schemas.microsoft.com/office/powerpoint/2010/main" val="137355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5D58-E02D-4B56-85A4-0C9908B9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45" y="287654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highlight>
                  <a:srgbClr val="000000"/>
                </a:highlight>
              </a:rPr>
              <a:t>Baza</a:t>
            </a:r>
            <a:r>
              <a:rPr lang="en-US" sz="4800" dirty="0">
                <a:highlight>
                  <a:srgbClr val="000000"/>
                </a:highlight>
              </a:rPr>
              <a:t> de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6605F-C6D1-485A-A13A-5DCE0C54F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64" y="3451861"/>
            <a:ext cx="3001832" cy="13792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42450-66D8-453D-BAF9-8EB6C337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73" y="1786891"/>
            <a:ext cx="9319964" cy="950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26346-CCFE-4466-A2BB-3E23292EB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3884295"/>
            <a:ext cx="7658100" cy="2758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42ED0F-A751-4ABB-85CF-75FEA842947C}"/>
              </a:ext>
            </a:extLst>
          </p:cNvPr>
          <p:cNvSpPr txBox="1"/>
          <p:nvPr/>
        </p:nvSpPr>
        <p:spPr>
          <a:xfrm>
            <a:off x="601463" y="1889996"/>
            <a:ext cx="232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highlight>
                  <a:srgbClr val="000000"/>
                </a:highlight>
              </a:rPr>
              <a:t>Tabel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0EEB24-7DE9-4C89-A3FF-7F559CA9CBA3}"/>
              </a:ext>
            </a:extLst>
          </p:cNvPr>
          <p:cNvSpPr txBox="1"/>
          <p:nvPr/>
        </p:nvSpPr>
        <p:spPr>
          <a:xfrm>
            <a:off x="5859262" y="3329126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highlight>
                  <a:srgbClr val="000000"/>
                </a:highlight>
              </a:rPr>
              <a:t>Configurare</a:t>
            </a:r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000000"/>
                </a:highlight>
              </a:rPr>
              <a:t>baza</a:t>
            </a:r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 de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6B78E-04F4-420C-ABFF-AC3A0890FA57}"/>
              </a:ext>
            </a:extLst>
          </p:cNvPr>
          <p:cNvSpPr txBox="1"/>
          <p:nvPr/>
        </p:nvSpPr>
        <p:spPr>
          <a:xfrm>
            <a:off x="614199" y="5078849"/>
            <a:ext cx="230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highlight>
                  <a:srgbClr val="000000"/>
                </a:highlight>
              </a:rPr>
              <a:t>Structura</a:t>
            </a:r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tx2"/>
                </a:solidFill>
                <a:highlight>
                  <a:srgbClr val="000000"/>
                </a:highlight>
              </a:rPr>
              <a:t>baza</a:t>
            </a:r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113745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C475-CC92-4648-9C3C-F0F39246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773" y="2834861"/>
            <a:ext cx="9440034" cy="1828801"/>
          </a:xfrm>
        </p:spPr>
        <p:txBody>
          <a:bodyPr/>
          <a:lstStyle/>
          <a:p>
            <a:r>
              <a:rPr lang="en-US" dirty="0" err="1">
                <a:highlight>
                  <a:srgbClr val="000000"/>
                </a:highlight>
              </a:rPr>
              <a:t>Multumesc</a:t>
            </a:r>
            <a:r>
              <a:rPr lang="en-US" dirty="0">
                <a:highlight>
                  <a:srgbClr val="000000"/>
                </a:highlight>
              </a:rPr>
              <a:t>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27153-5624-46D5-ACA0-D185D04A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773" y="1287742"/>
            <a:ext cx="9440034" cy="1049867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Urmatorul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 pas </a:t>
            </a:r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ar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fii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sa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implementez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 </a:t>
            </a:r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partea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 de </a:t>
            </a:r>
            <a:r>
              <a:rPr lang="en-US" sz="2800" dirty="0" err="1">
                <a:solidFill>
                  <a:schemeClr val="tx2"/>
                </a:solidFill>
                <a:highlight>
                  <a:srgbClr val="000000"/>
                </a:highlight>
              </a:rPr>
              <a:t>securitate</a:t>
            </a:r>
            <a:r>
              <a:rPr lang="en-US" sz="2800" dirty="0">
                <a:solidFill>
                  <a:schemeClr val="tx2"/>
                </a:solidFill>
                <a:highlight>
                  <a:srgbClr val="000000"/>
                </a:highlight>
              </a:rPr>
              <a:t>. </a:t>
            </a:r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	</a:t>
            </a:r>
          </a:p>
          <a:p>
            <a:pPr lvl="2" algn="r"/>
            <a:r>
              <a:rPr lang="en-US" dirty="0">
                <a:solidFill>
                  <a:schemeClr val="tx2"/>
                </a:solidFill>
                <a:highlight>
                  <a:srgbClr val="000000"/>
                </a:highlight>
              </a:rPr>
              <a:t>To be continue…</a:t>
            </a:r>
          </a:p>
        </p:txBody>
      </p:sp>
    </p:spTree>
    <p:extLst>
      <p:ext uri="{BB962C8B-B14F-4D97-AF65-F5344CB8AC3E}">
        <p14:creationId xmlns:p14="http://schemas.microsoft.com/office/powerpoint/2010/main" val="178018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BE7C-9CC2-4C50-B1A0-D5473EDA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970" y="1447799"/>
            <a:ext cx="10353762" cy="1008763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highlight>
                  <a:srgbClr val="000000"/>
                </a:highlight>
              </a:rPr>
              <a:t>Cuprins</a:t>
            </a:r>
            <a:r>
              <a:rPr lang="en-US" sz="4800" dirty="0">
                <a:highlight>
                  <a:srgbClr val="000000"/>
                </a:highlight>
              </a:rPr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A7EFC-D5AF-4DFC-9776-02C31D64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3066" y="2800350"/>
            <a:ext cx="4856841" cy="3622672"/>
          </a:xfrm>
        </p:spPr>
        <p:txBody>
          <a:bodyPr/>
          <a:lstStyle/>
          <a:p>
            <a:pPr marL="414000" lvl="1" indent="0">
              <a:buNone/>
            </a:pPr>
            <a:r>
              <a:rPr lang="en-US" sz="2800" dirty="0" err="1">
                <a:highlight>
                  <a:srgbClr val="000000"/>
                </a:highlight>
              </a:rPr>
              <a:t>Introducere</a:t>
            </a:r>
            <a:endParaRPr lang="en-US" sz="2800" dirty="0">
              <a:highlight>
                <a:srgbClr val="000000"/>
              </a:highlight>
            </a:endParaRPr>
          </a:p>
          <a:p>
            <a:pPr marL="414000" lvl="1" indent="0">
              <a:buNone/>
            </a:pPr>
            <a:r>
              <a:rPr lang="en-US" sz="2800" dirty="0">
                <a:highlight>
                  <a:srgbClr val="000000"/>
                </a:highlight>
              </a:rPr>
              <a:t>Back-end</a:t>
            </a:r>
          </a:p>
          <a:p>
            <a:pPr marL="414000" lvl="1" indent="0">
              <a:buNone/>
            </a:pPr>
            <a:r>
              <a:rPr lang="en-US" sz="2800" dirty="0">
                <a:highlight>
                  <a:srgbClr val="000000"/>
                </a:highlight>
              </a:rPr>
              <a:t>Front-end</a:t>
            </a:r>
          </a:p>
          <a:p>
            <a:pPr marL="414000" lvl="1" indent="0">
              <a:buNone/>
            </a:pPr>
            <a:r>
              <a:rPr lang="en-US" sz="2800" dirty="0" err="1">
                <a:highlight>
                  <a:srgbClr val="000000"/>
                </a:highlight>
              </a:rPr>
              <a:t>Baza</a:t>
            </a:r>
            <a:r>
              <a:rPr lang="en-US" sz="2800" dirty="0">
                <a:highlight>
                  <a:srgbClr val="000000"/>
                </a:highlight>
              </a:rPr>
              <a:t> de Date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60D1-0A77-4CEB-8CE1-3481BA96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300" dirty="0" err="1">
                <a:highlight>
                  <a:srgbClr val="000000"/>
                </a:highlight>
              </a:rPr>
              <a:t>Introducere</a:t>
            </a:r>
            <a:br>
              <a:rPr lang="en-US" sz="4800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420B-500F-4CC1-8A95-D34EF5ED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Proiectul</a:t>
            </a:r>
            <a:r>
              <a:rPr lang="en-US" dirty="0">
                <a:highlight>
                  <a:srgbClr val="000000"/>
                </a:highlight>
              </a:rPr>
              <a:t> meu final, Dental Management System, </a:t>
            </a:r>
            <a:r>
              <a:rPr lang="en-US" dirty="0" err="1">
                <a:highlight>
                  <a:srgbClr val="000000"/>
                </a:highlight>
              </a:rPr>
              <a:t>este</a:t>
            </a:r>
            <a:r>
              <a:rPr lang="en-US" dirty="0">
                <a:highlight>
                  <a:srgbClr val="000000"/>
                </a:highlight>
              </a:rPr>
              <a:t> o </a:t>
            </a:r>
            <a:r>
              <a:rPr lang="en-US" dirty="0" err="1">
                <a:highlight>
                  <a:srgbClr val="000000"/>
                </a:highlight>
              </a:rPr>
              <a:t>aplicatie</a:t>
            </a:r>
            <a:r>
              <a:rPr lang="en-US" dirty="0">
                <a:highlight>
                  <a:srgbClr val="000000"/>
                </a:highlight>
              </a:rPr>
              <a:t> de  </a:t>
            </a:r>
            <a:r>
              <a:rPr lang="en-US" dirty="0" err="1">
                <a:highlight>
                  <a:srgbClr val="000000"/>
                </a:highlight>
              </a:rPr>
              <a:t>organizare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pentru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medicii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stomatologi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prin</a:t>
            </a:r>
            <a:r>
              <a:rPr lang="en-US" dirty="0">
                <a:highlight>
                  <a:srgbClr val="000000"/>
                </a:highlight>
              </a:rPr>
              <a:t> care </a:t>
            </a:r>
            <a:r>
              <a:rPr lang="en-US" dirty="0" err="1">
                <a:highlight>
                  <a:srgbClr val="000000"/>
                </a:highlight>
              </a:rPr>
              <a:t>isi</a:t>
            </a:r>
            <a:r>
              <a:rPr lang="en-US" dirty="0">
                <a:highlight>
                  <a:srgbClr val="000000"/>
                </a:highlight>
              </a:rPr>
              <a:t> pot </a:t>
            </a:r>
            <a:r>
              <a:rPr lang="en-US" dirty="0" err="1">
                <a:highlight>
                  <a:srgbClr val="000000"/>
                </a:highlight>
              </a:rPr>
              <a:t>gestiona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toti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pacientii</a:t>
            </a:r>
            <a:r>
              <a:rPr lang="en-US" dirty="0">
                <a:highlight>
                  <a:srgbClr val="000000"/>
                </a:highlight>
              </a:rPr>
              <a:t>.</a:t>
            </a:r>
          </a:p>
          <a:p>
            <a:pPr marL="36900" indent="0">
              <a:buNone/>
            </a:pPr>
            <a:endParaRPr lang="en-US" dirty="0">
              <a:highlight>
                <a:srgbClr val="000000"/>
              </a:highlight>
            </a:endParaRPr>
          </a:p>
          <a:p>
            <a:pPr marL="36900" indent="0">
              <a:buNone/>
            </a:pPr>
            <a:r>
              <a:rPr lang="en-US" sz="3200" dirty="0" err="1">
                <a:highlight>
                  <a:srgbClr val="000000"/>
                </a:highlight>
              </a:rPr>
              <a:t>Tehnologii</a:t>
            </a:r>
            <a:r>
              <a:rPr lang="en-US" sz="3200" dirty="0">
                <a:highlight>
                  <a:srgbClr val="000000"/>
                </a:highlight>
              </a:rPr>
              <a:t> </a:t>
            </a:r>
            <a:r>
              <a:rPr lang="en-US" sz="3200" dirty="0" err="1">
                <a:highlight>
                  <a:srgbClr val="000000"/>
                </a:highlight>
              </a:rPr>
              <a:t>folosite</a:t>
            </a:r>
            <a:r>
              <a:rPr lang="en-US" sz="3200" dirty="0">
                <a:highlight>
                  <a:srgbClr val="000000"/>
                </a:highlight>
              </a:rPr>
              <a:t>: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</a:t>
            </a:r>
            <a:r>
              <a:rPr lang="en-US" dirty="0">
                <a:highlight>
                  <a:srgbClr val="000000"/>
                </a:highlight>
              </a:rPr>
              <a:t>	Java/</a:t>
            </a:r>
            <a:r>
              <a:rPr lang="en-US" dirty="0" err="1">
                <a:highlight>
                  <a:srgbClr val="000000"/>
                </a:highlight>
              </a:rPr>
              <a:t>SpringBoot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pentru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partea</a:t>
            </a:r>
            <a:r>
              <a:rPr lang="en-US" dirty="0">
                <a:highlight>
                  <a:srgbClr val="000000"/>
                </a:highlight>
              </a:rPr>
              <a:t> de back-end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</a:t>
            </a:r>
            <a:r>
              <a:rPr lang="en-US" dirty="0">
                <a:highlight>
                  <a:srgbClr val="000000"/>
                </a:highlight>
              </a:rPr>
              <a:t>  Spring </a:t>
            </a:r>
            <a:r>
              <a:rPr lang="en-US" dirty="0" err="1">
                <a:highlight>
                  <a:srgbClr val="000000"/>
                </a:highlight>
              </a:rPr>
              <a:t>Thymeleaf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pentru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partea</a:t>
            </a:r>
            <a:r>
              <a:rPr lang="en-US" dirty="0">
                <a:highlight>
                  <a:srgbClr val="000000"/>
                </a:highlight>
              </a:rPr>
              <a:t> de front end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MySql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pentru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partea</a:t>
            </a:r>
            <a:r>
              <a:rPr lang="en-US" dirty="0">
                <a:highlight>
                  <a:srgbClr val="000000"/>
                </a:highlight>
              </a:rPr>
              <a:t> de </a:t>
            </a:r>
            <a:r>
              <a:rPr lang="en-US" dirty="0" err="1">
                <a:highlight>
                  <a:srgbClr val="000000"/>
                </a:highlight>
              </a:rPr>
              <a:t>baze</a:t>
            </a:r>
            <a:r>
              <a:rPr lang="en-US" dirty="0">
                <a:highlight>
                  <a:srgbClr val="000000"/>
                </a:highlight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18124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DF21-8587-46C8-BD00-990D2BC9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highlight>
                  <a:srgbClr val="000000"/>
                </a:highlight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A3B8-8774-4FDF-A2BD-CE0D71C24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sz="2800" dirty="0" err="1">
                <a:highlight>
                  <a:srgbClr val="000000"/>
                </a:highlight>
              </a:rPr>
              <a:t>Partea</a:t>
            </a:r>
            <a:r>
              <a:rPr lang="en-US" sz="2800" dirty="0">
                <a:highlight>
                  <a:srgbClr val="000000"/>
                </a:highlight>
              </a:rPr>
              <a:t> de back-end am </a:t>
            </a:r>
            <a:r>
              <a:rPr lang="en-US" sz="2800" dirty="0" err="1">
                <a:highlight>
                  <a:srgbClr val="000000"/>
                </a:highlight>
              </a:rPr>
              <a:t>structurat</a:t>
            </a:r>
            <a:r>
              <a:rPr lang="en-US" sz="2800" dirty="0">
                <a:highlight>
                  <a:srgbClr val="000000"/>
                </a:highlight>
              </a:rPr>
              <a:t>-o pe </a:t>
            </a:r>
            <a:r>
              <a:rPr lang="en-US" sz="2800" dirty="0" err="1">
                <a:highlight>
                  <a:srgbClr val="000000"/>
                </a:highlight>
              </a:rPr>
              <a:t>urmatoarele</a:t>
            </a:r>
            <a:r>
              <a:rPr lang="en-US" sz="2800" dirty="0">
                <a:highlight>
                  <a:srgbClr val="000000"/>
                </a:highlight>
              </a:rPr>
              <a:t> </a:t>
            </a:r>
            <a:r>
              <a:rPr lang="en-US" sz="2800" dirty="0" err="1">
                <a:highlight>
                  <a:srgbClr val="000000"/>
                </a:highlight>
              </a:rPr>
              <a:t>pachete</a:t>
            </a:r>
            <a:r>
              <a:rPr lang="en-US" sz="2800" dirty="0">
                <a:highlight>
                  <a:srgbClr val="000000"/>
                </a:highlight>
              </a:rPr>
              <a:t> :</a:t>
            </a:r>
          </a:p>
          <a:p>
            <a:pPr marL="414000" lvl="1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 Model </a:t>
            </a:r>
          </a:p>
          <a:p>
            <a:pPr marL="720000" lvl="2" indent="0">
              <a:buNone/>
            </a:pP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(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entitatile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 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aplicatiei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)</a:t>
            </a:r>
          </a:p>
          <a:p>
            <a:pPr marL="414000" lvl="1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 Repository </a:t>
            </a:r>
          </a:p>
          <a:p>
            <a:pPr marL="720000" lvl="2" indent="0">
              <a:buNone/>
            </a:pP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(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comunicarea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 cu 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baza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 de date)</a:t>
            </a:r>
          </a:p>
          <a:p>
            <a:pPr marL="414000" lvl="1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 Service</a:t>
            </a:r>
          </a:p>
          <a:p>
            <a:pPr marL="720000" lvl="2" indent="0">
              <a:buNone/>
            </a:pP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(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partea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 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logica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 a 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aplicatiei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)</a:t>
            </a:r>
          </a:p>
          <a:p>
            <a:pPr marL="414000" lvl="1" indent="0">
              <a:buNone/>
            </a:pPr>
            <a:r>
              <a:rPr lang="en-US" dirty="0">
                <a:highlight>
                  <a:srgbClr val="000000"/>
                </a:highlight>
                <a:sym typeface="Wingdings" panose="05000000000000000000" pitchFamily="2" charset="2"/>
              </a:rPr>
              <a:t> Controller</a:t>
            </a:r>
          </a:p>
          <a:p>
            <a:pPr marL="720000" lvl="2" indent="0">
              <a:buNone/>
            </a:pP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(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expunerea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 </a:t>
            </a:r>
            <a:r>
              <a:rPr lang="en-US" sz="2100" dirty="0" err="1">
                <a:highlight>
                  <a:srgbClr val="000000"/>
                </a:highlight>
                <a:sym typeface="Wingdings" panose="05000000000000000000" pitchFamily="2" charset="2"/>
              </a:rPr>
              <a:t>serviciilor</a:t>
            </a:r>
            <a:r>
              <a:rPr lang="en-US" sz="2100" dirty="0">
                <a:highlight>
                  <a:srgbClr val="000000"/>
                </a:highlight>
                <a:sym typeface="Wingdings" panose="05000000000000000000" pitchFamily="2" charset="2"/>
              </a:rPr>
              <a:t>)</a:t>
            </a:r>
            <a:endParaRPr lang="en-US" sz="2100" dirty="0">
              <a:highlight>
                <a:srgbClr val="000000"/>
              </a:highligh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37B2C-6343-4963-985D-E380071B5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538" y="751783"/>
            <a:ext cx="3987144" cy="5496617"/>
          </a:xfrm>
        </p:spPr>
      </p:pic>
    </p:spTree>
    <p:extLst>
      <p:ext uri="{BB962C8B-B14F-4D97-AF65-F5344CB8AC3E}">
        <p14:creationId xmlns:p14="http://schemas.microsoft.com/office/powerpoint/2010/main" val="199602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ACFA-8092-48FE-8D66-0789A489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695" y="676275"/>
            <a:ext cx="10353762" cy="126187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highlight>
                  <a:srgbClr val="000000"/>
                </a:highlight>
              </a:rPr>
              <a:t>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478B1D-E5A1-4B7D-B910-AD38114A0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8725" y="449716"/>
            <a:ext cx="5353368" cy="624431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60F45-DF62-4C96-83B2-DF4A1A457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pPr marL="3690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Pentru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metodele</a:t>
            </a:r>
            <a:r>
              <a:rPr lang="en-US" dirty="0">
                <a:highlight>
                  <a:srgbClr val="000000"/>
                </a:highlight>
              </a:rPr>
              <a:t> de get </a:t>
            </a:r>
            <a:r>
              <a:rPr lang="en-US" dirty="0" err="1">
                <a:highlight>
                  <a:srgbClr val="000000"/>
                </a:highlight>
              </a:rPr>
              <a:t>si</a:t>
            </a:r>
            <a:r>
              <a:rPr lang="en-US" dirty="0">
                <a:highlight>
                  <a:srgbClr val="000000"/>
                </a:highlight>
              </a:rPr>
              <a:t> de set </a:t>
            </a:r>
          </a:p>
          <a:p>
            <a:pPr marL="36900" indent="0">
              <a:buNone/>
            </a:pPr>
            <a:r>
              <a:rPr lang="en-US" dirty="0">
                <a:highlight>
                  <a:srgbClr val="000000"/>
                </a:highlight>
              </a:rPr>
              <a:t>am </a:t>
            </a:r>
            <a:r>
              <a:rPr lang="en-US" dirty="0" err="1">
                <a:highlight>
                  <a:srgbClr val="000000"/>
                </a:highlight>
              </a:rPr>
              <a:t>folosit</a:t>
            </a:r>
            <a:r>
              <a:rPr lang="en-US" dirty="0">
                <a:highlight>
                  <a:srgbClr val="000000"/>
                </a:highlight>
              </a:rPr>
              <a:t> Lombok</a:t>
            </a:r>
          </a:p>
        </p:txBody>
      </p:sp>
    </p:spTree>
    <p:extLst>
      <p:ext uri="{BB962C8B-B14F-4D97-AF65-F5344CB8AC3E}">
        <p14:creationId xmlns:p14="http://schemas.microsoft.com/office/powerpoint/2010/main" val="232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CA55-FD48-457E-A0CF-AB3320AD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highlight>
                  <a:srgbClr val="000000"/>
                </a:highlight>
              </a:rPr>
              <a:t>Repository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AA8E73-22E6-4F64-B498-26098195C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0133" y="2423923"/>
            <a:ext cx="10131734" cy="2393620"/>
          </a:xfrm>
        </p:spPr>
      </p:pic>
    </p:spTree>
    <p:extLst>
      <p:ext uri="{BB962C8B-B14F-4D97-AF65-F5344CB8AC3E}">
        <p14:creationId xmlns:p14="http://schemas.microsoft.com/office/powerpoint/2010/main" val="180358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5C10-932C-4B66-A292-785884F7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highlight>
                  <a:srgbClr val="000000"/>
                </a:highlight>
              </a:rPr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7818-0C7A-4CD1-859A-D52DD5AFA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425" y="2038350"/>
            <a:ext cx="10067925" cy="3931713"/>
          </a:xfrm>
        </p:spPr>
        <p:txBody>
          <a:bodyPr/>
          <a:lstStyle/>
          <a:p>
            <a:pPr marL="36900" indent="0" algn="just">
              <a:buNone/>
            </a:pPr>
            <a:r>
              <a:rPr lang="en-US" dirty="0">
                <a:highlight>
                  <a:srgbClr val="000000"/>
                </a:highlight>
              </a:rPr>
              <a:t>Pe </a:t>
            </a:r>
            <a:r>
              <a:rPr lang="en-US" dirty="0" err="1">
                <a:highlight>
                  <a:srgbClr val="000000"/>
                </a:highlight>
              </a:rPr>
              <a:t>partea</a:t>
            </a:r>
            <a:r>
              <a:rPr lang="en-US" dirty="0">
                <a:highlight>
                  <a:srgbClr val="000000"/>
                </a:highlight>
              </a:rPr>
              <a:t> de </a:t>
            </a:r>
            <a:r>
              <a:rPr lang="en-US" dirty="0" err="1">
                <a:highlight>
                  <a:srgbClr val="000000"/>
                </a:highlight>
              </a:rPr>
              <a:t>servicii</a:t>
            </a:r>
            <a:r>
              <a:rPr lang="en-US" dirty="0">
                <a:highlight>
                  <a:srgbClr val="000000"/>
                </a:highlight>
              </a:rPr>
              <a:t> am </a:t>
            </a:r>
            <a:r>
              <a:rPr lang="en-US" dirty="0" err="1">
                <a:highlight>
                  <a:srgbClr val="000000"/>
                </a:highlight>
              </a:rPr>
              <a:t>facut</a:t>
            </a:r>
            <a:r>
              <a:rPr lang="en-US" dirty="0">
                <a:highlight>
                  <a:srgbClr val="000000"/>
                </a:highlight>
              </a:rPr>
              <a:t> un </a:t>
            </a:r>
            <a:r>
              <a:rPr lang="en-US" dirty="0" err="1">
                <a:highlight>
                  <a:srgbClr val="000000"/>
                </a:highlight>
              </a:rPr>
              <a:t>serviciu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separat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pentru</a:t>
            </a:r>
            <a:r>
              <a:rPr lang="en-US" dirty="0">
                <a:highlight>
                  <a:srgbClr val="000000"/>
                </a:highlight>
              </a:rPr>
              <a:t> ca </a:t>
            </a:r>
            <a:r>
              <a:rPr lang="en-US" dirty="0" err="1">
                <a:highlight>
                  <a:srgbClr val="000000"/>
                </a:highlight>
              </a:rPr>
              <a:t>medicul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sa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poata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incarca</a:t>
            </a:r>
            <a:r>
              <a:rPr lang="en-US" dirty="0">
                <a:highlight>
                  <a:srgbClr val="000000"/>
                </a:highlight>
              </a:rPr>
              <a:t> </a:t>
            </a:r>
          </a:p>
          <a:p>
            <a:pPr marL="36900" indent="0" algn="just">
              <a:buNone/>
            </a:pPr>
            <a:r>
              <a:rPr lang="en-US" dirty="0" err="1">
                <a:highlight>
                  <a:srgbClr val="000000"/>
                </a:highlight>
              </a:rPr>
              <a:t>radiografia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 err="1">
                <a:highlight>
                  <a:srgbClr val="000000"/>
                </a:highlight>
              </a:rPr>
              <a:t>pacientului</a:t>
            </a:r>
            <a:r>
              <a:rPr lang="en-US" dirty="0">
                <a:highlight>
                  <a:srgbClr val="000000"/>
                </a:highlight>
              </a:rPr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0EDB4D-9821-4D44-94C9-8D90B3F5AA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3178277"/>
            <a:ext cx="9696450" cy="3507495"/>
          </a:xfrm>
        </p:spPr>
      </p:pic>
    </p:spTree>
    <p:extLst>
      <p:ext uri="{BB962C8B-B14F-4D97-AF65-F5344CB8AC3E}">
        <p14:creationId xmlns:p14="http://schemas.microsoft.com/office/powerpoint/2010/main" val="396007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A39F-63CC-4176-88DE-DDE637F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highlight>
                  <a:srgbClr val="000000"/>
                </a:highlight>
              </a:rPr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5D309-A800-40EF-90CB-19C652D0AE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144" y="1871472"/>
            <a:ext cx="6198416" cy="350062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EE6F41-E69C-4CF2-9225-C8D68E397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6525" y="226467"/>
            <a:ext cx="5630129" cy="5634584"/>
          </a:xfrm>
        </p:spPr>
      </p:pic>
    </p:spTree>
    <p:extLst>
      <p:ext uri="{BB962C8B-B14F-4D97-AF65-F5344CB8AC3E}">
        <p14:creationId xmlns:p14="http://schemas.microsoft.com/office/powerpoint/2010/main" val="280503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BB45-2B8C-4952-ACDC-CCA37EF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>
                <a:highlight>
                  <a:srgbClr val="000000"/>
                </a:highlight>
              </a:rPr>
              <a:t>Front-end</a:t>
            </a:r>
            <a:br>
              <a:rPr lang="en-US" sz="4800" dirty="0">
                <a:highlight>
                  <a:srgbClr val="000000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E154-129A-4430-8E5C-0B89AEE3B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524000"/>
            <a:ext cx="4856841" cy="55245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2000" dirty="0">
              <a:highlight>
                <a:srgbClr val="000000"/>
              </a:highlight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sz="2000" dirty="0">
                <a:highlight>
                  <a:srgbClr val="000000"/>
                </a:highlight>
                <a:sym typeface="Wingdings" panose="05000000000000000000" pitchFamily="2" charset="2"/>
              </a:rPr>
              <a:t>  patients.html </a:t>
            </a:r>
          </a:p>
          <a:p>
            <a:pPr marL="756000" lvl="2" indent="0">
              <a:buNone/>
            </a:pPr>
            <a:r>
              <a:rPr lang="en-US" sz="1700" dirty="0">
                <a:highlight>
                  <a:srgbClr val="000000"/>
                </a:highlight>
              </a:rPr>
              <a:t>(</a:t>
            </a:r>
            <a:r>
              <a:rPr lang="en-US" sz="1700" dirty="0" err="1">
                <a:highlight>
                  <a:srgbClr val="000000"/>
                </a:highlight>
              </a:rPr>
              <a:t>lista</a:t>
            </a:r>
            <a:r>
              <a:rPr lang="en-US" sz="1700" dirty="0">
                <a:highlight>
                  <a:srgbClr val="000000"/>
                </a:highlight>
              </a:rPr>
              <a:t> cu </a:t>
            </a:r>
            <a:r>
              <a:rPr lang="en-US" sz="1700" dirty="0" err="1">
                <a:highlight>
                  <a:srgbClr val="000000"/>
                </a:highlight>
              </a:rPr>
              <a:t>toti</a:t>
            </a:r>
            <a:r>
              <a:rPr lang="en-US" sz="1700" dirty="0">
                <a:highlight>
                  <a:srgbClr val="000000"/>
                </a:highlight>
              </a:rPr>
              <a:t> </a:t>
            </a:r>
            <a:r>
              <a:rPr lang="en-US" sz="1700" dirty="0" err="1">
                <a:highlight>
                  <a:srgbClr val="000000"/>
                </a:highlight>
              </a:rPr>
              <a:t>pacientii</a:t>
            </a:r>
            <a:r>
              <a:rPr lang="en-US" sz="1700" dirty="0">
                <a:highlight>
                  <a:srgbClr val="000000"/>
                </a:highlight>
              </a:rPr>
              <a:t>)</a:t>
            </a:r>
          </a:p>
          <a:p>
            <a:pPr marL="72900" indent="0">
              <a:buNone/>
            </a:pPr>
            <a:r>
              <a:rPr lang="en-US" sz="2000" dirty="0">
                <a:highlight>
                  <a:srgbClr val="000000"/>
                </a:highlight>
                <a:sym typeface="Wingdings" panose="05000000000000000000" pitchFamily="2" charset="2"/>
              </a:rPr>
              <a:t> patientprofile.html</a:t>
            </a:r>
          </a:p>
          <a:p>
            <a:pPr marL="756000" lvl="2" indent="0">
              <a:buNone/>
            </a:pPr>
            <a:r>
              <a:rPr lang="en-US" sz="1700" dirty="0">
                <a:highlight>
                  <a:srgbClr val="000000"/>
                </a:highlight>
              </a:rPr>
              <a:t>(</a:t>
            </a:r>
            <a:r>
              <a:rPr lang="en-US" sz="1700" dirty="0" err="1">
                <a:highlight>
                  <a:srgbClr val="000000"/>
                </a:highlight>
              </a:rPr>
              <a:t>informatii</a:t>
            </a:r>
            <a:r>
              <a:rPr lang="en-US" sz="1700" dirty="0">
                <a:highlight>
                  <a:srgbClr val="000000"/>
                </a:highlight>
              </a:rPr>
              <a:t> </a:t>
            </a:r>
            <a:r>
              <a:rPr lang="en-US" sz="1700" dirty="0" err="1">
                <a:highlight>
                  <a:srgbClr val="000000"/>
                </a:highlight>
              </a:rPr>
              <a:t>despre</a:t>
            </a:r>
            <a:r>
              <a:rPr lang="en-US" sz="1700" dirty="0">
                <a:highlight>
                  <a:srgbClr val="000000"/>
                </a:highlight>
              </a:rPr>
              <a:t> </a:t>
            </a:r>
            <a:r>
              <a:rPr lang="en-US" sz="1700" dirty="0" err="1">
                <a:highlight>
                  <a:srgbClr val="000000"/>
                </a:highlight>
              </a:rPr>
              <a:t>pacient</a:t>
            </a:r>
            <a:r>
              <a:rPr lang="en-US" sz="1700" dirty="0">
                <a:highlight>
                  <a:srgbClr val="000000"/>
                </a:highlight>
              </a:rPr>
              <a:t>)</a:t>
            </a:r>
          </a:p>
          <a:p>
            <a:pPr marL="72900" indent="0">
              <a:buNone/>
            </a:pPr>
            <a:r>
              <a:rPr lang="en-US" sz="2000" dirty="0">
                <a:highlight>
                  <a:srgbClr val="000000"/>
                </a:highlight>
                <a:sym typeface="Wingdings" panose="05000000000000000000" pitchFamily="2" charset="2"/>
              </a:rPr>
              <a:t> adddentalfile.html / addpatient.html / addtooth.html</a:t>
            </a:r>
          </a:p>
          <a:p>
            <a:pPr marL="756000" lvl="2" indent="0">
              <a:buNone/>
            </a:pPr>
            <a:r>
              <a:rPr lang="en-US" sz="1700" dirty="0">
                <a:highlight>
                  <a:srgbClr val="000000"/>
                </a:highlight>
              </a:rPr>
              <a:t>(</a:t>
            </a:r>
            <a:r>
              <a:rPr lang="en-US" sz="1700" dirty="0" err="1">
                <a:highlight>
                  <a:srgbClr val="000000"/>
                </a:highlight>
              </a:rPr>
              <a:t>adaugare</a:t>
            </a:r>
            <a:r>
              <a:rPr lang="en-US" sz="1700" dirty="0">
                <a:highlight>
                  <a:srgbClr val="000000"/>
                </a:highlight>
              </a:rPr>
              <a:t> </a:t>
            </a:r>
            <a:r>
              <a:rPr lang="en-US" sz="1700" dirty="0" err="1">
                <a:highlight>
                  <a:srgbClr val="000000"/>
                </a:highlight>
              </a:rPr>
              <a:t>consultatie</a:t>
            </a:r>
            <a:r>
              <a:rPr lang="en-US" sz="1700" dirty="0">
                <a:highlight>
                  <a:srgbClr val="000000"/>
                </a:highlight>
              </a:rPr>
              <a:t> / </a:t>
            </a:r>
            <a:r>
              <a:rPr lang="en-US" sz="1700" dirty="0" err="1">
                <a:highlight>
                  <a:srgbClr val="000000"/>
                </a:highlight>
              </a:rPr>
              <a:t>adaugare</a:t>
            </a:r>
            <a:r>
              <a:rPr lang="en-US" sz="1700" dirty="0">
                <a:highlight>
                  <a:srgbClr val="000000"/>
                </a:highlight>
              </a:rPr>
              <a:t> </a:t>
            </a:r>
            <a:r>
              <a:rPr lang="en-US" sz="1700" dirty="0" err="1">
                <a:highlight>
                  <a:srgbClr val="000000"/>
                </a:highlight>
              </a:rPr>
              <a:t>pacient</a:t>
            </a:r>
            <a:r>
              <a:rPr lang="en-US" sz="1700" dirty="0">
                <a:highlight>
                  <a:srgbClr val="000000"/>
                </a:highlight>
              </a:rPr>
              <a:t> / </a:t>
            </a:r>
            <a:r>
              <a:rPr lang="en-US" sz="1700" dirty="0" err="1">
                <a:highlight>
                  <a:srgbClr val="000000"/>
                </a:highlight>
              </a:rPr>
              <a:t>adaugare</a:t>
            </a:r>
            <a:r>
              <a:rPr lang="en-US" sz="1700" dirty="0">
                <a:highlight>
                  <a:srgbClr val="000000"/>
                </a:highlight>
              </a:rPr>
              <a:t> diagnostic, </a:t>
            </a:r>
            <a:r>
              <a:rPr lang="en-US" sz="1700" dirty="0" err="1">
                <a:highlight>
                  <a:srgbClr val="000000"/>
                </a:highlight>
              </a:rPr>
              <a:t>tratament</a:t>
            </a:r>
            <a:r>
              <a:rPr lang="en-US" sz="1700" dirty="0">
                <a:highlight>
                  <a:srgbClr val="000000"/>
                </a:highlight>
              </a:rPr>
              <a:t> pe </a:t>
            </a:r>
            <a:r>
              <a:rPr lang="en-US" sz="1700" dirty="0" err="1">
                <a:highlight>
                  <a:srgbClr val="000000"/>
                </a:highlight>
              </a:rPr>
              <a:t>dinte</a:t>
            </a:r>
            <a:r>
              <a:rPr lang="en-US" sz="1700" dirty="0">
                <a:highlight>
                  <a:srgbClr val="000000"/>
                </a:highlight>
              </a:rPr>
              <a:t>)</a:t>
            </a:r>
          </a:p>
          <a:p>
            <a:pPr marL="72900" indent="0">
              <a:buNone/>
            </a:pPr>
            <a:r>
              <a:rPr lang="en-US" sz="2000" dirty="0">
                <a:highlight>
                  <a:srgbClr val="000000"/>
                </a:highlight>
                <a:sym typeface="Wingdings" panose="05000000000000000000" pitchFamily="2" charset="2"/>
              </a:rPr>
              <a:t> editpatient.html</a:t>
            </a:r>
          </a:p>
          <a:p>
            <a:pPr marL="756000" lvl="2" indent="0">
              <a:buNone/>
            </a:pPr>
            <a:r>
              <a:rPr lang="en-US" sz="1700" dirty="0">
                <a:highlight>
                  <a:srgbClr val="000000"/>
                </a:highlight>
              </a:rPr>
              <a:t>(</a:t>
            </a:r>
            <a:r>
              <a:rPr lang="en-US" sz="1700" dirty="0" err="1">
                <a:highlight>
                  <a:srgbClr val="000000"/>
                </a:highlight>
              </a:rPr>
              <a:t>editarea</a:t>
            </a:r>
            <a:r>
              <a:rPr lang="en-US" sz="1700" dirty="0">
                <a:highlight>
                  <a:srgbClr val="000000"/>
                </a:highlight>
              </a:rPr>
              <a:t> </a:t>
            </a:r>
            <a:r>
              <a:rPr lang="en-US" sz="1700" dirty="0" err="1">
                <a:highlight>
                  <a:srgbClr val="000000"/>
                </a:highlight>
              </a:rPr>
              <a:t>pacientului</a:t>
            </a:r>
            <a:r>
              <a:rPr lang="en-US" sz="1700" dirty="0">
                <a:highlight>
                  <a:srgbClr val="000000"/>
                </a:highlight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5F561E-EC02-4D00-9BDC-A458A1737C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0951" y="1240536"/>
            <a:ext cx="4430924" cy="2857182"/>
          </a:xfrm>
        </p:spPr>
      </p:pic>
    </p:spTree>
    <p:extLst>
      <p:ext uri="{BB962C8B-B14F-4D97-AF65-F5344CB8AC3E}">
        <p14:creationId xmlns:p14="http://schemas.microsoft.com/office/powerpoint/2010/main" val="287167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{AF29A18A-6F22-4CFF-A854-24C2BF522ED0}tf55705232_win32</Template>
  <TotalTime>228</TotalTime>
  <Words>240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Goudy Old Style</vt:lpstr>
      <vt:lpstr>Wingdings</vt:lpstr>
      <vt:lpstr>Wingdings 2</vt:lpstr>
      <vt:lpstr>SlateVTI</vt:lpstr>
      <vt:lpstr>Dental clinic management system</vt:lpstr>
      <vt:lpstr>Cuprins:</vt:lpstr>
      <vt:lpstr>Introducere </vt:lpstr>
      <vt:lpstr>Back-end</vt:lpstr>
      <vt:lpstr>Model</vt:lpstr>
      <vt:lpstr>Repository</vt:lpstr>
      <vt:lpstr>Service</vt:lpstr>
      <vt:lpstr>Controller</vt:lpstr>
      <vt:lpstr>Front-end </vt:lpstr>
      <vt:lpstr>Pacienti</vt:lpstr>
      <vt:lpstr>Adaugare/Editare pacienti</vt:lpstr>
      <vt:lpstr>Profilul pacientului</vt:lpstr>
      <vt:lpstr>Consultatii</vt:lpstr>
      <vt:lpstr>Adaugare dinte pe care s-a executat lucrarea</vt:lpstr>
      <vt:lpstr>Baza de date</vt:lpstr>
      <vt:lpstr>Multumesc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Dronca Roberto</dc:creator>
  <cp:lastModifiedBy>Dronca Roberto</cp:lastModifiedBy>
  <cp:revision>16</cp:revision>
  <dcterms:created xsi:type="dcterms:W3CDTF">2020-10-26T10:15:43Z</dcterms:created>
  <dcterms:modified xsi:type="dcterms:W3CDTF">2020-10-27T18:02:33Z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