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5" r:id="rId6"/>
    <p:sldId id="296" r:id="rId7"/>
    <p:sldId id="297" r:id="rId8"/>
    <p:sldId id="298" r:id="rId9"/>
    <p:sldId id="299" r:id="rId10"/>
    <p:sldId id="300" r:id="rId11"/>
    <p:sldId id="311" r:id="rId12"/>
    <p:sldId id="301" r:id="rId13"/>
    <p:sldId id="303" r:id="rId14"/>
    <p:sldId id="304" r:id="rId15"/>
    <p:sldId id="306" r:id="rId16"/>
    <p:sldId id="310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20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8252B0-110B-41C3-A919-378EF57AC5F3}" type="datetime1">
              <a:rPr lang="it-IT" smtClean="0"/>
              <a:t>31/08/2023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8072-AB5C-401E-9F2D-ADB45AE59072}" type="datetime1">
              <a:rPr lang="it-IT" smtClean="0"/>
              <a:pPr/>
              <a:t>31/08/2023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0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955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771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271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34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20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91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055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250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848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652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648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87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gra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it-IT" noProof="0"/>
              <a:t>Fai clic sull'icona per aggiungere un grafico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7" name="Segnapost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amen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it-IT" dirty="0"/>
              <a:t>Business Intelligence per I Servizi Finanziari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it-IT" dirty="0"/>
              <a:t>Prina Roberto Edoardo 852237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8">
            <a:extLst>
              <a:ext uri="{FF2B5EF4-FFF2-40B4-BE49-F238E27FC236}">
                <a16:creationId xmlns:a16="http://schemas.microsoft.com/office/drawing/2014/main" id="{1FC0F1F5-2A63-92BD-A868-CE6C02700AAD}"/>
              </a:ext>
            </a:extLst>
          </p:cNvPr>
          <p:cNvSpPr txBox="1">
            <a:spLocks/>
          </p:cNvSpPr>
          <p:nvPr/>
        </p:nvSpPr>
        <p:spPr>
          <a:xfrm>
            <a:off x="8933656" y="-52387"/>
            <a:ext cx="526494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Strategia di </a:t>
            </a:r>
            <a:r>
              <a:rPr lang="it-IT" dirty="0" err="1"/>
              <a:t>backtesting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8173EDB-8C72-D786-FB3B-3963B45F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80" y="1392238"/>
            <a:ext cx="8949639" cy="51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8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7783135C-02B5-47E4-18EA-210222743D55}"/>
              </a:ext>
            </a:extLst>
          </p:cNvPr>
          <p:cNvSpPr txBox="1">
            <a:spLocks/>
          </p:cNvSpPr>
          <p:nvPr/>
        </p:nvSpPr>
        <p:spPr>
          <a:xfrm>
            <a:off x="10301669" y="581271"/>
            <a:ext cx="1052131" cy="625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Beta</a:t>
            </a:r>
            <a:endParaRPr lang="it-IT" dirty="0"/>
          </a:p>
        </p:txBody>
      </p:sp>
      <p:graphicFrame>
        <p:nvGraphicFramePr>
          <p:cNvPr id="9" name="Tabella 22">
            <a:extLst>
              <a:ext uri="{FF2B5EF4-FFF2-40B4-BE49-F238E27FC236}">
                <a16:creationId xmlns:a16="http://schemas.microsoft.com/office/drawing/2014/main" id="{044BD3F5-5845-94ED-D9CB-CC878BD9F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46063"/>
              </p:ext>
            </p:extLst>
          </p:nvPr>
        </p:nvGraphicFramePr>
        <p:xfrm>
          <a:off x="6515100" y="3653405"/>
          <a:ext cx="5067300" cy="27225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737137192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497100994"/>
                    </a:ext>
                  </a:extLst>
                </a:gridCol>
              </a:tblGrid>
              <a:tr h="461648">
                <a:tc>
                  <a:txBody>
                    <a:bodyPr/>
                    <a:lstStyle/>
                    <a:p>
                      <a:r>
                        <a:rPr lang="it-IT" b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JNJ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dk1"/>
                          </a:solidFill>
                        </a:rPr>
                        <a:t>0,720019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15133"/>
                  </a:ext>
                </a:extLst>
              </a:tr>
              <a:tr h="475814">
                <a:tc>
                  <a:txBody>
                    <a:bodyPr/>
                    <a:lstStyle/>
                    <a:p>
                      <a:r>
                        <a:rPr lang="it-IT" dirty="0"/>
                        <a:t>PFE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0,755966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606601"/>
                  </a:ext>
                </a:extLst>
              </a:tr>
              <a:tr h="446266">
                <a:tc>
                  <a:txBody>
                    <a:bodyPr/>
                    <a:lstStyle/>
                    <a:p>
                      <a:r>
                        <a:rPr lang="it-IT" dirty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1,23791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69266"/>
                  </a:ext>
                </a:extLst>
              </a:tr>
              <a:tr h="446266">
                <a:tc>
                  <a:txBody>
                    <a:bodyPr/>
                    <a:lstStyle/>
                    <a:p>
                      <a:r>
                        <a:rPr lang="it-IT" dirty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0,961291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67968"/>
                  </a:ext>
                </a:extLst>
              </a:tr>
              <a:tr h="446266">
                <a:tc>
                  <a:txBody>
                    <a:bodyPr/>
                    <a:lstStyle/>
                    <a:p>
                      <a:r>
                        <a:rPr lang="it-IT" dirty="0"/>
                        <a:t>JPM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1,264511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50399"/>
                  </a:ext>
                </a:extLst>
              </a:tr>
              <a:tr h="446266">
                <a:tc>
                  <a:txBody>
                    <a:bodyPr/>
                    <a:lstStyle/>
                    <a:p>
                      <a:r>
                        <a:rPr lang="it-IT" dirty="0"/>
                        <a:t>AXP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1,234074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50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40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7355C8F-5FAE-60C4-0B49-7C52C627CF96}"/>
              </a:ext>
            </a:extLst>
          </p:cNvPr>
          <p:cNvSpPr txBox="1">
            <a:spLocks/>
          </p:cNvSpPr>
          <p:nvPr/>
        </p:nvSpPr>
        <p:spPr>
          <a:xfrm>
            <a:off x="9982200" y="-13834"/>
            <a:ext cx="220980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caPM</a:t>
            </a:r>
            <a:endParaRPr lang="it-IT" dirty="0"/>
          </a:p>
        </p:txBody>
      </p:sp>
      <p:graphicFrame>
        <p:nvGraphicFramePr>
          <p:cNvPr id="9" name="Tabella 22">
            <a:extLst>
              <a:ext uri="{FF2B5EF4-FFF2-40B4-BE49-F238E27FC236}">
                <a16:creationId xmlns:a16="http://schemas.microsoft.com/office/drawing/2014/main" id="{2CEAB514-F042-2EBE-AB7E-C8D20A99D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68286"/>
              </p:ext>
            </p:extLst>
          </p:nvPr>
        </p:nvGraphicFramePr>
        <p:xfrm>
          <a:off x="6648450" y="3314151"/>
          <a:ext cx="5067300" cy="27225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737137192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497100994"/>
                    </a:ext>
                  </a:extLst>
                </a:gridCol>
              </a:tblGrid>
              <a:tr h="461648">
                <a:tc>
                  <a:txBody>
                    <a:bodyPr/>
                    <a:lstStyle/>
                    <a:p>
                      <a:r>
                        <a:rPr lang="it-IT" b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JNJ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dk1"/>
                          </a:solidFill>
                        </a:rPr>
                        <a:t>0,028201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15133"/>
                  </a:ext>
                </a:extLst>
              </a:tr>
              <a:tr h="475814">
                <a:tc>
                  <a:txBody>
                    <a:bodyPr/>
                    <a:lstStyle/>
                    <a:p>
                      <a:r>
                        <a:rPr lang="it-IT" dirty="0"/>
                        <a:t>PFE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0,029347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606601"/>
                  </a:ext>
                </a:extLst>
              </a:tr>
              <a:tr h="446266">
                <a:tc>
                  <a:txBody>
                    <a:bodyPr/>
                    <a:lstStyle/>
                    <a:p>
                      <a:r>
                        <a:rPr lang="it-IT" dirty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0,044701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69266"/>
                  </a:ext>
                </a:extLst>
              </a:tr>
              <a:tr h="446266">
                <a:tc>
                  <a:txBody>
                    <a:bodyPr/>
                    <a:lstStyle/>
                    <a:p>
                      <a:r>
                        <a:rPr lang="it-IT" dirty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0,035888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67968"/>
                  </a:ext>
                </a:extLst>
              </a:tr>
              <a:tr h="446266">
                <a:tc>
                  <a:txBody>
                    <a:bodyPr/>
                    <a:lstStyle/>
                    <a:p>
                      <a:r>
                        <a:rPr lang="it-IT" dirty="0"/>
                        <a:t>JPM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0,045549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50399"/>
                  </a:ext>
                </a:extLst>
              </a:tr>
              <a:tr h="446266">
                <a:tc>
                  <a:txBody>
                    <a:bodyPr/>
                    <a:lstStyle/>
                    <a:p>
                      <a:r>
                        <a:rPr lang="it-IT" dirty="0"/>
                        <a:t>AXP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0,044579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50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7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23DE362-3E47-8FF2-AE8C-B85F34CEC9C9}"/>
              </a:ext>
            </a:extLst>
          </p:cNvPr>
          <p:cNvSpPr txBox="1">
            <a:spLocks/>
          </p:cNvSpPr>
          <p:nvPr/>
        </p:nvSpPr>
        <p:spPr>
          <a:xfrm>
            <a:off x="8343900" y="3952536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GRAZIE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57CDBD5-9AF8-1E5D-BF79-C9B5BC84CC45}"/>
              </a:ext>
            </a:extLst>
          </p:cNvPr>
          <p:cNvSpPr txBox="1">
            <a:spLocks/>
          </p:cNvSpPr>
          <p:nvPr/>
        </p:nvSpPr>
        <p:spPr>
          <a:xfrm>
            <a:off x="8343900" y="5574903"/>
            <a:ext cx="4179570" cy="200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Prina Roberto Edoardo 852237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900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F3689C5-D4D0-02C7-0A41-D3BAE981D2E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18499" y="1350645"/>
            <a:ext cx="31718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Sommario dei dati utilizzati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8217731-8E58-719F-9D83-B17EC3B3B6D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18499" y="3254375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it-IT" dirty="0"/>
              <a:t>Johnson &amp; Johnson (JNJ)</a:t>
            </a:r>
          </a:p>
          <a:p>
            <a:pPr marL="285750" indent="-285750">
              <a:buFontTx/>
              <a:buChar char="-"/>
            </a:pPr>
            <a:r>
              <a:rPr lang="it-IT" dirty="0"/>
              <a:t>Pfizer Inc. (PFE)</a:t>
            </a:r>
          </a:p>
          <a:p>
            <a:pPr marL="285750" indent="-285750">
              <a:buFontTx/>
              <a:buChar char="-"/>
            </a:pPr>
            <a:r>
              <a:rPr lang="it-IT" dirty="0"/>
              <a:t>Apple Inc. (AAPL)</a:t>
            </a:r>
          </a:p>
          <a:p>
            <a:pPr marL="285750" indent="-285750">
              <a:buFontTx/>
              <a:buChar char="-"/>
            </a:pPr>
            <a:r>
              <a:rPr lang="it-IT" dirty="0"/>
              <a:t>Microsoft Corporation (MSFT)</a:t>
            </a:r>
          </a:p>
          <a:p>
            <a:pPr marL="285750" indent="-285750">
              <a:buFontTx/>
              <a:buChar char="-"/>
            </a:pPr>
            <a:r>
              <a:rPr lang="it-IT" dirty="0"/>
              <a:t>JPMorgan Chase &amp; Co. (JPM)</a:t>
            </a:r>
          </a:p>
          <a:p>
            <a:pPr marL="285750" indent="-285750">
              <a:buFontTx/>
              <a:buChar char="-"/>
            </a:pPr>
            <a:r>
              <a:rPr lang="it-IT" dirty="0"/>
              <a:t>American Express Company (AXP)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01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4E27D1B1-F273-F847-377F-7D073DBDF7F0}"/>
              </a:ext>
            </a:extLst>
          </p:cNvPr>
          <p:cNvSpPr txBox="1">
            <a:spLocks/>
          </p:cNvSpPr>
          <p:nvPr/>
        </p:nvSpPr>
        <p:spPr>
          <a:xfrm>
            <a:off x="7747000" y="1"/>
            <a:ext cx="4445000" cy="1608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Andamento dei Prezzi dei Titoli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8744CE6-5AFD-6F12-8CE5-24E0ACA81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62" y="2509840"/>
            <a:ext cx="5511338" cy="3748083"/>
          </a:xfrm>
          <a:prstGeom prst="rect">
            <a:avLst/>
          </a:prstGeom>
        </p:spPr>
      </p:pic>
      <p:pic>
        <p:nvPicPr>
          <p:cNvPr id="13" name="Immagine 12" descr="Immagine che contiene testo, finestra&#10;&#10;Descrizione generata automaticamente">
            <a:extLst>
              <a:ext uri="{FF2B5EF4-FFF2-40B4-BE49-F238E27FC236}">
                <a16:creationId xmlns:a16="http://schemas.microsoft.com/office/drawing/2014/main" id="{AE41828F-6EF3-7974-5E1F-392C51564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643" y="2387600"/>
            <a:ext cx="6214457" cy="38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8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75DAB070-10C4-0B8F-8785-887BF04D45EA}"/>
              </a:ext>
            </a:extLst>
          </p:cNvPr>
          <p:cNvSpPr txBox="1">
            <a:spLocks/>
          </p:cNvSpPr>
          <p:nvPr/>
        </p:nvSpPr>
        <p:spPr>
          <a:xfrm>
            <a:off x="9052560" y="60662"/>
            <a:ext cx="3139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Rendimenti semplici</a:t>
            </a:r>
          </a:p>
        </p:txBody>
      </p:sp>
      <p:sp>
        <p:nvSpPr>
          <p:cNvPr id="16" name="Segnaposto numero diapositiva 21">
            <a:extLst>
              <a:ext uri="{FF2B5EF4-FFF2-40B4-BE49-F238E27FC236}">
                <a16:creationId xmlns:a16="http://schemas.microsoft.com/office/drawing/2014/main" id="{D6DCCB1D-4D0B-17D7-044E-0C506845002C}"/>
              </a:ext>
            </a:extLst>
          </p:cNvPr>
          <p:cNvSpPr txBox="1">
            <a:spLocks/>
          </p:cNvSpPr>
          <p:nvPr/>
        </p:nvSpPr>
        <p:spPr>
          <a:xfrm>
            <a:off x="10827656" y="7867042"/>
            <a:ext cx="653143" cy="365125"/>
          </a:xfrm>
          <a:prstGeom prst="rect">
            <a:avLst/>
          </a:prstGeom>
        </p:spPr>
        <p:txBody>
          <a:bodyPr rtlCol="0"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A2C4C98-6EFE-AA00-37DF-A28918A41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72" y="2259992"/>
            <a:ext cx="9306256" cy="42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4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4CAAD626-B867-BEDE-9F34-2853515F8182}"/>
              </a:ext>
            </a:extLst>
          </p:cNvPr>
          <p:cNvSpPr txBox="1">
            <a:spLocks/>
          </p:cNvSpPr>
          <p:nvPr/>
        </p:nvSpPr>
        <p:spPr>
          <a:xfrm>
            <a:off x="8797925" y="136525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Rendimenti composti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910038C-D146-EC8B-9AC0-F7202EAD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10" y="1535112"/>
            <a:ext cx="1149798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5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AF65BD4A-74B9-0D03-14EA-9033A7842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9930" y="-355600"/>
            <a:ext cx="4179570" cy="1715531"/>
          </a:xfrm>
        </p:spPr>
        <p:txBody>
          <a:bodyPr rtlCol="0"/>
          <a:lstStyle/>
          <a:p>
            <a:pPr rtl="0"/>
            <a:r>
              <a:rPr lang="it-IT" dirty="0"/>
              <a:t>Distribuzione dei rendimenti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7936F37-D085-3C15-23BD-0C5D27DDA9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11600" y="1463447"/>
            <a:ext cx="7803146" cy="51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8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61BED99-064A-C4CE-E2E2-19426AAB5E14}"/>
              </a:ext>
            </a:extLst>
          </p:cNvPr>
          <p:cNvSpPr txBox="1">
            <a:spLocks/>
          </p:cNvSpPr>
          <p:nvPr/>
        </p:nvSpPr>
        <p:spPr>
          <a:xfrm>
            <a:off x="9099549" y="136525"/>
            <a:ext cx="4508499" cy="1627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Statistiche descrittive </a:t>
            </a:r>
            <a:r>
              <a:rPr lang="it-IT" dirty="0" err="1"/>
              <a:t>univariate</a:t>
            </a:r>
            <a:endParaRPr lang="it-IT" dirty="0"/>
          </a:p>
        </p:txBody>
      </p:sp>
      <p:pic>
        <p:nvPicPr>
          <p:cNvPr id="10" name="Immagine 9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12DCBBA1-C4FE-2ACC-C610-034022CA0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612" y="3254142"/>
            <a:ext cx="8226776" cy="30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3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61BED99-064A-C4CE-E2E2-19426AAB5E14}"/>
              </a:ext>
            </a:extLst>
          </p:cNvPr>
          <p:cNvSpPr txBox="1">
            <a:spLocks/>
          </p:cNvSpPr>
          <p:nvPr/>
        </p:nvSpPr>
        <p:spPr>
          <a:xfrm>
            <a:off x="7844186" y="260511"/>
            <a:ext cx="4508499" cy="1627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Correlazione tra titoli dello stesso settore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83E01EC-9401-1AA3-D51A-BB0374F4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23" y="4644094"/>
            <a:ext cx="2080077" cy="1215094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29DD64-6592-A55B-4117-87D62C145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787" y="4644094"/>
            <a:ext cx="2288426" cy="121509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952CFC0-4A3E-9254-DBD8-02ACB90EF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0000" y="4644094"/>
            <a:ext cx="2091556" cy="12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7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427D887F-4725-F469-B3C8-ECDFF55D59FE}"/>
              </a:ext>
            </a:extLst>
          </p:cNvPr>
          <p:cNvSpPr txBox="1">
            <a:spLocks/>
          </p:cNvSpPr>
          <p:nvPr/>
        </p:nvSpPr>
        <p:spPr>
          <a:xfrm>
            <a:off x="8610600" y="447429"/>
            <a:ext cx="408384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Matrice di covarianza e correlazione</a:t>
            </a:r>
          </a:p>
        </p:txBody>
      </p:sp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ADD8E8-2B6A-68D9-8023-7BF156C7F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6" y="3684343"/>
            <a:ext cx="5251064" cy="225223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ABFAF1D-82BC-CADC-3259-728C07378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247" y="3684342"/>
            <a:ext cx="5156757" cy="22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2372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9_TF22318419_Win32" id="{2AAA12F4-DA93-413C-9931-16775BA0037E}" vid="{231CF763-3A1E-4DDD-8A85-CD82E1A006A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documentManagement/types"/>
    <ds:schemaRef ds:uri="230e9df3-be65-4c73-a93b-d1236ebd677e"/>
    <ds:schemaRef ds:uri="71af3243-3dd4-4a8d-8c0d-dd76da1f02a5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microsoft.com/sharepoint/v3"/>
    <ds:schemaRef ds:uri="16c05727-aa75-4e4a-9b5f-8a80a1165891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minimalista</Template>
  <TotalTime>148</TotalTime>
  <Words>125</Words>
  <Application>Microsoft Office PowerPoint</Application>
  <PresentationFormat>Widescreen</PresentationFormat>
  <Paragraphs>59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Monolinea</vt:lpstr>
      <vt:lpstr>Business Intelligence per I Servizi Finanziari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Distribuzione dei rendimenti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per I Servizi Finanziari</dc:title>
  <dc:creator>r.prina2@campus.unimib.it</dc:creator>
  <cp:lastModifiedBy>roberto prina</cp:lastModifiedBy>
  <cp:revision>5</cp:revision>
  <dcterms:created xsi:type="dcterms:W3CDTF">2022-09-05T07:55:37Z</dcterms:created>
  <dcterms:modified xsi:type="dcterms:W3CDTF">2023-08-31T08:25:48Z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