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96" r:id="rId4"/>
    <p:sldId id="267" r:id="rId5"/>
    <p:sldId id="293" r:id="rId6"/>
    <p:sldId id="268" r:id="rId7"/>
    <p:sldId id="29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6" r:id="rId19"/>
    <p:sldId id="287" r:id="rId20"/>
    <p:sldId id="288" r:id="rId21"/>
    <p:sldId id="289" r:id="rId22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0"/>
  </p:normalViewPr>
  <p:slideViewPr>
    <p:cSldViewPr snapToObjects="1">
      <p:cViewPr varScale="1">
        <p:scale>
          <a:sx n="95" d="100"/>
          <a:sy n="95" d="100"/>
        </p:scale>
        <p:origin x="-1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1612E0C-6F57-FC4B-AC0F-2416364088D3}" type="datetimeFigureOut">
              <a:rPr lang="en-US" smtClean="0">
                <a:uFillTx/>
              </a:rPr>
              <a:t>7/26/16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01A7B5-CD18-DA4A-BE29-FB004556DA8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Ubiquitous Write-Through Caching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Client &amp; Agent</a:t>
            </a:r>
            <a:endParaRPr lang="en-US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457200" y="1417638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uFillTx/>
              </a:rPr>
              <a:t>Client libraries (e.g. </a:t>
            </a:r>
            <a:r>
              <a:rPr lang="en-US" sz="2400" dirty="0" err="1" smtClean="0">
                <a:uFillTx/>
              </a:rPr>
              <a:t>Lua</a:t>
            </a:r>
            <a:r>
              <a:rPr lang="en-US" sz="2400" dirty="0" smtClean="0">
                <a:uFillTx/>
              </a:rPr>
              <a:t> in </a:t>
            </a:r>
            <a:r>
              <a:rPr lang="en-US" sz="2400" dirty="0" err="1" smtClean="0">
                <a:uFillTx/>
              </a:rPr>
              <a:t>OpenResty</a:t>
            </a:r>
            <a:r>
              <a:rPr lang="en-US" sz="2400" dirty="0" smtClean="0">
                <a:uFillTx/>
              </a:rPr>
              <a:t>) call into the Agent (e.g. a C++ engine in </a:t>
            </a:r>
            <a:r>
              <a:rPr lang="en-US" sz="2400" dirty="0" err="1" smtClean="0">
                <a:uFillTx/>
              </a:rPr>
              <a:t>OpenResty</a:t>
            </a:r>
            <a:r>
              <a:rPr lang="en-US" sz="2400" dirty="0" smtClean="0">
                <a:uFillTx/>
              </a:rPr>
              <a:t>) to read/write data and perform user actions (e.g. </a:t>
            </a:r>
            <a:r>
              <a:rPr lang="en-US" sz="2400" dirty="0" err="1" smtClean="0">
                <a:uFillTx/>
              </a:rPr>
              <a:t>StationUser</a:t>
            </a:r>
            <a:r>
              <a:rPr lang="en-US" sz="2400" dirty="0"/>
              <a:t> </a:t>
            </a:r>
            <a:r>
              <a:rPr lang="en-US" sz="2400" dirty="0" smtClean="0"/>
              <a:t>&amp; Subscribe)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uFillTx/>
              </a:rPr>
              <a:t>Agent has an embedded DB (LMDB) and communicates to Central via HTTPS</a:t>
            </a:r>
            <a:endParaRPr lang="en-US" sz="2400" dirty="0">
              <a:uFillTx/>
            </a:endParaRPr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4318149" y="3379116"/>
            <a:ext cx="38100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Can 20"/>
          <p:cNvSpPr>
            <a:spLocks/>
          </p:cNvSpPr>
          <p:nvPr/>
        </p:nvSpPr>
        <p:spPr>
          <a:xfrm>
            <a:off x="6045499" y="4662732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318149" y="4685993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6101470" y="3379116"/>
            <a:ext cx="983325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812949" y="4421575"/>
            <a:ext cx="27432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2651518" y="5031175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uFillTx/>
              </a:rPr>
              <a:t>Lua</a:t>
            </a:r>
            <a:endParaRPr lang="en-US" dirty="0">
              <a:uFillTx/>
            </a:endParaRPr>
          </a:p>
        </p:txBody>
      </p:sp>
      <p:sp>
        <p:nvSpPr>
          <p:cNvPr id="27" name="Right Arrow 26"/>
          <p:cNvSpPr>
            <a:spLocks/>
          </p:cNvSpPr>
          <p:nvPr/>
        </p:nvSpPr>
        <p:spPr>
          <a:xfrm rot="20751684">
            <a:off x="3472373" y="4905779"/>
            <a:ext cx="82296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ight Arrow 28"/>
          <p:cNvSpPr>
            <a:spLocks/>
          </p:cNvSpPr>
          <p:nvPr/>
        </p:nvSpPr>
        <p:spPr>
          <a:xfrm>
            <a:off x="5222779" y="4662732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>
            <a:spLocks/>
          </p:cNvSpPr>
          <p:nvPr/>
        </p:nvSpPr>
        <p:spPr>
          <a:xfrm rot="19834027">
            <a:off x="4986922" y="4090143"/>
            <a:ext cx="1628593" cy="323762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>
            <a:spLocks/>
          </p:cNvSpPr>
          <p:nvPr/>
        </p:nvSpPr>
        <p:spPr>
          <a:xfrm>
            <a:off x="2178206" y="1767551"/>
            <a:ext cx="4589555" cy="27357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Client -&gt; Agent -&gt; Cloud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5013719" y="4471459"/>
            <a:ext cx="38100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6741069" y="575507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013719" y="5778336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852319" y="4471459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5757734" y="5307505"/>
            <a:ext cx="2476704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5918349" y="5755075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3107964" y="2224751"/>
            <a:ext cx="2726851" cy="191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3548815" y="3418053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013720" y="3508366"/>
            <a:ext cx="821096" cy="402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25" name="Right Arrow 24"/>
          <p:cNvSpPr>
            <a:spLocks/>
          </p:cNvSpPr>
          <p:nvPr/>
        </p:nvSpPr>
        <p:spPr>
          <a:xfrm rot="10800000">
            <a:off x="4015303" y="3538885"/>
            <a:ext cx="1162706" cy="249893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/>
          <p:cNvSpPr txBox="1">
            <a:spLocks/>
          </p:cNvSpPr>
          <p:nvPr/>
        </p:nvSpPr>
        <p:spPr>
          <a:xfrm>
            <a:off x="457200" y="130588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</a:rPr>
              <a:t>Agents forward Client data to a Cloud based Cluster</a:t>
            </a:r>
            <a:endParaRPr lang="en-US" sz="2400" dirty="0">
              <a:uFillTx/>
            </a:endParaRPr>
          </a:p>
        </p:txBody>
      </p:sp>
      <p:sp>
        <p:nvSpPr>
          <p:cNvPr id="31" name="Right Arrow 30"/>
          <p:cNvSpPr>
            <a:spLocks/>
          </p:cNvSpPr>
          <p:nvPr/>
        </p:nvSpPr>
        <p:spPr>
          <a:xfrm rot="11997061">
            <a:off x="5781966" y="3991984"/>
            <a:ext cx="2273502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ounded Rectangle 34"/>
          <p:cNvSpPr>
            <a:spLocks/>
          </p:cNvSpPr>
          <p:nvPr/>
        </p:nvSpPr>
        <p:spPr>
          <a:xfrm>
            <a:off x="2407164" y="5136559"/>
            <a:ext cx="1991662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3494195" y="5877859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Lua</a:t>
            </a:r>
            <a:endParaRPr lang="en-US" dirty="0"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21069338">
            <a:off x="4316707" y="5889675"/>
            <a:ext cx="69132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>
            <a:spLocks/>
          </p:cNvSpPr>
          <p:nvPr/>
        </p:nvSpPr>
        <p:spPr>
          <a:xfrm>
            <a:off x="0" y="1767550"/>
            <a:ext cx="9296400" cy="50904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Cloud Cluster Nodes</a:t>
            </a:r>
            <a:endParaRPr lang="en-US" dirty="0">
              <a:uFillTx/>
            </a:endParaRPr>
          </a:p>
        </p:txBody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1143000" y="2954990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16764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57200" y="1305886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</a:rPr>
              <a:t>Cloud bases clusters consist of many Datanet Cluster Nodes plus a pluggable distributed database</a:t>
            </a:r>
            <a:endParaRPr lang="en-US" sz="2400" dirty="0">
              <a:uFillTx/>
            </a:endParaRPr>
          </a:p>
        </p:txBody>
      </p:sp>
      <p:sp>
        <p:nvSpPr>
          <p:cNvPr id="22" name="Can 21"/>
          <p:cNvSpPr>
            <a:spLocks/>
          </p:cNvSpPr>
          <p:nvPr/>
        </p:nvSpPr>
        <p:spPr>
          <a:xfrm>
            <a:off x="31242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3" name="Can 22"/>
          <p:cNvSpPr>
            <a:spLocks/>
          </p:cNvSpPr>
          <p:nvPr/>
        </p:nvSpPr>
        <p:spPr>
          <a:xfrm>
            <a:off x="45720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4" name="Can 23"/>
          <p:cNvSpPr>
            <a:spLocks/>
          </p:cNvSpPr>
          <p:nvPr/>
        </p:nvSpPr>
        <p:spPr>
          <a:xfrm>
            <a:off x="6096000" y="5181600"/>
            <a:ext cx="1143000" cy="838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27" name="Rounded Rectangle 26"/>
          <p:cNvSpPr>
            <a:spLocks/>
          </p:cNvSpPr>
          <p:nvPr/>
        </p:nvSpPr>
        <p:spPr>
          <a:xfrm>
            <a:off x="3657600" y="2954990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6148597" y="2901089"/>
            <a:ext cx="2180805" cy="16170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Cluster</a:t>
            </a:r>
          </a:p>
          <a:p>
            <a:r>
              <a:rPr lang="en-US" sz="3600" dirty="0" smtClean="0">
                <a:solidFill>
                  <a:schemeClr val="tx1"/>
                </a:solidFill>
                <a:uFillTx/>
              </a:rPr>
              <a:t>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0" name="Left-Right-Up Arrow 39"/>
          <p:cNvSpPr>
            <a:spLocks/>
          </p:cNvSpPr>
          <p:nvPr/>
        </p:nvSpPr>
        <p:spPr>
          <a:xfrm>
            <a:off x="5181600" y="4024614"/>
            <a:ext cx="822960" cy="928386"/>
          </a:xfrm>
          <a:prstGeom prst="leftRightUpArrow">
            <a:avLst>
              <a:gd name="adj1" fmla="val 8966"/>
              <a:gd name="adj2" fmla="val 15981"/>
              <a:gd name="adj3" fmla="val 1598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Left-Right-Up Arrow 40"/>
          <p:cNvSpPr>
            <a:spLocks/>
          </p:cNvSpPr>
          <p:nvPr/>
        </p:nvSpPr>
        <p:spPr>
          <a:xfrm>
            <a:off x="2712720" y="4024614"/>
            <a:ext cx="822960" cy="928386"/>
          </a:xfrm>
          <a:prstGeom prst="leftRightUpArrow">
            <a:avLst>
              <a:gd name="adj1" fmla="val 8966"/>
              <a:gd name="adj2" fmla="val 15981"/>
              <a:gd name="adj3" fmla="val 1598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ight Arrow 41"/>
          <p:cNvSpPr>
            <a:spLocks/>
          </p:cNvSpPr>
          <p:nvPr/>
        </p:nvSpPr>
        <p:spPr>
          <a:xfrm rot="5400000">
            <a:off x="6399083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ight Arrow 42"/>
          <p:cNvSpPr>
            <a:spLocks/>
          </p:cNvSpPr>
          <p:nvPr/>
        </p:nvSpPr>
        <p:spPr>
          <a:xfrm rot="5400000">
            <a:off x="4787075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ight Arrow 43"/>
          <p:cNvSpPr>
            <a:spLocks/>
          </p:cNvSpPr>
          <p:nvPr/>
        </p:nvSpPr>
        <p:spPr>
          <a:xfrm rot="5400000">
            <a:off x="3551940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ight Arrow 44"/>
          <p:cNvSpPr>
            <a:spLocks/>
          </p:cNvSpPr>
          <p:nvPr/>
        </p:nvSpPr>
        <p:spPr>
          <a:xfrm rot="5400000">
            <a:off x="1951740" y="4906260"/>
            <a:ext cx="50018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ight Arrow 45"/>
          <p:cNvSpPr>
            <a:spLocks/>
          </p:cNvSpPr>
          <p:nvPr/>
        </p:nvSpPr>
        <p:spPr>
          <a:xfrm rot="10800000">
            <a:off x="2133906" y="4664135"/>
            <a:ext cx="10661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Left-Up Arrow 46"/>
          <p:cNvSpPr>
            <a:spLocks/>
          </p:cNvSpPr>
          <p:nvPr/>
        </p:nvSpPr>
        <p:spPr>
          <a:xfrm>
            <a:off x="7261117" y="4024614"/>
            <a:ext cx="822960" cy="928386"/>
          </a:xfrm>
          <a:prstGeom prst="leftUpArrow">
            <a:avLst>
              <a:gd name="adj1" fmla="val 9916"/>
              <a:gd name="adj2" fmla="val 14478"/>
              <a:gd name="adj3" fmla="val 19991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ight Arrow 48"/>
          <p:cNvSpPr>
            <a:spLocks/>
          </p:cNvSpPr>
          <p:nvPr/>
        </p:nvSpPr>
        <p:spPr>
          <a:xfrm rot="10800000">
            <a:off x="4138404" y="4672099"/>
            <a:ext cx="378639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ight Arrow 49"/>
          <p:cNvSpPr>
            <a:spLocks/>
          </p:cNvSpPr>
          <p:nvPr/>
        </p:nvSpPr>
        <p:spPr>
          <a:xfrm>
            <a:off x="2602602" y="4656167"/>
            <a:ext cx="3902141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ight Arrow 50"/>
          <p:cNvSpPr>
            <a:spLocks/>
          </p:cNvSpPr>
          <p:nvPr/>
        </p:nvSpPr>
        <p:spPr>
          <a:xfrm>
            <a:off x="2602603" y="4672099"/>
            <a:ext cx="212179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ight Arrow 51"/>
          <p:cNvSpPr>
            <a:spLocks/>
          </p:cNvSpPr>
          <p:nvPr/>
        </p:nvSpPr>
        <p:spPr>
          <a:xfrm rot="18207594" flipH="1">
            <a:off x="3020348" y="2928729"/>
            <a:ext cx="91617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ight Arrow 52"/>
          <p:cNvSpPr>
            <a:spLocks/>
          </p:cNvSpPr>
          <p:nvPr/>
        </p:nvSpPr>
        <p:spPr>
          <a:xfrm rot="18207594" flipH="1">
            <a:off x="5546473" y="2928728"/>
            <a:ext cx="91617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ight Arrow 53"/>
          <p:cNvSpPr>
            <a:spLocks/>
          </p:cNvSpPr>
          <p:nvPr/>
        </p:nvSpPr>
        <p:spPr>
          <a:xfrm rot="18207594" flipH="1">
            <a:off x="8008050" y="2810557"/>
            <a:ext cx="91617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/>
          <p:cNvSpPr>
            <a:spLocks/>
          </p:cNvSpPr>
          <p:nvPr/>
        </p:nvSpPr>
        <p:spPr>
          <a:xfrm>
            <a:off x="2616847" y="3559393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5059673" y="3548195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7494921" y="3559393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ounded Rectangle 36"/>
          <p:cNvSpPr>
            <a:spLocks/>
          </p:cNvSpPr>
          <p:nvPr/>
        </p:nvSpPr>
        <p:spPr>
          <a:xfrm>
            <a:off x="5577958" y="2124505"/>
            <a:ext cx="2726851" cy="191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4554445" y="1757065"/>
            <a:ext cx="4589555" cy="27357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uFillTx/>
              </a:rPr>
              <a:t>Client -&gt; Agent -&gt; Cloud -&gt; Subscriber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4495800" y="4859933"/>
            <a:ext cx="3810000" cy="1821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6223150" y="575507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495800" y="5778336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1742138" y="5157259"/>
            <a:ext cx="1991662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829169" y="5898559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Lua</a:t>
            </a:r>
            <a:endParaRPr lang="en-US" dirty="0">
              <a:uFillTx/>
            </a:endParaRPr>
          </a:p>
        </p:txBody>
      </p:sp>
      <p:sp>
        <p:nvSpPr>
          <p:cNvPr id="11" name="Right Arrow 10"/>
          <p:cNvSpPr>
            <a:spLocks/>
          </p:cNvSpPr>
          <p:nvPr/>
        </p:nvSpPr>
        <p:spPr>
          <a:xfrm rot="21069338">
            <a:off x="3650767" y="5898559"/>
            <a:ext cx="84503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5254008" y="5381571"/>
            <a:ext cx="207600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5400430" y="5755075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5425558" y="2214265"/>
            <a:ext cx="2726851" cy="1911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5862915" y="2954565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5" name="Right Arrow 24"/>
          <p:cNvSpPr>
            <a:spLocks/>
          </p:cNvSpPr>
          <p:nvPr/>
        </p:nvSpPr>
        <p:spPr>
          <a:xfrm rot="12259590">
            <a:off x="6329200" y="3325866"/>
            <a:ext cx="1245934" cy="249893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Bent Arrow 26"/>
          <p:cNvSpPr>
            <a:spLocks/>
          </p:cNvSpPr>
          <p:nvPr/>
        </p:nvSpPr>
        <p:spPr>
          <a:xfrm rot="2944347" flipH="1">
            <a:off x="7532347" y="4000977"/>
            <a:ext cx="851334" cy="822960"/>
          </a:xfrm>
          <a:prstGeom prst="bentArrow">
            <a:avLst>
              <a:gd name="adj1" fmla="val 13634"/>
              <a:gd name="adj2" fmla="val 13323"/>
              <a:gd name="adj3" fmla="val 17270"/>
              <a:gd name="adj4" fmla="val 42726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ounded Rectangle 28"/>
          <p:cNvSpPr>
            <a:spLocks/>
          </p:cNvSpPr>
          <p:nvPr/>
        </p:nvSpPr>
        <p:spPr>
          <a:xfrm>
            <a:off x="457200" y="1985665"/>
            <a:ext cx="28956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990600" y="3280455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4" name="Right Arrow 33"/>
          <p:cNvSpPr>
            <a:spLocks/>
          </p:cNvSpPr>
          <p:nvPr/>
        </p:nvSpPr>
        <p:spPr>
          <a:xfrm rot="11007017">
            <a:off x="3345502" y="3537042"/>
            <a:ext cx="415475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742139" y="3472143"/>
            <a:ext cx="10661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</a:rPr>
              <a:t>The Cloud based Cluster forwards the Client’s data to Subscribers</a:t>
            </a:r>
            <a:endParaRPr lang="en-US" sz="2400" dirty="0">
              <a:uFillTx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2657231" y="3412282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7262446" y="3485446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7087945" y="4856221"/>
            <a:ext cx="834481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ounded Rectangle 50"/>
          <p:cNvSpPr>
            <a:spLocks/>
          </p:cNvSpPr>
          <p:nvPr/>
        </p:nvSpPr>
        <p:spPr>
          <a:xfrm>
            <a:off x="5792732" y="21104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4784576" y="1736556"/>
            <a:ext cx="4589555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uFillTx/>
              </a:rPr>
              <a:t>Client -&gt; Agent -&gt; Cloud -&gt; Subscriber</a:t>
            </a:r>
            <a:r>
              <a:rPr lang="en-US" b="1" dirty="0" smtClean="0">
                <a:uFillTx/>
              </a:rPr>
              <a:t>s</a:t>
            </a:r>
            <a:endParaRPr lang="en-US" b="1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6352093" y="5013544"/>
            <a:ext cx="2438399" cy="152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7612448" y="5891819"/>
            <a:ext cx="576885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352093" y="5915080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370715" y="5145340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4495800" y="5915080"/>
            <a:ext cx="1524000" cy="8147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1" name="Right Arrow 10"/>
          <p:cNvSpPr>
            <a:spLocks/>
          </p:cNvSpPr>
          <p:nvPr/>
        </p:nvSpPr>
        <p:spPr>
          <a:xfrm rot="19162648">
            <a:off x="5914761" y="6136965"/>
            <a:ext cx="59766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6521737" y="5568324"/>
            <a:ext cx="1941572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6630257" y="5972058"/>
            <a:ext cx="10003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5640332" y="2193756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8195596" y="2387207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457200" y="1985665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990598" y="2652407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742137" y="2891339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</a:rPr>
              <a:t>There can be </a:t>
            </a:r>
            <a:r>
              <a:rPr lang="en-US" sz="2400" b="1" dirty="0" smtClean="0">
                <a:uFillTx/>
              </a:rPr>
              <a:t>many</a:t>
            </a:r>
            <a:r>
              <a:rPr lang="en-US" sz="2400" dirty="0" smtClean="0">
                <a:uFillTx/>
              </a:rPr>
              <a:t> subscribers</a:t>
            </a:r>
            <a:endParaRPr lang="en-US" sz="2400" dirty="0">
              <a:uFillTx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715000" y="6382138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8019775" y="3180045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18428155">
            <a:off x="8242546" y="2926447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ight Arrow 37"/>
          <p:cNvSpPr>
            <a:spLocks/>
          </p:cNvSpPr>
          <p:nvPr/>
        </p:nvSpPr>
        <p:spPr>
          <a:xfrm rot="15575003">
            <a:off x="7607022" y="4187243"/>
            <a:ext cx="1726176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/>
          </p:cNvSpPr>
          <p:nvPr/>
        </p:nvSpPr>
        <p:spPr>
          <a:xfrm>
            <a:off x="2503526" y="2889443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40" name="Rounded Rectangle 39"/>
          <p:cNvSpPr>
            <a:spLocks/>
          </p:cNvSpPr>
          <p:nvPr/>
        </p:nvSpPr>
        <p:spPr>
          <a:xfrm>
            <a:off x="445685" y="3628107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1" name="Can 40"/>
          <p:cNvSpPr>
            <a:spLocks/>
          </p:cNvSpPr>
          <p:nvPr/>
        </p:nvSpPr>
        <p:spPr>
          <a:xfrm>
            <a:off x="979083" y="4294849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2" name="Right Arrow 41"/>
          <p:cNvSpPr>
            <a:spLocks/>
          </p:cNvSpPr>
          <p:nvPr/>
        </p:nvSpPr>
        <p:spPr>
          <a:xfrm rot="10800000">
            <a:off x="1730622" y="4533781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/>
          </p:cNvSpPr>
          <p:nvPr/>
        </p:nvSpPr>
        <p:spPr>
          <a:xfrm>
            <a:off x="2492011" y="4531885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44" name="Rounded Rectangle 43"/>
          <p:cNvSpPr>
            <a:spLocks/>
          </p:cNvSpPr>
          <p:nvPr/>
        </p:nvSpPr>
        <p:spPr>
          <a:xfrm>
            <a:off x="457200" y="5219668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45" name="Can 44"/>
          <p:cNvSpPr>
            <a:spLocks/>
          </p:cNvSpPr>
          <p:nvPr/>
        </p:nvSpPr>
        <p:spPr>
          <a:xfrm>
            <a:off x="990598" y="5886410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6" name="Right Arrow 45"/>
          <p:cNvSpPr>
            <a:spLocks/>
          </p:cNvSpPr>
          <p:nvPr/>
        </p:nvSpPr>
        <p:spPr>
          <a:xfrm rot="10800000">
            <a:off x="1742137" y="6125342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/>
          </p:cNvSpPr>
          <p:nvPr/>
        </p:nvSpPr>
        <p:spPr>
          <a:xfrm>
            <a:off x="2503526" y="6123446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0" name="Right Arrow 49"/>
          <p:cNvSpPr>
            <a:spLocks/>
          </p:cNvSpPr>
          <p:nvPr/>
        </p:nvSpPr>
        <p:spPr>
          <a:xfrm rot="8938320">
            <a:off x="2331238" y="4668238"/>
            <a:ext cx="573383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ight Arrow 47"/>
          <p:cNvSpPr>
            <a:spLocks/>
          </p:cNvSpPr>
          <p:nvPr/>
        </p:nvSpPr>
        <p:spPr>
          <a:xfrm rot="9906929">
            <a:off x="2698155" y="3863929"/>
            <a:ext cx="536119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ight Arrow 33"/>
          <p:cNvSpPr>
            <a:spLocks/>
          </p:cNvSpPr>
          <p:nvPr/>
        </p:nvSpPr>
        <p:spPr>
          <a:xfrm rot="11040468">
            <a:off x="2754541" y="3017002"/>
            <a:ext cx="536119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ounded Rectangle 75"/>
          <p:cNvSpPr>
            <a:spLocks/>
          </p:cNvSpPr>
          <p:nvPr/>
        </p:nvSpPr>
        <p:spPr>
          <a:xfrm>
            <a:off x="810266" y="22830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75" name="Rounded Rectangle 74"/>
          <p:cNvSpPr>
            <a:spLocks/>
          </p:cNvSpPr>
          <p:nvPr/>
        </p:nvSpPr>
        <p:spPr>
          <a:xfrm>
            <a:off x="5408566" y="2283064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347649" y="5007308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26" name="Cloud 25"/>
          <p:cNvSpPr>
            <a:spLocks/>
          </p:cNvSpPr>
          <p:nvPr/>
        </p:nvSpPr>
        <p:spPr>
          <a:xfrm>
            <a:off x="347649" y="1892017"/>
            <a:ext cx="3810003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75" y="274638"/>
            <a:ext cx="84250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uFillTx/>
              </a:rPr>
              <a:t>Client -&gt; Agent -&gt; Cloud</a:t>
            </a:r>
            <a:r>
              <a:rPr lang="en-US" b="1" dirty="0" smtClean="0">
                <a:uFillTx/>
              </a:rPr>
              <a:t>s</a:t>
            </a:r>
            <a:r>
              <a:rPr lang="en-US" dirty="0" smtClean="0">
                <a:uFillTx/>
              </a:rPr>
              <a:t> -&gt; Subscribers</a:t>
            </a:r>
            <a:endParaRPr lang="en-US" dirty="0">
              <a:uFillTx/>
            </a:endParaRP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3713840" y="4912249"/>
            <a:ext cx="2018622" cy="1098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" name="Can 4"/>
          <p:cNvSpPr>
            <a:spLocks/>
          </p:cNvSpPr>
          <p:nvPr/>
        </p:nvSpPr>
        <p:spPr>
          <a:xfrm>
            <a:off x="5120796" y="5442916"/>
            <a:ext cx="448667" cy="56805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713839" y="5665124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355137" y="5103314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3903414" y="6143787"/>
            <a:ext cx="1524000" cy="632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  Client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 rot="20298220">
            <a:off x="4023116" y="5382011"/>
            <a:ext cx="1380971" cy="288865"/>
          </a:xfrm>
          <a:prstGeom prst="rightArrow">
            <a:avLst>
              <a:gd name="adj1" fmla="val 3282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ight Arrow 13"/>
          <p:cNvSpPr>
            <a:spLocks/>
          </p:cNvSpPr>
          <p:nvPr/>
        </p:nvSpPr>
        <p:spPr>
          <a:xfrm>
            <a:off x="3992003" y="5722102"/>
            <a:ext cx="1128793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ounded Rectangle 16"/>
          <p:cNvSpPr>
            <a:spLocks/>
          </p:cNvSpPr>
          <p:nvPr/>
        </p:nvSpPr>
        <p:spPr>
          <a:xfrm>
            <a:off x="726356" y="2349217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Can 17"/>
          <p:cNvSpPr>
            <a:spLocks/>
          </p:cNvSpPr>
          <p:nvPr/>
        </p:nvSpPr>
        <p:spPr>
          <a:xfrm>
            <a:off x="3281620" y="2542668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457200" y="1295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uFillTx/>
              </a:rPr>
              <a:t>Data is geo-replicated between cloud based clusters</a:t>
            </a:r>
            <a:endParaRPr lang="en-US" sz="2400" dirty="0">
              <a:uFillTx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903414" y="6156716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3105799" y="3335506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37" name="Right Arrow 36"/>
          <p:cNvSpPr>
            <a:spLocks/>
          </p:cNvSpPr>
          <p:nvPr/>
        </p:nvSpPr>
        <p:spPr>
          <a:xfrm rot="18428155">
            <a:off x="3328570" y="3081908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Cloud 48"/>
          <p:cNvSpPr>
            <a:spLocks/>
          </p:cNvSpPr>
          <p:nvPr/>
        </p:nvSpPr>
        <p:spPr>
          <a:xfrm>
            <a:off x="4876797" y="1935802"/>
            <a:ext cx="3810003" cy="2438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ounded Rectangle 50"/>
          <p:cNvSpPr>
            <a:spLocks/>
          </p:cNvSpPr>
          <p:nvPr/>
        </p:nvSpPr>
        <p:spPr>
          <a:xfrm>
            <a:off x="5255504" y="2393002"/>
            <a:ext cx="3093148" cy="1439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uFillTx/>
              </a:rPr>
              <a:t>ClusterNode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52" name="Can 51"/>
          <p:cNvSpPr>
            <a:spLocks/>
          </p:cNvSpPr>
          <p:nvPr/>
        </p:nvSpPr>
        <p:spPr>
          <a:xfrm>
            <a:off x="7810768" y="2586453"/>
            <a:ext cx="537884" cy="543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>
            <a:off x="7634947" y="3379291"/>
            <a:ext cx="362765" cy="2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4" name="Right Arrow 53"/>
          <p:cNvSpPr>
            <a:spLocks/>
          </p:cNvSpPr>
          <p:nvPr/>
        </p:nvSpPr>
        <p:spPr>
          <a:xfrm rot="18428155">
            <a:off x="7857718" y="3125693"/>
            <a:ext cx="342555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ight Arrow 37"/>
          <p:cNvSpPr>
            <a:spLocks/>
          </p:cNvSpPr>
          <p:nvPr/>
        </p:nvSpPr>
        <p:spPr>
          <a:xfrm rot="19372850">
            <a:off x="5451424" y="4256988"/>
            <a:ext cx="2521545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ight Arrow 10"/>
          <p:cNvSpPr>
            <a:spLocks/>
          </p:cNvSpPr>
          <p:nvPr/>
        </p:nvSpPr>
        <p:spPr>
          <a:xfrm rot="14956634">
            <a:off x="3829238" y="5938069"/>
            <a:ext cx="36028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ounded Rectangle 65"/>
          <p:cNvSpPr>
            <a:spLocks/>
          </p:cNvSpPr>
          <p:nvPr/>
        </p:nvSpPr>
        <p:spPr>
          <a:xfrm>
            <a:off x="6675402" y="5045477"/>
            <a:ext cx="2351126" cy="1294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64" name="Rounded Rectangle 63"/>
          <p:cNvSpPr>
            <a:spLocks/>
          </p:cNvSpPr>
          <p:nvPr/>
        </p:nvSpPr>
        <p:spPr>
          <a:xfrm>
            <a:off x="261775" y="5126724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29" name="Rounded Rectangle 28"/>
          <p:cNvSpPr>
            <a:spLocks/>
          </p:cNvSpPr>
          <p:nvPr/>
        </p:nvSpPr>
        <p:spPr>
          <a:xfrm>
            <a:off x="152400" y="5225077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30" name="Can 29"/>
          <p:cNvSpPr>
            <a:spLocks/>
          </p:cNvSpPr>
          <p:nvPr/>
        </p:nvSpPr>
        <p:spPr>
          <a:xfrm>
            <a:off x="685798" y="5891819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5" name="Right Arrow 34"/>
          <p:cNvSpPr>
            <a:spLocks/>
          </p:cNvSpPr>
          <p:nvPr/>
        </p:nvSpPr>
        <p:spPr>
          <a:xfrm rot="10800000">
            <a:off x="1437337" y="6130751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/>
          </p:cNvSpPr>
          <p:nvPr/>
        </p:nvSpPr>
        <p:spPr>
          <a:xfrm>
            <a:off x="2198726" y="6128855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57" name="Right Arrow 56"/>
          <p:cNvSpPr>
            <a:spLocks/>
          </p:cNvSpPr>
          <p:nvPr/>
        </p:nvSpPr>
        <p:spPr>
          <a:xfrm rot="6464366">
            <a:off x="1401218" y="4710865"/>
            <a:ext cx="2726643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ounded Rectangle 66"/>
          <p:cNvSpPr>
            <a:spLocks/>
          </p:cNvSpPr>
          <p:nvPr/>
        </p:nvSpPr>
        <p:spPr>
          <a:xfrm>
            <a:off x="6589528" y="5164893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68" name="Rounded Rectangle 67"/>
          <p:cNvSpPr>
            <a:spLocks/>
          </p:cNvSpPr>
          <p:nvPr/>
        </p:nvSpPr>
        <p:spPr>
          <a:xfrm>
            <a:off x="6480153" y="5263246"/>
            <a:ext cx="2351126" cy="1294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Subscriber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69" name="Can 68"/>
          <p:cNvSpPr>
            <a:spLocks/>
          </p:cNvSpPr>
          <p:nvPr/>
        </p:nvSpPr>
        <p:spPr>
          <a:xfrm>
            <a:off x="7013551" y="5929988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70" name="Right Arrow 69"/>
          <p:cNvSpPr>
            <a:spLocks/>
          </p:cNvSpPr>
          <p:nvPr/>
        </p:nvSpPr>
        <p:spPr>
          <a:xfrm rot="10800000">
            <a:off x="7765090" y="6168920"/>
            <a:ext cx="76138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70"/>
          <p:cNvSpPr>
            <a:spLocks/>
          </p:cNvSpPr>
          <p:nvPr/>
        </p:nvSpPr>
        <p:spPr>
          <a:xfrm>
            <a:off x="8526479" y="6167024"/>
            <a:ext cx="304800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sp>
        <p:nvSpPr>
          <p:cNvPr id="62" name="Right Arrow 61"/>
          <p:cNvSpPr>
            <a:spLocks/>
          </p:cNvSpPr>
          <p:nvPr/>
        </p:nvSpPr>
        <p:spPr>
          <a:xfrm rot="4387819">
            <a:off x="6989751" y="4793666"/>
            <a:ext cx="2753098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ight Arrow 73"/>
          <p:cNvSpPr>
            <a:spLocks/>
          </p:cNvSpPr>
          <p:nvPr/>
        </p:nvSpPr>
        <p:spPr>
          <a:xfrm rot="10800000">
            <a:off x="3468563" y="3402679"/>
            <a:ext cx="4166383" cy="234428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Viral Commutative Replication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Bad ass acronym: VCR </a:t>
            </a:r>
            <a:r>
              <a:rPr lang="en-US" dirty="0" err="1" smtClean="0">
                <a:uFillTx/>
                <a:latin typeface="Arial"/>
                <a:cs typeface="Arial"/>
                <a:sym typeface="Wingdings"/>
              </a:rPr>
              <a:t></a:t>
            </a:r>
            <a:endParaRPr lang="en-US" dirty="0" smtClean="0">
              <a:uFillTx/>
              <a:latin typeface="Arial"/>
              <a:cs typeface="Arial"/>
            </a:endParaRPr>
          </a:p>
          <a:p>
            <a:r>
              <a:rPr lang="en-US" dirty="0">
                <a:uFillTx/>
                <a:latin typeface="Arial"/>
                <a:cs typeface="Arial"/>
              </a:rPr>
              <a:t>R</a:t>
            </a:r>
            <a:r>
              <a:rPr lang="en-US" dirty="0" smtClean="0">
                <a:uFillTx/>
                <a:latin typeface="Arial"/>
                <a:cs typeface="Arial"/>
              </a:rPr>
              <a:t>ooted in CRDT logic</a:t>
            </a:r>
            <a:endParaRPr lang="en-US" i="1" dirty="0" smtClean="0">
              <a:uFillTx/>
              <a:latin typeface="Arial"/>
              <a:cs typeface="Arial"/>
            </a:endParaRPr>
          </a:p>
          <a:p>
            <a:r>
              <a:rPr lang="en-US" dirty="0" smtClean="0">
                <a:uFillTx/>
                <a:latin typeface="Arial"/>
                <a:cs typeface="Arial"/>
              </a:rPr>
              <a:t>Agent offline robustness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Cluster-node failure robustness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Datacenter failure robustness</a:t>
            </a:r>
          </a:p>
          <a:p>
            <a:r>
              <a:rPr lang="en-US" dirty="0" err="1" smtClean="0">
                <a:uFillTx/>
                <a:latin typeface="Arial"/>
                <a:cs typeface="Arial"/>
              </a:rPr>
              <a:t>Virality</a:t>
            </a:r>
            <a:r>
              <a:rPr lang="en-US" dirty="0" smtClean="0">
                <a:uFillTx/>
                <a:latin typeface="Arial"/>
                <a:cs typeface="Arial"/>
              </a:rPr>
              <a:t> of replication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Low global replication latency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Zero latency DB I/O</a:t>
            </a:r>
          </a:p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Rooted in </a:t>
            </a:r>
            <a:r>
              <a:rPr lang="en-US" dirty="0" err="1" smtClean="0">
                <a:uFillTx/>
              </a:rPr>
              <a:t>CRDTs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provides single key isolation on JSON data-structures</a:t>
            </a:r>
          </a:p>
          <a:p>
            <a:r>
              <a:rPr lang="en-US" dirty="0" smtClean="0">
                <a:uFillTx/>
              </a:rPr>
              <a:t>ALL JSON data-structures [</a:t>
            </a:r>
            <a:r>
              <a:rPr lang="en-US" i="1" dirty="0" smtClean="0">
                <a:uFillTx/>
              </a:rPr>
              <a:t>Number, String, Object, Array</a:t>
            </a:r>
            <a:r>
              <a:rPr lang="en-US" dirty="0" smtClean="0">
                <a:uFillTx/>
              </a:rPr>
              <a:t>] are stored as </a:t>
            </a:r>
            <a:r>
              <a:rPr lang="en-US" dirty="0" err="1" smtClean="0">
                <a:uFillTx/>
              </a:rPr>
              <a:t>CRDTs</a:t>
            </a:r>
            <a:r>
              <a:rPr lang="en-US" dirty="0" smtClean="0">
                <a:uFillTx/>
              </a:rPr>
              <a:t> (nesting supported)</a:t>
            </a:r>
          </a:p>
          <a:p>
            <a:r>
              <a:rPr lang="en-US" dirty="0" smtClean="0">
                <a:uFillTx/>
              </a:rPr>
              <a:t>ALL operations to JSON data-structures are done via Commutative operations</a:t>
            </a:r>
          </a:p>
          <a:p>
            <a:r>
              <a:rPr lang="en-US" dirty="0" smtClean="0">
                <a:uFillTx/>
              </a:rPr>
              <a:t>Datanet is 100% rooted in CRDTs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API &amp; Data-model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API: simple JSON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Reads/Queries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Advanced Data-structures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API: simply JSON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uFillTx/>
              </a:rPr>
              <a:t>Datanet’s</a:t>
            </a:r>
            <a:r>
              <a:rPr lang="en-US" dirty="0" smtClean="0">
                <a:uFillTx/>
              </a:rPr>
              <a:t> API is JSON, it’s dead simple</a:t>
            </a:r>
          </a:p>
          <a:p>
            <a:r>
              <a:rPr lang="en-US" dirty="0" smtClean="0">
                <a:uFillTx/>
              </a:rPr>
              <a:t>Single key isolation is provided (no ACID transactions)</a:t>
            </a:r>
          </a:p>
          <a:p>
            <a:r>
              <a:rPr lang="en-US" dirty="0" smtClean="0">
                <a:uFillTx/>
              </a:rPr>
              <a:t>Additional client libraries are fairly easy to add using </a:t>
            </a:r>
            <a:r>
              <a:rPr lang="en-US" dirty="0" err="1" smtClean="0">
                <a:uFillTx/>
              </a:rPr>
              <a:t>JsonRPC</a:t>
            </a:r>
            <a:r>
              <a:rPr lang="en-US" dirty="0" smtClean="0">
                <a:uFillTx/>
              </a:rPr>
              <a:t> &amp; following a simple spec</a:t>
            </a:r>
          </a:p>
          <a:p>
            <a:r>
              <a:rPr lang="en-US" dirty="0" smtClean="0">
                <a:uFillTx/>
              </a:rPr>
              <a:t>JavaScript browser version, </a:t>
            </a:r>
            <a:r>
              <a:rPr lang="en-US" dirty="0" err="1" smtClean="0">
                <a:uFillTx/>
              </a:rPr>
              <a:t>Node.js</a:t>
            </a:r>
            <a:r>
              <a:rPr lang="en-US" dirty="0" smtClean="0">
                <a:uFillTx/>
              </a:rPr>
              <a:t> version, </a:t>
            </a:r>
            <a:r>
              <a:rPr lang="en-US" dirty="0" err="1" smtClean="0">
                <a:uFillTx/>
              </a:rPr>
              <a:t>OpenResty</a:t>
            </a:r>
            <a:r>
              <a:rPr lang="en-US" dirty="0" smtClean="0">
                <a:uFillTx/>
              </a:rPr>
              <a:t> (</a:t>
            </a:r>
            <a:r>
              <a:rPr lang="en-US" dirty="0" err="1" smtClean="0">
                <a:uFillTx/>
              </a:rPr>
              <a:t>Lua</a:t>
            </a:r>
            <a:r>
              <a:rPr lang="en-US" dirty="0" smtClean="0">
                <a:uFillTx/>
              </a:rPr>
              <a:t>) currently available, iOS &amp; Android coming soon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Basics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uFillTx/>
                <a:latin typeface="Arial"/>
                <a:cs typeface="Arial"/>
              </a:rPr>
              <a:t>Datanet consists of </a:t>
            </a:r>
            <a:r>
              <a:rPr lang="en-US" sz="3600" dirty="0" err="1" smtClean="0">
                <a:uFillTx/>
                <a:latin typeface="Arial"/>
                <a:cs typeface="Arial"/>
              </a:rPr>
              <a:t>mulitple</a:t>
            </a:r>
            <a:r>
              <a:rPr lang="en-US" sz="3600" dirty="0" smtClean="0">
                <a:uFillTx/>
                <a:latin typeface="Arial"/>
                <a:cs typeface="Arial"/>
              </a:rPr>
              <a:t> central components and many agent components</a:t>
            </a:r>
          </a:p>
          <a:p>
            <a:r>
              <a:rPr lang="en-US" sz="3600" dirty="0" smtClean="0">
                <a:uFillTx/>
                <a:latin typeface="Arial"/>
                <a:cs typeface="Arial"/>
              </a:rPr>
              <a:t>Central components are </a:t>
            </a:r>
            <a:r>
              <a:rPr lang="en-US" sz="3600" dirty="0" err="1" smtClean="0">
                <a:uFillTx/>
                <a:latin typeface="Arial"/>
                <a:cs typeface="Arial"/>
              </a:rPr>
              <a:t>DataCenter</a:t>
            </a:r>
            <a:r>
              <a:rPr lang="en-US" sz="3600" dirty="0" smtClean="0">
                <a:uFillTx/>
                <a:latin typeface="Arial"/>
                <a:cs typeface="Arial"/>
              </a:rPr>
              <a:t> level</a:t>
            </a:r>
          </a:p>
          <a:p>
            <a:r>
              <a:rPr lang="en-US" sz="3600" dirty="0" smtClean="0">
                <a:latin typeface="Arial"/>
                <a:cs typeface="Arial"/>
              </a:rPr>
              <a:t>Agent components are </a:t>
            </a:r>
            <a:r>
              <a:rPr lang="en-US" sz="3600" dirty="0" err="1" smtClean="0">
                <a:latin typeface="Arial"/>
                <a:cs typeface="Arial"/>
              </a:rPr>
              <a:t>AppServer</a:t>
            </a:r>
            <a:r>
              <a:rPr lang="en-US" sz="3600" dirty="0" smtClean="0">
                <a:latin typeface="Arial"/>
                <a:cs typeface="Arial"/>
              </a:rPr>
              <a:t> or Device (mobile/browser) level</a:t>
            </a:r>
            <a:endParaRPr lang="en-US" sz="3600" dirty="0" smtClean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Reads/Queries in Datanet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concerns itself only w/ data modifications</a:t>
            </a:r>
          </a:p>
          <a:p>
            <a:r>
              <a:rPr lang="en-US" dirty="0" smtClean="0">
                <a:uFillTx/>
              </a:rPr>
              <a:t>All writes go to pluggable databases (currently </a:t>
            </a:r>
            <a:r>
              <a:rPr lang="en-US" dirty="0" err="1" smtClean="0">
                <a:uFillTx/>
              </a:rPr>
              <a:t>MongoDB</a:t>
            </a:r>
            <a:r>
              <a:rPr lang="en-US" dirty="0" smtClean="0">
                <a:uFillTx/>
              </a:rPr>
              <a:t>, </a:t>
            </a:r>
            <a:r>
              <a:rPr lang="en-US" dirty="0" err="1" smtClean="0">
                <a:uFillTx/>
              </a:rPr>
              <a:t>Redis</a:t>
            </a:r>
            <a:r>
              <a:rPr lang="en-US" dirty="0" smtClean="0">
                <a:uFillTx/>
              </a:rPr>
              <a:t>, Memory, SQLITE, LMDB, &amp; </a:t>
            </a:r>
            <a:r>
              <a:rPr lang="en-US" dirty="0" err="1" smtClean="0">
                <a:uFillTx/>
              </a:rPr>
              <a:t>ngx.shared.DICT</a:t>
            </a:r>
            <a:r>
              <a:rPr lang="en-US" dirty="0" smtClean="0">
                <a:uFillTx/>
              </a:rPr>
              <a:t>, </a:t>
            </a:r>
            <a:r>
              <a:rPr lang="en-US" smtClean="0">
                <a:uFillTx/>
              </a:rPr>
              <a:t>LocalStorage</a:t>
            </a:r>
            <a:r>
              <a:rPr lang="en-US" dirty="0" smtClean="0">
                <a:uFillTx/>
              </a:rPr>
              <a:t> </a:t>
            </a:r>
            <a:r>
              <a:rPr lang="en-US" dirty="0" smtClean="0">
                <a:uFillTx/>
              </a:rPr>
              <a:t>are supported)</a:t>
            </a:r>
          </a:p>
          <a:p>
            <a:r>
              <a:rPr lang="en-US" dirty="0" smtClean="0">
                <a:uFillTx/>
              </a:rPr>
              <a:t>Queries are done directly in the plugged in DB or Datanet can proxy them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Advanced Data Structures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provides additional data structures that require server-side coordination to achieve correctness</a:t>
            </a:r>
          </a:p>
          <a:p>
            <a:r>
              <a:rPr lang="en-US" dirty="0" smtClean="0">
                <a:uFillTx/>
              </a:rPr>
              <a:t>These additional data structures are embeddable in JSON &amp; are also 100% CRDT compliant</a:t>
            </a:r>
          </a:p>
          <a:p>
            <a:r>
              <a:rPr lang="en-US" dirty="0" smtClean="0">
                <a:uFillTx/>
              </a:rPr>
              <a:t>Currently ORDERED-LISTs, CAPPED-LISTs, &amp; LARGE-LISTS (experimental) are supported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Datanet Roles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uFillTx/>
                <a:latin typeface="Arial"/>
                <a:cs typeface="Arial"/>
              </a:rPr>
              <a:t>Datanet has users, they are added and removed (by admin users)</a:t>
            </a:r>
          </a:p>
          <a:p>
            <a:r>
              <a:rPr lang="en-US" sz="3600" dirty="0" smtClean="0">
                <a:uFillTx/>
                <a:latin typeface="Arial"/>
                <a:cs typeface="Arial"/>
              </a:rPr>
              <a:t>Data is stored in documents</a:t>
            </a:r>
          </a:p>
          <a:p>
            <a:r>
              <a:rPr lang="en-US" sz="3600" dirty="0" smtClean="0">
                <a:latin typeface="Arial"/>
                <a:cs typeface="Arial"/>
              </a:rPr>
              <a:t>Documents specify a replication channel, which is the basis for access privileges</a:t>
            </a:r>
          </a:p>
          <a:p>
            <a:r>
              <a:rPr lang="en-US" sz="3600" dirty="0" smtClean="0">
                <a:latin typeface="Arial"/>
                <a:cs typeface="Arial"/>
              </a:rPr>
              <a:t>Users are given read/write privileges to channels (by admin users)</a:t>
            </a:r>
          </a:p>
        </p:txBody>
      </p:sp>
    </p:spTree>
    <p:extLst>
      <p:ext uri="{BB962C8B-B14F-4D97-AF65-F5344CB8AC3E}">
        <p14:creationId xmlns:p14="http://schemas.microsoft.com/office/powerpoint/2010/main" val="238035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Document Caching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Users authenticate via username/password logins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Users are stationed on Agents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Documents contain data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Users (respecting privileges) cache Documents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Datanet insures all modifications (Datanet-wide) to documents cached on an Agent are replicated to the Agent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Document Pub/Sub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  <a:latin typeface="Arial"/>
                <a:cs typeface="Arial"/>
              </a:rPr>
              <a:t>Documents contain data and specify (replication) channels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Users (respecting privileges) subscribe to channels</a:t>
            </a:r>
          </a:p>
          <a:p>
            <a:r>
              <a:rPr lang="en-US" dirty="0" smtClean="0">
                <a:uFillTx/>
                <a:latin typeface="Arial"/>
                <a:cs typeface="Arial"/>
              </a:rPr>
              <a:t>Datanet insures all modifications to documents in channels a User is subscribed to are replicated to all Agents on which a User is stationed</a:t>
            </a:r>
            <a:endParaRPr lang="en-US" dirty="0"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53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3"/>
          <p:cNvSpPr>
            <a:spLocks/>
          </p:cNvSpPr>
          <p:nvPr/>
        </p:nvSpPr>
        <p:spPr>
          <a:xfrm>
            <a:off x="3048000" y="3204186"/>
            <a:ext cx="3155216" cy="2290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uFillTx/>
              </a:rPr>
              <a:t>Datanet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304803" y="2735310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Cache Replication</a:t>
            </a:r>
            <a:endParaRPr lang="en-US" dirty="0">
              <a:uFillTx/>
            </a:endParaRPr>
          </a:p>
        </p:txBody>
      </p:sp>
      <p:sp useBgFill="1">
        <p:nvSpPr>
          <p:cNvPr id="4" name="Rounded Rectangle 3"/>
          <p:cNvSpPr>
            <a:spLocks/>
          </p:cNvSpPr>
          <p:nvPr/>
        </p:nvSpPr>
        <p:spPr>
          <a:xfrm>
            <a:off x="838202" y="3259013"/>
            <a:ext cx="1003559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DocX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ight Arrow 28"/>
          <p:cNvSpPr>
            <a:spLocks/>
          </p:cNvSpPr>
          <p:nvPr/>
        </p:nvSpPr>
        <p:spPr>
          <a:xfrm rot="11059998" flipH="1">
            <a:off x="1852761" y="3552089"/>
            <a:ext cx="204120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304802" y="4040582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49" name="Right Arrow 48"/>
          <p:cNvSpPr>
            <a:spLocks/>
          </p:cNvSpPr>
          <p:nvPr/>
        </p:nvSpPr>
        <p:spPr>
          <a:xfrm rot="10800000">
            <a:off x="1676400" y="4611944"/>
            <a:ext cx="3048000" cy="288866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ight Arrow 52"/>
          <p:cNvSpPr>
            <a:spLocks/>
          </p:cNvSpPr>
          <p:nvPr/>
        </p:nvSpPr>
        <p:spPr>
          <a:xfrm rot="5400000">
            <a:off x="4311716" y="4214851"/>
            <a:ext cx="882635" cy="288866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TextBox 54"/>
          <p:cNvSpPr txBox="1">
            <a:spLocks/>
          </p:cNvSpPr>
          <p:nvPr/>
        </p:nvSpPr>
        <p:spPr>
          <a:xfrm>
            <a:off x="457200" y="1305886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</a:rPr>
              <a:t>UserA</a:t>
            </a:r>
            <a:r>
              <a:rPr lang="en-US" sz="2400" dirty="0" smtClean="0">
                <a:uFillTx/>
              </a:rPr>
              <a:t> modifies </a:t>
            </a:r>
            <a:r>
              <a:rPr lang="en-US" sz="2400" dirty="0" err="1" smtClean="0">
                <a:uFillTx/>
              </a:rPr>
              <a:t>DocumentX</a:t>
            </a:r>
            <a:r>
              <a:rPr lang="en-US" sz="2400" dirty="0" smtClean="0">
                <a:uFillTx/>
              </a:rPr>
              <a:t> on </a:t>
            </a:r>
            <a:r>
              <a:rPr lang="en-US" sz="2400" dirty="0" smtClean="0"/>
              <a:t>Agent</a:t>
            </a:r>
            <a:r>
              <a:rPr lang="en-US" sz="2400" dirty="0" smtClean="0">
                <a:uFillTx/>
              </a:rPr>
              <a:t>1</a:t>
            </a:r>
          </a:p>
          <a:p>
            <a:r>
              <a:rPr lang="en-US" sz="2400" dirty="0" smtClean="0">
                <a:uFillTx/>
              </a:rPr>
              <a:t>The modification travels to Agent2 which is also caching </a:t>
            </a:r>
            <a:r>
              <a:rPr lang="en-US" sz="2400" dirty="0" err="1" smtClean="0">
                <a:uFillTx/>
              </a:rPr>
              <a:t>DocumentX</a:t>
            </a:r>
            <a:endParaRPr 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3"/>
          <p:cNvSpPr>
            <a:spLocks/>
          </p:cNvSpPr>
          <p:nvPr/>
        </p:nvSpPr>
        <p:spPr>
          <a:xfrm>
            <a:off x="3048000" y="3204186"/>
            <a:ext cx="3155216" cy="2290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uFillTx/>
              </a:rPr>
              <a:t>Datanet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54" name="Rounded Rectangle 53"/>
          <p:cNvSpPr>
            <a:spLocks/>
          </p:cNvSpPr>
          <p:nvPr/>
        </p:nvSpPr>
        <p:spPr>
          <a:xfrm>
            <a:off x="3581400" y="4687620"/>
            <a:ext cx="2209800" cy="5100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Channel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11" name="Rounded Rectangle 10"/>
          <p:cNvSpPr>
            <a:spLocks/>
          </p:cNvSpPr>
          <p:nvPr/>
        </p:nvSpPr>
        <p:spPr>
          <a:xfrm>
            <a:off x="304803" y="2735310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uFillTx/>
              </a:rPr>
              <a:t>PubSub</a:t>
            </a:r>
            <a:r>
              <a:rPr lang="en-US" dirty="0" smtClean="0">
                <a:uFillTx/>
              </a:rPr>
              <a:t> Replication</a:t>
            </a:r>
            <a:endParaRPr lang="en-US" dirty="0">
              <a:uFillTx/>
            </a:endParaRPr>
          </a:p>
        </p:txBody>
      </p:sp>
      <p:sp useBgFill="1">
        <p:nvSpPr>
          <p:cNvPr id="4" name="Rounded Rectangle 3"/>
          <p:cNvSpPr>
            <a:spLocks/>
          </p:cNvSpPr>
          <p:nvPr/>
        </p:nvSpPr>
        <p:spPr>
          <a:xfrm>
            <a:off x="838202" y="3259013"/>
            <a:ext cx="1003559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29" name="Right Arrow 28"/>
          <p:cNvSpPr>
            <a:spLocks/>
          </p:cNvSpPr>
          <p:nvPr/>
        </p:nvSpPr>
        <p:spPr>
          <a:xfrm rot="11059998" flipH="1">
            <a:off x="1852761" y="3552089"/>
            <a:ext cx="204120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ounded Rectangle 30"/>
          <p:cNvSpPr>
            <a:spLocks/>
          </p:cNvSpPr>
          <p:nvPr/>
        </p:nvSpPr>
        <p:spPr>
          <a:xfrm>
            <a:off x="304802" y="4040582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2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2" name="Rounded Rectangle 31"/>
          <p:cNvSpPr>
            <a:spLocks/>
          </p:cNvSpPr>
          <p:nvPr/>
        </p:nvSpPr>
        <p:spPr>
          <a:xfrm>
            <a:off x="838201" y="4564285"/>
            <a:ext cx="100356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3" name="Rounded Rectangle 32"/>
          <p:cNvSpPr>
            <a:spLocks/>
          </p:cNvSpPr>
          <p:nvPr/>
        </p:nvSpPr>
        <p:spPr>
          <a:xfrm>
            <a:off x="304801" y="5310924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3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4" name="Rounded Rectangle 33"/>
          <p:cNvSpPr>
            <a:spLocks/>
          </p:cNvSpPr>
          <p:nvPr/>
        </p:nvSpPr>
        <p:spPr>
          <a:xfrm>
            <a:off x="838200" y="5834627"/>
            <a:ext cx="1003561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UserA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5" name="Rounded Rectangle 34"/>
          <p:cNvSpPr>
            <a:spLocks/>
          </p:cNvSpPr>
          <p:nvPr/>
        </p:nvSpPr>
        <p:spPr>
          <a:xfrm>
            <a:off x="7010402" y="2680483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10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6" name="Rounded Rectangle 35"/>
          <p:cNvSpPr>
            <a:spLocks/>
          </p:cNvSpPr>
          <p:nvPr/>
        </p:nvSpPr>
        <p:spPr>
          <a:xfrm>
            <a:off x="7543801" y="3204186"/>
            <a:ext cx="106680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UserB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39" name="Rounded Rectangle 38"/>
          <p:cNvSpPr>
            <a:spLocks/>
          </p:cNvSpPr>
          <p:nvPr/>
        </p:nvSpPr>
        <p:spPr>
          <a:xfrm>
            <a:off x="7010400" y="5256097"/>
            <a:ext cx="1752600" cy="11570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Agent 11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 useBgFill="1">
        <p:nvSpPr>
          <p:cNvPr id="40" name="Rounded Rectangle 39"/>
          <p:cNvSpPr>
            <a:spLocks/>
          </p:cNvSpPr>
          <p:nvPr/>
        </p:nvSpPr>
        <p:spPr>
          <a:xfrm>
            <a:off x="7543799" y="5779800"/>
            <a:ext cx="1066800" cy="461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uFillTx/>
              </a:rPr>
              <a:t>UserB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43" name="Right Arrow 42"/>
          <p:cNvSpPr>
            <a:spLocks/>
          </p:cNvSpPr>
          <p:nvPr/>
        </p:nvSpPr>
        <p:spPr>
          <a:xfrm rot="19573497">
            <a:off x="5854385" y="4103071"/>
            <a:ext cx="178262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ight Arrow 45"/>
          <p:cNvSpPr>
            <a:spLocks/>
          </p:cNvSpPr>
          <p:nvPr/>
        </p:nvSpPr>
        <p:spPr>
          <a:xfrm rot="7944320">
            <a:off x="1754963" y="5198581"/>
            <a:ext cx="1576548" cy="288865"/>
          </a:xfrm>
          <a:prstGeom prst="rightArrow">
            <a:avLst>
              <a:gd name="adj1" fmla="val 41713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ight Arrow 46"/>
          <p:cNvSpPr>
            <a:spLocks/>
          </p:cNvSpPr>
          <p:nvPr/>
        </p:nvSpPr>
        <p:spPr>
          <a:xfrm rot="10800000">
            <a:off x="1905001" y="4611946"/>
            <a:ext cx="1142998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ight Arrow 48"/>
          <p:cNvSpPr>
            <a:spLocks/>
          </p:cNvSpPr>
          <p:nvPr/>
        </p:nvSpPr>
        <p:spPr>
          <a:xfrm rot="10800000">
            <a:off x="3048000" y="4611945"/>
            <a:ext cx="2998969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ight Arrow 50"/>
          <p:cNvSpPr>
            <a:spLocks/>
          </p:cNvSpPr>
          <p:nvPr/>
        </p:nvSpPr>
        <p:spPr>
          <a:xfrm>
            <a:off x="4081419" y="4603979"/>
            <a:ext cx="1965550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ight Arrow 51"/>
          <p:cNvSpPr>
            <a:spLocks/>
          </p:cNvSpPr>
          <p:nvPr/>
        </p:nvSpPr>
        <p:spPr>
          <a:xfrm rot="2074194">
            <a:off x="5874137" y="4971540"/>
            <a:ext cx="1357377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ight Arrow 52"/>
          <p:cNvSpPr>
            <a:spLocks/>
          </p:cNvSpPr>
          <p:nvPr/>
        </p:nvSpPr>
        <p:spPr>
          <a:xfrm rot="5400000">
            <a:off x="4368207" y="4158361"/>
            <a:ext cx="769654" cy="288865"/>
          </a:xfrm>
          <a:prstGeom prst="rightArrow">
            <a:avLst>
              <a:gd name="adj1" fmla="val 36072"/>
              <a:gd name="adj2" fmla="val 22943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TextBox 54"/>
          <p:cNvSpPr txBox="1">
            <a:spLocks/>
          </p:cNvSpPr>
          <p:nvPr/>
        </p:nvSpPr>
        <p:spPr>
          <a:xfrm>
            <a:off x="457200" y="1305886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uFillTx/>
              </a:rPr>
              <a:t>UserA</a:t>
            </a:r>
            <a:r>
              <a:rPr lang="en-US" sz="2400" dirty="0" smtClean="0">
                <a:uFillTx/>
              </a:rPr>
              <a:t> modifies a document in Channel 1 on Agent</a:t>
            </a:r>
            <a:r>
              <a:rPr lang="en-US" sz="2400" dirty="0" smtClean="0"/>
              <a:t>1</a:t>
            </a:r>
            <a:endParaRPr lang="en-US" sz="2400" dirty="0" smtClean="0">
              <a:uFillTx/>
            </a:endParaRPr>
          </a:p>
          <a:p>
            <a:r>
              <a:rPr lang="en-US" sz="2400" dirty="0" smtClean="0">
                <a:uFillTx/>
              </a:rPr>
              <a:t>The modification travels to </a:t>
            </a:r>
            <a:r>
              <a:rPr lang="en-US" sz="2400" dirty="0" smtClean="0"/>
              <a:t>all Agents (2&amp;3) stationing </a:t>
            </a:r>
            <a:r>
              <a:rPr lang="en-US" sz="2400" dirty="0" err="1" smtClean="0"/>
              <a:t>UserA</a:t>
            </a:r>
            <a:endParaRPr lang="en-US" sz="2400" dirty="0" smtClean="0">
              <a:uFillTx/>
            </a:endParaRPr>
          </a:p>
          <a:p>
            <a:r>
              <a:rPr lang="en-US" sz="2400" dirty="0" err="1" smtClean="0">
                <a:uFillTx/>
              </a:rPr>
              <a:t>UserB</a:t>
            </a:r>
            <a:r>
              <a:rPr lang="en-US" sz="2400" dirty="0" smtClean="0">
                <a:uFillTx/>
              </a:rPr>
              <a:t> is a Subscriber of Channel 1 and also receives the updates</a:t>
            </a:r>
            <a:endParaRPr lang="en-US" sz="2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00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  <a:latin typeface="Arial"/>
                <a:cs typeface="Arial"/>
              </a:rPr>
              <a:t>Datanet </a:t>
            </a:r>
            <a:r>
              <a:rPr lang="en-US" dirty="0" err="1" smtClean="0">
                <a:uFillTx/>
                <a:latin typeface="Arial"/>
                <a:cs typeface="Arial"/>
              </a:rPr>
              <a:t>DataFlow</a:t>
            </a:r>
            <a:r>
              <a:rPr lang="en-US" dirty="0" smtClean="0">
                <a:uFillTx/>
                <a:latin typeface="Arial"/>
                <a:cs typeface="Arial"/>
              </a:rPr>
              <a:t> Architecture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uFillTx/>
                <a:latin typeface="Arial"/>
                <a:cs typeface="Arial"/>
              </a:rPr>
              <a:t>Agent</a:t>
            </a:r>
          </a:p>
          <a:p>
            <a:pPr marL="514350" indent="-514350"/>
            <a:r>
              <a:rPr lang="en-US" dirty="0" smtClean="0">
                <a:uFillTx/>
                <a:latin typeface="Arial"/>
                <a:cs typeface="Arial"/>
              </a:rPr>
              <a:t>Client -&gt; Agent</a:t>
            </a:r>
          </a:p>
          <a:p>
            <a:pPr marL="514350" indent="-514350"/>
            <a:r>
              <a:rPr lang="en-US" dirty="0" smtClean="0">
                <a:uFillTx/>
                <a:latin typeface="Arial"/>
                <a:cs typeface="Arial"/>
              </a:rPr>
              <a:t>Client -&gt; Agent -&gt; Cloud</a:t>
            </a:r>
          </a:p>
          <a:p>
            <a:pPr marL="514350" indent="-514350"/>
            <a:r>
              <a:rPr lang="en-US" dirty="0" smtClean="0">
                <a:uFillTx/>
                <a:latin typeface="Arial"/>
                <a:cs typeface="Arial"/>
              </a:rPr>
              <a:t>Client -&gt; Agent -&gt; Cloud -&gt; Subscriber</a:t>
            </a:r>
          </a:p>
          <a:p>
            <a:pPr marL="514350" indent="-514350"/>
            <a:r>
              <a:rPr lang="en-US" dirty="0" smtClean="0">
                <a:uFillTx/>
                <a:latin typeface="Arial"/>
                <a:cs typeface="Arial"/>
              </a:rPr>
              <a:t>Cloud -&gt; Cloud (multi-DC)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The Agent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A single Agent resides on either an App-server, in a browser tab, or embedded in a mobile app</a:t>
            </a:r>
            <a:endParaRPr lang="en-US" dirty="0">
              <a:uFillTx/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235500" y="3235911"/>
            <a:ext cx="3810000" cy="220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uFillTx/>
              </a:rPr>
              <a:t>Agent</a:t>
            </a:r>
            <a:endParaRPr lang="en-US" sz="3600" dirty="0">
              <a:solidFill>
                <a:schemeClr val="tx1"/>
              </a:solidFill>
              <a:uFillTx/>
            </a:endParaRPr>
          </a:p>
        </p:txBody>
      </p:sp>
      <p:sp>
        <p:nvSpPr>
          <p:cNvPr id="10" name="Can 9"/>
          <p:cNvSpPr>
            <a:spLocks/>
          </p:cNvSpPr>
          <p:nvPr/>
        </p:nvSpPr>
        <p:spPr>
          <a:xfrm>
            <a:off x="3962850" y="4519527"/>
            <a:ext cx="751540" cy="62804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uFillTx/>
              </a:rPr>
              <a:t>DB</a:t>
            </a: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2235500" y="4542788"/>
            <a:ext cx="904631" cy="290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HTTPS</a:t>
            </a:r>
            <a:endParaRPr lang="en-US" dirty="0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4018821" y="3235911"/>
            <a:ext cx="695569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WSS</a:t>
            </a:r>
            <a:endParaRPr lang="en-US" dirty="0">
              <a:uFillTx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5002146" y="3235911"/>
            <a:ext cx="695569" cy="465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TLS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67109</TotalTime>
  <Words>790</Words>
  <Application>Microsoft Macintosh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Datanet</vt:lpstr>
      <vt:lpstr>Datanet Basics</vt:lpstr>
      <vt:lpstr>Datanet Roles</vt:lpstr>
      <vt:lpstr>Document Caching</vt:lpstr>
      <vt:lpstr>Document Pub/Sub</vt:lpstr>
      <vt:lpstr>Cache Replication</vt:lpstr>
      <vt:lpstr>PubSub Replication</vt:lpstr>
      <vt:lpstr>Datanet DataFlow Architecture</vt:lpstr>
      <vt:lpstr>The Agent</vt:lpstr>
      <vt:lpstr>Client &amp; Agent</vt:lpstr>
      <vt:lpstr>Client -&gt; Agent -&gt; Cloud</vt:lpstr>
      <vt:lpstr>Cloud Cluster Nodes</vt:lpstr>
      <vt:lpstr>Client -&gt; Agent -&gt; Cloud -&gt; Subscriber</vt:lpstr>
      <vt:lpstr>Client -&gt; Agent -&gt; Cloud -&gt; Subscribers</vt:lpstr>
      <vt:lpstr>Client -&gt; Agent -&gt; Clouds -&gt; Subscribers</vt:lpstr>
      <vt:lpstr>Viral Commutative Replication</vt:lpstr>
      <vt:lpstr>Rooted in CRDTs</vt:lpstr>
      <vt:lpstr>API &amp; Data-model</vt:lpstr>
      <vt:lpstr>API: simply JSON</vt:lpstr>
      <vt:lpstr>Reads/Queries in Datanet</vt:lpstr>
      <vt:lpstr>Advanced Data Structures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Datanet</dc:title>
  <dc:creator>Russell Sullivan</dc:creator>
  <cp:lastModifiedBy>Russell Sullivan</cp:lastModifiedBy>
  <cp:revision>172</cp:revision>
  <dcterms:created xsi:type="dcterms:W3CDTF">2014-12-16T07:31:01Z</dcterms:created>
  <dcterms:modified xsi:type="dcterms:W3CDTF">2016-07-26T09:15:45Z</dcterms:modified>
</cp:coreProperties>
</file>