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66" r:id="rId3"/>
    <p:sldId id="356" r:id="rId4"/>
    <p:sldId id="365" r:id="rId5"/>
    <p:sldId id="367" r:id="rId6"/>
    <p:sldId id="298" r:id="rId7"/>
    <p:sldId id="299" r:id="rId8"/>
    <p:sldId id="354" r:id="rId9"/>
    <p:sldId id="342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46" r:id="rId19"/>
    <p:sldId id="330" r:id="rId20"/>
    <p:sldId id="348" r:id="rId21"/>
    <p:sldId id="331" r:id="rId22"/>
    <p:sldId id="347" r:id="rId23"/>
    <p:sldId id="332" r:id="rId24"/>
    <p:sldId id="357" r:id="rId25"/>
    <p:sldId id="366" r:id="rId26"/>
    <p:sldId id="343" r:id="rId27"/>
    <p:sldId id="349" r:id="rId28"/>
    <p:sldId id="333" r:id="rId29"/>
    <p:sldId id="355" r:id="rId30"/>
    <p:sldId id="334" r:id="rId31"/>
    <p:sldId id="350" r:id="rId32"/>
    <p:sldId id="335" r:id="rId33"/>
    <p:sldId id="353" r:id="rId34"/>
    <p:sldId id="336" r:id="rId35"/>
    <p:sldId id="337" r:id="rId36"/>
    <p:sldId id="351" r:id="rId37"/>
    <p:sldId id="339" r:id="rId38"/>
    <p:sldId id="340" r:id="rId39"/>
    <p:sldId id="352" r:id="rId40"/>
    <p:sldId id="344" r:id="rId41"/>
    <p:sldId id="358" r:id="rId42"/>
    <p:sldId id="364" r:id="rId43"/>
    <p:sldId id="360" r:id="rId44"/>
    <p:sldId id="361" r:id="rId45"/>
    <p:sldId id="363" r:id="rId46"/>
    <p:sldId id="362" r:id="rId47"/>
    <p:sldId id="369" r:id="rId48"/>
    <p:sldId id="368" r:id="rId49"/>
    <p:sldId id="321" r:id="rId50"/>
    <p:sldId id="296" r:id="rId51"/>
    <p:sldId id="267" r:id="rId52"/>
    <p:sldId id="293" r:id="rId53"/>
    <p:sldId id="268" r:id="rId54"/>
    <p:sldId id="294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315" r:id="rId63"/>
    <p:sldId id="277" r:id="rId64"/>
    <p:sldId id="286" r:id="rId65"/>
    <p:sldId id="287" r:id="rId66"/>
    <p:sldId id="288" r:id="rId67"/>
    <p:sldId id="289" r:id="rId68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6C811"/>
    <a:srgbClr val="20D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94660"/>
  </p:normalViewPr>
  <p:slideViewPr>
    <p:cSldViewPr snapToObjects="1">
      <p:cViewPr varScale="1">
        <p:scale>
          <a:sx n="95" d="100"/>
          <a:sy n="95" d="100"/>
        </p:scale>
        <p:origin x="-1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39EF-0EEB-FB4B-A7BA-47D7A1D1FD76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0794-071E-2440-914C-90D9DB3CD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0794-071E-2440-914C-90D9DB3CD0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1612E0C-6F57-FC4B-AC0F-2416364088D3}" type="datetimeFigureOut">
              <a:rPr lang="en-US" smtClean="0">
                <a:uFillTx/>
              </a:rPr>
              <a:t>8/21/16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Distributed CRDT Data Synchronization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CRDT algorithms utilize </a:t>
            </a:r>
            <a:r>
              <a:rPr lang="en-US" b="1" dirty="0" smtClean="0"/>
              <a:t>versioning</a:t>
            </a:r>
            <a:r>
              <a:rPr lang="en-US" dirty="0" smtClean="0"/>
              <a:t> to achieve uncoordinated consistency</a:t>
            </a:r>
            <a:endParaRPr lang="en-US" b="1" dirty="0" smtClean="0"/>
          </a:p>
          <a:p>
            <a:r>
              <a:rPr lang="en-US" dirty="0" smtClean="0"/>
              <a:t>Versioning systems:</a:t>
            </a:r>
          </a:p>
          <a:p>
            <a:pPr lvl="1"/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Deltas</a:t>
            </a:r>
          </a:p>
          <a:p>
            <a:pPr lvl="1"/>
            <a:r>
              <a:rPr lang="en-US" dirty="0" smtClean="0"/>
              <a:t>GC-steps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5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UUID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initialization: </a:t>
            </a:r>
          </a:p>
          <a:p>
            <a:pPr lvl="1"/>
            <a:r>
              <a:rPr lang="en-US" dirty="0" smtClean="0"/>
              <a:t>Central assigns Agents a unique </a:t>
            </a:r>
            <a:r>
              <a:rPr lang="en-US" dirty="0" err="1" smtClean="0"/>
              <a:t>AgentUUID</a:t>
            </a:r>
            <a:endParaRPr lang="en-US" dirty="0" smtClean="0"/>
          </a:p>
          <a:p>
            <a:r>
              <a:rPr lang="en-US" dirty="0" err="1" smtClean="0"/>
              <a:t>AgentUUIDs</a:t>
            </a:r>
            <a:r>
              <a:rPr lang="en-US" dirty="0" smtClean="0"/>
              <a:t> used in:</a:t>
            </a:r>
          </a:p>
          <a:p>
            <a:pPr lvl="1"/>
            <a:r>
              <a:rPr lang="en-US" dirty="0" err="1" smtClean="0"/>
              <a:t>DocumentUUIDs</a:t>
            </a:r>
            <a:endParaRPr lang="en-US" dirty="0"/>
          </a:p>
          <a:p>
            <a:pPr lvl="1"/>
            <a:r>
              <a:rPr lang="en-US" dirty="0" err="1" smtClean="0"/>
              <a:t>FieldUUIDs</a:t>
            </a:r>
            <a:endParaRPr lang="en-US" dirty="0"/>
          </a:p>
          <a:p>
            <a:pPr lvl="1"/>
            <a:r>
              <a:rPr lang="en-US" dirty="0" err="1" smtClean="0"/>
              <a:t>DeltaUUIDs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3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creation: </a:t>
            </a:r>
          </a:p>
          <a:p>
            <a:pPr lvl="1"/>
            <a:r>
              <a:rPr lang="en-US" dirty="0" smtClean="0"/>
              <a:t>Agents create a </a:t>
            </a:r>
            <a:r>
              <a:rPr lang="en-US" dirty="0" err="1" smtClean="0"/>
              <a:t>DocumentUUID</a:t>
            </a:r>
            <a:r>
              <a:rPr lang="en-US" dirty="0" smtClean="0"/>
              <a:t> </a:t>
            </a:r>
          </a:p>
          <a:p>
            <a:r>
              <a:rPr lang="en-US" dirty="0"/>
              <a:t>Contents:</a:t>
            </a:r>
            <a:endParaRPr lang="en-US" dirty="0" smtClean="0"/>
          </a:p>
          <a:p>
            <a:pPr lvl="1"/>
            <a:r>
              <a:rPr lang="en-US" dirty="0" err="1" smtClean="0"/>
              <a:t>AgentUUID</a:t>
            </a:r>
            <a:endParaRPr lang="en-US" dirty="0" err="1"/>
          </a:p>
          <a:p>
            <a:pPr lvl="1"/>
            <a:r>
              <a:rPr lang="en-US" dirty="0" err="1" smtClean="0"/>
              <a:t>LocalCounter</a:t>
            </a:r>
            <a:endParaRPr lang="en-US" dirty="0" smtClean="0"/>
          </a:p>
          <a:p>
            <a:pPr lvl="1"/>
            <a:r>
              <a:rPr lang="en-US" dirty="0" err="1" smtClean="0"/>
              <a:t>CreationTimestamp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UUID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creation: </a:t>
            </a:r>
          </a:p>
          <a:p>
            <a:pPr lvl="1"/>
            <a:r>
              <a:rPr lang="en-US" dirty="0" smtClean="0"/>
              <a:t>Agents create a </a:t>
            </a:r>
            <a:r>
              <a:rPr lang="en-US" dirty="0" err="1" smtClean="0"/>
              <a:t>FieldUUID</a:t>
            </a:r>
            <a:endParaRPr lang="en-US" dirty="0" smtClean="0"/>
          </a:p>
          <a:p>
            <a:r>
              <a:rPr lang="en-US" dirty="0" smtClean="0"/>
              <a:t>Contents:</a:t>
            </a:r>
          </a:p>
          <a:p>
            <a:pPr lvl="1"/>
            <a:r>
              <a:rPr lang="en-US" dirty="0" err="1" smtClean="0"/>
              <a:t>AgentUUID</a:t>
            </a:r>
            <a:endParaRPr lang="en-US" dirty="0" err="1"/>
          </a:p>
          <a:p>
            <a:pPr lvl="1"/>
            <a:r>
              <a:rPr lang="en-US" dirty="0" err="1" smtClean="0"/>
              <a:t>LocalCounter</a:t>
            </a:r>
            <a:endParaRPr lang="en-US" dirty="0"/>
          </a:p>
          <a:p>
            <a:pPr lvl="1"/>
            <a:r>
              <a:rPr lang="en-US" dirty="0" err="1" smtClean="0"/>
              <a:t>CreationTimestamp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46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UUID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Delta generation: </a:t>
            </a:r>
          </a:p>
          <a:p>
            <a:pPr lvl="1"/>
            <a:r>
              <a:rPr lang="en-US" dirty="0" smtClean="0"/>
              <a:t>Agents create a </a:t>
            </a:r>
            <a:r>
              <a:rPr lang="en-US" dirty="0" err="1" smtClean="0"/>
              <a:t>DeltaUUID</a:t>
            </a:r>
            <a:r>
              <a:rPr lang="en-US" dirty="0" smtClean="0"/>
              <a:t> </a:t>
            </a:r>
          </a:p>
          <a:p>
            <a:r>
              <a:rPr lang="en-US" dirty="0"/>
              <a:t>Contents:</a:t>
            </a:r>
            <a:endParaRPr lang="en-US" dirty="0" smtClean="0"/>
          </a:p>
          <a:p>
            <a:pPr lvl="1"/>
            <a:r>
              <a:rPr lang="en-US" dirty="0" err="1" smtClean="0"/>
              <a:t>AgentUUID</a:t>
            </a:r>
            <a:endParaRPr lang="en-US" dirty="0" err="1"/>
          </a:p>
          <a:p>
            <a:pPr lvl="1"/>
            <a:r>
              <a:rPr lang="en-US" dirty="0" err="1" smtClean="0"/>
              <a:t>LocalPerDocumentVersion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95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Metadata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element into a sequence:</a:t>
            </a:r>
          </a:p>
          <a:p>
            <a:pPr lvl="1"/>
            <a:r>
              <a:rPr lang="en-US" dirty="0" smtClean="0"/>
              <a:t>Field has positional Metadata to </a:t>
            </a:r>
            <a:r>
              <a:rPr lang="en-US" dirty="0" err="1" smtClean="0"/>
              <a:t>LeftHandNeighbor</a:t>
            </a:r>
            <a:endParaRPr lang="en-US" dirty="0" smtClean="0"/>
          </a:p>
          <a:p>
            <a:r>
              <a:rPr lang="en-US" dirty="0" smtClean="0"/>
              <a:t>Contents:</a:t>
            </a:r>
          </a:p>
          <a:p>
            <a:pPr lvl="1"/>
            <a:r>
              <a:rPr lang="en-US" dirty="0" err="1" smtClean="0"/>
              <a:t>LeftHandNeighbor’s</a:t>
            </a:r>
            <a:r>
              <a:rPr lang="en-US" dirty="0" smtClean="0"/>
              <a:t> </a:t>
            </a:r>
            <a:r>
              <a:rPr lang="en-US" dirty="0" err="1" smtClean="0"/>
              <a:t>FieldUUID</a:t>
            </a:r>
            <a:endParaRPr lang="en-US" dirty="0" smtClean="0"/>
          </a:p>
          <a:p>
            <a:pPr lvl="1"/>
            <a:r>
              <a:rPr lang="en-US" dirty="0" err="1" smtClean="0"/>
              <a:t>CreationTimestamp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Reordered-Ordering*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</a:t>
            </a:r>
          </a:p>
          <a:p>
            <a:pPr marL="457200" lvl="1" indent="0">
              <a:buNone/>
            </a:pPr>
            <a:r>
              <a:rPr lang="en-US" dirty="0" smtClean="0"/>
              <a:t>Document Create/Remove</a:t>
            </a:r>
          </a:p>
          <a:p>
            <a:pPr marL="457200" lvl="1" indent="0">
              <a:buNone/>
            </a:pPr>
            <a:r>
              <a:rPr lang="en-US" dirty="0" smtClean="0"/>
              <a:t>Key-Value</a:t>
            </a:r>
          </a:p>
          <a:p>
            <a:r>
              <a:rPr lang="en-US" dirty="0" smtClean="0"/>
              <a:t>Complex:</a:t>
            </a:r>
          </a:p>
          <a:p>
            <a:pPr marL="457200" lvl="1" indent="0">
              <a:buNone/>
            </a:pPr>
            <a:r>
              <a:rPr lang="en-US" dirty="0" smtClean="0"/>
              <a:t>Key-Sequence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8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Create &amp;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overwrites resolved via LWW on </a:t>
            </a:r>
            <a:r>
              <a:rPr lang="en-US" dirty="0" err="1" smtClean="0"/>
              <a:t>CreationTimestamp</a:t>
            </a:r>
            <a:endParaRPr lang="en-US" dirty="0" smtClean="0"/>
          </a:p>
          <a:p>
            <a:r>
              <a:rPr lang="en-US" dirty="0" err="1" smtClean="0"/>
              <a:t>DocumentRemove</a:t>
            </a:r>
            <a:r>
              <a:rPr lang="en-US" dirty="0" smtClean="0"/>
              <a:t> references a </a:t>
            </a:r>
            <a:r>
              <a:rPr lang="en-US" dirty="0" err="1" smtClean="0"/>
              <a:t>DocumentUUID</a:t>
            </a:r>
            <a:r>
              <a:rPr lang="en-US" dirty="0" smtClean="0"/>
              <a:t> (Observed-Remove)</a:t>
            </a:r>
          </a:p>
          <a:p>
            <a:r>
              <a:rPr lang="en-US" dirty="0" smtClean="0"/>
              <a:t>CRDT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Conflict</a:t>
            </a:r>
            <a:endParaRPr lang="en-US" dirty="0"/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914400" y="1798638"/>
            <a:ext cx="2705100" cy="1401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Create </a:t>
            </a:r>
            <a:r>
              <a:rPr lang="en-US" sz="2400" dirty="0" err="1" smtClean="0">
                <a:solidFill>
                  <a:schemeClr val="tx1"/>
                </a:solidFill>
              </a:rPr>
              <a:t>DocumentX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UUID: 10001|23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TS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146994</a:t>
            </a:r>
            <a:r>
              <a:rPr lang="en-US" sz="2400" b="1" dirty="0" smtClean="0">
                <a:solidFill>
                  <a:srgbClr val="FF0000"/>
                </a:solidFill>
              </a:rPr>
              <a:t>0000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8" name="Rounded Rectangle 7"/>
          <p:cNvSpPr>
            <a:spLocks/>
          </p:cNvSpPr>
          <p:nvPr/>
        </p:nvSpPr>
        <p:spPr>
          <a:xfrm>
            <a:off x="5791200" y="2023770"/>
            <a:ext cx="2743200" cy="14814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Create </a:t>
            </a:r>
            <a:r>
              <a:rPr lang="en-US" sz="2400" dirty="0" err="1" smtClean="0">
                <a:solidFill>
                  <a:schemeClr val="tx1"/>
                </a:solidFill>
              </a:rPr>
              <a:t>DocumentX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UUID: 20002|111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TS</a:t>
            </a:r>
            <a:r>
              <a:rPr lang="en-US" sz="2400" dirty="0" smtClean="0">
                <a:solidFill>
                  <a:schemeClr val="tx1"/>
                </a:solidFill>
              </a:rPr>
              <a:t>: 146994</a:t>
            </a:r>
            <a:r>
              <a:rPr lang="en-US" sz="2400" b="1" dirty="0" smtClean="0">
                <a:solidFill>
                  <a:srgbClr val="FF0000"/>
                </a:solidFill>
              </a:rPr>
              <a:t>0099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2117441" y="2490278"/>
            <a:ext cx="1306220" cy="2726463"/>
          </a:xfrm>
          <a:prstGeom prst="bentUpArrow">
            <a:avLst>
              <a:gd name="adj1" fmla="val 15789"/>
              <a:gd name="adj2" fmla="val 1793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5400000" flipV="1">
            <a:off x="5797835" y="2428299"/>
            <a:ext cx="917870" cy="3064738"/>
          </a:xfrm>
          <a:prstGeom prst="bentUpArrow">
            <a:avLst>
              <a:gd name="adj1" fmla="val 15789"/>
              <a:gd name="adj2" fmla="val 1793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3619500" y="5193500"/>
            <a:ext cx="2857500" cy="1435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Document X</a:t>
            </a:r>
          </a:p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UUID: 20002|111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TS</a:t>
            </a:r>
            <a:r>
              <a:rPr lang="en-US" sz="2400" dirty="0" smtClean="0">
                <a:solidFill>
                  <a:schemeClr val="tx1"/>
                </a:solidFill>
              </a:rPr>
              <a:t>: 146994</a:t>
            </a:r>
            <a:r>
              <a:rPr lang="en-US" sz="2400" b="1" dirty="0" smtClean="0">
                <a:solidFill>
                  <a:srgbClr val="FF0000"/>
                </a:solidFill>
              </a:rPr>
              <a:t>0099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8" name="Rounded Rectangle 17"/>
          <p:cNvSpPr>
            <a:spLocks/>
          </p:cNvSpPr>
          <p:nvPr/>
        </p:nvSpPr>
        <p:spPr>
          <a:xfrm>
            <a:off x="491958" y="1222669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9" name="Rounded Rectangle 18"/>
          <p:cNvSpPr>
            <a:spLocks/>
          </p:cNvSpPr>
          <p:nvPr/>
        </p:nvSpPr>
        <p:spPr>
          <a:xfrm>
            <a:off x="6629400" y="1447801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20002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14" name="Lightning Bolt 13"/>
          <p:cNvSpPr/>
          <p:nvPr/>
        </p:nvSpPr>
        <p:spPr>
          <a:xfrm>
            <a:off x="4000100" y="3848904"/>
            <a:ext cx="1124017" cy="1332696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KV SET on field creation and overwrite</a:t>
            </a:r>
          </a:p>
          <a:p>
            <a:r>
              <a:rPr lang="en-US" dirty="0" smtClean="0"/>
              <a:t>Conflicting KV SETs are resolved using LWW on </a:t>
            </a:r>
            <a:r>
              <a:rPr lang="en-US" dirty="0" err="1" smtClean="0"/>
              <a:t>CreationTimestamp</a:t>
            </a:r>
            <a:endParaRPr lang="en-US" dirty="0" smtClean="0"/>
          </a:p>
          <a:p>
            <a:r>
              <a:rPr lang="en-US" dirty="0" smtClean="0"/>
              <a:t>Same algorithm for nested fields</a:t>
            </a:r>
          </a:p>
          <a:p>
            <a:r>
              <a:rPr lang="en-US" dirty="0" smtClean="0"/>
              <a:t>CRDT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5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Ubiquitous Write Through Caches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Anyone can cache any data in the entire system</a:t>
            </a:r>
            <a:endParaRPr lang="en-US" sz="3600" dirty="0" smtClean="0">
              <a:uFillTx/>
              <a:latin typeface="Arial"/>
              <a:cs typeface="Arial"/>
            </a:endParaRPr>
          </a:p>
          <a:p>
            <a:r>
              <a:rPr lang="en-US" sz="3600" dirty="0" smtClean="0">
                <a:uFillTx/>
                <a:latin typeface="Arial"/>
                <a:cs typeface="Arial"/>
              </a:rPr>
              <a:t>Write locally, replicate </a:t>
            </a:r>
            <a:r>
              <a:rPr lang="en-US" sz="3600" dirty="0" err="1" smtClean="0">
                <a:uFillTx/>
                <a:latin typeface="Arial"/>
                <a:cs typeface="Arial"/>
              </a:rPr>
              <a:t>async</a:t>
            </a:r>
            <a:endParaRPr lang="en-US" sz="3600" dirty="0" smtClean="0">
              <a:uFillTx/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Conflicts are the norm</a:t>
            </a:r>
            <a:endParaRPr lang="en-US" sz="3600" dirty="0" smtClean="0"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KV-Set Conflict</a:t>
            </a:r>
            <a:endParaRPr lang="en-US" dirty="0"/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914400" y="2133600"/>
            <a:ext cx="2819400" cy="13517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SET </a:t>
            </a:r>
            <a:r>
              <a:rPr lang="en-US" sz="2400" dirty="0" err="1" smtClean="0">
                <a:solidFill>
                  <a:schemeClr val="tx1"/>
                </a:solidFill>
              </a:rPr>
              <a:t>X.logins</a:t>
            </a:r>
            <a:r>
              <a:rPr lang="en-US" sz="2400" dirty="0" smtClean="0">
                <a:solidFill>
                  <a:schemeClr val="tx1"/>
                </a:solidFill>
              </a:rPr>
              <a:t> = 7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FUUID: 10001|33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TS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146994</a:t>
            </a:r>
            <a:r>
              <a:rPr lang="en-US" sz="2400" b="1" dirty="0" smtClean="0">
                <a:solidFill>
                  <a:srgbClr val="FF0000"/>
                </a:solidFill>
              </a:rPr>
              <a:t>0200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8" name="Rounded Rectangle 7"/>
          <p:cNvSpPr>
            <a:spLocks/>
          </p:cNvSpPr>
          <p:nvPr/>
        </p:nvSpPr>
        <p:spPr>
          <a:xfrm>
            <a:off x="5257800" y="1676400"/>
            <a:ext cx="2819400" cy="12875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SET </a:t>
            </a:r>
            <a:r>
              <a:rPr lang="en-US" sz="2400" dirty="0" err="1" smtClean="0">
                <a:solidFill>
                  <a:schemeClr val="tx1"/>
                </a:solidFill>
              </a:rPr>
              <a:t>X.logins</a:t>
            </a:r>
            <a:r>
              <a:rPr lang="en-US" sz="2400" dirty="0" smtClean="0">
                <a:solidFill>
                  <a:schemeClr val="tx1"/>
                </a:solidFill>
              </a:rPr>
              <a:t> = 1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FUUID: 20002|122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TS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46994</a:t>
            </a:r>
            <a:r>
              <a:rPr lang="en-US" sz="2400" b="1" dirty="0" smtClean="0">
                <a:solidFill>
                  <a:srgbClr val="FF0000"/>
                </a:solidFill>
              </a:rPr>
              <a:t>0111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2351973" y="2540662"/>
            <a:ext cx="837154" cy="2726463"/>
          </a:xfrm>
          <a:prstGeom prst="bentUpArrow">
            <a:avLst>
              <a:gd name="adj1" fmla="val 24318"/>
              <a:gd name="adj2" fmla="val 1793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5400000" flipV="1">
            <a:off x="5577507" y="2110839"/>
            <a:ext cx="1358526" cy="3064738"/>
          </a:xfrm>
          <a:prstGeom prst="bentUpArrow">
            <a:avLst>
              <a:gd name="adj1" fmla="val 14805"/>
              <a:gd name="adj2" fmla="val 1793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3314700" y="4964900"/>
            <a:ext cx="2819400" cy="1435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Field </a:t>
            </a:r>
            <a:r>
              <a:rPr lang="en-US" sz="2400" dirty="0" err="1" smtClean="0">
                <a:solidFill>
                  <a:schemeClr val="tx1"/>
                </a:solidFill>
              </a:rPr>
              <a:t>X.logins</a:t>
            </a:r>
            <a:r>
              <a:rPr lang="en-US" sz="2400" dirty="0" smtClean="0">
                <a:solidFill>
                  <a:schemeClr val="tx1"/>
                </a:solidFill>
              </a:rPr>
              <a:t> = 7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FUUID: 10001|133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TS</a:t>
            </a:r>
            <a:r>
              <a:rPr lang="en-US" sz="2400" dirty="0">
                <a:solidFill>
                  <a:schemeClr val="tx1"/>
                </a:solidFill>
              </a:rPr>
              <a:t>:    </a:t>
            </a:r>
            <a:r>
              <a:rPr lang="en-US" sz="2400" dirty="0" smtClean="0">
                <a:solidFill>
                  <a:schemeClr val="tx1"/>
                </a:solidFill>
              </a:rPr>
              <a:t>  146994</a:t>
            </a:r>
            <a:r>
              <a:rPr lang="en-US" sz="2400" b="1" dirty="0" smtClean="0">
                <a:solidFill>
                  <a:srgbClr val="FF0000"/>
                </a:solidFill>
              </a:rPr>
              <a:t>0200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8" name="Rounded Rectangle 17"/>
          <p:cNvSpPr>
            <a:spLocks/>
          </p:cNvSpPr>
          <p:nvPr/>
        </p:nvSpPr>
        <p:spPr>
          <a:xfrm>
            <a:off x="609600" y="1493838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9" name="Rounded Rectangle 18"/>
          <p:cNvSpPr>
            <a:spLocks/>
          </p:cNvSpPr>
          <p:nvPr/>
        </p:nvSpPr>
        <p:spPr>
          <a:xfrm>
            <a:off x="6629400" y="1036638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20002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14" name="Lightning Bolt 13"/>
          <p:cNvSpPr/>
          <p:nvPr/>
        </p:nvSpPr>
        <p:spPr>
          <a:xfrm>
            <a:off x="4124424" y="3828851"/>
            <a:ext cx="1124017" cy="1332696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Delta specifies incremented field and a positive or negative increment value</a:t>
            </a:r>
          </a:p>
          <a:p>
            <a:r>
              <a:rPr lang="en-US" dirty="0" smtClean="0"/>
              <a:t>Increment </a:t>
            </a:r>
            <a:r>
              <a:rPr lang="en-US" dirty="0" err="1" smtClean="0"/>
              <a:t>FieldUUID</a:t>
            </a:r>
            <a:r>
              <a:rPr lang="en-US" dirty="0" smtClean="0"/>
              <a:t> must match local value (Observed-Increment)</a:t>
            </a:r>
            <a:endParaRPr lang="en-US" dirty="0"/>
          </a:p>
          <a:p>
            <a:r>
              <a:rPr lang="en-US" dirty="0" smtClean="0"/>
              <a:t>CRDT PN-Counter</a:t>
            </a:r>
          </a:p>
        </p:txBody>
      </p:sp>
    </p:spTree>
    <p:extLst>
      <p:ext uri="{BB962C8B-B14F-4D97-AF65-F5344CB8AC3E}">
        <p14:creationId xmlns:p14="http://schemas.microsoft.com/office/powerpoint/2010/main" val="414113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 Increment Conflict</a:t>
            </a:r>
            <a:endParaRPr lang="en-US" dirty="0"/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5943600" y="2248567"/>
            <a:ext cx="2971800" cy="12566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INCREMENT </a:t>
            </a:r>
            <a:r>
              <a:rPr lang="en-US" sz="2400" dirty="0" err="1" smtClean="0">
                <a:solidFill>
                  <a:schemeClr val="tx1"/>
                </a:solidFill>
              </a:rPr>
              <a:t>X.logins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ByValue</a:t>
            </a:r>
            <a:r>
              <a:rPr lang="en-US" sz="2400" dirty="0" smtClean="0">
                <a:solidFill>
                  <a:schemeClr val="tx1"/>
                </a:solidFill>
              </a:rPr>
              <a:t>: 11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FUUID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10001|33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 useBgFill="1">
        <p:nvSpPr>
          <p:cNvPr id="8" name="Rounded Rectangle 7"/>
          <p:cNvSpPr>
            <a:spLocks/>
          </p:cNvSpPr>
          <p:nvPr/>
        </p:nvSpPr>
        <p:spPr>
          <a:xfrm>
            <a:off x="235714" y="1981200"/>
            <a:ext cx="2819400" cy="1295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SET </a:t>
            </a:r>
            <a:r>
              <a:rPr lang="en-US" sz="2400" dirty="0" err="1" smtClean="0">
                <a:solidFill>
                  <a:schemeClr val="tx1"/>
                </a:solidFill>
              </a:rPr>
              <a:t>X.logins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100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FUUID: 10001|55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TS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146994</a:t>
            </a:r>
            <a:r>
              <a:rPr lang="en-US" sz="2400" b="1" dirty="0" smtClean="0">
                <a:solidFill>
                  <a:srgbClr val="FF0000"/>
                </a:solidFill>
              </a:rPr>
              <a:t>0250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3962400" y="4953000"/>
            <a:ext cx="2819400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Field: </a:t>
            </a:r>
            <a:r>
              <a:rPr lang="en-US" sz="2400" dirty="0" err="1" smtClean="0">
                <a:solidFill>
                  <a:schemeClr val="tx1"/>
                </a:solidFill>
              </a:rPr>
              <a:t>X.logins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FUUID: 10001|55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Value: 144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235714" y="3279274"/>
            <a:ext cx="2971800" cy="13439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INCREMENT </a:t>
            </a:r>
            <a:r>
              <a:rPr lang="en-US" sz="2400" dirty="0" err="1" smtClean="0">
                <a:solidFill>
                  <a:schemeClr val="tx1"/>
                </a:solidFill>
              </a:rPr>
              <a:t>X.logins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ByValue</a:t>
            </a:r>
            <a:r>
              <a:rPr lang="en-US" sz="2400" dirty="0" smtClean="0">
                <a:solidFill>
                  <a:schemeClr val="tx1"/>
                </a:solidFill>
              </a:rPr>
              <a:t>: 44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FUUID: 10001|55</a:t>
            </a:r>
          </a:p>
        </p:txBody>
      </p:sp>
      <p:sp>
        <p:nvSpPr>
          <p:cNvPr id="12" name="Bent-Up Arrow 11"/>
          <p:cNvSpPr/>
          <p:nvPr/>
        </p:nvSpPr>
        <p:spPr>
          <a:xfrm rot="5400000" flipV="1">
            <a:off x="6107499" y="2408185"/>
            <a:ext cx="755740" cy="3064738"/>
          </a:xfrm>
          <a:prstGeom prst="bentUpArrow">
            <a:avLst>
              <a:gd name="adj1" fmla="val 14805"/>
              <a:gd name="adj2" fmla="val 1793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2370006">
            <a:off x="2758149" y="2967202"/>
            <a:ext cx="1629501" cy="318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418459">
            <a:off x="3210244" y="3962481"/>
            <a:ext cx="1182979" cy="2932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/>
          <p:cNvSpPr/>
          <p:nvPr/>
        </p:nvSpPr>
        <p:spPr>
          <a:xfrm>
            <a:off x="4114800" y="3480386"/>
            <a:ext cx="1124017" cy="1332696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&quot;No&quot; Symbol 3"/>
          <p:cNvSpPr/>
          <p:nvPr/>
        </p:nvSpPr>
        <p:spPr>
          <a:xfrm>
            <a:off x="5410200" y="3962400"/>
            <a:ext cx="533400" cy="552120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ounded Rectangle 19"/>
          <p:cNvSpPr>
            <a:spLocks/>
          </p:cNvSpPr>
          <p:nvPr/>
        </p:nvSpPr>
        <p:spPr>
          <a:xfrm>
            <a:off x="7098632" y="1608805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20002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152400" y="1447800"/>
            <a:ext cx="18288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57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Delta specifies deleted field</a:t>
            </a:r>
          </a:p>
          <a:p>
            <a:r>
              <a:rPr lang="en-US" dirty="0" smtClean="0"/>
              <a:t>Since fields have unique </a:t>
            </a:r>
            <a:r>
              <a:rPr lang="en-US" dirty="0" err="1" smtClean="0"/>
              <a:t>FieldUUID’s</a:t>
            </a:r>
            <a:r>
              <a:rPr lang="en-US" dirty="0" smtClean="0"/>
              <a:t>, field can be permanently removed (no tombstone)</a:t>
            </a:r>
          </a:p>
          <a:p>
            <a:r>
              <a:rPr lang="en-US" dirty="0" smtClean="0"/>
              <a:t>Subsequent creation of a field with same name will have a different </a:t>
            </a:r>
            <a:r>
              <a:rPr lang="en-US" dirty="0" err="1" smtClean="0"/>
              <a:t>FieldUUID</a:t>
            </a:r>
            <a:endParaRPr lang="en-US" dirty="0"/>
          </a:p>
          <a:p>
            <a:r>
              <a:rPr lang="en-US" dirty="0" smtClean="0"/>
              <a:t>CRDT OR-Sets</a:t>
            </a:r>
          </a:p>
        </p:txBody>
      </p:sp>
    </p:spTree>
    <p:extLst>
      <p:ext uri="{BB962C8B-B14F-4D97-AF65-F5344CB8AC3E}">
        <p14:creationId xmlns:p14="http://schemas.microsoft.com/office/powerpoint/2010/main" val="327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to Vector Clocks</a:t>
            </a:r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and write operations that are causally related are seen by every node of the distributed system in the same </a:t>
            </a:r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5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Creates </a:t>
            </a:r>
            <a:r>
              <a:rPr lang="en-US" dirty="0" err="1" smtClean="0"/>
              <a:t>DocumentX</a:t>
            </a:r>
            <a:endParaRPr lang="en-US" dirty="0" smtClean="0"/>
          </a:p>
          <a:p>
            <a:r>
              <a:rPr lang="en-US" dirty="0" smtClean="0"/>
              <a:t>B modifies </a:t>
            </a:r>
            <a:r>
              <a:rPr lang="en-US" dirty="0" err="1" smtClean="0"/>
              <a:t>DocumentX</a:t>
            </a:r>
            <a:r>
              <a:rPr lang="en-US" dirty="0" smtClean="0"/>
              <a:t>, sets field credits=200</a:t>
            </a:r>
          </a:p>
          <a:p>
            <a:r>
              <a:rPr lang="en-US" dirty="0" smtClean="0"/>
              <a:t>C modifies </a:t>
            </a:r>
            <a:r>
              <a:rPr lang="en-US" dirty="0" err="1" smtClean="0"/>
              <a:t>DocumentX</a:t>
            </a:r>
            <a:r>
              <a:rPr lang="en-US" dirty="0" smtClean="0"/>
              <a:t>, increments field credits by 22</a:t>
            </a:r>
          </a:p>
          <a:p>
            <a:r>
              <a:rPr lang="en-US" dirty="0" smtClean="0"/>
              <a:t>Causal Order is A then B then C, any other ordering results in undefined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Deltas contain a dependency matrix, consisting of tuples: 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AgentUUID</a:t>
            </a:r>
            <a:r>
              <a:rPr lang="en-US" dirty="0" smtClean="0"/>
              <a:t> -&gt; </a:t>
            </a:r>
            <a:r>
              <a:rPr lang="en-US" dirty="0" err="1" smtClean="0"/>
              <a:t>PerDocumentAgentVersion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Delta’s dependency matrix does not match locally applied state -&gt; Queue Delta</a:t>
            </a:r>
          </a:p>
          <a:p>
            <a:r>
              <a:rPr lang="en-US" dirty="0" smtClean="0"/>
              <a:t>Subsequent Deltas replay queued Deltas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6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ounded Rectangle 29"/>
          <p:cNvSpPr>
            <a:spLocks/>
          </p:cNvSpPr>
          <p:nvPr/>
        </p:nvSpPr>
        <p:spPr>
          <a:xfrm>
            <a:off x="6781800" y="1372290"/>
            <a:ext cx="2225179" cy="1826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 smtClean="0">
              <a:solidFill>
                <a:srgbClr val="008000"/>
              </a:solidFill>
            </a:endParaRPr>
          </a:p>
        </p:txBody>
      </p:sp>
      <p:sp useBgFill="1">
        <p:nvSpPr>
          <p:cNvPr id="29" name="Rounded Rectangle 28"/>
          <p:cNvSpPr>
            <a:spLocks/>
          </p:cNvSpPr>
          <p:nvPr/>
        </p:nvSpPr>
        <p:spPr>
          <a:xfrm>
            <a:off x="159514" y="4191436"/>
            <a:ext cx="3429000" cy="2437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Fail</a:t>
            </a:r>
            <a:endParaRPr lang="en-US" dirty="0"/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152400" y="4800600"/>
            <a:ext cx="34290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INCREMENT </a:t>
            </a:r>
            <a:r>
              <a:rPr lang="en-US" sz="2400" dirty="0" err="1" smtClean="0">
                <a:solidFill>
                  <a:schemeClr val="tx1"/>
                </a:solidFill>
              </a:rPr>
              <a:t>X.credits</a:t>
            </a:r>
            <a:r>
              <a:rPr lang="en-US" sz="2400" dirty="0" smtClean="0">
                <a:solidFill>
                  <a:schemeClr val="tx1"/>
                </a:solidFill>
              </a:rPr>
              <a:t> 22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DUUID: </a:t>
            </a:r>
            <a:r>
              <a:rPr lang="en-US" sz="2400" dirty="0" smtClean="0">
                <a:solidFill>
                  <a:srgbClr val="008000"/>
                </a:solidFill>
              </a:rPr>
              <a:t>20002|155</a:t>
            </a:r>
          </a:p>
        </p:txBody>
      </p:sp>
      <p:sp useBgFill="1">
        <p:nvSpPr>
          <p:cNvPr id="8" name="Rounded Rectangle 7"/>
          <p:cNvSpPr>
            <a:spLocks/>
          </p:cNvSpPr>
          <p:nvPr/>
        </p:nvSpPr>
        <p:spPr>
          <a:xfrm>
            <a:off x="151379" y="2078912"/>
            <a:ext cx="2659886" cy="9690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SET </a:t>
            </a:r>
            <a:r>
              <a:rPr lang="en-US" sz="2400" dirty="0" err="1" smtClean="0">
                <a:solidFill>
                  <a:schemeClr val="tx1"/>
                </a:solidFill>
              </a:rPr>
              <a:t>X.credits</a:t>
            </a:r>
            <a:r>
              <a:rPr lang="en-US" sz="2400" dirty="0" smtClean="0">
                <a:solidFill>
                  <a:schemeClr val="tx1"/>
                </a:solidFill>
              </a:rPr>
              <a:t> = 200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DUUID: </a:t>
            </a:r>
            <a:r>
              <a:rPr lang="en-US" sz="2400" dirty="0" smtClean="0">
                <a:solidFill>
                  <a:srgbClr val="3366FF"/>
                </a:solidFill>
              </a:rPr>
              <a:t>10001|78</a:t>
            </a:r>
            <a:endParaRPr lang="en-US" sz="2400" b="1" dirty="0">
              <a:solidFill>
                <a:srgbClr val="3366FF"/>
              </a:solidFill>
              <a:uFillTx/>
            </a:endParaRPr>
          </a:p>
        </p:txBody>
      </p:sp>
      <p:sp useBgFill="1">
        <p:nvSpPr>
          <p:cNvPr id="20" name="Rounded Rectangle 19"/>
          <p:cNvSpPr>
            <a:spLocks/>
          </p:cNvSpPr>
          <p:nvPr/>
        </p:nvSpPr>
        <p:spPr>
          <a:xfrm>
            <a:off x="159514" y="4191000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20002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152400" y="1417638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16" name="Cloud 15"/>
          <p:cNvSpPr>
            <a:spLocks/>
          </p:cNvSpPr>
          <p:nvPr/>
        </p:nvSpPr>
        <p:spPr>
          <a:xfrm>
            <a:off x="3276600" y="2658051"/>
            <a:ext cx="2133600" cy="138055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733800" y="3089012"/>
            <a:ext cx="16002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CENTRAL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7325149" flipV="1">
            <a:off x="2511142" y="3753816"/>
            <a:ext cx="1214391" cy="4839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8136415">
            <a:off x="3104828" y="3983532"/>
            <a:ext cx="1187337" cy="428379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 useBgFill="1">
        <p:nvSpPr>
          <p:cNvPr id="23" name="Rounded Rectangle 22"/>
          <p:cNvSpPr>
            <a:spLocks/>
          </p:cNvSpPr>
          <p:nvPr/>
        </p:nvSpPr>
        <p:spPr>
          <a:xfrm>
            <a:off x="6781800" y="1371600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30003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5" name="Right Arrow 24"/>
          <p:cNvSpPr/>
          <p:nvPr/>
        </p:nvSpPr>
        <p:spPr>
          <a:xfrm rot="19841816">
            <a:off x="4794857" y="1962722"/>
            <a:ext cx="2173574" cy="428379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 useBgFill="1">
        <p:nvSpPr>
          <p:cNvPr id="26" name="Rounded Rectangle 25"/>
          <p:cNvSpPr>
            <a:spLocks/>
          </p:cNvSpPr>
          <p:nvPr/>
        </p:nvSpPr>
        <p:spPr>
          <a:xfrm>
            <a:off x="6763300" y="1981200"/>
            <a:ext cx="2225180" cy="12178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Dependencies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Apply </a:t>
            </a:r>
            <a:r>
              <a:rPr lang="en-US" sz="2400" b="1" dirty="0" smtClean="0">
                <a:solidFill>
                  <a:srgbClr val="3366FF"/>
                </a:solidFill>
              </a:rPr>
              <a:t>BLUE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rgbClr val="008000"/>
                </a:solidFill>
              </a:rPr>
              <a:t>GREEN</a:t>
            </a:r>
          </a:p>
        </p:txBody>
      </p:sp>
      <p:sp>
        <p:nvSpPr>
          <p:cNvPr id="24" name="Right Arrow 23"/>
          <p:cNvSpPr/>
          <p:nvPr/>
        </p:nvSpPr>
        <p:spPr>
          <a:xfrm rot="19846960">
            <a:off x="5164103" y="2754114"/>
            <a:ext cx="1800231" cy="397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6105" y="4799263"/>
            <a:ext cx="18466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036385">
            <a:off x="2688849" y="2653996"/>
            <a:ext cx="1003992" cy="428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 useBgFill="1">
        <p:nvSpPr>
          <p:cNvPr id="27" name="Rounded Rectangle 26"/>
          <p:cNvSpPr>
            <a:spLocks/>
          </p:cNvSpPr>
          <p:nvPr/>
        </p:nvSpPr>
        <p:spPr>
          <a:xfrm>
            <a:off x="152400" y="5715000"/>
            <a:ext cx="211774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Dependencies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100001|78</a:t>
            </a:r>
            <a:endParaRPr lang="en-US" sz="2400" b="1" dirty="0" smtClean="0">
              <a:solidFill>
                <a:srgbClr val="33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9774275">
            <a:off x="5591896" y="2960462"/>
            <a:ext cx="1259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10001|78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774275">
            <a:off x="5287096" y="2274662"/>
            <a:ext cx="1259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20002|155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an elements by specifying its </a:t>
            </a:r>
            <a:r>
              <a:rPr lang="en-US" dirty="0" err="1" smtClean="0"/>
              <a:t>LeftHandNeighbor</a:t>
            </a:r>
            <a:endParaRPr lang="en-US" dirty="0" smtClean="0"/>
          </a:p>
          <a:p>
            <a:r>
              <a:rPr lang="en-US" dirty="0" smtClean="0"/>
              <a:t>Sequenced elements contain </a:t>
            </a:r>
            <a:r>
              <a:rPr lang="en-US" dirty="0" err="1" smtClean="0"/>
              <a:t>FieldUUIDs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ositionalMetadata</a:t>
            </a:r>
            <a:endParaRPr lang="en-US" dirty="0" smtClean="0"/>
          </a:p>
          <a:p>
            <a:r>
              <a:rPr lang="en-US" dirty="0" smtClean="0"/>
              <a:t>Internal data-structure is a tree</a:t>
            </a:r>
          </a:p>
        </p:txBody>
      </p:sp>
    </p:spTree>
    <p:extLst>
      <p:ext uri="{BB962C8B-B14F-4D97-AF65-F5344CB8AC3E}">
        <p14:creationId xmlns:p14="http://schemas.microsoft.com/office/powerpoint/2010/main" val="291276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ounded Rectangle 5"/>
          <p:cNvSpPr>
            <a:spLocks/>
          </p:cNvSpPr>
          <p:nvPr/>
        </p:nvSpPr>
        <p:spPr>
          <a:xfrm>
            <a:off x="6400800" y="1588168"/>
            <a:ext cx="1066800" cy="43554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1295400" y="1600200"/>
            <a:ext cx="3505200" cy="419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&amp; External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22926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|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|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+</a:t>
            </a:r>
            <a:r>
              <a:rPr lang="en-US" dirty="0">
                <a:latin typeface="Courier New"/>
                <a:cs typeface="Courier New"/>
              </a:rPr>
              <a:t>------+------+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B      A      3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|      |      |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|   </a:t>
            </a:r>
            <a:r>
              <a:rPr lang="en-US" dirty="0">
                <a:latin typeface="Courier New"/>
                <a:cs typeface="Courier New"/>
              </a:rPr>
              <a:t>+--+--+   </a:t>
            </a:r>
            <a:r>
              <a:rPr lang="en-US" dirty="0" smtClean="0">
                <a:latin typeface="Courier New"/>
                <a:cs typeface="Courier New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|   |     |   |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W   X     Y   Z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05600" y="1600200"/>
            <a:ext cx="91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2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B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W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X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Y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3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ourier New"/>
                <a:cs typeface="Courier New"/>
              </a:rPr>
              <a:t>Z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761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</a:t>
            </a:r>
            <a:r>
              <a:rPr lang="en-US" dirty="0" smtClean="0"/>
              <a:t>Conflicts: 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Conflict-free Replicated Data Types</a:t>
            </a:r>
          </a:p>
          <a:p>
            <a:r>
              <a:rPr lang="en-US" dirty="0" smtClean="0"/>
              <a:t>Non consensus based distributed </a:t>
            </a:r>
            <a:r>
              <a:rPr lang="en-US" dirty="0"/>
              <a:t>algorithms, for various data </a:t>
            </a:r>
            <a:r>
              <a:rPr lang="en-US" dirty="0" smtClean="0"/>
              <a:t>types, that automatically resolve conflicts resulting from concurrent writes</a:t>
            </a:r>
          </a:p>
        </p:txBody>
      </p:sp>
    </p:spTree>
    <p:extLst>
      <p:ext uri="{BB962C8B-B14F-4D97-AF65-F5344CB8AC3E}">
        <p14:creationId xmlns:p14="http://schemas.microsoft.com/office/powerpoint/2010/main" val="366710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conflicts happen when different agents concurrently insert an element w/ the same </a:t>
            </a:r>
            <a:r>
              <a:rPr lang="en-US" dirty="0" err="1" smtClean="0"/>
              <a:t>LeftHandNeighbor</a:t>
            </a:r>
            <a:endParaRPr lang="en-US" dirty="0" smtClean="0"/>
          </a:p>
          <a:p>
            <a:r>
              <a:rPr lang="en-US" dirty="0" smtClean="0"/>
              <a:t>Conflicting elements resolved via LWW-sorting*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Conflict</a:t>
            </a:r>
            <a:endParaRPr lang="en-US" dirty="0"/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304800" y="2354712"/>
            <a:ext cx="1519989" cy="17600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INSERT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VALUE: </a:t>
            </a:r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LHN: 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TS: 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 useBgFill="1">
        <p:nvSpPr>
          <p:cNvPr id="8" name="Rounded Rectangle 7"/>
          <p:cNvSpPr>
            <a:spLocks/>
          </p:cNvSpPr>
          <p:nvPr/>
        </p:nvSpPr>
        <p:spPr>
          <a:xfrm>
            <a:off x="3144908" y="1951278"/>
            <a:ext cx="2722492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sz="2400" dirty="0">
                <a:solidFill>
                  <a:schemeClr val="tx1"/>
                </a:solidFill>
                <a:sym typeface="Webding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TS: 50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  <a:uFillTx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 LHN: 1   TS: 50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2   TS: 50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0" name="Rounded Rectangle 19"/>
          <p:cNvSpPr>
            <a:spLocks/>
          </p:cNvSpPr>
          <p:nvPr/>
        </p:nvSpPr>
        <p:spPr>
          <a:xfrm>
            <a:off x="6973968" y="1600200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20002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156411" y="1674391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4" name="Right Arrow 23"/>
          <p:cNvSpPr/>
          <p:nvPr/>
        </p:nvSpPr>
        <p:spPr>
          <a:xfrm rot="11671841">
            <a:off x="5838973" y="2892984"/>
            <a:ext cx="1356576" cy="397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641147">
            <a:off x="1707173" y="2934955"/>
            <a:ext cx="1459192" cy="428379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7166811" y="2278512"/>
            <a:ext cx="1519989" cy="17600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INSERT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VALUE: </a:t>
            </a:r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LHN: 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TS: </a:t>
            </a:r>
            <a:r>
              <a:rPr lang="en-US" sz="2400" dirty="0" smtClean="0">
                <a:solidFill>
                  <a:srgbClr val="FF0000"/>
                </a:solidFill>
              </a:rPr>
              <a:t>111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 useBgFill="1">
        <p:nvSpPr>
          <p:cNvPr id="26" name="Rounded Rectangle 25"/>
          <p:cNvSpPr>
            <a:spLocks/>
          </p:cNvSpPr>
          <p:nvPr/>
        </p:nvSpPr>
        <p:spPr>
          <a:xfrm>
            <a:off x="3124200" y="4495800"/>
            <a:ext cx="2971800" cy="21829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sz="2400" dirty="0">
                <a:solidFill>
                  <a:schemeClr val="tx1"/>
                </a:solidFill>
                <a:sym typeface="Webding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TS: 50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  <a:uFillTx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 LHN: 1   TS: 50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  <a:uFillTx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 LHN: </a:t>
            </a:r>
            <a:r>
              <a:rPr lang="en-US" sz="2400" dirty="0" smtClean="0">
                <a:solidFill>
                  <a:srgbClr val="FF0000"/>
                </a:solidFill>
                <a:uFillTx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  TS: </a:t>
            </a:r>
            <a:r>
              <a:rPr lang="en-US" sz="2400" dirty="0" smtClean="0">
                <a:solidFill>
                  <a:srgbClr val="FF0000"/>
                </a:solidFill>
                <a:uFillTx/>
              </a:rPr>
              <a:t>111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  TS: 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endParaRPr lang="en-US" sz="2400" dirty="0" smtClean="0">
              <a:solidFill>
                <a:srgbClr val="FF0000"/>
              </a:solidFill>
              <a:uFillTx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  TS: </a:t>
            </a:r>
            <a:r>
              <a:rPr lang="en-US" sz="2400" dirty="0" smtClean="0">
                <a:solidFill>
                  <a:srgbClr val="FF0000"/>
                </a:solidFill>
              </a:rPr>
              <a:t>50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3981383" y="3315504"/>
            <a:ext cx="971617" cy="1180296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27" name="Rounded Rectangle 26"/>
          <p:cNvSpPr>
            <a:spLocks/>
          </p:cNvSpPr>
          <p:nvPr/>
        </p:nvSpPr>
        <p:spPr>
          <a:xfrm>
            <a:off x="3048000" y="1526883"/>
            <a:ext cx="1447800" cy="5185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Sequence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941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Deletes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Deleted sequence elements are </a:t>
            </a:r>
            <a:r>
              <a:rPr lang="en-US" dirty="0" err="1" smtClean="0"/>
              <a:t>tombstoned</a:t>
            </a:r>
            <a:endParaRPr lang="en-US" dirty="0" smtClean="0"/>
          </a:p>
          <a:p>
            <a:r>
              <a:rPr lang="en-US" dirty="0" smtClean="0"/>
              <a:t>Subsequent </a:t>
            </a:r>
            <a:r>
              <a:rPr lang="en-US" dirty="0"/>
              <a:t>D</a:t>
            </a:r>
            <a:r>
              <a:rPr lang="en-US" dirty="0" smtClean="0"/>
              <a:t>eltas referencing </a:t>
            </a:r>
            <a:r>
              <a:rPr lang="en-US" dirty="0" err="1" smtClean="0"/>
              <a:t>tombstoned</a:t>
            </a:r>
            <a:r>
              <a:rPr lang="en-US" dirty="0" smtClean="0"/>
              <a:t> LHNs will be correctly positioned</a:t>
            </a:r>
          </a:p>
          <a:p>
            <a:r>
              <a:rPr lang="en-US" dirty="0" smtClean="0"/>
              <a:t>Tombstones -&gt; 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1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Delete</a:t>
            </a:r>
            <a:endParaRPr lang="en-US" dirty="0"/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3805989" y="3684927"/>
            <a:ext cx="1680411" cy="5388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DELETE: 2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3657600" y="3004605"/>
            <a:ext cx="1828800" cy="6397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2" name="Rounded Rectangle 11"/>
          <p:cNvSpPr>
            <a:spLocks/>
          </p:cNvSpPr>
          <p:nvPr/>
        </p:nvSpPr>
        <p:spPr>
          <a:xfrm>
            <a:off x="782708" y="1905000"/>
            <a:ext cx="2036692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  <a:uFillTx/>
              </a:rPr>
              <a:t>2 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LHN: 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2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3" name="Rounded Rectangle 12"/>
          <p:cNvSpPr>
            <a:spLocks/>
          </p:cNvSpPr>
          <p:nvPr/>
        </p:nvSpPr>
        <p:spPr>
          <a:xfrm>
            <a:off x="685800" y="1480605"/>
            <a:ext cx="1447800" cy="5185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Sequence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14" name="Right Arrow 13"/>
          <p:cNvSpPr/>
          <p:nvPr/>
        </p:nvSpPr>
        <p:spPr>
          <a:xfrm rot="2097974">
            <a:off x="2660787" y="2795734"/>
            <a:ext cx="1003028" cy="294244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7974">
            <a:off x="5402167" y="4071405"/>
            <a:ext cx="901032" cy="304800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15"/>
          <p:cNvSpPr>
            <a:spLocks/>
          </p:cNvSpPr>
          <p:nvPr/>
        </p:nvSpPr>
        <p:spPr>
          <a:xfrm>
            <a:off x="6385416" y="4572000"/>
            <a:ext cx="1920384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V: </a:t>
            </a:r>
            <a:r>
              <a:rPr lang="en-US" sz="2400" i="1" strike="sngStrike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uFillTx/>
              </a:rPr>
              <a:t>  LHN: 1</a:t>
            </a:r>
            <a:endParaRPr lang="en-US" sz="2400" b="1" dirty="0" smtClean="0">
              <a:solidFill>
                <a:schemeClr val="bg1">
                  <a:lumMod val="75000"/>
                </a:schemeClr>
              </a:solidFill>
              <a:uFillTx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2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8" name="Rounded Rectangle 17"/>
          <p:cNvSpPr>
            <a:spLocks/>
          </p:cNvSpPr>
          <p:nvPr/>
        </p:nvSpPr>
        <p:spPr>
          <a:xfrm>
            <a:off x="6288507" y="4147605"/>
            <a:ext cx="1744293" cy="5185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Sequence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34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DataCenters</a:t>
            </a:r>
            <a:r>
              <a:rPr lang="en-US" dirty="0" smtClean="0"/>
              <a:t> gossip and elect </a:t>
            </a:r>
            <a:r>
              <a:rPr lang="en-US" dirty="0" err="1" smtClean="0"/>
              <a:t>PrimaryDC</a:t>
            </a:r>
            <a:endParaRPr lang="en-US" dirty="0" smtClean="0"/>
          </a:p>
          <a:p>
            <a:r>
              <a:rPr lang="en-US" dirty="0" err="1" smtClean="0"/>
              <a:t>PrimaryDC</a:t>
            </a:r>
            <a:r>
              <a:rPr lang="en-US" dirty="0" smtClean="0"/>
              <a:t> drives </a:t>
            </a:r>
            <a:r>
              <a:rPr lang="en-US" dirty="0" err="1" smtClean="0"/>
              <a:t>GarbageCollection</a:t>
            </a:r>
            <a:endParaRPr lang="en-US" dirty="0" smtClean="0"/>
          </a:p>
          <a:p>
            <a:r>
              <a:rPr lang="en-US" dirty="0" smtClean="0"/>
              <a:t>GC is performed via GC-Deltas</a:t>
            </a:r>
          </a:p>
          <a:p>
            <a:r>
              <a:rPr lang="en-US" dirty="0" smtClean="0"/>
              <a:t>Every GC step -&gt; </a:t>
            </a:r>
            <a:r>
              <a:rPr lang="en-US" dirty="0" err="1" smtClean="0"/>
              <a:t>PerDocument</a:t>
            </a:r>
            <a:r>
              <a:rPr lang="en-US" dirty="0" smtClean="0"/>
              <a:t> GC-Version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3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smtClean="0"/>
              <a:t>GC Delta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DC-Clusters &amp; Agents apply GC-Deltas</a:t>
            </a:r>
          </a:p>
          <a:p>
            <a:r>
              <a:rPr lang="en-US" dirty="0" smtClean="0"/>
              <a:t>Apply steps:</a:t>
            </a:r>
          </a:p>
          <a:p>
            <a:pPr lvl="1"/>
            <a:r>
              <a:rPr lang="en-US" dirty="0" smtClean="0"/>
              <a:t>Permanently remove tombstones</a:t>
            </a:r>
          </a:p>
          <a:p>
            <a:pPr lvl="1"/>
            <a:r>
              <a:rPr lang="en-US" dirty="0" smtClean="0"/>
              <a:t>Reorder </a:t>
            </a:r>
            <a:r>
              <a:rPr lang="en-US" dirty="0" err="1" smtClean="0"/>
              <a:t>LeftHandNeighbors</a:t>
            </a:r>
            <a:r>
              <a:rPr lang="en-US" dirty="0" smtClean="0"/>
              <a:t> to maintain correct positioning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5923" y="-16600"/>
            <a:ext cx="18466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Step</a:t>
            </a:r>
            <a:endParaRPr lang="en-US" dirty="0"/>
          </a:p>
        </p:txBody>
      </p:sp>
      <p:sp useBgFill="1">
        <p:nvSpPr>
          <p:cNvPr id="8" name="Rounded Rectangle 7"/>
          <p:cNvSpPr>
            <a:spLocks/>
          </p:cNvSpPr>
          <p:nvPr/>
        </p:nvSpPr>
        <p:spPr>
          <a:xfrm>
            <a:off x="535391" y="1634446"/>
            <a:ext cx="1970846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rgbClr val="BFBFBF"/>
                </a:solidFill>
              </a:rPr>
              <a:t>V: </a:t>
            </a:r>
            <a:r>
              <a:rPr lang="en-US" sz="2400" i="1" strike="sngStrike" dirty="0" smtClean="0">
                <a:solidFill>
                  <a:srgbClr val="BFBFBF"/>
                </a:solidFill>
                <a:uFillTx/>
              </a:rPr>
              <a:t>2</a:t>
            </a:r>
            <a:r>
              <a:rPr lang="en-US" sz="2400" dirty="0" smtClean="0">
                <a:solidFill>
                  <a:srgbClr val="BFBFBF"/>
                </a:solidFill>
                <a:uFillTx/>
              </a:rPr>
              <a:t>  LHN: 1</a:t>
            </a:r>
            <a:endParaRPr lang="en-US" sz="2400" b="1" dirty="0" smtClean="0">
              <a:solidFill>
                <a:srgbClr val="BFBFBF"/>
              </a:solidFill>
              <a:uFillTx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2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2" name="Rounded Rectangle 11"/>
          <p:cNvSpPr>
            <a:spLocks/>
          </p:cNvSpPr>
          <p:nvPr/>
        </p:nvSpPr>
        <p:spPr>
          <a:xfrm>
            <a:off x="2824405" y="2974787"/>
            <a:ext cx="2806032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GC-Delta GCV: 6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[3 LHN: 1]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>
        <p:nvSpPr>
          <p:cNvPr id="3" name="Right Arrow 2"/>
          <p:cNvSpPr/>
          <p:nvPr/>
        </p:nvSpPr>
        <p:spPr>
          <a:xfrm rot="2097974">
            <a:off x="2373889" y="2592878"/>
            <a:ext cx="901032" cy="304800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13"/>
          <p:cNvSpPr>
            <a:spLocks/>
          </p:cNvSpPr>
          <p:nvPr/>
        </p:nvSpPr>
        <p:spPr>
          <a:xfrm>
            <a:off x="529048" y="1096962"/>
            <a:ext cx="1977189" cy="5794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Pre GC  GCV:5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5" name="Rounded Rectangle 14"/>
          <p:cNvSpPr>
            <a:spLocks/>
          </p:cNvSpPr>
          <p:nvPr/>
        </p:nvSpPr>
        <p:spPr>
          <a:xfrm>
            <a:off x="6106353" y="5261884"/>
            <a:ext cx="2047047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6" name="Rounded Rectangle 15"/>
          <p:cNvSpPr>
            <a:spLocks/>
          </p:cNvSpPr>
          <p:nvPr/>
        </p:nvSpPr>
        <p:spPr>
          <a:xfrm>
            <a:off x="6100010" y="4724400"/>
            <a:ext cx="2053390" cy="5794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Post GC GCV:6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18" name="Right Arrow 17"/>
          <p:cNvSpPr/>
          <p:nvPr/>
        </p:nvSpPr>
        <p:spPr>
          <a:xfrm rot="2097974">
            <a:off x="5222302" y="4403839"/>
            <a:ext cx="1006099" cy="357502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creates Delta w/ GCV(X) &amp; </a:t>
            </a:r>
            <a:r>
              <a:rPr lang="en-US" dirty="0" err="1" smtClean="0"/>
              <a:t>PrimaryDC</a:t>
            </a:r>
            <a:r>
              <a:rPr lang="en-US" dirty="0" smtClean="0"/>
              <a:t> creates GC-Delta w/ GCV(X+1) </a:t>
            </a:r>
            <a:r>
              <a:rPr lang="en-US" i="1" dirty="0" smtClean="0"/>
              <a:t>at same time</a:t>
            </a:r>
          </a:p>
          <a:p>
            <a:r>
              <a:rPr lang="en-US" dirty="0" err="1" smtClean="0"/>
              <a:t>PrimaryDC</a:t>
            </a:r>
            <a:r>
              <a:rPr lang="en-US" dirty="0" smtClean="0"/>
              <a:t> recognizes Agent’s Delta is behind </a:t>
            </a:r>
            <a:r>
              <a:rPr lang="en-US" dirty="0" err="1" smtClean="0"/>
              <a:t>CurrentGCV</a:t>
            </a:r>
            <a:r>
              <a:rPr lang="en-US" dirty="0"/>
              <a:t> </a:t>
            </a:r>
            <a:r>
              <a:rPr lang="en-US" dirty="0" smtClean="0"/>
              <a:t>-&gt; issues </a:t>
            </a:r>
            <a:r>
              <a:rPr lang="en-US" dirty="0" err="1" smtClean="0"/>
              <a:t>ReorderDelta</a:t>
            </a:r>
            <a:endParaRPr lang="en-US" dirty="0" smtClean="0"/>
          </a:p>
          <a:p>
            <a:r>
              <a:rPr lang="en-US" dirty="0" smtClean="0"/>
              <a:t>Subscriber’s receiving OOO-GCV Deltas will queue them and apply them together w/ </a:t>
            </a:r>
            <a:r>
              <a:rPr lang="en-US" dirty="0" err="1" smtClean="0"/>
              <a:t>ReorderDelta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1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GC-steps are versioned and can be applied both forwards and backwards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ReorderDelta</a:t>
            </a:r>
            <a:r>
              <a:rPr lang="en-US" dirty="0" smtClean="0"/>
              <a:t> requires</a:t>
            </a:r>
          </a:p>
          <a:p>
            <a:pPr lvl="1"/>
            <a:r>
              <a:rPr lang="en-US" dirty="0" smtClean="0"/>
              <a:t>rewinding GCV</a:t>
            </a:r>
          </a:p>
          <a:p>
            <a:pPr lvl="1"/>
            <a:r>
              <a:rPr lang="en-US" dirty="0" smtClean="0"/>
              <a:t>applying Delta</a:t>
            </a:r>
          </a:p>
          <a:p>
            <a:pPr lvl="1"/>
            <a:r>
              <a:rPr lang="en-US" dirty="0" smtClean="0"/>
              <a:t>forwarding GCV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Rewind</a:t>
            </a:r>
            <a:endParaRPr lang="en-US" dirty="0"/>
          </a:p>
        </p:txBody>
      </p:sp>
      <p:sp useBgFill="1">
        <p:nvSpPr>
          <p:cNvPr id="8" name="Rounded Rectangle 7"/>
          <p:cNvSpPr>
            <a:spLocks/>
          </p:cNvSpPr>
          <p:nvPr/>
        </p:nvSpPr>
        <p:spPr>
          <a:xfrm>
            <a:off x="6400801" y="5017370"/>
            <a:ext cx="1981198" cy="1371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rgbClr val="BFBFBF"/>
                </a:solidFill>
              </a:rPr>
              <a:t>V: </a:t>
            </a:r>
            <a:r>
              <a:rPr lang="en-US" sz="2400" i="1" strike="sngStrike" dirty="0" smtClean="0">
                <a:solidFill>
                  <a:srgbClr val="BFBFBF"/>
                </a:solidFill>
                <a:uFillTx/>
              </a:rPr>
              <a:t>2</a:t>
            </a:r>
            <a:r>
              <a:rPr lang="en-US" sz="2400" dirty="0" smtClean="0">
                <a:solidFill>
                  <a:srgbClr val="BFBFBF"/>
                </a:solidFill>
                <a:uFillTx/>
              </a:rPr>
              <a:t>  LHN: 1</a:t>
            </a:r>
            <a:endParaRPr lang="en-US" sz="2400" b="1" dirty="0" smtClean="0">
              <a:solidFill>
                <a:srgbClr val="BFBFBF"/>
              </a:solidFill>
              <a:uFillTx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2" name="Rounded Rectangle 11"/>
          <p:cNvSpPr>
            <a:spLocks/>
          </p:cNvSpPr>
          <p:nvPr/>
        </p:nvSpPr>
        <p:spPr>
          <a:xfrm>
            <a:off x="2895600" y="2530402"/>
            <a:ext cx="2895600" cy="1755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GC-Delta: GCV: 6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[2 LHN: 1]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[3 LHN: 1]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[3 LHN: 2]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5" name="Rounded Rectangle 14"/>
          <p:cNvSpPr>
            <a:spLocks/>
          </p:cNvSpPr>
          <p:nvPr/>
        </p:nvSpPr>
        <p:spPr>
          <a:xfrm>
            <a:off x="228600" y="1466965"/>
            <a:ext cx="20574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1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>
        <p:nvSpPr>
          <p:cNvPr id="18" name="Right Arrow 17"/>
          <p:cNvSpPr/>
          <p:nvPr/>
        </p:nvSpPr>
        <p:spPr>
          <a:xfrm rot="2097974">
            <a:off x="5459264" y="4259180"/>
            <a:ext cx="1006099" cy="357502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2097974">
            <a:off x="2139617" y="2288079"/>
            <a:ext cx="901032" cy="304800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ed Rectangle 9"/>
          <p:cNvSpPr>
            <a:spLocks/>
          </p:cNvSpPr>
          <p:nvPr/>
        </p:nvSpPr>
        <p:spPr>
          <a:xfrm>
            <a:off x="6373070" y="4437932"/>
            <a:ext cx="2008929" cy="5794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Pre GC  GCV:5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228600" y="990600"/>
            <a:ext cx="2057400" cy="5794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Post GC GCV:6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935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(Writer)A </a:t>
            </a:r>
            <a:r>
              <a:rPr lang="en-US" dirty="0"/>
              <a:t>&amp; </a:t>
            </a:r>
            <a:r>
              <a:rPr lang="en-US" dirty="0" smtClean="0"/>
              <a:t>(Writer)B </a:t>
            </a:r>
            <a:r>
              <a:rPr lang="en-US" dirty="0"/>
              <a:t>start w/ X=5 </a:t>
            </a:r>
          </a:p>
          <a:p>
            <a:r>
              <a:rPr lang="en-US" dirty="0" smtClean="0"/>
              <a:t>A </a:t>
            </a:r>
            <a:r>
              <a:rPr lang="en-US" dirty="0"/>
              <a:t>increments X by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/>
              <a:t>B increments X by </a:t>
            </a:r>
            <a:r>
              <a:rPr lang="en-US" dirty="0" smtClean="0"/>
              <a:t>20</a:t>
            </a:r>
            <a:endParaRPr lang="en-US" dirty="0"/>
          </a:p>
          <a:p>
            <a:r>
              <a:rPr lang="en-US" dirty="0" smtClean="0"/>
              <a:t>Both </a:t>
            </a:r>
            <a:r>
              <a:rPr lang="en-US" dirty="0"/>
              <a:t>increments are performed </a:t>
            </a:r>
            <a:r>
              <a:rPr lang="en-US" dirty="0" smtClean="0"/>
              <a:t>(</a:t>
            </a:r>
            <a:r>
              <a:rPr lang="en-US" i="1" dirty="0" smtClean="0"/>
              <a:t>exactly-once, in arbitrary order</a:t>
            </a:r>
            <a:r>
              <a:rPr lang="en-US" dirty="0" smtClean="0"/>
              <a:t>) at </a:t>
            </a:r>
            <a:r>
              <a:rPr lang="en-US" dirty="0"/>
              <a:t>both </a:t>
            </a:r>
            <a:r>
              <a:rPr lang="en-US" dirty="0" smtClean="0"/>
              <a:t>A &amp; B</a:t>
            </a:r>
          </a:p>
          <a:p>
            <a:r>
              <a:rPr lang="en-US" dirty="0" smtClean="0"/>
              <a:t>Consistent</a:t>
            </a:r>
            <a:r>
              <a:rPr lang="en-US" dirty="0"/>
              <a:t>-Result: 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Connectivity Issues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temporarily loses connectivity</a:t>
            </a:r>
          </a:p>
          <a:p>
            <a:r>
              <a:rPr lang="en-US" dirty="0" smtClean="0"/>
              <a:t>While offline Agent can still create Deltas</a:t>
            </a:r>
          </a:p>
          <a:p>
            <a:r>
              <a:rPr lang="en-US" dirty="0" smtClean="0"/>
              <a:t>Reconnect, Agent </a:t>
            </a:r>
            <a:r>
              <a:rPr lang="en-US" dirty="0" err="1" smtClean="0"/>
              <a:t>FullDocumentSyncs</a:t>
            </a:r>
            <a:r>
              <a:rPr lang="en-US" dirty="0" smtClean="0"/>
              <a:t> Documents externally modified while offline</a:t>
            </a:r>
          </a:p>
          <a:p>
            <a:r>
              <a:rPr lang="en-US" dirty="0" err="1" smtClean="0"/>
              <a:t>FullDocumentSync</a:t>
            </a:r>
            <a:r>
              <a:rPr lang="en-US" dirty="0" smtClean="0"/>
              <a:t> includes GC-bridge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ounded Rectangle 23"/>
          <p:cNvSpPr>
            <a:spLocks/>
          </p:cNvSpPr>
          <p:nvPr/>
        </p:nvSpPr>
        <p:spPr>
          <a:xfrm>
            <a:off x="152400" y="1607875"/>
            <a:ext cx="4090737" cy="46405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8" name="Rounded Rectangle 27"/>
          <p:cNvSpPr>
            <a:spLocks/>
          </p:cNvSpPr>
          <p:nvPr/>
        </p:nvSpPr>
        <p:spPr>
          <a:xfrm>
            <a:off x="381000" y="1762644"/>
            <a:ext cx="3200400" cy="13615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Document Sync</a:t>
            </a:r>
            <a:endParaRPr lang="en-US" dirty="0"/>
          </a:p>
        </p:txBody>
      </p:sp>
      <p:sp useBgFill="1">
        <p:nvSpPr>
          <p:cNvPr id="15" name="Rounded Rectangle 14"/>
          <p:cNvSpPr>
            <a:spLocks/>
          </p:cNvSpPr>
          <p:nvPr/>
        </p:nvSpPr>
        <p:spPr>
          <a:xfrm>
            <a:off x="1447800" y="2252538"/>
            <a:ext cx="2009274" cy="8100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V: </a:t>
            </a:r>
            <a:r>
              <a:rPr lang="en-US" sz="2400" b="1" dirty="0" smtClean="0">
                <a:solidFill>
                  <a:srgbClr val="008000"/>
                </a:solidFill>
              </a:rPr>
              <a:t>X</a:t>
            </a:r>
            <a:r>
              <a:rPr lang="en-US" sz="2400" dirty="0" smtClean="0">
                <a:solidFill>
                  <a:srgbClr val="008000"/>
                </a:solidFill>
              </a:rPr>
              <a:t>  LHN: 1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1447800" y="1748892"/>
            <a:ext cx="1316617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GCV:7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7" name="Rounded Rectangle 26"/>
          <p:cNvSpPr>
            <a:spLocks/>
          </p:cNvSpPr>
          <p:nvPr/>
        </p:nvSpPr>
        <p:spPr>
          <a:xfrm>
            <a:off x="152400" y="3230562"/>
            <a:ext cx="4090737" cy="295110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3" name="Rounded Rectangle 22"/>
          <p:cNvSpPr>
            <a:spLocks/>
          </p:cNvSpPr>
          <p:nvPr/>
        </p:nvSpPr>
        <p:spPr>
          <a:xfrm>
            <a:off x="1499937" y="3662433"/>
            <a:ext cx="2743200" cy="12560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[2 LHN: 1]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[3 LHN: 1]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[3 LHN: 2]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5" name="Rounded Rectangle 24"/>
          <p:cNvSpPr>
            <a:spLocks/>
          </p:cNvSpPr>
          <p:nvPr/>
        </p:nvSpPr>
        <p:spPr>
          <a:xfrm>
            <a:off x="1524000" y="4953000"/>
            <a:ext cx="2719137" cy="12286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[3 LHN: 1]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</a:t>
            </a:r>
            <a:r>
              <a:rPr lang="en-US" sz="2400" dirty="0" smtClean="0">
                <a:solidFill>
                  <a:srgbClr val="008000"/>
                </a:solidFill>
              </a:rPr>
              <a:t>X LHN: 1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</a:t>
            </a:r>
            <a:r>
              <a:rPr lang="en-US" sz="2400" dirty="0" smtClean="0">
                <a:solidFill>
                  <a:srgbClr val="008000"/>
                </a:solidFill>
                <a:uFillTx/>
              </a:rPr>
              <a:t>X LHN: </a:t>
            </a:r>
            <a:r>
              <a:rPr lang="en-US" sz="2400" dirty="0">
                <a:solidFill>
                  <a:srgbClr val="008000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6" name="Rounded Rectangle 25"/>
          <p:cNvSpPr>
            <a:spLocks/>
          </p:cNvSpPr>
          <p:nvPr/>
        </p:nvSpPr>
        <p:spPr>
          <a:xfrm>
            <a:off x="152400" y="1132343"/>
            <a:ext cx="1143001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Central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9" name="Rounded Rectangle 28"/>
          <p:cNvSpPr>
            <a:spLocks/>
          </p:cNvSpPr>
          <p:nvPr/>
        </p:nvSpPr>
        <p:spPr>
          <a:xfrm>
            <a:off x="457200" y="1828800"/>
            <a:ext cx="838200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0" name="Rounded Rectangle 29"/>
          <p:cNvSpPr>
            <a:spLocks/>
          </p:cNvSpPr>
          <p:nvPr/>
        </p:nvSpPr>
        <p:spPr>
          <a:xfrm>
            <a:off x="381000" y="3334468"/>
            <a:ext cx="1066800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Bridge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1" name="Rounded Rectangle 30"/>
          <p:cNvSpPr>
            <a:spLocks/>
          </p:cNvSpPr>
          <p:nvPr/>
        </p:nvSpPr>
        <p:spPr>
          <a:xfrm>
            <a:off x="381000" y="4114800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GCV:6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2" name="Rounded Rectangle 31"/>
          <p:cNvSpPr>
            <a:spLocks/>
          </p:cNvSpPr>
          <p:nvPr/>
        </p:nvSpPr>
        <p:spPr>
          <a:xfrm>
            <a:off x="414766" y="5410200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GCV:7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3" name="Rounded Rectangle 32"/>
          <p:cNvSpPr>
            <a:spLocks/>
          </p:cNvSpPr>
          <p:nvPr/>
        </p:nvSpPr>
        <p:spPr>
          <a:xfrm>
            <a:off x="5334000" y="2403916"/>
            <a:ext cx="3657600" cy="2819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4" name="Rounded Rectangle 33"/>
          <p:cNvSpPr>
            <a:spLocks/>
          </p:cNvSpPr>
          <p:nvPr/>
        </p:nvSpPr>
        <p:spPr>
          <a:xfrm>
            <a:off x="5486400" y="3108048"/>
            <a:ext cx="2057400" cy="19510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rgbClr val="BFBFBF"/>
                </a:solidFill>
              </a:rPr>
              <a:t>V: </a:t>
            </a:r>
            <a:r>
              <a:rPr lang="en-US" sz="2400" i="1" strike="sngStrike" dirty="0" smtClean="0">
                <a:solidFill>
                  <a:srgbClr val="BFBFBF"/>
                </a:solidFill>
                <a:uFillTx/>
              </a:rPr>
              <a:t>2</a:t>
            </a:r>
            <a:r>
              <a:rPr lang="en-US" sz="2400" dirty="0" smtClean="0">
                <a:solidFill>
                  <a:srgbClr val="BFBFBF"/>
                </a:solidFill>
                <a:uFillTx/>
              </a:rPr>
              <a:t>  LHN: 1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V: </a:t>
            </a:r>
            <a:r>
              <a:rPr lang="en-US" sz="2400" b="1" dirty="0" smtClean="0">
                <a:solidFill>
                  <a:srgbClr val="3366FF"/>
                </a:solidFill>
              </a:rPr>
              <a:t>C</a:t>
            </a:r>
            <a:r>
              <a:rPr lang="en-US" sz="2400" dirty="0" smtClean="0">
                <a:solidFill>
                  <a:srgbClr val="3366FF"/>
                </a:solidFill>
              </a:rPr>
              <a:t>  LHN: 2 </a:t>
            </a:r>
            <a:endParaRPr lang="en-US" sz="2400" dirty="0" smtClean="0">
              <a:solidFill>
                <a:srgbClr val="3366FF"/>
              </a:solidFill>
              <a:uFillTx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rgbClr val="000000"/>
                </a:solidFill>
              </a:rPr>
              <a:t>2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5" name="Rounded Rectangle 34"/>
          <p:cNvSpPr>
            <a:spLocks/>
          </p:cNvSpPr>
          <p:nvPr/>
        </p:nvSpPr>
        <p:spPr>
          <a:xfrm>
            <a:off x="5520167" y="2632516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GCV:5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36" name="Rounded Rectangle 35"/>
          <p:cNvSpPr>
            <a:spLocks/>
          </p:cNvSpPr>
          <p:nvPr/>
        </p:nvSpPr>
        <p:spPr>
          <a:xfrm>
            <a:off x="7620000" y="3242116"/>
            <a:ext cx="1295400" cy="167639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 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INSERT 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V: C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LHN: 2</a:t>
            </a:r>
          </a:p>
        </p:txBody>
      </p:sp>
      <p:sp>
        <p:nvSpPr>
          <p:cNvPr id="37" name="Rounded Rectangle 36"/>
          <p:cNvSpPr>
            <a:spLocks/>
          </p:cNvSpPr>
          <p:nvPr/>
        </p:nvSpPr>
        <p:spPr>
          <a:xfrm>
            <a:off x="7620000" y="2784916"/>
            <a:ext cx="1109234" cy="47553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Delta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8" name="Rounded Rectangle 37"/>
          <p:cNvSpPr>
            <a:spLocks/>
          </p:cNvSpPr>
          <p:nvPr/>
        </p:nvSpPr>
        <p:spPr>
          <a:xfrm>
            <a:off x="5334000" y="1905000"/>
            <a:ext cx="1828800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3" name="Right Arrow 2"/>
          <p:cNvSpPr/>
          <p:nvPr/>
        </p:nvSpPr>
        <p:spPr>
          <a:xfrm rot="746652">
            <a:off x="3874594" y="1701743"/>
            <a:ext cx="1479599" cy="366986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5791200"/>
            <a:ext cx="3124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*INSERT [</a:t>
            </a:r>
            <a:r>
              <a:rPr lang="en-US" b="1" dirty="0" smtClean="0">
                <a:solidFill>
                  <a:srgbClr val="008000"/>
                </a:solidFill>
              </a:rPr>
              <a:t>X</a:t>
            </a:r>
            <a:r>
              <a:rPr lang="en-US" dirty="0" smtClean="0">
                <a:solidFill>
                  <a:srgbClr val="008000"/>
                </a:solidFill>
              </a:rPr>
              <a:t> LHN: 3] @GCV: 6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1" y="5291131"/>
            <a:ext cx="350519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*INSERT [</a:t>
            </a:r>
            <a:r>
              <a:rPr lang="en-US" b="1" dirty="0" smtClean="0">
                <a:solidFill>
                  <a:srgbClr val="3366FF"/>
                </a:solidFill>
              </a:rPr>
              <a:t>C</a:t>
            </a:r>
            <a:r>
              <a:rPr lang="en-US" dirty="0" smtClean="0">
                <a:solidFill>
                  <a:srgbClr val="3366FF"/>
                </a:solidFill>
              </a:rPr>
              <a:t> LHN: 2] (while offline)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0200" y="6096000"/>
            <a:ext cx="3124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*DELETE [</a:t>
            </a:r>
            <a:r>
              <a:rPr lang="en-US" b="1" dirty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 LHN: 1] @GCV: 6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0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Document Sync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Rewind</a:t>
            </a:r>
            <a:r>
              <a:rPr lang="en-US" dirty="0" smtClean="0"/>
              <a:t> </a:t>
            </a:r>
            <a:r>
              <a:rPr lang="en-US" dirty="0" err="1" smtClean="0"/>
              <a:t>FullDocumentSync</a:t>
            </a:r>
            <a:r>
              <a:rPr lang="en-US" dirty="0" smtClean="0"/>
              <a:t> Data to Agent GCV via GC-Bridge</a:t>
            </a:r>
          </a:p>
          <a:p>
            <a:r>
              <a:rPr lang="en-US" dirty="0" smtClean="0"/>
              <a:t>Apply Local Deltas to </a:t>
            </a:r>
            <a:r>
              <a:rPr lang="en-US" i="1" dirty="0" smtClean="0"/>
              <a:t>rewound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Do not </a:t>
            </a:r>
            <a:r>
              <a:rPr lang="en-US" i="1" dirty="0" smtClean="0"/>
              <a:t>forward</a:t>
            </a:r>
            <a:r>
              <a:rPr lang="en-US" dirty="0" smtClean="0"/>
              <a:t> GCV until </a:t>
            </a:r>
            <a:r>
              <a:rPr lang="en-US" dirty="0" err="1" smtClean="0"/>
              <a:t>ReorderDeltas</a:t>
            </a:r>
            <a:r>
              <a:rPr lang="en-US" dirty="0" smtClean="0"/>
              <a:t> for </a:t>
            </a:r>
            <a:r>
              <a:rPr lang="en-US" dirty="0" err="1" smtClean="0"/>
              <a:t>LocalDeltas</a:t>
            </a:r>
            <a:r>
              <a:rPr lang="en-US" dirty="0" smtClean="0"/>
              <a:t> arrive (GC-WAIT)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>
            <a:spLocks/>
          </p:cNvSpPr>
          <p:nvPr/>
        </p:nvSpPr>
        <p:spPr>
          <a:xfrm>
            <a:off x="7185849" y="1828800"/>
            <a:ext cx="1321469" cy="225151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41" name="Rounded Rectangle 40"/>
          <p:cNvSpPr>
            <a:spLocks/>
          </p:cNvSpPr>
          <p:nvPr/>
        </p:nvSpPr>
        <p:spPr>
          <a:xfrm>
            <a:off x="3429000" y="1828800"/>
            <a:ext cx="2895600" cy="42766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40" name="Rounded Rectangle 39"/>
          <p:cNvSpPr>
            <a:spLocks/>
          </p:cNvSpPr>
          <p:nvPr/>
        </p:nvSpPr>
        <p:spPr>
          <a:xfrm>
            <a:off x="304800" y="1868336"/>
            <a:ext cx="2185737" cy="19416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Data - Bridge + </a:t>
            </a:r>
            <a:r>
              <a:rPr lang="en-US" dirty="0" err="1" smtClean="0"/>
              <a:t>LocalDelta</a:t>
            </a:r>
            <a:endParaRPr lang="en-US" dirty="0"/>
          </a:p>
        </p:txBody>
      </p:sp>
      <p:sp useBgFill="1">
        <p:nvSpPr>
          <p:cNvPr id="15" name="Rounded Rectangle 14"/>
          <p:cNvSpPr>
            <a:spLocks/>
          </p:cNvSpPr>
          <p:nvPr/>
        </p:nvSpPr>
        <p:spPr>
          <a:xfrm>
            <a:off x="481263" y="2923714"/>
            <a:ext cx="1880937" cy="8100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V: </a:t>
            </a:r>
            <a:r>
              <a:rPr lang="en-US" sz="2400" b="1" dirty="0" smtClean="0">
                <a:solidFill>
                  <a:srgbClr val="008000"/>
                </a:solidFill>
              </a:rPr>
              <a:t>X</a:t>
            </a:r>
            <a:r>
              <a:rPr lang="en-US" sz="2400" dirty="0" smtClean="0">
                <a:solidFill>
                  <a:srgbClr val="008000"/>
                </a:solidFill>
              </a:rPr>
              <a:t>  LHN: 1</a:t>
            </a:r>
          </a:p>
          <a:p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481263" y="2420068"/>
            <a:ext cx="1316617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GCV:7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3" name="Rounded Rectangle 22"/>
          <p:cNvSpPr>
            <a:spLocks/>
          </p:cNvSpPr>
          <p:nvPr/>
        </p:nvSpPr>
        <p:spPr>
          <a:xfrm>
            <a:off x="3538966" y="2937317"/>
            <a:ext cx="2785634" cy="13493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[2 LHN: 1]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[3 LHN: 1]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[3 LHN: 2]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5" name="Rounded Rectangle 24"/>
          <p:cNvSpPr>
            <a:spLocks/>
          </p:cNvSpPr>
          <p:nvPr/>
        </p:nvSpPr>
        <p:spPr>
          <a:xfrm>
            <a:off x="3581400" y="4724401"/>
            <a:ext cx="2743200" cy="13810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[3 LHN: 1]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[X LHN: 1]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[X LHN: 3]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1" name="Rounded Rectangle 30"/>
          <p:cNvSpPr>
            <a:spLocks/>
          </p:cNvSpPr>
          <p:nvPr/>
        </p:nvSpPr>
        <p:spPr>
          <a:xfrm>
            <a:off x="3538966" y="2438401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GCV:6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2" name="Rounded Rectangle 31"/>
          <p:cNvSpPr>
            <a:spLocks/>
          </p:cNvSpPr>
          <p:nvPr/>
        </p:nvSpPr>
        <p:spPr>
          <a:xfrm>
            <a:off x="3615166" y="4267201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GCV:7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36" name="Rounded Rectangle 35"/>
          <p:cNvSpPr>
            <a:spLocks/>
          </p:cNvSpPr>
          <p:nvPr/>
        </p:nvSpPr>
        <p:spPr>
          <a:xfrm>
            <a:off x="7211918" y="2403916"/>
            <a:ext cx="1295400" cy="167639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 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INSERT 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V: C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LHN: 2</a:t>
            </a:r>
          </a:p>
        </p:txBody>
      </p:sp>
      <p:sp>
        <p:nvSpPr>
          <p:cNvPr id="37" name="Rounded Rectangle 36"/>
          <p:cNvSpPr>
            <a:spLocks/>
          </p:cNvSpPr>
          <p:nvPr/>
        </p:nvSpPr>
        <p:spPr>
          <a:xfrm>
            <a:off x="7211918" y="1946716"/>
            <a:ext cx="1109234" cy="47553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Delta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2" name="Rounded Rectangle 21"/>
          <p:cNvSpPr>
            <a:spLocks/>
          </p:cNvSpPr>
          <p:nvPr/>
        </p:nvSpPr>
        <p:spPr>
          <a:xfrm>
            <a:off x="481263" y="1944536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9" name="Rounded Rectangle 38"/>
          <p:cNvSpPr>
            <a:spLocks/>
          </p:cNvSpPr>
          <p:nvPr/>
        </p:nvSpPr>
        <p:spPr>
          <a:xfrm>
            <a:off x="3547634" y="1981201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Bridge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2438400"/>
            <a:ext cx="513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ＭＳ ゴシック"/>
                <a:ea typeface="ＭＳ ゴシック"/>
                <a:cs typeface="ＭＳ ゴシック"/>
              </a:rPr>
              <a:t>-</a:t>
            </a:r>
            <a:endParaRPr lang="en-US" sz="6000" b="1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438400"/>
            <a:ext cx="513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890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27"/>
          <p:cNvSpPr>
            <a:spLocks/>
          </p:cNvSpPr>
          <p:nvPr/>
        </p:nvSpPr>
        <p:spPr>
          <a:xfrm>
            <a:off x="990600" y="2018688"/>
            <a:ext cx="6324600" cy="3696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40" name="Rounded Rectangle 39"/>
          <p:cNvSpPr>
            <a:spLocks/>
          </p:cNvSpPr>
          <p:nvPr/>
        </p:nvSpPr>
        <p:spPr>
          <a:xfrm>
            <a:off x="1447800" y="2209800"/>
            <a:ext cx="2514600" cy="33132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Agent: Result &amp; GC-WAIT</a:t>
            </a:r>
            <a:endParaRPr lang="en-US" dirty="0"/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1600142" y="2743200"/>
            <a:ext cx="1316617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GCV:5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2" name="Rounded Rectangle 21"/>
          <p:cNvSpPr>
            <a:spLocks/>
          </p:cNvSpPr>
          <p:nvPr/>
        </p:nvSpPr>
        <p:spPr>
          <a:xfrm>
            <a:off x="1600142" y="2286000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Result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8" name="Rounded Rectangle 17"/>
          <p:cNvSpPr>
            <a:spLocks/>
          </p:cNvSpPr>
          <p:nvPr/>
        </p:nvSpPr>
        <p:spPr>
          <a:xfrm>
            <a:off x="1631120" y="3276600"/>
            <a:ext cx="2057400" cy="2142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rgbClr val="BFBFBF"/>
                </a:solidFill>
              </a:rPr>
              <a:t>V: </a:t>
            </a:r>
            <a:r>
              <a:rPr lang="en-US" sz="2400" i="1" strike="sngStrike" dirty="0" smtClean="0">
                <a:solidFill>
                  <a:srgbClr val="BFBFBF"/>
                </a:solidFill>
                <a:uFillTx/>
              </a:rPr>
              <a:t>2</a:t>
            </a:r>
            <a:r>
              <a:rPr lang="en-US" sz="2400" dirty="0" smtClean="0">
                <a:solidFill>
                  <a:srgbClr val="BFBFBF"/>
                </a:solidFill>
                <a:uFillTx/>
              </a:rPr>
              <a:t>  LHN: 1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V: </a:t>
            </a:r>
            <a:r>
              <a:rPr lang="en-US" sz="2400" b="1" dirty="0" smtClean="0">
                <a:solidFill>
                  <a:srgbClr val="3366FF"/>
                </a:solidFill>
              </a:rPr>
              <a:t>C</a:t>
            </a:r>
            <a:r>
              <a:rPr lang="en-US" sz="2400" dirty="0" smtClean="0">
                <a:solidFill>
                  <a:srgbClr val="3366FF"/>
                </a:solidFill>
              </a:rPr>
              <a:t>  LHN: 2</a:t>
            </a:r>
          </a:p>
          <a:p>
            <a:r>
              <a:rPr lang="en-US" sz="2400" dirty="0" smtClean="0">
                <a:solidFill>
                  <a:srgbClr val="BFBFBF"/>
                </a:solidFill>
              </a:rPr>
              <a:t>V: </a:t>
            </a:r>
            <a:r>
              <a:rPr lang="en-US" sz="2400" i="1" strike="sngStrike" dirty="0" smtClean="0">
                <a:solidFill>
                  <a:srgbClr val="BFBFBF"/>
                </a:solidFill>
              </a:rPr>
              <a:t>3</a:t>
            </a:r>
            <a:r>
              <a:rPr lang="en-US" sz="2400" dirty="0" smtClean="0">
                <a:solidFill>
                  <a:srgbClr val="BFBFBF"/>
                </a:solidFill>
              </a:rPr>
              <a:t>  LHN: 2</a:t>
            </a:r>
          </a:p>
          <a:p>
            <a:r>
              <a:rPr lang="en-US" sz="2400" dirty="0">
                <a:solidFill>
                  <a:srgbClr val="008000"/>
                </a:solidFill>
              </a:rPr>
              <a:t>V: </a:t>
            </a:r>
            <a:r>
              <a:rPr lang="en-US" sz="2400" b="1" dirty="0">
                <a:solidFill>
                  <a:srgbClr val="008000"/>
                </a:solidFill>
              </a:rPr>
              <a:t>X</a:t>
            </a:r>
            <a:r>
              <a:rPr lang="en-US" sz="2400" dirty="0">
                <a:solidFill>
                  <a:srgbClr val="008000"/>
                </a:solidFill>
              </a:rPr>
              <a:t>  LHN: </a:t>
            </a:r>
            <a:r>
              <a:rPr lang="en-US" sz="2400" dirty="0" smtClean="0">
                <a:solidFill>
                  <a:srgbClr val="008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 useBgFill="1">
        <p:nvSpPr>
          <p:cNvPr id="19" name="Rounded Rectangle 18"/>
          <p:cNvSpPr>
            <a:spLocks/>
          </p:cNvSpPr>
          <p:nvPr/>
        </p:nvSpPr>
        <p:spPr>
          <a:xfrm>
            <a:off x="5105400" y="2286000"/>
            <a:ext cx="1905000" cy="30459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0" name="Rounded Rectangle 19"/>
          <p:cNvSpPr>
            <a:spLocks/>
          </p:cNvSpPr>
          <p:nvPr/>
        </p:nvSpPr>
        <p:spPr>
          <a:xfrm>
            <a:off x="5257800" y="3505200"/>
            <a:ext cx="1295400" cy="167639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 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INSERT 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V: C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LHN: 2</a:t>
            </a: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5257800" y="3048000"/>
            <a:ext cx="1109234" cy="47553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Delta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26" name="Rounded Rectangle 25"/>
          <p:cNvSpPr>
            <a:spLocks/>
          </p:cNvSpPr>
          <p:nvPr/>
        </p:nvSpPr>
        <p:spPr>
          <a:xfrm>
            <a:off x="5193631" y="2389745"/>
            <a:ext cx="1511968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GC-WAIT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43400" y="3040559"/>
            <a:ext cx="5135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ＭＳ ゴシック"/>
                <a:ea typeface="ＭＳ ゴシック"/>
                <a:cs typeface="ＭＳ ゴシック"/>
              </a:rPr>
              <a:t>&amp;</a:t>
            </a:r>
            <a:endParaRPr lang="en-US" sz="4400" dirty="0"/>
          </a:p>
        </p:txBody>
      </p:sp>
      <p:sp useBgFill="1">
        <p:nvSpPr>
          <p:cNvPr id="29" name="Rounded Rectangle 28"/>
          <p:cNvSpPr>
            <a:spLocks/>
          </p:cNvSpPr>
          <p:nvPr/>
        </p:nvSpPr>
        <p:spPr>
          <a:xfrm>
            <a:off x="1066800" y="1524000"/>
            <a:ext cx="1828800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10001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24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GC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being behind in GCV is </a:t>
            </a:r>
            <a:r>
              <a:rPr lang="en-US" dirty="0" smtClean="0"/>
              <a:t>OK (tons of </a:t>
            </a:r>
            <a:r>
              <a:rPr lang="en-US" dirty="0" err="1" smtClean="0"/>
              <a:t>PositionalMetadata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Central sends </a:t>
            </a:r>
            <a:r>
              <a:rPr lang="en-US" dirty="0" err="1" smtClean="0"/>
              <a:t>ReorderDeltas</a:t>
            </a:r>
            <a:r>
              <a:rPr lang="en-US" dirty="0" smtClean="0"/>
              <a:t> for </a:t>
            </a:r>
            <a:r>
              <a:rPr lang="en-US" dirty="0" err="1" smtClean="0"/>
              <a:t>AgentDeltas</a:t>
            </a:r>
            <a:r>
              <a:rPr lang="en-US" dirty="0" smtClean="0"/>
              <a:t> created while offline</a:t>
            </a:r>
          </a:p>
          <a:p>
            <a:r>
              <a:rPr lang="en-US" dirty="0" smtClean="0"/>
              <a:t>End GC-WAIT: use GC-Bridge to </a:t>
            </a:r>
            <a:r>
              <a:rPr lang="en-US" i="1" dirty="0" smtClean="0"/>
              <a:t>forward</a:t>
            </a:r>
            <a:r>
              <a:rPr lang="en-US" dirty="0" smtClean="0"/>
              <a:t> GCV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5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ounded Rectangle 39"/>
          <p:cNvSpPr>
            <a:spLocks/>
          </p:cNvSpPr>
          <p:nvPr/>
        </p:nvSpPr>
        <p:spPr>
          <a:xfrm>
            <a:off x="76200" y="1524000"/>
            <a:ext cx="2088378" cy="26505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 GC-WAIT: </a:t>
            </a:r>
            <a:r>
              <a:rPr lang="en-US" dirty="0" err="1" smtClean="0"/>
              <a:t>Result+Bridge+Reorder</a:t>
            </a:r>
            <a:endParaRPr lang="en-US" dirty="0"/>
          </a:p>
        </p:txBody>
      </p:sp>
      <p:sp useBgFill="1">
        <p:nvSpPr>
          <p:cNvPr id="21" name="Rounded Rectangle 20"/>
          <p:cNvSpPr>
            <a:spLocks/>
          </p:cNvSpPr>
          <p:nvPr/>
        </p:nvSpPr>
        <p:spPr>
          <a:xfrm>
            <a:off x="207383" y="1538204"/>
            <a:ext cx="1316617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GCV:5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8" name="Rounded Rectangle 17"/>
          <p:cNvSpPr>
            <a:spLocks/>
          </p:cNvSpPr>
          <p:nvPr/>
        </p:nvSpPr>
        <p:spPr>
          <a:xfrm>
            <a:off x="107178" y="2005186"/>
            <a:ext cx="2057400" cy="2142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V: </a:t>
            </a:r>
            <a:r>
              <a:rPr lang="en-US" sz="2400" i="1" strike="sngStrike" dirty="0" smtClean="0">
                <a:solidFill>
                  <a:schemeClr val="bg1">
                    <a:lumMod val="75000"/>
                  </a:schemeClr>
                </a:solidFill>
                <a:uFillTx/>
              </a:rPr>
              <a:t>2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uFillTx/>
              </a:rPr>
              <a:t>  LHN: 1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V: </a:t>
            </a:r>
            <a:r>
              <a:rPr lang="en-US" sz="2400" b="1" dirty="0" smtClean="0">
                <a:solidFill>
                  <a:srgbClr val="3366FF"/>
                </a:solidFill>
              </a:rPr>
              <a:t>C</a:t>
            </a:r>
            <a:r>
              <a:rPr lang="en-US" sz="2400" dirty="0" smtClean="0">
                <a:solidFill>
                  <a:srgbClr val="3366FF"/>
                </a:solidFill>
              </a:rPr>
              <a:t>  LHN: 2</a:t>
            </a:r>
          </a:p>
          <a:p>
            <a:r>
              <a:rPr lang="en-US" sz="2400" dirty="0" smtClean="0">
                <a:solidFill>
                  <a:srgbClr val="BFBFBF"/>
                </a:solidFill>
              </a:rPr>
              <a:t>V: </a:t>
            </a:r>
            <a:r>
              <a:rPr lang="en-US" sz="2400" i="1" strike="sngStrike" dirty="0" smtClean="0">
                <a:solidFill>
                  <a:srgbClr val="BFBFBF"/>
                </a:solidFill>
              </a:rPr>
              <a:t>3</a:t>
            </a:r>
            <a:r>
              <a:rPr lang="en-US" sz="2400" dirty="0" smtClean="0">
                <a:solidFill>
                  <a:srgbClr val="BFBFBF"/>
                </a:solidFill>
              </a:rPr>
              <a:t>  LHN: 2</a:t>
            </a:r>
          </a:p>
          <a:p>
            <a:r>
              <a:rPr lang="en-US" sz="2400" dirty="0">
                <a:solidFill>
                  <a:srgbClr val="008000"/>
                </a:solidFill>
              </a:rPr>
              <a:t>V: </a:t>
            </a:r>
            <a:r>
              <a:rPr lang="en-US" sz="2400" b="1" dirty="0">
                <a:solidFill>
                  <a:srgbClr val="008000"/>
                </a:solidFill>
              </a:rPr>
              <a:t>X</a:t>
            </a:r>
            <a:r>
              <a:rPr lang="en-US" sz="2400" dirty="0">
                <a:solidFill>
                  <a:srgbClr val="008000"/>
                </a:solidFill>
              </a:rPr>
              <a:t>  LHN: </a:t>
            </a:r>
            <a:r>
              <a:rPr lang="en-US" sz="2400" dirty="0" smtClean="0">
                <a:solidFill>
                  <a:srgbClr val="008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 useBgFill="1">
        <p:nvSpPr>
          <p:cNvPr id="12" name="Rounded Rectangle 11"/>
          <p:cNvSpPr>
            <a:spLocks/>
          </p:cNvSpPr>
          <p:nvPr/>
        </p:nvSpPr>
        <p:spPr>
          <a:xfrm>
            <a:off x="2853166" y="1438330"/>
            <a:ext cx="2785634" cy="42766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3" name="Rounded Rectangle 12"/>
          <p:cNvSpPr>
            <a:spLocks/>
          </p:cNvSpPr>
          <p:nvPr/>
        </p:nvSpPr>
        <p:spPr>
          <a:xfrm>
            <a:off x="2853166" y="2546847"/>
            <a:ext cx="2785634" cy="13493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[2 LHN: 1]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[3 LHN: 1]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[3 LHN: 2]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4" name="Rounded Rectangle 13"/>
          <p:cNvSpPr>
            <a:spLocks/>
          </p:cNvSpPr>
          <p:nvPr/>
        </p:nvSpPr>
        <p:spPr>
          <a:xfrm>
            <a:off x="2895600" y="4333931"/>
            <a:ext cx="2743200" cy="13810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uFillTx/>
              </a:rPr>
              <a:t>Remove: [3 LHN: 1]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Reorder: [X LHN: 1]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[X LHN: 3]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5" name="Rounded Rectangle 14"/>
          <p:cNvSpPr>
            <a:spLocks/>
          </p:cNvSpPr>
          <p:nvPr/>
        </p:nvSpPr>
        <p:spPr>
          <a:xfrm>
            <a:off x="2853166" y="2047931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GCV:6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6" name="Rounded Rectangle 15"/>
          <p:cNvSpPr>
            <a:spLocks/>
          </p:cNvSpPr>
          <p:nvPr/>
        </p:nvSpPr>
        <p:spPr>
          <a:xfrm>
            <a:off x="2929366" y="3876731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GCV:7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2861834" y="1447800"/>
            <a:ext cx="1109234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Bridge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58622" y="2047930"/>
            <a:ext cx="513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6000" b="1" dirty="0"/>
          </a:p>
        </p:txBody>
      </p:sp>
      <p:sp>
        <p:nvSpPr>
          <p:cNvPr id="30" name="Rectangle 29"/>
          <p:cNvSpPr/>
          <p:nvPr/>
        </p:nvSpPr>
        <p:spPr>
          <a:xfrm>
            <a:off x="2209800" y="2124130"/>
            <a:ext cx="513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6000" b="1" dirty="0"/>
          </a:p>
        </p:txBody>
      </p:sp>
      <p:sp useBgFill="1">
        <p:nvSpPr>
          <p:cNvPr id="35" name="Rounded Rectangle 34"/>
          <p:cNvSpPr>
            <a:spLocks/>
          </p:cNvSpPr>
          <p:nvPr/>
        </p:nvSpPr>
        <p:spPr>
          <a:xfrm>
            <a:off x="6522222" y="4419600"/>
            <a:ext cx="2088378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36" name="Rounded Rectangle 35"/>
          <p:cNvSpPr>
            <a:spLocks/>
          </p:cNvSpPr>
          <p:nvPr/>
        </p:nvSpPr>
        <p:spPr>
          <a:xfrm>
            <a:off x="6292630" y="1666930"/>
            <a:ext cx="2775170" cy="15056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37" name="Rounded Rectangle 36"/>
          <p:cNvSpPr>
            <a:spLocks/>
          </p:cNvSpPr>
          <p:nvPr/>
        </p:nvSpPr>
        <p:spPr>
          <a:xfrm>
            <a:off x="6324600" y="2253465"/>
            <a:ext cx="2743200" cy="9191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Reorder: [</a:t>
            </a:r>
            <a:r>
              <a:rPr lang="en-US" sz="2400" dirty="0" smtClean="0">
                <a:solidFill>
                  <a:srgbClr val="3366FF"/>
                </a:solidFill>
              </a:rPr>
              <a:t>C LHN: 1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Undo:      [C LHN: 2]</a:t>
            </a:r>
            <a:endParaRPr lang="en-US" sz="2400" dirty="0">
              <a:solidFill>
                <a:srgbClr val="FF0000"/>
              </a:solidFill>
              <a:uFillTx/>
            </a:endParaRPr>
          </a:p>
        </p:txBody>
      </p:sp>
      <p:sp>
        <p:nvSpPr>
          <p:cNvPr id="38" name="Rounded Rectangle 37"/>
          <p:cNvSpPr>
            <a:spLocks/>
          </p:cNvSpPr>
          <p:nvPr/>
        </p:nvSpPr>
        <p:spPr>
          <a:xfrm>
            <a:off x="6301988" y="1782666"/>
            <a:ext cx="1261634" cy="47553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Reorder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82622" y="3429000"/>
            <a:ext cx="513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6000" b="1" dirty="0"/>
          </a:p>
        </p:txBody>
      </p:sp>
      <p:sp useBgFill="1">
        <p:nvSpPr>
          <p:cNvPr id="41" name="Rounded Rectangle 40"/>
          <p:cNvSpPr>
            <a:spLocks/>
          </p:cNvSpPr>
          <p:nvPr/>
        </p:nvSpPr>
        <p:spPr>
          <a:xfrm>
            <a:off x="6623822" y="4495800"/>
            <a:ext cx="1072378" cy="4755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GCV:7</a:t>
            </a:r>
            <a:endParaRPr lang="en-US" sz="2400" b="1" dirty="0">
              <a:solidFill>
                <a:srgbClr val="FF0000"/>
              </a:solidFill>
              <a:uFillTx/>
            </a:endParaRPr>
          </a:p>
        </p:txBody>
      </p:sp>
      <p:sp useBgFill="1">
        <p:nvSpPr>
          <p:cNvPr id="42" name="Rounded Rectangle 41"/>
          <p:cNvSpPr>
            <a:spLocks/>
          </p:cNvSpPr>
          <p:nvPr/>
        </p:nvSpPr>
        <p:spPr>
          <a:xfrm>
            <a:off x="6522222" y="5020649"/>
            <a:ext cx="2057400" cy="12277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V: 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 LHN: </a:t>
            </a:r>
            <a:r>
              <a:rPr lang="en-US" sz="2400" dirty="0" smtClean="0">
                <a:solidFill>
                  <a:schemeClr val="tx1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dirty="0" smtClean="0">
                <a:solidFill>
                  <a:srgbClr val="3366FF"/>
                </a:solidFill>
              </a:rPr>
              <a:t>V: </a:t>
            </a:r>
            <a:r>
              <a:rPr lang="en-US" sz="2400" b="1" dirty="0" smtClean="0">
                <a:solidFill>
                  <a:srgbClr val="3366FF"/>
                </a:solidFill>
              </a:rPr>
              <a:t>C</a:t>
            </a:r>
            <a:r>
              <a:rPr lang="en-US" sz="2400" dirty="0" smtClean="0">
                <a:solidFill>
                  <a:srgbClr val="3366FF"/>
                </a:solidFill>
              </a:rPr>
              <a:t>  LHN: 1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V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b="1" dirty="0">
                <a:solidFill>
                  <a:srgbClr val="008000"/>
                </a:solidFill>
              </a:rPr>
              <a:t>X</a:t>
            </a:r>
            <a:r>
              <a:rPr lang="en-US" sz="2400" dirty="0">
                <a:solidFill>
                  <a:srgbClr val="008000"/>
                </a:solidFill>
              </a:rPr>
              <a:t>  LHN: 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endParaRPr lang="en-US" sz="2400" dirty="0" smtClean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743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Deltas are sent system-wide to all Subscribers w/ no checks (think targeted broadcast)</a:t>
            </a:r>
          </a:p>
          <a:p>
            <a:r>
              <a:rPr lang="en-US" dirty="0" smtClean="0"/>
              <a:t>Minimal latency in replication</a:t>
            </a:r>
          </a:p>
          <a:p>
            <a:r>
              <a:rPr lang="en-US" dirty="0" smtClean="0"/>
              <a:t>Made possible via CRDT algorithms</a:t>
            </a:r>
          </a:p>
          <a:p>
            <a:r>
              <a:rPr lang="en-US" dirty="0" smtClean="0"/>
              <a:t>Agent to agent replication is p2p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2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Interesting Stuff </a:t>
            </a:r>
            <a:r>
              <a:rPr lang="en-US" smtClean="0">
                <a:sym typeface="Wingdings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7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Datanet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Datanet CRDTs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uFillTx/>
                <a:latin typeface="Arial"/>
                <a:cs typeface="Arial"/>
              </a:rPr>
              <a:t>Datanet supports </a:t>
            </a:r>
            <a:r>
              <a:rPr lang="en-US" sz="3600" b="1" dirty="0" smtClean="0">
                <a:uFillTx/>
                <a:latin typeface="Arial"/>
                <a:cs typeface="Arial"/>
              </a:rPr>
              <a:t>ONLY</a:t>
            </a:r>
            <a:r>
              <a:rPr lang="en-US" sz="3600" dirty="0" smtClean="0">
                <a:uFillTx/>
                <a:latin typeface="Arial"/>
                <a:cs typeface="Arial"/>
              </a:rPr>
              <a:t> CRDTs</a:t>
            </a:r>
          </a:p>
          <a:p>
            <a:r>
              <a:rPr lang="en-US" sz="3600" dirty="0" smtClean="0">
                <a:latin typeface="Arial"/>
                <a:cs typeface="Arial"/>
              </a:rPr>
              <a:t>CRDT </a:t>
            </a:r>
            <a:r>
              <a:rPr lang="en-US" sz="3600" dirty="0" smtClean="0">
                <a:uFillTx/>
                <a:latin typeface="Arial"/>
                <a:cs typeface="Arial"/>
              </a:rPr>
              <a:t>Building Blocks: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>
                <a:uFillTx/>
                <a:latin typeface="Arial"/>
                <a:cs typeface="Arial"/>
              </a:rPr>
              <a:t>Key-Value</a:t>
            </a:r>
          </a:p>
          <a:p>
            <a:pPr marL="971550" lvl="1" indent="-514350">
              <a:buAutoNum type="arabicParenR"/>
            </a:pPr>
            <a:r>
              <a:rPr lang="en-US" dirty="0" smtClean="0">
                <a:latin typeface="Arial"/>
                <a:cs typeface="Arial"/>
              </a:rPr>
              <a:t>Key-Sequence</a:t>
            </a:r>
          </a:p>
        </p:txBody>
      </p:sp>
    </p:spTree>
    <p:extLst>
      <p:ext uri="{BB962C8B-B14F-4D97-AF65-F5344CB8AC3E}">
        <p14:creationId xmlns:p14="http://schemas.microsoft.com/office/powerpoint/2010/main" val="367118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 Access Privileges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uFillTx/>
                <a:latin typeface="Arial"/>
                <a:cs typeface="Arial"/>
              </a:rPr>
              <a:t>Data stored in documents</a:t>
            </a:r>
          </a:p>
          <a:p>
            <a:r>
              <a:rPr lang="en-US" sz="3600" dirty="0" smtClean="0">
                <a:latin typeface="Arial"/>
                <a:cs typeface="Arial"/>
              </a:rPr>
              <a:t>Documents specify a channel</a:t>
            </a:r>
          </a:p>
          <a:p>
            <a:r>
              <a:rPr lang="en-US" sz="3600" dirty="0" smtClean="0">
                <a:latin typeface="Arial"/>
                <a:cs typeface="Arial"/>
              </a:rPr>
              <a:t>Users R/W privileges on channels</a:t>
            </a:r>
          </a:p>
        </p:txBody>
      </p:sp>
    </p:spTree>
    <p:extLst>
      <p:ext uri="{BB962C8B-B14F-4D97-AF65-F5344CB8AC3E}">
        <p14:creationId xmlns:p14="http://schemas.microsoft.com/office/powerpoint/2010/main" val="238035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Caching Replication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  <a:latin typeface="Arial"/>
                <a:cs typeface="Arial"/>
              </a:rPr>
              <a:t>Documents contain data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Agents cache Documents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Datanet insures all modifications (Datanet-wide) to Documents cached on an Agent are replicated to the Agent</a:t>
            </a:r>
            <a:endParaRPr lang="en-US" dirty="0"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Pub/Sub Replication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Users stationed on Agents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Documents specify channel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Users subscribe to channel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Datanet insures all modifications to Documents in channels User is subscribed to are replicated to all Agents where User is stationed</a:t>
            </a:r>
            <a:endParaRPr lang="en-US" dirty="0"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53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3"/>
          <p:cNvSpPr>
            <a:spLocks/>
          </p:cNvSpPr>
          <p:nvPr/>
        </p:nvSpPr>
        <p:spPr>
          <a:xfrm>
            <a:off x="4572000" y="3398962"/>
            <a:ext cx="2590800" cy="9868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uFillTx/>
              </a:rPr>
              <a:t>Datanet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1371603" y="2667000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Cache Replication Flow</a:t>
            </a:r>
            <a:endParaRPr lang="en-US" dirty="0">
              <a:uFillTx/>
            </a:endParaRPr>
          </a:p>
        </p:txBody>
      </p:sp>
      <p:sp useBgFill="1">
        <p:nvSpPr>
          <p:cNvPr id="4" name="Rounded Rectangle 3"/>
          <p:cNvSpPr>
            <a:spLocks/>
          </p:cNvSpPr>
          <p:nvPr/>
        </p:nvSpPr>
        <p:spPr>
          <a:xfrm>
            <a:off x="1905002" y="3190703"/>
            <a:ext cx="1003559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DocX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Right Arrow 28"/>
          <p:cNvSpPr>
            <a:spLocks/>
          </p:cNvSpPr>
          <p:nvPr/>
        </p:nvSpPr>
        <p:spPr>
          <a:xfrm rot="11059998" flipH="1">
            <a:off x="2919561" y="3526802"/>
            <a:ext cx="204120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ounded Rectangle 30"/>
          <p:cNvSpPr>
            <a:spLocks/>
          </p:cNvSpPr>
          <p:nvPr/>
        </p:nvSpPr>
        <p:spPr>
          <a:xfrm>
            <a:off x="1371602" y="3972272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457200" y="1305886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uFillTx/>
                <a:latin typeface="Arial"/>
                <a:cs typeface="Arial"/>
              </a:rPr>
              <a:t>UserA</a:t>
            </a:r>
            <a:r>
              <a:rPr lang="en-US" sz="2400" dirty="0" smtClean="0">
                <a:uFillTx/>
                <a:latin typeface="Arial"/>
                <a:cs typeface="Arial"/>
              </a:rPr>
              <a:t> modifies </a:t>
            </a:r>
            <a:r>
              <a:rPr lang="en-US" sz="2400" dirty="0" err="1" smtClean="0">
                <a:uFillTx/>
                <a:latin typeface="Arial"/>
                <a:cs typeface="Arial"/>
              </a:rPr>
              <a:t>DocumentX</a:t>
            </a:r>
            <a:r>
              <a:rPr lang="en-US" sz="2400" dirty="0" smtClean="0">
                <a:uFillTx/>
                <a:latin typeface="Arial"/>
                <a:cs typeface="Arial"/>
              </a:rPr>
              <a:t> on </a:t>
            </a:r>
            <a:r>
              <a:rPr lang="en-US" sz="2400" dirty="0" smtClean="0">
                <a:latin typeface="Arial"/>
                <a:cs typeface="Arial"/>
              </a:rPr>
              <a:t>Agent</a:t>
            </a:r>
            <a:r>
              <a:rPr lang="en-US" sz="2400" dirty="0" smtClean="0">
                <a:uFillTx/>
                <a:latin typeface="Arial"/>
                <a:cs typeface="Arial"/>
              </a:rPr>
              <a:t>1</a:t>
            </a:r>
          </a:p>
          <a:p>
            <a:r>
              <a:rPr lang="en-US" sz="2400" dirty="0" smtClean="0">
                <a:uFillTx/>
                <a:latin typeface="Arial"/>
                <a:cs typeface="Arial"/>
              </a:rPr>
              <a:t>Modification travels to Agent2 (also caching </a:t>
            </a:r>
            <a:r>
              <a:rPr lang="en-US" sz="2400" dirty="0" err="1" smtClean="0">
                <a:uFillTx/>
                <a:latin typeface="Arial"/>
                <a:cs typeface="Arial"/>
              </a:rPr>
              <a:t>DocumentX</a:t>
            </a:r>
            <a:r>
              <a:rPr lang="en-US" sz="2400" dirty="0" smtClean="0">
                <a:uFillTx/>
                <a:latin typeface="Arial"/>
                <a:cs typeface="Arial"/>
              </a:rPr>
              <a:t>)</a:t>
            </a:r>
            <a:endParaRPr lang="en-US" sz="2400" dirty="0">
              <a:uFillTx/>
              <a:latin typeface="Arial"/>
              <a:cs typeface="Arial"/>
            </a:endParaRPr>
          </a:p>
        </p:txBody>
      </p:sp>
      <p:sp useBgFill="1">
        <p:nvSpPr>
          <p:cNvPr id="12" name="Rounded Rectangle 11"/>
          <p:cNvSpPr>
            <a:spLocks/>
          </p:cNvSpPr>
          <p:nvPr/>
        </p:nvSpPr>
        <p:spPr>
          <a:xfrm>
            <a:off x="1905002" y="4503690"/>
            <a:ext cx="1003559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DocX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49" name="Right Arrow 48"/>
          <p:cNvSpPr>
            <a:spLocks/>
          </p:cNvSpPr>
          <p:nvPr/>
        </p:nvSpPr>
        <p:spPr>
          <a:xfrm rot="9982541">
            <a:off x="2738918" y="4125326"/>
            <a:ext cx="2227152" cy="288866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3"/>
          <p:cNvSpPr>
            <a:spLocks/>
          </p:cNvSpPr>
          <p:nvPr/>
        </p:nvSpPr>
        <p:spPr>
          <a:xfrm>
            <a:off x="3276600" y="3204186"/>
            <a:ext cx="2647920" cy="2290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uFillTx/>
              </a:rPr>
              <a:t>Datanet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54" name="Rounded Rectangle 53"/>
          <p:cNvSpPr>
            <a:spLocks/>
          </p:cNvSpPr>
          <p:nvPr/>
        </p:nvSpPr>
        <p:spPr>
          <a:xfrm>
            <a:off x="3505200" y="4687620"/>
            <a:ext cx="2209800" cy="5100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Channel 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304803" y="2735310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uFillTx/>
              </a:rPr>
              <a:t>PubSub</a:t>
            </a:r>
            <a:r>
              <a:rPr lang="en-US" dirty="0" smtClean="0">
                <a:uFillTx/>
              </a:rPr>
              <a:t> Replication</a:t>
            </a:r>
            <a:endParaRPr lang="en-US" dirty="0">
              <a:uFillTx/>
            </a:endParaRPr>
          </a:p>
        </p:txBody>
      </p:sp>
      <p:sp useBgFill="1">
        <p:nvSpPr>
          <p:cNvPr id="4" name="Rounded Rectangle 3"/>
          <p:cNvSpPr>
            <a:spLocks/>
          </p:cNvSpPr>
          <p:nvPr/>
        </p:nvSpPr>
        <p:spPr>
          <a:xfrm>
            <a:off x="838202" y="3259013"/>
            <a:ext cx="1003559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UserA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Right Arrow 28"/>
          <p:cNvSpPr>
            <a:spLocks/>
          </p:cNvSpPr>
          <p:nvPr/>
        </p:nvSpPr>
        <p:spPr>
          <a:xfrm rot="11059998" flipH="1">
            <a:off x="1852225" y="3537924"/>
            <a:ext cx="1667341" cy="317194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ounded Rectangle 30"/>
          <p:cNvSpPr>
            <a:spLocks/>
          </p:cNvSpPr>
          <p:nvPr/>
        </p:nvSpPr>
        <p:spPr>
          <a:xfrm>
            <a:off x="304802" y="4040582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2" name="Rounded Rectangle 31"/>
          <p:cNvSpPr>
            <a:spLocks/>
          </p:cNvSpPr>
          <p:nvPr/>
        </p:nvSpPr>
        <p:spPr>
          <a:xfrm>
            <a:off x="838201" y="4564285"/>
            <a:ext cx="1003560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UserA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3" name="Rounded Rectangle 32"/>
          <p:cNvSpPr>
            <a:spLocks/>
          </p:cNvSpPr>
          <p:nvPr/>
        </p:nvSpPr>
        <p:spPr>
          <a:xfrm>
            <a:off x="304801" y="5310924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3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4" name="Rounded Rectangle 33"/>
          <p:cNvSpPr>
            <a:spLocks/>
          </p:cNvSpPr>
          <p:nvPr/>
        </p:nvSpPr>
        <p:spPr>
          <a:xfrm>
            <a:off x="838200" y="5834627"/>
            <a:ext cx="1003561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UserA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5" name="Rounded Rectangle 34"/>
          <p:cNvSpPr>
            <a:spLocks/>
          </p:cNvSpPr>
          <p:nvPr/>
        </p:nvSpPr>
        <p:spPr>
          <a:xfrm>
            <a:off x="7010402" y="2680483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6" name="Rounded Rectangle 35"/>
          <p:cNvSpPr>
            <a:spLocks/>
          </p:cNvSpPr>
          <p:nvPr/>
        </p:nvSpPr>
        <p:spPr>
          <a:xfrm>
            <a:off x="7543801" y="3204186"/>
            <a:ext cx="1066800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UserB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9" name="Rounded Rectangle 38"/>
          <p:cNvSpPr>
            <a:spLocks/>
          </p:cNvSpPr>
          <p:nvPr/>
        </p:nvSpPr>
        <p:spPr>
          <a:xfrm>
            <a:off x="7010400" y="5256097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40" name="Rounded Rectangle 39"/>
          <p:cNvSpPr>
            <a:spLocks/>
          </p:cNvSpPr>
          <p:nvPr/>
        </p:nvSpPr>
        <p:spPr>
          <a:xfrm>
            <a:off x="7543799" y="5779800"/>
            <a:ext cx="1066800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UserB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43" name="Right Arrow 42"/>
          <p:cNvSpPr>
            <a:spLocks/>
          </p:cNvSpPr>
          <p:nvPr/>
        </p:nvSpPr>
        <p:spPr>
          <a:xfrm rot="19573497">
            <a:off x="5854385" y="4103071"/>
            <a:ext cx="178262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ight Arrow 45"/>
          <p:cNvSpPr>
            <a:spLocks/>
          </p:cNvSpPr>
          <p:nvPr/>
        </p:nvSpPr>
        <p:spPr>
          <a:xfrm rot="7944320">
            <a:off x="1754963" y="5198581"/>
            <a:ext cx="1576548" cy="288865"/>
          </a:xfrm>
          <a:prstGeom prst="rightArrow">
            <a:avLst>
              <a:gd name="adj1" fmla="val 41713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ight Arrow 46"/>
          <p:cNvSpPr>
            <a:spLocks/>
          </p:cNvSpPr>
          <p:nvPr/>
        </p:nvSpPr>
        <p:spPr>
          <a:xfrm rot="10800000">
            <a:off x="1905001" y="4611946"/>
            <a:ext cx="114299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ight Arrow 48"/>
          <p:cNvSpPr>
            <a:spLocks/>
          </p:cNvSpPr>
          <p:nvPr/>
        </p:nvSpPr>
        <p:spPr>
          <a:xfrm rot="10800000">
            <a:off x="3048000" y="4611945"/>
            <a:ext cx="29989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ight Arrow 50"/>
          <p:cNvSpPr>
            <a:spLocks/>
          </p:cNvSpPr>
          <p:nvPr/>
        </p:nvSpPr>
        <p:spPr>
          <a:xfrm>
            <a:off x="4081419" y="4603979"/>
            <a:ext cx="196555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ight Arrow 51"/>
          <p:cNvSpPr>
            <a:spLocks/>
          </p:cNvSpPr>
          <p:nvPr/>
        </p:nvSpPr>
        <p:spPr>
          <a:xfrm rot="2074194">
            <a:off x="5874137" y="4971540"/>
            <a:ext cx="135737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ight Arrow 52"/>
          <p:cNvSpPr>
            <a:spLocks/>
          </p:cNvSpPr>
          <p:nvPr/>
        </p:nvSpPr>
        <p:spPr>
          <a:xfrm rot="5400000">
            <a:off x="4316714" y="4219669"/>
            <a:ext cx="647037" cy="288866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TextBox 54"/>
          <p:cNvSpPr txBox="1">
            <a:spLocks/>
          </p:cNvSpPr>
          <p:nvPr/>
        </p:nvSpPr>
        <p:spPr>
          <a:xfrm>
            <a:off x="457200" y="1305886"/>
            <a:ext cx="838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uFillTx/>
                <a:latin typeface="Arial"/>
                <a:cs typeface="Arial"/>
              </a:rPr>
              <a:t>UserA</a:t>
            </a:r>
            <a:r>
              <a:rPr lang="en-US" sz="2400" dirty="0" smtClean="0">
                <a:uFillTx/>
                <a:latin typeface="Arial"/>
                <a:cs typeface="Arial"/>
              </a:rPr>
              <a:t> modifies Document w/ Channel=1 on Agent</a:t>
            </a:r>
            <a:r>
              <a:rPr lang="en-US" sz="2400" dirty="0" smtClean="0">
                <a:latin typeface="Arial"/>
                <a:cs typeface="Arial"/>
              </a:rPr>
              <a:t>1</a:t>
            </a:r>
            <a:endParaRPr lang="en-US" sz="2400" dirty="0" smtClean="0">
              <a:uFillTx/>
              <a:latin typeface="Arial"/>
              <a:cs typeface="Arial"/>
            </a:endParaRPr>
          </a:p>
          <a:p>
            <a:r>
              <a:rPr lang="en-US" sz="2400" dirty="0" smtClean="0">
                <a:uFillTx/>
                <a:latin typeface="Arial"/>
                <a:cs typeface="Arial"/>
              </a:rPr>
              <a:t>Modification travels to </a:t>
            </a:r>
            <a:r>
              <a:rPr lang="en-US" sz="2400" dirty="0" smtClean="0">
                <a:latin typeface="Arial"/>
                <a:cs typeface="Arial"/>
              </a:rPr>
              <a:t>all Agents (2&amp;3) stationing </a:t>
            </a:r>
            <a:r>
              <a:rPr lang="en-US" sz="2400" dirty="0" err="1" smtClean="0">
                <a:latin typeface="Arial"/>
                <a:cs typeface="Arial"/>
              </a:rPr>
              <a:t>UserA</a:t>
            </a:r>
            <a:endParaRPr lang="en-US" sz="2400" dirty="0" smtClean="0">
              <a:uFillTx/>
              <a:latin typeface="Arial"/>
              <a:cs typeface="Arial"/>
            </a:endParaRPr>
          </a:p>
          <a:p>
            <a:r>
              <a:rPr lang="en-US" sz="2400" dirty="0" err="1" smtClean="0">
                <a:uFillTx/>
                <a:latin typeface="Arial"/>
                <a:cs typeface="Arial"/>
              </a:rPr>
              <a:t>UserB</a:t>
            </a:r>
            <a:r>
              <a:rPr lang="en-US" sz="2400" dirty="0" smtClean="0">
                <a:uFillTx/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(s</a:t>
            </a:r>
            <a:r>
              <a:rPr lang="en-US" sz="2400" dirty="0" smtClean="0">
                <a:uFillTx/>
                <a:latin typeface="Arial"/>
                <a:cs typeface="Arial"/>
              </a:rPr>
              <a:t>ubscribed to Channel1) also receives the updates</a:t>
            </a:r>
            <a:endParaRPr lang="en-US" sz="2400" dirty="0"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0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Agent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Agent resides on App-server, in browser, or in a mobile app</a:t>
            </a:r>
            <a:endParaRPr lang="en-US" dirty="0">
              <a:uFillTx/>
              <a:latin typeface="Arial"/>
              <a:cs typeface="Arial"/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590800" y="3657600"/>
            <a:ext cx="2783931" cy="1640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0" name="Can 9"/>
          <p:cNvSpPr>
            <a:spLocks/>
          </p:cNvSpPr>
          <p:nvPr/>
        </p:nvSpPr>
        <p:spPr>
          <a:xfrm>
            <a:off x="4241500" y="4460289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088409" y="3660205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uFillTx/>
              </a:rPr>
              <a:t>HTTPS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Client -&gt; Agent</a:t>
            </a:r>
            <a:endParaRPr lang="en-US" dirty="0">
              <a:uFillTx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57200" y="1417638"/>
            <a:ext cx="838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uFillTx/>
                <a:latin typeface="Arial"/>
                <a:cs typeface="Arial"/>
              </a:rPr>
              <a:t>Client libraries call into Agent to read/write data</a:t>
            </a:r>
            <a:endParaRPr lang="en-US" sz="24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uFillTx/>
                <a:latin typeface="Arial"/>
                <a:cs typeface="Arial"/>
              </a:rPr>
              <a:t>Agent has embedded DB (LMDB), communicates to Central via HTTPS</a:t>
            </a:r>
            <a:endParaRPr lang="en-US" sz="2400" dirty="0">
              <a:uFillTx/>
              <a:latin typeface="Arial"/>
              <a:cs typeface="Arial"/>
            </a:endParaRPr>
          </a:p>
        </p:txBody>
      </p:sp>
      <p:sp>
        <p:nvSpPr>
          <p:cNvPr id="20" name="Rounded Rectangle 19"/>
          <p:cNvSpPr>
            <a:spLocks/>
          </p:cNvSpPr>
          <p:nvPr/>
        </p:nvSpPr>
        <p:spPr>
          <a:xfrm>
            <a:off x="4318149" y="3379116"/>
            <a:ext cx="3810000" cy="220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Can 20"/>
          <p:cNvSpPr>
            <a:spLocks/>
          </p:cNvSpPr>
          <p:nvPr/>
        </p:nvSpPr>
        <p:spPr>
          <a:xfrm>
            <a:off x="6045499" y="4662732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4318149" y="4685993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>
              <a:uFillTx/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6101470" y="3379116"/>
            <a:ext cx="983325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25" name="Rounded Rectangle 24"/>
          <p:cNvSpPr>
            <a:spLocks/>
          </p:cNvSpPr>
          <p:nvPr/>
        </p:nvSpPr>
        <p:spPr>
          <a:xfrm>
            <a:off x="1143000" y="4189597"/>
            <a:ext cx="2743200" cy="11011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2742631" y="4740411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uFillTx/>
              </a:rPr>
              <a:t>Lua</a:t>
            </a:r>
            <a:endParaRPr lang="en-US" dirty="0">
              <a:uFillTx/>
            </a:endParaRPr>
          </a:p>
        </p:txBody>
      </p:sp>
      <p:sp>
        <p:nvSpPr>
          <p:cNvPr id="27" name="Right Arrow 26"/>
          <p:cNvSpPr>
            <a:spLocks/>
          </p:cNvSpPr>
          <p:nvPr/>
        </p:nvSpPr>
        <p:spPr>
          <a:xfrm>
            <a:off x="3509062" y="4740411"/>
            <a:ext cx="80908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>
            <a:spLocks/>
          </p:cNvSpPr>
          <p:nvPr/>
        </p:nvSpPr>
        <p:spPr>
          <a:xfrm rot="19834027">
            <a:off x="4986922" y="4090143"/>
            <a:ext cx="1628593" cy="323762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ight Arrow 28"/>
          <p:cNvSpPr>
            <a:spLocks/>
          </p:cNvSpPr>
          <p:nvPr/>
        </p:nvSpPr>
        <p:spPr>
          <a:xfrm>
            <a:off x="5222779" y="4662732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>
            <a:spLocks/>
          </p:cNvSpPr>
          <p:nvPr/>
        </p:nvSpPr>
        <p:spPr>
          <a:xfrm>
            <a:off x="2178206" y="1767551"/>
            <a:ext cx="4589555" cy="27357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Client -&gt; Agent -&gt; DC</a:t>
            </a:r>
            <a:endParaRPr lang="en-US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5013719" y="4471459"/>
            <a:ext cx="3810000" cy="220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6741069" y="5755075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013719" y="5778336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852319" y="4471459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5757734" y="5307505"/>
            <a:ext cx="2476704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5918349" y="5755075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Box 28"/>
          <p:cNvSpPr txBox="1">
            <a:spLocks/>
          </p:cNvSpPr>
          <p:nvPr/>
        </p:nvSpPr>
        <p:spPr>
          <a:xfrm>
            <a:off x="457200" y="130588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  <a:latin typeface="Arial"/>
                <a:cs typeface="Arial"/>
              </a:rPr>
              <a:t>Agent forwards Delta to </a:t>
            </a:r>
            <a:r>
              <a:rPr lang="en-US" sz="2400" dirty="0" err="1" smtClean="0">
                <a:uFillTx/>
                <a:latin typeface="Arial"/>
                <a:cs typeface="Arial"/>
              </a:rPr>
              <a:t>DataCenterCluster</a:t>
            </a:r>
            <a:endParaRPr lang="en-US" sz="2400" dirty="0">
              <a:uFillTx/>
              <a:latin typeface="Arial"/>
              <a:cs typeface="Arial"/>
            </a:endParaRPr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2407164" y="5136559"/>
            <a:ext cx="1991662" cy="12465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3494195" y="5877859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Lua</a:t>
            </a:r>
            <a:endParaRPr lang="en-US" dirty="0">
              <a:uFillTx/>
            </a:endParaRPr>
          </a:p>
        </p:txBody>
      </p:sp>
      <p:sp useBgFill="1">
        <p:nvSpPr>
          <p:cNvPr id="19" name="Rounded Rectangle 18"/>
          <p:cNvSpPr>
            <a:spLocks/>
          </p:cNvSpPr>
          <p:nvPr/>
        </p:nvSpPr>
        <p:spPr>
          <a:xfrm>
            <a:off x="3206443" y="2125761"/>
            <a:ext cx="2726851" cy="15318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7" name="Right Arrow 36"/>
          <p:cNvSpPr>
            <a:spLocks/>
          </p:cNvSpPr>
          <p:nvPr/>
        </p:nvSpPr>
        <p:spPr>
          <a:xfrm rot="21069338">
            <a:off x="4316707" y="5889675"/>
            <a:ext cx="69132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3107964" y="2224751"/>
            <a:ext cx="2726851" cy="1509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3411895" y="3046116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4876800" y="3136429"/>
            <a:ext cx="821096" cy="402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25" name="Right Arrow 24"/>
          <p:cNvSpPr>
            <a:spLocks/>
          </p:cNvSpPr>
          <p:nvPr/>
        </p:nvSpPr>
        <p:spPr>
          <a:xfrm rot="10800000">
            <a:off x="3878382" y="3136428"/>
            <a:ext cx="1074617" cy="280413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ight Arrow 30"/>
          <p:cNvSpPr>
            <a:spLocks/>
          </p:cNvSpPr>
          <p:nvPr/>
        </p:nvSpPr>
        <p:spPr>
          <a:xfrm rot="12474003">
            <a:off x="5450359" y="3933658"/>
            <a:ext cx="261536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>
            <a:spLocks/>
          </p:cNvSpPr>
          <p:nvPr/>
        </p:nvSpPr>
        <p:spPr>
          <a:xfrm>
            <a:off x="0" y="1767550"/>
            <a:ext cx="9296400" cy="50904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DC Cluster DB</a:t>
            </a:r>
            <a:endParaRPr lang="en-US" dirty="0">
              <a:uFillTx/>
            </a:endParaRPr>
          </a:p>
        </p:txBody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1143000" y="2954990"/>
            <a:ext cx="2180805" cy="16170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Cluster</a:t>
            </a:r>
          </a:p>
          <a:p>
            <a:r>
              <a:rPr lang="en-US" sz="3600" dirty="0" smtClean="0">
                <a:solidFill>
                  <a:schemeClr val="tx1"/>
                </a:solidFill>
                <a:uFillTx/>
              </a:rPr>
              <a:t>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16764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57200" y="130588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uFillTx/>
                <a:latin typeface="Arial"/>
                <a:cs typeface="Arial"/>
              </a:rPr>
              <a:t>DataCenterClusters</a:t>
            </a:r>
            <a:r>
              <a:rPr lang="en-US" sz="2400" dirty="0" smtClean="0">
                <a:uFillTx/>
                <a:latin typeface="Arial"/>
                <a:cs typeface="Arial"/>
              </a:rPr>
              <a:t> store data in pluggable </a:t>
            </a:r>
            <a:r>
              <a:rPr lang="en-US" sz="2400" dirty="0" err="1">
                <a:latin typeface="Arial"/>
                <a:cs typeface="Arial"/>
              </a:rPr>
              <a:t>D</a:t>
            </a:r>
            <a:r>
              <a:rPr lang="en-US" sz="2400" dirty="0" err="1" smtClean="0">
                <a:uFillTx/>
                <a:latin typeface="Arial"/>
                <a:cs typeface="Arial"/>
              </a:rPr>
              <a:t>istributedDB</a:t>
            </a:r>
            <a:endParaRPr lang="en-US" sz="2400" dirty="0">
              <a:uFillTx/>
              <a:latin typeface="Arial"/>
              <a:cs typeface="Arial"/>
            </a:endParaRPr>
          </a:p>
        </p:txBody>
      </p:sp>
      <p:sp>
        <p:nvSpPr>
          <p:cNvPr id="22" name="Can 21"/>
          <p:cNvSpPr>
            <a:spLocks/>
          </p:cNvSpPr>
          <p:nvPr/>
        </p:nvSpPr>
        <p:spPr>
          <a:xfrm>
            <a:off x="31242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3" name="Can 22"/>
          <p:cNvSpPr>
            <a:spLocks/>
          </p:cNvSpPr>
          <p:nvPr/>
        </p:nvSpPr>
        <p:spPr>
          <a:xfrm>
            <a:off x="45720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4" name="Can 23"/>
          <p:cNvSpPr>
            <a:spLocks/>
          </p:cNvSpPr>
          <p:nvPr/>
        </p:nvSpPr>
        <p:spPr>
          <a:xfrm>
            <a:off x="60960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27" name="Rounded Rectangle 26"/>
          <p:cNvSpPr>
            <a:spLocks/>
          </p:cNvSpPr>
          <p:nvPr/>
        </p:nvSpPr>
        <p:spPr>
          <a:xfrm>
            <a:off x="3657600" y="2954990"/>
            <a:ext cx="2180805" cy="16170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Cluster</a:t>
            </a:r>
          </a:p>
          <a:p>
            <a:r>
              <a:rPr lang="en-US" sz="3600" dirty="0" smtClean="0">
                <a:solidFill>
                  <a:schemeClr val="tx1"/>
                </a:solidFill>
                <a:uFillTx/>
              </a:rPr>
              <a:t>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2" name="Rounded Rectangle 31"/>
          <p:cNvSpPr>
            <a:spLocks/>
          </p:cNvSpPr>
          <p:nvPr/>
        </p:nvSpPr>
        <p:spPr>
          <a:xfrm>
            <a:off x="6148597" y="2901089"/>
            <a:ext cx="2180805" cy="16170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Cluster</a:t>
            </a:r>
          </a:p>
          <a:p>
            <a:r>
              <a:rPr lang="en-US" sz="3600" dirty="0" smtClean="0">
                <a:solidFill>
                  <a:schemeClr val="tx1"/>
                </a:solidFill>
                <a:uFillTx/>
              </a:rPr>
              <a:t>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40" name="Left-Right-Up Arrow 39"/>
          <p:cNvSpPr>
            <a:spLocks/>
          </p:cNvSpPr>
          <p:nvPr/>
        </p:nvSpPr>
        <p:spPr>
          <a:xfrm>
            <a:off x="5181600" y="4024614"/>
            <a:ext cx="822960" cy="928386"/>
          </a:xfrm>
          <a:prstGeom prst="leftRightUpArrow">
            <a:avLst>
              <a:gd name="adj1" fmla="val 8966"/>
              <a:gd name="adj2" fmla="val 15981"/>
              <a:gd name="adj3" fmla="val 15981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Left-Right-Up Arrow 40"/>
          <p:cNvSpPr>
            <a:spLocks/>
          </p:cNvSpPr>
          <p:nvPr/>
        </p:nvSpPr>
        <p:spPr>
          <a:xfrm>
            <a:off x="2712720" y="4024614"/>
            <a:ext cx="822960" cy="928386"/>
          </a:xfrm>
          <a:prstGeom prst="leftRightUpArrow">
            <a:avLst>
              <a:gd name="adj1" fmla="val 8966"/>
              <a:gd name="adj2" fmla="val 15981"/>
              <a:gd name="adj3" fmla="val 15981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ight Arrow 41"/>
          <p:cNvSpPr>
            <a:spLocks/>
          </p:cNvSpPr>
          <p:nvPr/>
        </p:nvSpPr>
        <p:spPr>
          <a:xfrm rot="5400000">
            <a:off x="6399083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ight Arrow 42"/>
          <p:cNvSpPr>
            <a:spLocks/>
          </p:cNvSpPr>
          <p:nvPr/>
        </p:nvSpPr>
        <p:spPr>
          <a:xfrm rot="5400000">
            <a:off x="4787075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ight Arrow 43"/>
          <p:cNvSpPr>
            <a:spLocks/>
          </p:cNvSpPr>
          <p:nvPr/>
        </p:nvSpPr>
        <p:spPr>
          <a:xfrm rot="5400000">
            <a:off x="3551940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ight Arrow 44"/>
          <p:cNvSpPr>
            <a:spLocks/>
          </p:cNvSpPr>
          <p:nvPr/>
        </p:nvSpPr>
        <p:spPr>
          <a:xfrm rot="5400000">
            <a:off x="1951740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ight Arrow 45"/>
          <p:cNvSpPr>
            <a:spLocks/>
          </p:cNvSpPr>
          <p:nvPr/>
        </p:nvSpPr>
        <p:spPr>
          <a:xfrm rot="10800000">
            <a:off x="2133906" y="4664135"/>
            <a:ext cx="106618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Left-Up Arrow 46"/>
          <p:cNvSpPr>
            <a:spLocks/>
          </p:cNvSpPr>
          <p:nvPr/>
        </p:nvSpPr>
        <p:spPr>
          <a:xfrm>
            <a:off x="7261117" y="4024614"/>
            <a:ext cx="822960" cy="928386"/>
          </a:xfrm>
          <a:prstGeom prst="leftUpArrow">
            <a:avLst>
              <a:gd name="adj1" fmla="val 9916"/>
              <a:gd name="adj2" fmla="val 14478"/>
              <a:gd name="adj3" fmla="val 19991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ight Arrow 48"/>
          <p:cNvSpPr>
            <a:spLocks/>
          </p:cNvSpPr>
          <p:nvPr/>
        </p:nvSpPr>
        <p:spPr>
          <a:xfrm rot="10800000">
            <a:off x="4138404" y="4672099"/>
            <a:ext cx="378639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ight Arrow 49"/>
          <p:cNvSpPr>
            <a:spLocks/>
          </p:cNvSpPr>
          <p:nvPr/>
        </p:nvSpPr>
        <p:spPr>
          <a:xfrm>
            <a:off x="2602602" y="4656167"/>
            <a:ext cx="3902141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ight Arrow 50"/>
          <p:cNvSpPr>
            <a:spLocks/>
          </p:cNvSpPr>
          <p:nvPr/>
        </p:nvSpPr>
        <p:spPr>
          <a:xfrm>
            <a:off x="2602603" y="4672099"/>
            <a:ext cx="212179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ight Arrow 51"/>
          <p:cNvSpPr>
            <a:spLocks/>
          </p:cNvSpPr>
          <p:nvPr/>
        </p:nvSpPr>
        <p:spPr>
          <a:xfrm rot="18207594" flipH="1">
            <a:off x="2946590" y="2788447"/>
            <a:ext cx="1250792" cy="291992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ight Arrow 52"/>
          <p:cNvSpPr>
            <a:spLocks/>
          </p:cNvSpPr>
          <p:nvPr/>
        </p:nvSpPr>
        <p:spPr>
          <a:xfrm rot="18207594" flipH="1">
            <a:off x="5508553" y="2839975"/>
            <a:ext cx="1119133" cy="30710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ight Arrow 53"/>
          <p:cNvSpPr>
            <a:spLocks/>
          </p:cNvSpPr>
          <p:nvPr/>
        </p:nvSpPr>
        <p:spPr>
          <a:xfrm rot="18207594" flipH="1">
            <a:off x="7965882" y="2850432"/>
            <a:ext cx="1119047" cy="318443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/>
          <p:cNvSpPr>
            <a:spLocks/>
          </p:cNvSpPr>
          <p:nvPr/>
        </p:nvSpPr>
        <p:spPr>
          <a:xfrm>
            <a:off x="2616847" y="3559393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5059673" y="3548195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7494921" y="3559393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ounded Rectangle 36"/>
          <p:cNvSpPr>
            <a:spLocks/>
          </p:cNvSpPr>
          <p:nvPr/>
        </p:nvSpPr>
        <p:spPr>
          <a:xfrm>
            <a:off x="5577958" y="2124505"/>
            <a:ext cx="2726851" cy="19116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Cloud 25"/>
          <p:cNvSpPr>
            <a:spLocks/>
          </p:cNvSpPr>
          <p:nvPr/>
        </p:nvSpPr>
        <p:spPr>
          <a:xfrm>
            <a:off x="4554445" y="1757065"/>
            <a:ext cx="4589555" cy="27357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Client -&gt; Agent -&gt; DC -&gt; Subscriber</a:t>
            </a:r>
            <a:endParaRPr lang="en-US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4495800" y="4859933"/>
            <a:ext cx="3810000" cy="1821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6223150" y="5755075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495800" y="5778336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>
              <a:uFillTx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742138" y="5157259"/>
            <a:ext cx="1991662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829169" y="5898559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Lua</a:t>
            </a:r>
            <a:endParaRPr lang="en-US" dirty="0">
              <a:uFillTx/>
            </a:endParaRPr>
          </a:p>
        </p:txBody>
      </p:sp>
      <p:sp>
        <p:nvSpPr>
          <p:cNvPr id="11" name="Right Arrow 10"/>
          <p:cNvSpPr>
            <a:spLocks/>
          </p:cNvSpPr>
          <p:nvPr/>
        </p:nvSpPr>
        <p:spPr>
          <a:xfrm rot="21069338">
            <a:off x="3650767" y="5898559"/>
            <a:ext cx="84503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5254008" y="5381571"/>
            <a:ext cx="207600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5400430" y="5755075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5425558" y="2214265"/>
            <a:ext cx="2726851" cy="19116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5862915" y="2954565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5" name="Right Arrow 24"/>
          <p:cNvSpPr>
            <a:spLocks/>
          </p:cNvSpPr>
          <p:nvPr/>
        </p:nvSpPr>
        <p:spPr>
          <a:xfrm rot="12259590">
            <a:off x="6329200" y="3325866"/>
            <a:ext cx="1245934" cy="249893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Bent Arrow 26"/>
          <p:cNvSpPr>
            <a:spLocks/>
          </p:cNvSpPr>
          <p:nvPr/>
        </p:nvSpPr>
        <p:spPr>
          <a:xfrm rot="2944347" flipH="1">
            <a:off x="7532347" y="4000977"/>
            <a:ext cx="851334" cy="822960"/>
          </a:xfrm>
          <a:prstGeom prst="bentArrow">
            <a:avLst>
              <a:gd name="adj1" fmla="val 13634"/>
              <a:gd name="adj2" fmla="val 13323"/>
              <a:gd name="adj3" fmla="val 17270"/>
              <a:gd name="adj4" fmla="val 42726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ounded Rectangle 28"/>
          <p:cNvSpPr>
            <a:spLocks/>
          </p:cNvSpPr>
          <p:nvPr/>
        </p:nvSpPr>
        <p:spPr>
          <a:xfrm>
            <a:off x="457200" y="1985665"/>
            <a:ext cx="2895600" cy="220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0" name="Can 29"/>
          <p:cNvSpPr>
            <a:spLocks/>
          </p:cNvSpPr>
          <p:nvPr/>
        </p:nvSpPr>
        <p:spPr>
          <a:xfrm>
            <a:off x="990600" y="3280455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4" name="Right Arrow 33"/>
          <p:cNvSpPr>
            <a:spLocks/>
          </p:cNvSpPr>
          <p:nvPr/>
        </p:nvSpPr>
        <p:spPr>
          <a:xfrm rot="11007017">
            <a:off x="3345502" y="3537042"/>
            <a:ext cx="415475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ight Arrow 34"/>
          <p:cNvSpPr>
            <a:spLocks/>
          </p:cNvSpPr>
          <p:nvPr/>
        </p:nvSpPr>
        <p:spPr>
          <a:xfrm rot="10800000">
            <a:off x="1742139" y="3472143"/>
            <a:ext cx="106618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extBox 35"/>
          <p:cNvSpPr txBox="1">
            <a:spLocks/>
          </p:cNvSpPr>
          <p:nvPr/>
        </p:nvSpPr>
        <p:spPr>
          <a:xfrm>
            <a:off x="457200" y="1295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uFillTx/>
                <a:latin typeface="Arial"/>
                <a:cs typeface="Arial"/>
              </a:rPr>
              <a:t>DataCenterCluster</a:t>
            </a:r>
            <a:r>
              <a:rPr lang="en-US" sz="2400" dirty="0" smtClean="0">
                <a:uFillTx/>
                <a:latin typeface="Arial"/>
                <a:cs typeface="Arial"/>
              </a:rPr>
              <a:t> sends Delta to Subscriber</a:t>
            </a:r>
            <a:endParaRPr lang="en-US" sz="2400" dirty="0">
              <a:uFillTx/>
              <a:latin typeface="Arial"/>
              <a:cs typeface="Arial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2657231" y="3412282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7262446" y="3485446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7087945" y="4856221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Mesh of </a:t>
            </a:r>
            <a:r>
              <a:rPr lang="en-US" dirty="0" err="1" smtClean="0">
                <a:latin typeface="Arial"/>
                <a:cs typeface="Arial"/>
              </a:rPr>
              <a:t>DataCenter</a:t>
            </a:r>
            <a:r>
              <a:rPr lang="en-US" dirty="0" smtClean="0">
                <a:latin typeface="Arial"/>
                <a:cs typeface="Arial"/>
              </a:rPr>
              <a:t>-Clusters</a:t>
            </a:r>
          </a:p>
          <a:p>
            <a:r>
              <a:rPr lang="en-US" dirty="0" smtClean="0">
                <a:latin typeface="Arial"/>
                <a:cs typeface="Arial"/>
              </a:rPr>
              <a:t>Writers (Agents) connect to single DC-Cluster</a:t>
            </a:r>
          </a:p>
          <a:p>
            <a:r>
              <a:rPr lang="en-US" dirty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nables </a:t>
            </a:r>
            <a:r>
              <a:rPr lang="en-US" dirty="0" err="1" smtClean="0">
                <a:latin typeface="Arial"/>
                <a:cs typeface="Arial"/>
              </a:rPr>
              <a:t>GarbageCollection</a:t>
            </a:r>
            <a:r>
              <a:rPr lang="en-US" dirty="0" smtClean="0">
                <a:latin typeface="Arial"/>
                <a:cs typeface="Arial"/>
              </a:rPr>
              <a:t> for Sequences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49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ounded Rectangle 50"/>
          <p:cNvSpPr>
            <a:spLocks/>
          </p:cNvSpPr>
          <p:nvPr/>
        </p:nvSpPr>
        <p:spPr>
          <a:xfrm>
            <a:off x="5792732" y="2110464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Cloud 25"/>
          <p:cNvSpPr>
            <a:spLocks/>
          </p:cNvSpPr>
          <p:nvPr/>
        </p:nvSpPr>
        <p:spPr>
          <a:xfrm>
            <a:off x="4784576" y="1736556"/>
            <a:ext cx="4589555" cy="2438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Client -&gt; Agent -&gt; DC -&gt; Subscriber</a:t>
            </a:r>
            <a:r>
              <a:rPr lang="en-US" b="1" dirty="0" smtClean="0">
                <a:uFillTx/>
              </a:rPr>
              <a:t>s</a:t>
            </a:r>
            <a:endParaRPr lang="en-US" b="1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6352093" y="5013544"/>
            <a:ext cx="2438399" cy="1529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7612448" y="5891819"/>
            <a:ext cx="576885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352093" y="5915080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370715" y="5145340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4495800" y="5915080"/>
            <a:ext cx="1524000" cy="8147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1" name="Right Arrow 10"/>
          <p:cNvSpPr>
            <a:spLocks/>
          </p:cNvSpPr>
          <p:nvPr/>
        </p:nvSpPr>
        <p:spPr>
          <a:xfrm rot="19162648">
            <a:off x="5914761" y="6136965"/>
            <a:ext cx="59766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6521737" y="5568324"/>
            <a:ext cx="1941572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6630257" y="5972058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5640332" y="2193756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8195596" y="2387207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457200" y="1985665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0" name="Can 29"/>
          <p:cNvSpPr>
            <a:spLocks/>
          </p:cNvSpPr>
          <p:nvPr/>
        </p:nvSpPr>
        <p:spPr>
          <a:xfrm>
            <a:off x="990598" y="2652407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5" name="Right Arrow 34"/>
          <p:cNvSpPr>
            <a:spLocks/>
          </p:cNvSpPr>
          <p:nvPr/>
        </p:nvSpPr>
        <p:spPr>
          <a:xfrm rot="10800000">
            <a:off x="1742137" y="2891339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extBox 35"/>
          <p:cNvSpPr txBox="1">
            <a:spLocks/>
          </p:cNvSpPr>
          <p:nvPr/>
        </p:nvSpPr>
        <p:spPr>
          <a:xfrm>
            <a:off x="457200" y="1295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  <a:latin typeface="Arial"/>
                <a:cs typeface="Arial"/>
              </a:rPr>
              <a:t>Single Delta -&gt; </a:t>
            </a:r>
            <a:r>
              <a:rPr lang="en-US" sz="2400" b="1" dirty="0" smtClean="0">
                <a:uFillTx/>
                <a:latin typeface="Arial"/>
                <a:cs typeface="Arial"/>
              </a:rPr>
              <a:t>many</a:t>
            </a:r>
            <a:r>
              <a:rPr lang="en-US" sz="2400" dirty="0" smtClean="0">
                <a:uFillTx/>
                <a:latin typeface="Arial"/>
                <a:cs typeface="Arial"/>
              </a:rPr>
              <a:t> subscribers/</a:t>
            </a:r>
            <a:r>
              <a:rPr lang="en-US" sz="2400" dirty="0" err="1" smtClean="0">
                <a:uFillTx/>
                <a:latin typeface="Arial"/>
                <a:cs typeface="Arial"/>
              </a:rPr>
              <a:t>cachers</a:t>
            </a:r>
            <a:endParaRPr lang="en-US" sz="2400" dirty="0">
              <a:uFillTx/>
              <a:latin typeface="Arial"/>
              <a:cs typeface="Arial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715000" y="6382138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8019775" y="3180045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7" name="Right Arrow 36"/>
          <p:cNvSpPr>
            <a:spLocks/>
          </p:cNvSpPr>
          <p:nvPr/>
        </p:nvSpPr>
        <p:spPr>
          <a:xfrm rot="18428155">
            <a:off x="8242546" y="2926447"/>
            <a:ext cx="34255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ight Arrow 37"/>
          <p:cNvSpPr>
            <a:spLocks/>
          </p:cNvSpPr>
          <p:nvPr/>
        </p:nvSpPr>
        <p:spPr>
          <a:xfrm rot="15575003">
            <a:off x="7607022" y="4187243"/>
            <a:ext cx="1726176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/>
          <p:cNvSpPr>
            <a:spLocks/>
          </p:cNvSpPr>
          <p:nvPr/>
        </p:nvSpPr>
        <p:spPr>
          <a:xfrm>
            <a:off x="2503526" y="2889443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40" name="Rounded Rectangle 39"/>
          <p:cNvSpPr>
            <a:spLocks/>
          </p:cNvSpPr>
          <p:nvPr/>
        </p:nvSpPr>
        <p:spPr>
          <a:xfrm>
            <a:off x="445685" y="3628107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41" name="Can 40"/>
          <p:cNvSpPr>
            <a:spLocks/>
          </p:cNvSpPr>
          <p:nvPr/>
        </p:nvSpPr>
        <p:spPr>
          <a:xfrm>
            <a:off x="979083" y="4294849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2" name="Right Arrow 41"/>
          <p:cNvSpPr>
            <a:spLocks/>
          </p:cNvSpPr>
          <p:nvPr/>
        </p:nvSpPr>
        <p:spPr>
          <a:xfrm rot="10800000">
            <a:off x="1730622" y="4533781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/>
          <p:cNvSpPr>
            <a:spLocks/>
          </p:cNvSpPr>
          <p:nvPr/>
        </p:nvSpPr>
        <p:spPr>
          <a:xfrm>
            <a:off x="2492011" y="4531885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44" name="Rounded Rectangle 43"/>
          <p:cNvSpPr>
            <a:spLocks/>
          </p:cNvSpPr>
          <p:nvPr/>
        </p:nvSpPr>
        <p:spPr>
          <a:xfrm>
            <a:off x="457200" y="5219668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Cacher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45" name="Can 44"/>
          <p:cNvSpPr>
            <a:spLocks/>
          </p:cNvSpPr>
          <p:nvPr/>
        </p:nvSpPr>
        <p:spPr>
          <a:xfrm>
            <a:off x="990598" y="5886410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6" name="Right Arrow 45"/>
          <p:cNvSpPr>
            <a:spLocks/>
          </p:cNvSpPr>
          <p:nvPr/>
        </p:nvSpPr>
        <p:spPr>
          <a:xfrm rot="10800000">
            <a:off x="1742137" y="6125342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/>
          </p:cNvSpPr>
          <p:nvPr/>
        </p:nvSpPr>
        <p:spPr>
          <a:xfrm>
            <a:off x="2503526" y="6123446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50" name="Right Arrow 49"/>
          <p:cNvSpPr>
            <a:spLocks/>
          </p:cNvSpPr>
          <p:nvPr/>
        </p:nvSpPr>
        <p:spPr>
          <a:xfrm rot="8938320">
            <a:off x="2331238" y="4668238"/>
            <a:ext cx="573383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ight Arrow 47"/>
          <p:cNvSpPr>
            <a:spLocks/>
          </p:cNvSpPr>
          <p:nvPr/>
        </p:nvSpPr>
        <p:spPr>
          <a:xfrm rot="9906929">
            <a:off x="2698155" y="3863929"/>
            <a:ext cx="536119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ight Arrow 33"/>
          <p:cNvSpPr>
            <a:spLocks/>
          </p:cNvSpPr>
          <p:nvPr/>
        </p:nvSpPr>
        <p:spPr>
          <a:xfrm rot="11040468">
            <a:off x="2754541" y="3017002"/>
            <a:ext cx="536119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ounded Rectangle 75"/>
          <p:cNvSpPr>
            <a:spLocks/>
          </p:cNvSpPr>
          <p:nvPr/>
        </p:nvSpPr>
        <p:spPr>
          <a:xfrm>
            <a:off x="810266" y="2283064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75" name="Rounded Rectangle 74"/>
          <p:cNvSpPr>
            <a:spLocks/>
          </p:cNvSpPr>
          <p:nvPr/>
        </p:nvSpPr>
        <p:spPr>
          <a:xfrm>
            <a:off x="5408566" y="2283064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65" name="Rounded Rectangle 64"/>
          <p:cNvSpPr>
            <a:spLocks/>
          </p:cNvSpPr>
          <p:nvPr/>
        </p:nvSpPr>
        <p:spPr>
          <a:xfrm>
            <a:off x="347649" y="5007308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Cloud 25"/>
          <p:cNvSpPr>
            <a:spLocks/>
          </p:cNvSpPr>
          <p:nvPr/>
        </p:nvSpPr>
        <p:spPr>
          <a:xfrm>
            <a:off x="347649" y="1892017"/>
            <a:ext cx="3810003" cy="2438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75" y="274638"/>
            <a:ext cx="842502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Client -&gt; Agent -&gt; DCs-&gt; Subscribers</a:t>
            </a:r>
            <a:endParaRPr lang="en-US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3713840" y="4912249"/>
            <a:ext cx="2018622" cy="1098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5120796" y="5442916"/>
            <a:ext cx="448667" cy="56805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713839" y="5665124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355137" y="5103314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3903414" y="6143787"/>
            <a:ext cx="1524000" cy="632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  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4023116" y="5382011"/>
            <a:ext cx="1380971" cy="288865"/>
          </a:xfrm>
          <a:prstGeom prst="rightArrow">
            <a:avLst>
              <a:gd name="adj1" fmla="val 3282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3992003" y="5722102"/>
            <a:ext cx="112879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726356" y="2349217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3281620" y="2542668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457200" y="1295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  <a:latin typeface="Arial"/>
                <a:cs typeface="Arial"/>
              </a:rPr>
              <a:t>Delta is geo-replicated between </a:t>
            </a:r>
            <a:r>
              <a:rPr lang="en-US" sz="2400" dirty="0" err="1" smtClean="0">
                <a:uFillTx/>
                <a:latin typeface="Arial"/>
                <a:cs typeface="Arial"/>
              </a:rPr>
              <a:t>DataCenterClusters</a:t>
            </a:r>
            <a:endParaRPr lang="en-US" sz="2400" dirty="0">
              <a:uFillTx/>
              <a:latin typeface="Arial"/>
              <a:cs typeface="Arial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903414" y="6156716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3105799" y="3335506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7" name="Right Arrow 36"/>
          <p:cNvSpPr>
            <a:spLocks/>
          </p:cNvSpPr>
          <p:nvPr/>
        </p:nvSpPr>
        <p:spPr>
          <a:xfrm rot="18428155">
            <a:off x="3328570" y="3081908"/>
            <a:ext cx="34255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Cloud 48"/>
          <p:cNvSpPr>
            <a:spLocks/>
          </p:cNvSpPr>
          <p:nvPr/>
        </p:nvSpPr>
        <p:spPr>
          <a:xfrm>
            <a:off x="4876797" y="1935802"/>
            <a:ext cx="3810003" cy="2438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ounded Rectangle 50"/>
          <p:cNvSpPr>
            <a:spLocks/>
          </p:cNvSpPr>
          <p:nvPr/>
        </p:nvSpPr>
        <p:spPr>
          <a:xfrm>
            <a:off x="5255504" y="2393002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2" name="Can 51"/>
          <p:cNvSpPr>
            <a:spLocks/>
          </p:cNvSpPr>
          <p:nvPr/>
        </p:nvSpPr>
        <p:spPr>
          <a:xfrm>
            <a:off x="7810768" y="2586453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>
          <a:xfrm>
            <a:off x="7634947" y="3379291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54" name="Right Arrow 53"/>
          <p:cNvSpPr>
            <a:spLocks/>
          </p:cNvSpPr>
          <p:nvPr/>
        </p:nvSpPr>
        <p:spPr>
          <a:xfrm rot="18428155">
            <a:off x="7857718" y="3125693"/>
            <a:ext cx="34255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ight Arrow 37"/>
          <p:cNvSpPr>
            <a:spLocks/>
          </p:cNvSpPr>
          <p:nvPr/>
        </p:nvSpPr>
        <p:spPr>
          <a:xfrm rot="19372850">
            <a:off x="5451424" y="4256988"/>
            <a:ext cx="2521545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ight Arrow 10"/>
          <p:cNvSpPr>
            <a:spLocks/>
          </p:cNvSpPr>
          <p:nvPr/>
        </p:nvSpPr>
        <p:spPr>
          <a:xfrm rot="14956634">
            <a:off x="3829238" y="5938069"/>
            <a:ext cx="36028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ounded Rectangle 65"/>
          <p:cNvSpPr>
            <a:spLocks/>
          </p:cNvSpPr>
          <p:nvPr/>
        </p:nvSpPr>
        <p:spPr>
          <a:xfrm>
            <a:off x="6675402" y="5045477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64" name="Rounded Rectangle 63"/>
          <p:cNvSpPr>
            <a:spLocks/>
          </p:cNvSpPr>
          <p:nvPr/>
        </p:nvSpPr>
        <p:spPr>
          <a:xfrm>
            <a:off x="261775" y="5126724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29" name="Rounded Rectangle 28"/>
          <p:cNvSpPr>
            <a:spLocks/>
          </p:cNvSpPr>
          <p:nvPr/>
        </p:nvSpPr>
        <p:spPr>
          <a:xfrm>
            <a:off x="152400" y="5225077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0" name="Can 29"/>
          <p:cNvSpPr>
            <a:spLocks/>
          </p:cNvSpPr>
          <p:nvPr/>
        </p:nvSpPr>
        <p:spPr>
          <a:xfrm>
            <a:off x="685798" y="5891819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5" name="Right Arrow 34"/>
          <p:cNvSpPr>
            <a:spLocks/>
          </p:cNvSpPr>
          <p:nvPr/>
        </p:nvSpPr>
        <p:spPr>
          <a:xfrm rot="10800000">
            <a:off x="1437337" y="6130751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/>
          <p:cNvSpPr>
            <a:spLocks/>
          </p:cNvSpPr>
          <p:nvPr/>
        </p:nvSpPr>
        <p:spPr>
          <a:xfrm>
            <a:off x="2198726" y="6128855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57" name="Right Arrow 56"/>
          <p:cNvSpPr>
            <a:spLocks/>
          </p:cNvSpPr>
          <p:nvPr/>
        </p:nvSpPr>
        <p:spPr>
          <a:xfrm rot="6464366">
            <a:off x="1401218" y="4710865"/>
            <a:ext cx="2726643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ounded Rectangle 66"/>
          <p:cNvSpPr>
            <a:spLocks/>
          </p:cNvSpPr>
          <p:nvPr/>
        </p:nvSpPr>
        <p:spPr>
          <a:xfrm>
            <a:off x="6589528" y="5164893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68" name="Rounded Rectangle 67"/>
          <p:cNvSpPr>
            <a:spLocks/>
          </p:cNvSpPr>
          <p:nvPr/>
        </p:nvSpPr>
        <p:spPr>
          <a:xfrm>
            <a:off x="6480153" y="5263246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69" name="Can 68"/>
          <p:cNvSpPr>
            <a:spLocks/>
          </p:cNvSpPr>
          <p:nvPr/>
        </p:nvSpPr>
        <p:spPr>
          <a:xfrm>
            <a:off x="7013551" y="5929988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70" name="Right Arrow 69"/>
          <p:cNvSpPr>
            <a:spLocks/>
          </p:cNvSpPr>
          <p:nvPr/>
        </p:nvSpPr>
        <p:spPr>
          <a:xfrm rot="10800000">
            <a:off x="7765090" y="6168920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/>
          <p:cNvSpPr>
            <a:spLocks/>
          </p:cNvSpPr>
          <p:nvPr/>
        </p:nvSpPr>
        <p:spPr>
          <a:xfrm>
            <a:off x="8526479" y="6167024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62" name="Right Arrow 61"/>
          <p:cNvSpPr>
            <a:spLocks/>
          </p:cNvSpPr>
          <p:nvPr/>
        </p:nvSpPr>
        <p:spPr>
          <a:xfrm rot="4387819">
            <a:off x="6989751" y="4793666"/>
            <a:ext cx="2753098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ight Arrow 73"/>
          <p:cNvSpPr>
            <a:spLocks/>
          </p:cNvSpPr>
          <p:nvPr/>
        </p:nvSpPr>
        <p:spPr>
          <a:xfrm rot="10800000">
            <a:off x="3468563" y="3402679"/>
            <a:ext cx="4166383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Viral Commutative Replication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  <a:latin typeface="Arial"/>
                <a:cs typeface="Arial"/>
              </a:rPr>
              <a:t>Agent offline robustness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Cluster-node failure robustness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Datacenter failure robustness</a:t>
            </a:r>
          </a:p>
          <a:p>
            <a:r>
              <a:rPr lang="en-US" dirty="0" err="1" smtClean="0">
                <a:uFillTx/>
                <a:latin typeface="Arial"/>
                <a:cs typeface="Arial"/>
              </a:rPr>
              <a:t>Virality</a:t>
            </a:r>
            <a:r>
              <a:rPr lang="en-US" dirty="0" smtClean="0">
                <a:uFillTx/>
                <a:latin typeface="Arial"/>
                <a:cs typeface="Arial"/>
              </a:rPr>
              <a:t> of replication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Low global replication latency</a:t>
            </a:r>
          </a:p>
          <a:p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API &amp; Data-model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API: simple JSON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Reads/Queries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Advanced Data-structures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API: simple JSON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uFillTx/>
                <a:latin typeface="Arial"/>
                <a:cs typeface="Arial"/>
              </a:rPr>
              <a:t>Datanet’s</a:t>
            </a:r>
            <a:r>
              <a:rPr lang="en-US" dirty="0" smtClean="0">
                <a:uFillTx/>
                <a:latin typeface="Arial"/>
                <a:cs typeface="Arial"/>
              </a:rPr>
              <a:t> API is JSON, it’s dead simple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Single key isolation is provided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Additional client libraries fairly easy to add Browser (JS), </a:t>
            </a:r>
            <a:r>
              <a:rPr lang="en-US" dirty="0" err="1" smtClean="0">
                <a:uFillTx/>
                <a:latin typeface="Arial"/>
                <a:cs typeface="Arial"/>
              </a:rPr>
              <a:t>Node.js</a:t>
            </a:r>
            <a:r>
              <a:rPr lang="en-US" dirty="0" smtClean="0">
                <a:uFillTx/>
                <a:latin typeface="Arial"/>
                <a:cs typeface="Arial"/>
              </a:rPr>
              <a:t>, &amp; </a:t>
            </a:r>
            <a:r>
              <a:rPr lang="en-US" dirty="0" err="1" smtClean="0">
                <a:uFillTx/>
                <a:latin typeface="Arial"/>
                <a:cs typeface="Arial"/>
              </a:rPr>
              <a:t>OpenResty</a:t>
            </a:r>
            <a:r>
              <a:rPr lang="en-US" dirty="0" smtClean="0">
                <a:uFillTx/>
                <a:latin typeface="Arial"/>
                <a:cs typeface="Arial"/>
              </a:rPr>
              <a:t> (</a:t>
            </a:r>
            <a:r>
              <a:rPr lang="en-US" dirty="0" err="1" smtClean="0">
                <a:uFillTx/>
                <a:latin typeface="Arial"/>
                <a:cs typeface="Arial"/>
              </a:rPr>
              <a:t>Lua</a:t>
            </a:r>
            <a:r>
              <a:rPr lang="en-US" dirty="0" smtClean="0">
                <a:uFillTx/>
                <a:latin typeface="Arial"/>
                <a:cs typeface="Arial"/>
              </a:rPr>
              <a:t>) currently available, iOS &amp; Android coming soon</a:t>
            </a:r>
            <a:endParaRPr lang="en-US" dirty="0"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Reads/Queries in Datanet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Datanet concerns itself only w/ data modifications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All writes go to pluggable databases (currently </a:t>
            </a:r>
            <a:r>
              <a:rPr lang="en-US" dirty="0" err="1" smtClean="0">
                <a:uFillTx/>
                <a:latin typeface="Arial"/>
                <a:cs typeface="Arial"/>
              </a:rPr>
              <a:t>MongoDB</a:t>
            </a:r>
            <a:r>
              <a:rPr lang="en-US" dirty="0" smtClean="0">
                <a:uFillTx/>
                <a:latin typeface="Arial"/>
                <a:cs typeface="Arial"/>
              </a:rPr>
              <a:t>, </a:t>
            </a:r>
            <a:r>
              <a:rPr lang="en-US" dirty="0" err="1" smtClean="0">
                <a:uFillTx/>
                <a:latin typeface="Arial"/>
                <a:cs typeface="Arial"/>
              </a:rPr>
              <a:t>Redis</a:t>
            </a:r>
            <a:r>
              <a:rPr lang="en-US" dirty="0" smtClean="0">
                <a:uFillTx/>
                <a:latin typeface="Arial"/>
                <a:cs typeface="Arial"/>
              </a:rPr>
              <a:t>, Memory, SQLITE, LMDB, </a:t>
            </a:r>
            <a:r>
              <a:rPr lang="en-US" dirty="0" err="1" smtClean="0">
                <a:uFillTx/>
                <a:latin typeface="Arial"/>
                <a:cs typeface="Arial"/>
              </a:rPr>
              <a:t>ngx.shared.DICT</a:t>
            </a:r>
            <a:r>
              <a:rPr lang="en-US" dirty="0" smtClean="0">
                <a:uFillTx/>
                <a:latin typeface="Arial"/>
                <a:cs typeface="Arial"/>
              </a:rPr>
              <a:t>, </a:t>
            </a:r>
            <a:r>
              <a:rPr lang="en-US" dirty="0" err="1" smtClean="0">
                <a:uFillTx/>
                <a:latin typeface="Arial"/>
                <a:cs typeface="Arial"/>
              </a:rPr>
              <a:t>LocalStorage</a:t>
            </a:r>
            <a:r>
              <a:rPr lang="en-US" dirty="0" smtClean="0">
                <a:uFillTx/>
                <a:latin typeface="Arial"/>
                <a:cs typeface="Arial"/>
              </a:rPr>
              <a:t> are supported)</a:t>
            </a:r>
            <a:endParaRPr lang="en-US" dirty="0"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Advanced Data Structures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  <a:latin typeface="Arial"/>
                <a:cs typeface="Arial"/>
              </a:rPr>
              <a:t>Datanet provides additional data structures that require server-side coordination to achieve correctness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Currently ORDERED-LISTs, CAPPED-LISTs, &amp; LARGE-LISTS (experimental) are supported</a:t>
            </a:r>
            <a:endParaRPr lang="en-US" dirty="0"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of </a:t>
            </a:r>
            <a:r>
              <a:rPr lang="en-US" dirty="0" err="1" smtClean="0"/>
              <a:t>DataCenters</a:t>
            </a:r>
            <a:endParaRPr lang="en-US" dirty="0"/>
          </a:p>
        </p:txBody>
      </p:sp>
      <p:sp>
        <p:nvSpPr>
          <p:cNvPr id="4" name="Cloud 3"/>
          <p:cNvSpPr>
            <a:spLocks/>
          </p:cNvSpPr>
          <p:nvPr/>
        </p:nvSpPr>
        <p:spPr>
          <a:xfrm>
            <a:off x="2133600" y="1600200"/>
            <a:ext cx="4634161" cy="290307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3107965" y="2224751"/>
            <a:ext cx="1083036" cy="8232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DC1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9" name="Rounded Rectangle 8"/>
          <p:cNvSpPr>
            <a:spLocks/>
          </p:cNvSpPr>
          <p:nvPr/>
        </p:nvSpPr>
        <p:spPr>
          <a:xfrm>
            <a:off x="4572000" y="2224751"/>
            <a:ext cx="1083036" cy="8232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DC2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0" name="Rounded Rectangle 9"/>
          <p:cNvSpPr>
            <a:spLocks/>
          </p:cNvSpPr>
          <p:nvPr/>
        </p:nvSpPr>
        <p:spPr>
          <a:xfrm>
            <a:off x="3886200" y="3352800"/>
            <a:ext cx="1083036" cy="8232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DC3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335541" y="2329835"/>
            <a:ext cx="1142997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Agent</a:t>
            </a:r>
            <a:r>
              <a:rPr lang="en-US" sz="2400" dirty="0" err="1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3" name="Rounded Rectangle 12"/>
          <p:cNvSpPr>
            <a:spLocks/>
          </p:cNvSpPr>
          <p:nvPr/>
        </p:nvSpPr>
        <p:spPr>
          <a:xfrm>
            <a:off x="3048004" y="5029200"/>
            <a:ext cx="1142997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AgentB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4" name="Rounded Rectangle 13"/>
          <p:cNvSpPr>
            <a:spLocks/>
          </p:cNvSpPr>
          <p:nvPr/>
        </p:nvSpPr>
        <p:spPr>
          <a:xfrm>
            <a:off x="4969236" y="5029200"/>
            <a:ext cx="1142997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AgentC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5" name="Rounded Rectangle 14"/>
          <p:cNvSpPr>
            <a:spLocks/>
          </p:cNvSpPr>
          <p:nvPr/>
        </p:nvSpPr>
        <p:spPr>
          <a:xfrm>
            <a:off x="7239000" y="2285001"/>
            <a:ext cx="1219200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Agent</a:t>
            </a:r>
            <a:r>
              <a:rPr lang="en-US" sz="2400" dirty="0" err="1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Left-Right Arrow 17"/>
          <p:cNvSpPr/>
          <p:nvPr/>
        </p:nvSpPr>
        <p:spPr>
          <a:xfrm rot="3210849">
            <a:off x="3773315" y="3110592"/>
            <a:ext cx="655407" cy="23919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7523146">
            <a:off x="4396696" y="3110590"/>
            <a:ext cx="655407" cy="23919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3967487" y="2464665"/>
            <a:ext cx="756913" cy="23919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1371600" y="2464665"/>
            <a:ext cx="1828800" cy="206765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5562600" y="2464665"/>
            <a:ext cx="1828800" cy="206765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18495452">
            <a:off x="3263385" y="4504356"/>
            <a:ext cx="1245842" cy="206765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14623403">
            <a:off x="4480472" y="4456897"/>
            <a:ext cx="1118690" cy="206765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of Co-Locations</a:t>
            </a:r>
            <a:endParaRPr lang="en-US" dirty="0"/>
          </a:p>
        </p:txBody>
      </p:sp>
      <p:sp useBgFill="1">
        <p:nvSpPr>
          <p:cNvPr id="5" name="Rounded Rectangle 4"/>
          <p:cNvSpPr>
            <a:spLocks/>
          </p:cNvSpPr>
          <p:nvPr/>
        </p:nvSpPr>
        <p:spPr>
          <a:xfrm>
            <a:off x="2895600" y="2224751"/>
            <a:ext cx="1295401" cy="8232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  <a:uFillTx/>
              </a:rPr>
              <a:t>CoLo</a:t>
            </a:r>
            <a:endParaRPr lang="en-US" sz="3600" b="1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9" name="Rounded Rectangle 8"/>
          <p:cNvSpPr>
            <a:spLocks/>
          </p:cNvSpPr>
          <p:nvPr/>
        </p:nvSpPr>
        <p:spPr>
          <a:xfrm>
            <a:off x="4572000" y="2224751"/>
            <a:ext cx="1219200" cy="8232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  <a:uFillTx/>
              </a:rPr>
              <a:t>CoLo</a:t>
            </a:r>
            <a:endParaRPr lang="en-US" sz="3600" b="1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0" name="Rounded Rectangle 9"/>
          <p:cNvSpPr>
            <a:spLocks/>
          </p:cNvSpPr>
          <p:nvPr/>
        </p:nvSpPr>
        <p:spPr>
          <a:xfrm>
            <a:off x="3810000" y="3352800"/>
            <a:ext cx="1219200" cy="8232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  <a:uFillTx/>
              </a:rPr>
              <a:t>CoLo</a:t>
            </a:r>
            <a:endParaRPr lang="en-US" sz="3600" b="1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487941" y="2329835"/>
            <a:ext cx="883659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CoLo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3" name="Rounded Rectangle 12"/>
          <p:cNvSpPr>
            <a:spLocks/>
          </p:cNvSpPr>
          <p:nvPr/>
        </p:nvSpPr>
        <p:spPr>
          <a:xfrm>
            <a:off x="3119117" y="5029200"/>
            <a:ext cx="919483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CoLo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4" name="Rounded Rectangle 13"/>
          <p:cNvSpPr>
            <a:spLocks/>
          </p:cNvSpPr>
          <p:nvPr/>
        </p:nvSpPr>
        <p:spPr>
          <a:xfrm>
            <a:off x="4876801" y="5029200"/>
            <a:ext cx="914400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CoLo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5" name="Rounded Rectangle 14"/>
          <p:cNvSpPr>
            <a:spLocks/>
          </p:cNvSpPr>
          <p:nvPr/>
        </p:nvSpPr>
        <p:spPr>
          <a:xfrm>
            <a:off x="7315200" y="2285001"/>
            <a:ext cx="914400" cy="541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CoLo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Left-Right Arrow 17"/>
          <p:cNvSpPr/>
          <p:nvPr/>
        </p:nvSpPr>
        <p:spPr>
          <a:xfrm rot="3210849">
            <a:off x="3773315" y="3110592"/>
            <a:ext cx="655407" cy="23919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7523146">
            <a:off x="4396696" y="3110590"/>
            <a:ext cx="655407" cy="23919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3967487" y="2464665"/>
            <a:ext cx="756913" cy="23919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1371600" y="2464665"/>
            <a:ext cx="1524000" cy="239198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5791200" y="2464665"/>
            <a:ext cx="1600200" cy="206765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18495452">
            <a:off x="3263385" y="4504356"/>
            <a:ext cx="1245842" cy="206765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14623403">
            <a:off x="4480472" y="4456897"/>
            <a:ext cx="1118690" cy="206765"/>
          </a:xfrm>
          <a:prstGeom prst="leftRightArrow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Datanet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Document-Store</a:t>
            </a:r>
          </a:p>
          <a:p>
            <a:r>
              <a:rPr lang="en-US" dirty="0" smtClean="0"/>
              <a:t>Support</a:t>
            </a:r>
            <a:r>
              <a:rPr lang="en-US" dirty="0"/>
              <a:t>s</a:t>
            </a:r>
            <a:r>
              <a:rPr lang="en-US" dirty="0" smtClean="0"/>
              <a:t> JSON</a:t>
            </a:r>
          </a:p>
          <a:p>
            <a:pPr lvl="1"/>
            <a:r>
              <a:rPr lang="en-US" dirty="0" smtClean="0"/>
              <a:t>Numbers, Strings, Dictionaries, &amp; Sequences</a:t>
            </a:r>
          </a:p>
          <a:p>
            <a:r>
              <a:rPr lang="en-US" dirty="0" smtClean="0"/>
              <a:t>Data disseminated via Deltas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4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106810</TotalTime>
  <Words>2324</Words>
  <Application>Microsoft Macintosh PowerPoint</Application>
  <PresentationFormat>On-screen Show (4:3)</PresentationFormat>
  <Paragraphs>541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Datanet</vt:lpstr>
      <vt:lpstr>Ubiquitous Write Through Caches</vt:lpstr>
      <vt:lpstr>Resolving Conflicts: CRDTs</vt:lpstr>
      <vt:lpstr>CRDT Simple Example</vt:lpstr>
      <vt:lpstr>Datanet CRDTs</vt:lpstr>
      <vt:lpstr>Centralized Architecture</vt:lpstr>
      <vt:lpstr>Mesh of DataCenters</vt:lpstr>
      <vt:lpstr>Mesh of Co-Locations</vt:lpstr>
      <vt:lpstr>Datanet Basics</vt:lpstr>
      <vt:lpstr>Algorithms</vt:lpstr>
      <vt:lpstr>Agent UUID</vt:lpstr>
      <vt:lpstr>Document UUID</vt:lpstr>
      <vt:lpstr>Field UUID</vt:lpstr>
      <vt:lpstr>Delta UUID</vt:lpstr>
      <vt:lpstr>Sequence Metadata </vt:lpstr>
      <vt:lpstr>CRDT Algorithms</vt:lpstr>
      <vt:lpstr>Document Create &amp; Remove</vt:lpstr>
      <vt:lpstr>Create Conflict</vt:lpstr>
      <vt:lpstr>Key-Value SET</vt:lpstr>
      <vt:lpstr>KV-Set Conflict</vt:lpstr>
      <vt:lpstr>Key-Value INCREMENT</vt:lpstr>
      <vt:lpstr>KV Increment Conflict</vt:lpstr>
      <vt:lpstr>Key-Value DELETE</vt:lpstr>
      <vt:lpstr>Causal Consistency</vt:lpstr>
      <vt:lpstr>Causal Consistency Example</vt:lpstr>
      <vt:lpstr>Dependency Matrix</vt:lpstr>
      <vt:lpstr>Dependency Fail</vt:lpstr>
      <vt:lpstr>Sequence Insert</vt:lpstr>
      <vt:lpstr>Internal &amp; External Sequences</vt:lpstr>
      <vt:lpstr>Sequence Conflicts</vt:lpstr>
      <vt:lpstr>Sequence Conflict</vt:lpstr>
      <vt:lpstr>Sequence Deletes</vt:lpstr>
      <vt:lpstr>Sequence Delete</vt:lpstr>
      <vt:lpstr>Distributed Garbage Collection</vt:lpstr>
      <vt:lpstr>Apply GC Delta</vt:lpstr>
      <vt:lpstr>GC Step</vt:lpstr>
      <vt:lpstr>GC Race Conditions</vt:lpstr>
      <vt:lpstr>Bi-Directional GC</vt:lpstr>
      <vt:lpstr>GC Rewind</vt:lpstr>
      <vt:lpstr>Temporal Connectivity Issues </vt:lpstr>
      <vt:lpstr>Full Document Sync</vt:lpstr>
      <vt:lpstr>Full Document Sync Math</vt:lpstr>
      <vt:lpstr>Result: Data - Bridge + LocalDelta</vt:lpstr>
      <vt:lpstr>Agent: Result &amp; GC-WAIT</vt:lpstr>
      <vt:lpstr>Agent GC Wait</vt:lpstr>
      <vt:lpstr>END GC-WAIT: Result+Bridge+Reorder</vt:lpstr>
      <vt:lpstr>Replication as Routing</vt:lpstr>
      <vt:lpstr>End of Interesting Stuff </vt:lpstr>
      <vt:lpstr>Datanet Infrastructure</vt:lpstr>
      <vt:lpstr>Datanet Access Privileges</vt:lpstr>
      <vt:lpstr>Caching Replication</vt:lpstr>
      <vt:lpstr>Pub/Sub Replication</vt:lpstr>
      <vt:lpstr>Cache Replication Flow</vt:lpstr>
      <vt:lpstr>PubSub Replication</vt:lpstr>
      <vt:lpstr>Agent</vt:lpstr>
      <vt:lpstr>Client -&gt; Agent</vt:lpstr>
      <vt:lpstr>Client -&gt; Agent -&gt; DC</vt:lpstr>
      <vt:lpstr>DC Cluster DB</vt:lpstr>
      <vt:lpstr>Client -&gt; Agent -&gt; DC -&gt; Subscriber</vt:lpstr>
      <vt:lpstr>Client -&gt; Agent -&gt; DC -&gt; Subscribers</vt:lpstr>
      <vt:lpstr>Client -&gt; Agent -&gt; DCs-&gt; Subscribers</vt:lpstr>
      <vt:lpstr>EXTRA</vt:lpstr>
      <vt:lpstr>Viral Commutative Replication</vt:lpstr>
      <vt:lpstr>API &amp; Data-model</vt:lpstr>
      <vt:lpstr>API: simple JSON</vt:lpstr>
      <vt:lpstr>Reads/Queries in Datanet</vt:lpstr>
      <vt:lpstr>Advanced Data Structures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Datanet</dc:title>
  <dc:creator>Russell Sullivan</dc:creator>
  <cp:lastModifiedBy>Russell Sullivan</cp:lastModifiedBy>
  <cp:revision>627</cp:revision>
  <dcterms:created xsi:type="dcterms:W3CDTF">2014-12-16T07:31:01Z</dcterms:created>
  <dcterms:modified xsi:type="dcterms:W3CDTF">2016-09-05T04:34:15Z</dcterms:modified>
</cp:coreProperties>
</file>