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56" r:id="rId3"/>
    <p:sldId id="257" r:id="rId4"/>
    <p:sldId id="258" r:id="rId5"/>
    <p:sldId id="259" r:id="rId6"/>
    <p:sldId id="260" r:id="rId7"/>
    <p:sldId id="261" r:id="rId8"/>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963BA4-AF6F-4FC4-B722-11D45C854DD7}" v="4" dt="2022-08-23T05:40:02.458"/>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25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o Gamaliel Sanchez Moreno" userId="74cd13dff750a425" providerId="LiveId" clId="{7D963BA4-AF6F-4FC4-B722-11D45C854DD7}"/>
    <pc:docChg chg="custSel addSld modSld sldOrd">
      <pc:chgData name="Roberto Gamaliel Sanchez Moreno" userId="74cd13dff750a425" providerId="LiveId" clId="{7D963BA4-AF6F-4FC4-B722-11D45C854DD7}" dt="2022-08-23T05:40:34.542" v="88" actId="14100"/>
      <pc:docMkLst>
        <pc:docMk/>
      </pc:docMkLst>
      <pc:sldChg chg="addSp modSp new mod ord">
        <pc:chgData name="Roberto Gamaliel Sanchez Moreno" userId="74cd13dff750a425" providerId="LiveId" clId="{7D963BA4-AF6F-4FC4-B722-11D45C854DD7}" dt="2022-08-23T05:40:34.542" v="88" actId="14100"/>
        <pc:sldMkLst>
          <pc:docMk/>
          <pc:sldMk cId="438484827" sldId="262"/>
        </pc:sldMkLst>
        <pc:spChg chg="add mod">
          <ac:chgData name="Roberto Gamaliel Sanchez Moreno" userId="74cd13dff750a425" providerId="LiveId" clId="{7D963BA4-AF6F-4FC4-B722-11D45C854DD7}" dt="2022-08-23T05:37:19.759" v="58" actId="20577"/>
          <ac:spMkLst>
            <pc:docMk/>
            <pc:sldMk cId="438484827" sldId="262"/>
            <ac:spMk id="2" creationId="{87241DBB-2265-BC6F-98C5-88D4D831825B}"/>
          </ac:spMkLst>
        </pc:spChg>
        <pc:spChg chg="add mod ord">
          <ac:chgData name="Roberto Gamaliel Sanchez Moreno" userId="74cd13dff750a425" providerId="LiveId" clId="{7D963BA4-AF6F-4FC4-B722-11D45C854DD7}" dt="2022-08-23T05:36:53.352" v="21" actId="167"/>
          <ac:spMkLst>
            <pc:docMk/>
            <pc:sldMk cId="438484827" sldId="262"/>
            <ac:spMk id="3" creationId="{E53EA935-3CD7-4131-5886-05559051B8D3}"/>
          </ac:spMkLst>
        </pc:spChg>
        <pc:picChg chg="add mod">
          <ac:chgData name="Roberto Gamaliel Sanchez Moreno" userId="74cd13dff750a425" providerId="LiveId" clId="{7D963BA4-AF6F-4FC4-B722-11D45C854DD7}" dt="2022-08-23T05:40:15.879" v="83" actId="1076"/>
          <ac:picMkLst>
            <pc:docMk/>
            <pc:sldMk cId="438484827" sldId="262"/>
            <ac:picMk id="5" creationId="{798E5DFC-F0C5-DC6C-D5D9-BB918115CFB6}"/>
          </ac:picMkLst>
        </pc:picChg>
        <pc:picChg chg="add mod">
          <ac:chgData name="Roberto Gamaliel Sanchez Moreno" userId="74cd13dff750a425" providerId="LiveId" clId="{7D963BA4-AF6F-4FC4-B722-11D45C854DD7}" dt="2022-08-23T05:40:17.420" v="84" actId="1076"/>
          <ac:picMkLst>
            <pc:docMk/>
            <pc:sldMk cId="438484827" sldId="262"/>
            <ac:picMk id="7" creationId="{6CB6B3A4-AA33-9E15-067E-662B5D69D6C2}"/>
          </ac:picMkLst>
        </pc:picChg>
        <pc:picChg chg="add mod">
          <ac:chgData name="Roberto Gamaliel Sanchez Moreno" userId="74cd13dff750a425" providerId="LiveId" clId="{7D963BA4-AF6F-4FC4-B722-11D45C854DD7}" dt="2022-08-23T05:40:12.693" v="82" actId="1076"/>
          <ac:picMkLst>
            <pc:docMk/>
            <pc:sldMk cId="438484827" sldId="262"/>
            <ac:picMk id="9" creationId="{4420BD43-E87C-A148-976B-C1E2C437D7F6}"/>
          </ac:picMkLst>
        </pc:picChg>
        <pc:picChg chg="add mod">
          <ac:chgData name="Roberto Gamaliel Sanchez Moreno" userId="74cd13dff750a425" providerId="LiveId" clId="{7D963BA4-AF6F-4FC4-B722-11D45C854DD7}" dt="2022-08-23T05:40:34.542" v="88" actId="14100"/>
          <ac:picMkLst>
            <pc:docMk/>
            <pc:sldMk cId="438484827" sldId="262"/>
            <ac:picMk id="10" creationId="{71E82F00-3C76-FFD6-501B-16E6088B594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2DFCA2B-B3B0-49A4-8409-482506C4F6AD}" type="datetimeFigureOut">
              <a:rPr lang="es-MX" smtClean="0"/>
              <a:t>22/08/2022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E3D8F4D-1617-4B94-B5B6-FCF9874FAAA3}" type="slidenum">
              <a:rPr lang="es-MX" smtClean="0"/>
              <a:t>‹Nº›</a:t>
            </a:fld>
            <a:endParaRPr lang="es-MX"/>
          </a:p>
        </p:txBody>
      </p:sp>
    </p:spTree>
    <p:extLst>
      <p:ext uri="{BB962C8B-B14F-4D97-AF65-F5344CB8AC3E}">
        <p14:creationId xmlns:p14="http://schemas.microsoft.com/office/powerpoint/2010/main" val="3129791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2DFCA2B-B3B0-49A4-8409-482506C4F6AD}" type="datetimeFigureOut">
              <a:rPr lang="es-MX" smtClean="0"/>
              <a:t>22/08/2022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E3D8F4D-1617-4B94-B5B6-FCF9874FAAA3}" type="slidenum">
              <a:rPr lang="es-MX" smtClean="0"/>
              <a:t>‹Nº›</a:t>
            </a:fld>
            <a:endParaRPr lang="es-MX"/>
          </a:p>
        </p:txBody>
      </p:sp>
    </p:spTree>
    <p:extLst>
      <p:ext uri="{BB962C8B-B14F-4D97-AF65-F5344CB8AC3E}">
        <p14:creationId xmlns:p14="http://schemas.microsoft.com/office/powerpoint/2010/main" val="3352091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2DFCA2B-B3B0-49A4-8409-482506C4F6AD}" type="datetimeFigureOut">
              <a:rPr lang="es-MX" smtClean="0"/>
              <a:t>22/08/2022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E3D8F4D-1617-4B94-B5B6-FCF9874FAAA3}" type="slidenum">
              <a:rPr lang="es-MX" smtClean="0"/>
              <a:t>‹Nº›</a:t>
            </a:fld>
            <a:endParaRPr lang="es-MX"/>
          </a:p>
        </p:txBody>
      </p:sp>
    </p:spTree>
    <p:extLst>
      <p:ext uri="{BB962C8B-B14F-4D97-AF65-F5344CB8AC3E}">
        <p14:creationId xmlns:p14="http://schemas.microsoft.com/office/powerpoint/2010/main" val="350788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2DFCA2B-B3B0-49A4-8409-482506C4F6AD}" type="datetimeFigureOut">
              <a:rPr lang="es-MX" smtClean="0"/>
              <a:t>22/08/2022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E3D8F4D-1617-4B94-B5B6-FCF9874FAAA3}" type="slidenum">
              <a:rPr lang="es-MX" smtClean="0"/>
              <a:t>‹Nº›</a:t>
            </a:fld>
            <a:endParaRPr lang="es-MX"/>
          </a:p>
        </p:txBody>
      </p:sp>
    </p:spTree>
    <p:extLst>
      <p:ext uri="{BB962C8B-B14F-4D97-AF65-F5344CB8AC3E}">
        <p14:creationId xmlns:p14="http://schemas.microsoft.com/office/powerpoint/2010/main" val="3178160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2DFCA2B-B3B0-49A4-8409-482506C4F6AD}" type="datetimeFigureOut">
              <a:rPr lang="es-MX" smtClean="0"/>
              <a:t>22/08/2022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E3D8F4D-1617-4B94-B5B6-FCF9874FAAA3}" type="slidenum">
              <a:rPr lang="es-MX" smtClean="0"/>
              <a:t>‹Nº›</a:t>
            </a:fld>
            <a:endParaRPr lang="es-MX"/>
          </a:p>
        </p:txBody>
      </p:sp>
    </p:spTree>
    <p:extLst>
      <p:ext uri="{BB962C8B-B14F-4D97-AF65-F5344CB8AC3E}">
        <p14:creationId xmlns:p14="http://schemas.microsoft.com/office/powerpoint/2010/main" val="2971382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2DFCA2B-B3B0-49A4-8409-482506C4F6AD}" type="datetimeFigureOut">
              <a:rPr lang="es-MX" smtClean="0"/>
              <a:t>22/08/2022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E3D8F4D-1617-4B94-B5B6-FCF9874FAAA3}" type="slidenum">
              <a:rPr lang="es-MX" smtClean="0"/>
              <a:t>‹Nº›</a:t>
            </a:fld>
            <a:endParaRPr lang="es-MX"/>
          </a:p>
        </p:txBody>
      </p:sp>
    </p:spTree>
    <p:extLst>
      <p:ext uri="{BB962C8B-B14F-4D97-AF65-F5344CB8AC3E}">
        <p14:creationId xmlns:p14="http://schemas.microsoft.com/office/powerpoint/2010/main" val="2124330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472381" y="3340100"/>
            <a:ext cx="2901255" cy="491278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3471863" y="3340100"/>
            <a:ext cx="2915543" cy="491278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2DFCA2B-B3B0-49A4-8409-482506C4F6AD}" type="datetimeFigureOut">
              <a:rPr lang="es-MX" smtClean="0"/>
              <a:t>22/08/2022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FE3D8F4D-1617-4B94-B5B6-FCF9874FAAA3}" type="slidenum">
              <a:rPr lang="es-MX" smtClean="0"/>
              <a:t>‹Nº›</a:t>
            </a:fld>
            <a:endParaRPr lang="es-MX"/>
          </a:p>
        </p:txBody>
      </p:sp>
    </p:spTree>
    <p:extLst>
      <p:ext uri="{BB962C8B-B14F-4D97-AF65-F5344CB8AC3E}">
        <p14:creationId xmlns:p14="http://schemas.microsoft.com/office/powerpoint/2010/main" val="231660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2DFCA2B-B3B0-49A4-8409-482506C4F6AD}" type="datetimeFigureOut">
              <a:rPr lang="es-MX" smtClean="0"/>
              <a:t>22/08/2022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E3D8F4D-1617-4B94-B5B6-FCF9874FAAA3}" type="slidenum">
              <a:rPr lang="es-MX" smtClean="0"/>
              <a:t>‹Nº›</a:t>
            </a:fld>
            <a:endParaRPr lang="es-MX"/>
          </a:p>
        </p:txBody>
      </p:sp>
    </p:spTree>
    <p:extLst>
      <p:ext uri="{BB962C8B-B14F-4D97-AF65-F5344CB8AC3E}">
        <p14:creationId xmlns:p14="http://schemas.microsoft.com/office/powerpoint/2010/main" val="3239286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FCA2B-B3B0-49A4-8409-482506C4F6AD}" type="datetimeFigureOut">
              <a:rPr lang="es-MX" smtClean="0"/>
              <a:t>22/08/2022</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FE3D8F4D-1617-4B94-B5B6-FCF9874FAAA3}" type="slidenum">
              <a:rPr lang="es-MX" smtClean="0"/>
              <a:t>‹Nº›</a:t>
            </a:fld>
            <a:endParaRPr lang="es-MX"/>
          </a:p>
        </p:txBody>
      </p:sp>
    </p:spTree>
    <p:extLst>
      <p:ext uri="{BB962C8B-B14F-4D97-AF65-F5344CB8AC3E}">
        <p14:creationId xmlns:p14="http://schemas.microsoft.com/office/powerpoint/2010/main" val="1447444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2DFCA2B-B3B0-49A4-8409-482506C4F6AD}" type="datetimeFigureOut">
              <a:rPr lang="es-MX" smtClean="0"/>
              <a:t>22/08/2022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E3D8F4D-1617-4B94-B5B6-FCF9874FAAA3}" type="slidenum">
              <a:rPr lang="es-MX" smtClean="0"/>
              <a:t>‹Nº›</a:t>
            </a:fld>
            <a:endParaRPr lang="es-MX"/>
          </a:p>
        </p:txBody>
      </p:sp>
    </p:spTree>
    <p:extLst>
      <p:ext uri="{BB962C8B-B14F-4D97-AF65-F5344CB8AC3E}">
        <p14:creationId xmlns:p14="http://schemas.microsoft.com/office/powerpoint/2010/main" val="1909905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2DFCA2B-B3B0-49A4-8409-482506C4F6AD}" type="datetimeFigureOut">
              <a:rPr lang="es-MX" smtClean="0"/>
              <a:t>22/08/2022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E3D8F4D-1617-4B94-B5B6-FCF9874FAAA3}" type="slidenum">
              <a:rPr lang="es-MX" smtClean="0"/>
              <a:t>‹Nº›</a:t>
            </a:fld>
            <a:endParaRPr lang="es-MX"/>
          </a:p>
        </p:txBody>
      </p:sp>
    </p:spTree>
    <p:extLst>
      <p:ext uri="{BB962C8B-B14F-4D97-AF65-F5344CB8AC3E}">
        <p14:creationId xmlns:p14="http://schemas.microsoft.com/office/powerpoint/2010/main" val="3963430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A2DFCA2B-B3B0-49A4-8409-482506C4F6AD}" type="datetimeFigureOut">
              <a:rPr lang="es-MX" smtClean="0"/>
              <a:t>22/08/2022</a:t>
            </a:fld>
            <a:endParaRPr lang="es-MX"/>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FE3D8F4D-1617-4B94-B5B6-FCF9874FAAA3}" type="slidenum">
              <a:rPr lang="es-MX" smtClean="0"/>
              <a:t>‹Nº›</a:t>
            </a:fld>
            <a:endParaRPr lang="es-MX"/>
          </a:p>
        </p:txBody>
      </p:sp>
    </p:spTree>
    <p:extLst>
      <p:ext uri="{BB962C8B-B14F-4D97-AF65-F5344CB8AC3E}">
        <p14:creationId xmlns:p14="http://schemas.microsoft.com/office/powerpoint/2010/main" val="11490066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E53EA935-3CD7-4131-5886-05559051B8D3}"/>
              </a:ext>
            </a:extLst>
          </p:cNvPr>
          <p:cNvSpPr/>
          <p:nvPr/>
        </p:nvSpPr>
        <p:spPr>
          <a:xfrm>
            <a:off x="383059" y="679622"/>
            <a:ext cx="5980670" cy="1235675"/>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CuadroTexto 1">
            <a:extLst>
              <a:ext uri="{FF2B5EF4-FFF2-40B4-BE49-F238E27FC236}">
                <a16:creationId xmlns:a16="http://schemas.microsoft.com/office/drawing/2014/main" id="{87241DBB-2265-BC6F-98C5-88D4D831825B}"/>
              </a:ext>
            </a:extLst>
          </p:cNvPr>
          <p:cNvSpPr txBox="1"/>
          <p:nvPr/>
        </p:nvSpPr>
        <p:spPr>
          <a:xfrm>
            <a:off x="494271" y="845203"/>
            <a:ext cx="5535827" cy="892552"/>
          </a:xfrm>
          <a:prstGeom prst="rect">
            <a:avLst/>
          </a:prstGeom>
          <a:noFill/>
        </p:spPr>
        <p:txBody>
          <a:bodyPr wrap="square" rtlCol="0">
            <a:spAutoFit/>
          </a:bodyPr>
          <a:lstStyle/>
          <a:p>
            <a:r>
              <a:rPr lang="es-MX" sz="3500" b="1" dirty="0">
                <a:solidFill>
                  <a:schemeClr val="bg1"/>
                </a:solidFill>
              </a:rPr>
              <a:t>Practica 1 </a:t>
            </a:r>
          </a:p>
          <a:p>
            <a:r>
              <a:rPr lang="es-MX" sz="1700" dirty="0">
                <a:solidFill>
                  <a:schemeClr val="bg1"/>
                </a:solidFill>
              </a:rPr>
              <a:t>Simulación – </a:t>
            </a:r>
            <a:r>
              <a:rPr lang="es-MX" sz="1700" b="1" dirty="0">
                <a:solidFill>
                  <a:schemeClr val="bg1"/>
                </a:solidFill>
              </a:rPr>
              <a:t>Roberto Gamaliel </a:t>
            </a:r>
            <a:endParaRPr lang="es-MX" sz="1700" dirty="0">
              <a:solidFill>
                <a:schemeClr val="bg1"/>
              </a:solidFill>
            </a:endParaRPr>
          </a:p>
        </p:txBody>
      </p:sp>
      <p:pic>
        <p:nvPicPr>
          <p:cNvPr id="5" name="Imagen 4" descr="Moneda de color dorado&#10;&#10;Descripción generada automáticamente con confianza media">
            <a:extLst>
              <a:ext uri="{FF2B5EF4-FFF2-40B4-BE49-F238E27FC236}">
                <a16:creationId xmlns:a16="http://schemas.microsoft.com/office/drawing/2014/main" id="{798E5DFC-F0C5-DC6C-D5D9-BB918115C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9413" y="4954095"/>
            <a:ext cx="1734316" cy="1728220"/>
          </a:xfrm>
          <a:prstGeom prst="rect">
            <a:avLst/>
          </a:prstGeom>
        </p:spPr>
      </p:pic>
      <p:pic>
        <p:nvPicPr>
          <p:cNvPr id="7" name="Imagen 6" descr="Imagen que contiene tabla, foto, pastel, taza&#10;&#10;Descripción generada automáticamente">
            <a:extLst>
              <a:ext uri="{FF2B5EF4-FFF2-40B4-BE49-F238E27FC236}">
                <a16:creationId xmlns:a16="http://schemas.microsoft.com/office/drawing/2014/main" id="{6CB6B3A4-AA33-9E15-067E-662B5D69D6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796" y="4045767"/>
            <a:ext cx="1731268" cy="1731268"/>
          </a:xfrm>
          <a:prstGeom prst="rect">
            <a:avLst/>
          </a:prstGeom>
        </p:spPr>
      </p:pic>
      <p:pic>
        <p:nvPicPr>
          <p:cNvPr id="9" name="Imagen 8" descr="Imagen que contiene conector, electrónica&#10;&#10;Descripción generada automáticamente">
            <a:extLst>
              <a:ext uri="{FF2B5EF4-FFF2-40B4-BE49-F238E27FC236}">
                <a16:creationId xmlns:a16="http://schemas.microsoft.com/office/drawing/2014/main" id="{4420BD43-E87C-A148-976B-C1E2C437D7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557721">
            <a:off x="1932193" y="2750266"/>
            <a:ext cx="2379031" cy="1030913"/>
          </a:xfrm>
          <a:prstGeom prst="rect">
            <a:avLst/>
          </a:prstGeom>
        </p:spPr>
      </p:pic>
      <p:pic>
        <p:nvPicPr>
          <p:cNvPr id="10" name="Imagen 9" descr="Imagen que contiene conector, electrónica&#10;&#10;Descripción generada automáticamente">
            <a:extLst>
              <a:ext uri="{FF2B5EF4-FFF2-40B4-BE49-F238E27FC236}">
                <a16:creationId xmlns:a16="http://schemas.microsoft.com/office/drawing/2014/main" id="{71E82F00-3C76-FFD6-501B-16E6088B59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246910">
            <a:off x="951163" y="6223759"/>
            <a:ext cx="3501368" cy="1459424"/>
          </a:xfrm>
          <a:prstGeom prst="rect">
            <a:avLst/>
          </a:prstGeom>
        </p:spPr>
      </p:pic>
    </p:spTree>
    <p:extLst>
      <p:ext uri="{BB962C8B-B14F-4D97-AF65-F5344CB8AC3E}">
        <p14:creationId xmlns:p14="http://schemas.microsoft.com/office/powerpoint/2010/main" val="438484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6D54C2-BF65-548A-C003-6CE46D34F67A}"/>
              </a:ext>
            </a:extLst>
          </p:cNvPr>
          <p:cNvSpPr txBox="1"/>
          <p:nvPr/>
        </p:nvSpPr>
        <p:spPr>
          <a:xfrm>
            <a:off x="0" y="165581"/>
            <a:ext cx="6858000" cy="477054"/>
          </a:xfrm>
          <a:prstGeom prst="rect">
            <a:avLst/>
          </a:prstGeom>
          <a:noFill/>
        </p:spPr>
        <p:txBody>
          <a:bodyPr wrap="square" rtlCol="0">
            <a:spAutoFit/>
          </a:bodyPr>
          <a:lstStyle/>
          <a:p>
            <a:r>
              <a:rPr lang="es-MX" sz="2500" b="1" dirty="0"/>
              <a:t>	Practica 1 </a:t>
            </a:r>
            <a:r>
              <a:rPr lang="es-MX" sz="1700" dirty="0"/>
              <a:t>simulación</a:t>
            </a:r>
          </a:p>
        </p:txBody>
      </p:sp>
      <p:cxnSp>
        <p:nvCxnSpPr>
          <p:cNvPr id="6" name="Conector recto 5">
            <a:extLst>
              <a:ext uri="{FF2B5EF4-FFF2-40B4-BE49-F238E27FC236}">
                <a16:creationId xmlns:a16="http://schemas.microsoft.com/office/drawing/2014/main" id="{98D8238D-28EE-8123-CA62-FF1FD424FF71}"/>
              </a:ext>
            </a:extLst>
          </p:cNvPr>
          <p:cNvCxnSpPr/>
          <p:nvPr/>
        </p:nvCxnSpPr>
        <p:spPr>
          <a:xfrm>
            <a:off x="524256" y="618251"/>
            <a:ext cx="2904744" cy="0"/>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42FA9873-08F7-6240-03E6-C269AEB72296}"/>
              </a:ext>
            </a:extLst>
          </p:cNvPr>
          <p:cNvSpPr txBox="1"/>
          <p:nvPr/>
        </p:nvSpPr>
        <p:spPr>
          <a:xfrm>
            <a:off x="438912" y="593868"/>
            <a:ext cx="1091966" cy="246221"/>
          </a:xfrm>
          <a:prstGeom prst="rect">
            <a:avLst/>
          </a:prstGeom>
          <a:noFill/>
        </p:spPr>
        <p:txBody>
          <a:bodyPr wrap="none" rtlCol="0">
            <a:spAutoFit/>
          </a:bodyPr>
          <a:lstStyle/>
          <a:p>
            <a:r>
              <a:rPr lang="es-MX" sz="1000" dirty="0">
                <a:solidFill>
                  <a:schemeClr val="tx2"/>
                </a:solidFill>
              </a:rPr>
              <a:t>Roberto Gamaliel</a:t>
            </a:r>
          </a:p>
        </p:txBody>
      </p:sp>
      <p:sp>
        <p:nvSpPr>
          <p:cNvPr id="8" name="CuadroTexto 7">
            <a:extLst>
              <a:ext uri="{FF2B5EF4-FFF2-40B4-BE49-F238E27FC236}">
                <a16:creationId xmlns:a16="http://schemas.microsoft.com/office/drawing/2014/main" id="{DCF95431-8840-2C93-1C7C-A54BA537368C}"/>
              </a:ext>
            </a:extLst>
          </p:cNvPr>
          <p:cNvSpPr txBox="1"/>
          <p:nvPr/>
        </p:nvSpPr>
        <p:spPr>
          <a:xfrm>
            <a:off x="438912" y="774725"/>
            <a:ext cx="5955792" cy="1446550"/>
          </a:xfrm>
          <a:prstGeom prst="rect">
            <a:avLst/>
          </a:prstGeom>
          <a:noFill/>
        </p:spPr>
        <p:txBody>
          <a:bodyPr wrap="square" rtlCol="0">
            <a:spAutoFit/>
          </a:bodyPr>
          <a:lstStyle/>
          <a:p>
            <a:r>
              <a:rPr lang="es-MX" sz="1100" dirty="0"/>
              <a:t>Para esta practica consiste en 3 funciones principales que ejecutan un tipo de simulación. Agregue animaciones utilizando imágenes y las propiedades de JavaScript/HTML/CSS para poder ejecutar ajustes en tiempo de ejecución de la animación. </a:t>
            </a:r>
          </a:p>
          <a:p>
            <a:endParaRPr lang="es-MX" sz="1100" dirty="0"/>
          </a:p>
          <a:p>
            <a:r>
              <a:rPr lang="es-MX" sz="1100" dirty="0"/>
              <a:t>Programe varios intervalos de eventos para poder apreciar como  se acercan las ejecuciones a la probabilidad esperada de acuerdo al numero de ejecuciones. Para ejecutar el programa basta con abrir el archivo HTML con nombre </a:t>
            </a:r>
            <a:r>
              <a:rPr lang="es-MX" sz="1100" b="1" dirty="0"/>
              <a:t>PracticaDados.html</a:t>
            </a:r>
            <a:r>
              <a:rPr lang="es-MX" sz="1100" dirty="0"/>
              <a:t>. Es importante que todos los archivos e imágenes de conjunto estén en la misma carpeta para no provocar errores.</a:t>
            </a:r>
          </a:p>
        </p:txBody>
      </p:sp>
      <p:sp>
        <p:nvSpPr>
          <p:cNvPr id="9" name="CuadroTexto 8">
            <a:extLst>
              <a:ext uri="{FF2B5EF4-FFF2-40B4-BE49-F238E27FC236}">
                <a16:creationId xmlns:a16="http://schemas.microsoft.com/office/drawing/2014/main" id="{A0C0550D-3AF0-FF4D-65DC-0F925A09D541}"/>
              </a:ext>
            </a:extLst>
          </p:cNvPr>
          <p:cNvSpPr txBox="1"/>
          <p:nvPr/>
        </p:nvSpPr>
        <p:spPr>
          <a:xfrm>
            <a:off x="-6096" y="2183178"/>
            <a:ext cx="6845808" cy="477054"/>
          </a:xfrm>
          <a:prstGeom prst="rect">
            <a:avLst/>
          </a:prstGeom>
          <a:noFill/>
        </p:spPr>
        <p:txBody>
          <a:bodyPr wrap="square" rtlCol="0">
            <a:spAutoFit/>
          </a:bodyPr>
          <a:lstStyle/>
          <a:p>
            <a:r>
              <a:rPr lang="es-MX" sz="2500" b="1" dirty="0"/>
              <a:t>	</a:t>
            </a:r>
            <a:r>
              <a:rPr lang="es-MX" sz="1900" b="1" dirty="0"/>
              <a:t>Modo de uso</a:t>
            </a:r>
            <a:endParaRPr lang="es-MX" sz="1900" dirty="0"/>
          </a:p>
        </p:txBody>
      </p:sp>
      <p:cxnSp>
        <p:nvCxnSpPr>
          <p:cNvPr id="10" name="Conector recto 9">
            <a:extLst>
              <a:ext uri="{FF2B5EF4-FFF2-40B4-BE49-F238E27FC236}">
                <a16:creationId xmlns:a16="http://schemas.microsoft.com/office/drawing/2014/main" id="{E756F7CE-1BA0-D606-6070-FF5912ED78CC}"/>
              </a:ext>
            </a:extLst>
          </p:cNvPr>
          <p:cNvCxnSpPr>
            <a:cxnSpLocks/>
          </p:cNvCxnSpPr>
          <p:nvPr/>
        </p:nvCxnSpPr>
        <p:spPr>
          <a:xfrm>
            <a:off x="524256" y="2617054"/>
            <a:ext cx="1548384" cy="0"/>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3" name="Imagen 12">
            <a:extLst>
              <a:ext uri="{FF2B5EF4-FFF2-40B4-BE49-F238E27FC236}">
                <a16:creationId xmlns:a16="http://schemas.microsoft.com/office/drawing/2014/main" id="{AEC051BE-46AC-36DC-8221-A2189480766F}"/>
              </a:ext>
            </a:extLst>
          </p:cNvPr>
          <p:cNvPicPr>
            <a:picLocks noChangeAspect="1"/>
          </p:cNvPicPr>
          <p:nvPr/>
        </p:nvPicPr>
        <p:blipFill>
          <a:blip r:embed="rId2"/>
          <a:stretch>
            <a:fillRect/>
          </a:stretch>
        </p:blipFill>
        <p:spPr>
          <a:xfrm>
            <a:off x="173813" y="2651904"/>
            <a:ext cx="2799114" cy="1151963"/>
          </a:xfrm>
          <a:prstGeom prst="rect">
            <a:avLst/>
          </a:prstGeom>
        </p:spPr>
      </p:pic>
      <p:sp>
        <p:nvSpPr>
          <p:cNvPr id="14" name="CuadroTexto 13">
            <a:extLst>
              <a:ext uri="{FF2B5EF4-FFF2-40B4-BE49-F238E27FC236}">
                <a16:creationId xmlns:a16="http://schemas.microsoft.com/office/drawing/2014/main" id="{46256203-CFFC-66AA-BEE4-0D9ADA1D5E9D}"/>
              </a:ext>
            </a:extLst>
          </p:cNvPr>
          <p:cNvSpPr txBox="1"/>
          <p:nvPr/>
        </p:nvSpPr>
        <p:spPr>
          <a:xfrm>
            <a:off x="3527438" y="2776832"/>
            <a:ext cx="2244642" cy="600164"/>
          </a:xfrm>
          <a:prstGeom prst="rect">
            <a:avLst/>
          </a:prstGeom>
          <a:noFill/>
        </p:spPr>
        <p:txBody>
          <a:bodyPr wrap="square" rtlCol="0">
            <a:spAutoFit/>
          </a:bodyPr>
          <a:lstStyle/>
          <a:p>
            <a:r>
              <a:rPr lang="es-MX" sz="1100" dirty="0"/>
              <a:t>Al abrir la pagina web se pide al usuario seleccionar el tipo de simulación que se desea ejecutar</a:t>
            </a:r>
          </a:p>
        </p:txBody>
      </p:sp>
      <p:pic>
        <p:nvPicPr>
          <p:cNvPr id="18" name="Imagen 17">
            <a:extLst>
              <a:ext uri="{FF2B5EF4-FFF2-40B4-BE49-F238E27FC236}">
                <a16:creationId xmlns:a16="http://schemas.microsoft.com/office/drawing/2014/main" id="{96D79D6F-42B9-093F-71DE-6FA350555CAF}"/>
              </a:ext>
            </a:extLst>
          </p:cNvPr>
          <p:cNvPicPr>
            <a:picLocks noChangeAspect="1"/>
          </p:cNvPicPr>
          <p:nvPr/>
        </p:nvPicPr>
        <p:blipFill>
          <a:blip r:embed="rId3"/>
          <a:stretch>
            <a:fillRect/>
          </a:stretch>
        </p:blipFill>
        <p:spPr>
          <a:xfrm>
            <a:off x="173813" y="4754073"/>
            <a:ext cx="3391194" cy="1181202"/>
          </a:xfrm>
          <a:prstGeom prst="rect">
            <a:avLst/>
          </a:prstGeom>
        </p:spPr>
      </p:pic>
      <p:sp>
        <p:nvSpPr>
          <p:cNvPr id="19" name="CuadroTexto 18">
            <a:extLst>
              <a:ext uri="{FF2B5EF4-FFF2-40B4-BE49-F238E27FC236}">
                <a16:creationId xmlns:a16="http://schemas.microsoft.com/office/drawing/2014/main" id="{98E65AED-762F-F858-653B-9E2B4B8075A9}"/>
              </a:ext>
            </a:extLst>
          </p:cNvPr>
          <p:cNvSpPr txBox="1"/>
          <p:nvPr/>
        </p:nvSpPr>
        <p:spPr>
          <a:xfrm>
            <a:off x="3527438" y="3843449"/>
            <a:ext cx="2799114" cy="769441"/>
          </a:xfrm>
          <a:prstGeom prst="rect">
            <a:avLst/>
          </a:prstGeom>
          <a:noFill/>
        </p:spPr>
        <p:txBody>
          <a:bodyPr wrap="square" rtlCol="0">
            <a:spAutoFit/>
          </a:bodyPr>
          <a:lstStyle/>
          <a:p>
            <a:r>
              <a:rPr lang="es-MX" sz="1100" dirty="0"/>
              <a:t>Todas las animaciones inician con el valor por default de velocidad normal (velocidad de ejecución de la animación) y en DETENER como numero de iteraciones (cero). </a:t>
            </a:r>
          </a:p>
        </p:txBody>
      </p:sp>
      <p:pic>
        <p:nvPicPr>
          <p:cNvPr id="21" name="Imagen 20" descr="Imagen que contiene Aplicación&#10;&#10;Descripción generada automáticamente">
            <a:extLst>
              <a:ext uri="{FF2B5EF4-FFF2-40B4-BE49-F238E27FC236}">
                <a16:creationId xmlns:a16="http://schemas.microsoft.com/office/drawing/2014/main" id="{F5EF34F2-8D6F-A21A-CD77-735442FEE3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813" y="3786170"/>
            <a:ext cx="3330229" cy="883997"/>
          </a:xfrm>
          <a:prstGeom prst="rect">
            <a:avLst/>
          </a:prstGeom>
        </p:spPr>
      </p:pic>
      <p:sp>
        <p:nvSpPr>
          <p:cNvPr id="22" name="CuadroTexto 21">
            <a:extLst>
              <a:ext uri="{FF2B5EF4-FFF2-40B4-BE49-F238E27FC236}">
                <a16:creationId xmlns:a16="http://schemas.microsoft.com/office/drawing/2014/main" id="{54CBA666-A49E-76AF-7273-6788E80E5224}"/>
              </a:ext>
            </a:extLst>
          </p:cNvPr>
          <p:cNvSpPr txBox="1"/>
          <p:nvPr/>
        </p:nvSpPr>
        <p:spPr>
          <a:xfrm>
            <a:off x="3565007" y="4831192"/>
            <a:ext cx="3064672" cy="938719"/>
          </a:xfrm>
          <a:prstGeom prst="rect">
            <a:avLst/>
          </a:prstGeom>
          <a:noFill/>
        </p:spPr>
        <p:txBody>
          <a:bodyPr wrap="square" rtlCol="0">
            <a:spAutoFit/>
          </a:bodyPr>
          <a:lstStyle/>
          <a:p>
            <a:r>
              <a:rPr lang="es-MX" sz="1100" dirty="0"/>
              <a:t>Puede ajustar la velocidad de animación en normal (100ms), lenta (400ms), rápida (10ms) o sin animación (velocidad de reloj de su equipo), esta ultima es recomendable para ejecuciones por encima de las 2000 iteraciones.</a:t>
            </a:r>
          </a:p>
        </p:txBody>
      </p:sp>
      <p:pic>
        <p:nvPicPr>
          <p:cNvPr id="24" name="Imagen 23">
            <a:extLst>
              <a:ext uri="{FF2B5EF4-FFF2-40B4-BE49-F238E27FC236}">
                <a16:creationId xmlns:a16="http://schemas.microsoft.com/office/drawing/2014/main" id="{6B6C8C9D-9682-27AD-FF8B-1020791E4CA1}"/>
              </a:ext>
            </a:extLst>
          </p:cNvPr>
          <p:cNvPicPr>
            <a:picLocks noChangeAspect="1"/>
          </p:cNvPicPr>
          <p:nvPr/>
        </p:nvPicPr>
        <p:blipFill>
          <a:blip r:embed="rId5"/>
          <a:stretch>
            <a:fillRect/>
          </a:stretch>
        </p:blipFill>
        <p:spPr>
          <a:xfrm>
            <a:off x="227692" y="6043512"/>
            <a:ext cx="3299746" cy="1767993"/>
          </a:xfrm>
          <a:prstGeom prst="rect">
            <a:avLst/>
          </a:prstGeom>
        </p:spPr>
      </p:pic>
      <p:sp>
        <p:nvSpPr>
          <p:cNvPr id="25" name="CuadroTexto 24">
            <a:extLst>
              <a:ext uri="{FF2B5EF4-FFF2-40B4-BE49-F238E27FC236}">
                <a16:creationId xmlns:a16="http://schemas.microsoft.com/office/drawing/2014/main" id="{E0F35D13-53B7-FFAE-6521-C4F2F9E44FAD}"/>
              </a:ext>
            </a:extLst>
          </p:cNvPr>
          <p:cNvSpPr txBox="1"/>
          <p:nvPr/>
        </p:nvSpPr>
        <p:spPr>
          <a:xfrm>
            <a:off x="3565007" y="6470122"/>
            <a:ext cx="3064672" cy="769441"/>
          </a:xfrm>
          <a:prstGeom prst="rect">
            <a:avLst/>
          </a:prstGeom>
          <a:noFill/>
        </p:spPr>
        <p:txBody>
          <a:bodyPr wrap="square" rtlCol="0">
            <a:spAutoFit/>
          </a:bodyPr>
          <a:lstStyle/>
          <a:p>
            <a:r>
              <a:rPr lang="es-MX" sz="1100" dirty="0"/>
              <a:t>En la opción de iteraciones puede elegir desde 100 hasta 50000 iteraciones. Si desea detener la ejecución solo elija detener y se mostraran los resultados hasta esa respectiva iteración</a:t>
            </a:r>
          </a:p>
        </p:txBody>
      </p:sp>
      <p:pic>
        <p:nvPicPr>
          <p:cNvPr id="27" name="Imagen 26" descr="Imagen que contiene Logotipo&#10;&#10;Descripción generada automáticamente">
            <a:extLst>
              <a:ext uri="{FF2B5EF4-FFF2-40B4-BE49-F238E27FC236}">
                <a16:creationId xmlns:a16="http://schemas.microsoft.com/office/drawing/2014/main" id="{690351C5-2D21-F93A-7D75-0D645B9A467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3965" y="8326247"/>
            <a:ext cx="1889924" cy="541067"/>
          </a:xfrm>
          <a:prstGeom prst="rect">
            <a:avLst/>
          </a:prstGeom>
        </p:spPr>
      </p:pic>
      <p:sp>
        <p:nvSpPr>
          <p:cNvPr id="28" name="CuadroTexto 27">
            <a:extLst>
              <a:ext uri="{FF2B5EF4-FFF2-40B4-BE49-F238E27FC236}">
                <a16:creationId xmlns:a16="http://schemas.microsoft.com/office/drawing/2014/main" id="{B02A1B6B-B5E0-BF52-8F59-F6A2AFAE2E3C}"/>
              </a:ext>
            </a:extLst>
          </p:cNvPr>
          <p:cNvSpPr txBox="1"/>
          <p:nvPr/>
        </p:nvSpPr>
        <p:spPr>
          <a:xfrm>
            <a:off x="3738388" y="8436427"/>
            <a:ext cx="3064673" cy="430887"/>
          </a:xfrm>
          <a:prstGeom prst="rect">
            <a:avLst/>
          </a:prstGeom>
          <a:noFill/>
        </p:spPr>
        <p:txBody>
          <a:bodyPr wrap="square" rtlCol="0">
            <a:spAutoFit/>
          </a:bodyPr>
          <a:lstStyle/>
          <a:p>
            <a:r>
              <a:rPr lang="es-MX" sz="1100" dirty="0"/>
              <a:t>Pulse el botón ‘COMENZAR ANIMACIÓN’ para iniciar la ejecución. </a:t>
            </a:r>
          </a:p>
        </p:txBody>
      </p:sp>
    </p:spTree>
    <p:extLst>
      <p:ext uri="{BB962C8B-B14F-4D97-AF65-F5344CB8AC3E}">
        <p14:creationId xmlns:p14="http://schemas.microsoft.com/office/powerpoint/2010/main" val="3187747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9D29844-8FF0-AB71-2C96-7D6ECCDC1A95}"/>
              </a:ext>
            </a:extLst>
          </p:cNvPr>
          <p:cNvSpPr txBox="1"/>
          <p:nvPr/>
        </p:nvSpPr>
        <p:spPr>
          <a:xfrm>
            <a:off x="0" y="203908"/>
            <a:ext cx="6845808" cy="477054"/>
          </a:xfrm>
          <a:prstGeom prst="rect">
            <a:avLst/>
          </a:prstGeom>
          <a:noFill/>
        </p:spPr>
        <p:txBody>
          <a:bodyPr wrap="square" rtlCol="0">
            <a:spAutoFit/>
          </a:bodyPr>
          <a:lstStyle/>
          <a:p>
            <a:r>
              <a:rPr lang="es-MX" sz="2500" b="1" dirty="0"/>
              <a:t>	</a:t>
            </a:r>
            <a:r>
              <a:rPr lang="es-MX" sz="1900" b="1" dirty="0"/>
              <a:t>Resultados con moneda</a:t>
            </a:r>
            <a:endParaRPr lang="es-MX" sz="1900" dirty="0"/>
          </a:p>
        </p:txBody>
      </p:sp>
      <p:cxnSp>
        <p:nvCxnSpPr>
          <p:cNvPr id="5" name="Conector recto 4">
            <a:extLst>
              <a:ext uri="{FF2B5EF4-FFF2-40B4-BE49-F238E27FC236}">
                <a16:creationId xmlns:a16="http://schemas.microsoft.com/office/drawing/2014/main" id="{C83A3CAB-9358-10E6-5F7B-2AABDEB4A8C1}"/>
              </a:ext>
            </a:extLst>
          </p:cNvPr>
          <p:cNvCxnSpPr>
            <a:cxnSpLocks/>
          </p:cNvCxnSpPr>
          <p:nvPr/>
        </p:nvCxnSpPr>
        <p:spPr>
          <a:xfrm>
            <a:off x="570555" y="680962"/>
            <a:ext cx="1548384" cy="0"/>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Tabla 7">
            <a:extLst>
              <a:ext uri="{FF2B5EF4-FFF2-40B4-BE49-F238E27FC236}">
                <a16:creationId xmlns:a16="http://schemas.microsoft.com/office/drawing/2014/main" id="{74F66F19-3E8E-28D9-8F9A-82E87CD94F96}"/>
              </a:ext>
            </a:extLst>
          </p:cNvPr>
          <p:cNvGraphicFramePr>
            <a:graphicFrameLocks noGrp="1"/>
          </p:cNvGraphicFramePr>
          <p:nvPr>
            <p:extLst>
              <p:ext uri="{D42A27DB-BD31-4B8C-83A1-F6EECF244321}">
                <p14:modId xmlns:p14="http://schemas.microsoft.com/office/powerpoint/2010/main" val="1157774468"/>
              </p:ext>
            </p:extLst>
          </p:nvPr>
        </p:nvGraphicFramePr>
        <p:xfrm>
          <a:off x="570555" y="863600"/>
          <a:ext cx="3444241" cy="3144520"/>
        </p:xfrm>
        <a:graphic>
          <a:graphicData uri="http://schemas.openxmlformats.org/drawingml/2006/table">
            <a:tbl>
              <a:tblPr firstRow="1" bandRow="1">
                <a:tableStyleId>{5C22544A-7EE6-4342-B048-85BDC9FD1C3A}</a:tableStyleId>
              </a:tblPr>
              <a:tblGrid>
                <a:gridCol w="939800">
                  <a:extLst>
                    <a:ext uri="{9D8B030D-6E8A-4147-A177-3AD203B41FA5}">
                      <a16:colId xmlns:a16="http://schemas.microsoft.com/office/drawing/2014/main" val="3407395853"/>
                    </a:ext>
                  </a:extLst>
                </a:gridCol>
                <a:gridCol w="1259840">
                  <a:extLst>
                    <a:ext uri="{9D8B030D-6E8A-4147-A177-3AD203B41FA5}">
                      <a16:colId xmlns:a16="http://schemas.microsoft.com/office/drawing/2014/main" val="3574519303"/>
                    </a:ext>
                  </a:extLst>
                </a:gridCol>
                <a:gridCol w="1244601">
                  <a:extLst>
                    <a:ext uri="{9D8B030D-6E8A-4147-A177-3AD203B41FA5}">
                      <a16:colId xmlns:a16="http://schemas.microsoft.com/office/drawing/2014/main" val="1662640408"/>
                    </a:ext>
                  </a:extLst>
                </a:gridCol>
              </a:tblGrid>
              <a:tr h="370840">
                <a:tc>
                  <a:txBody>
                    <a:bodyPr/>
                    <a:lstStyle/>
                    <a:p>
                      <a:pPr algn="ctr"/>
                      <a:r>
                        <a:rPr lang="es-MX" sz="1000" dirty="0"/>
                        <a:t>ITERACIONES</a:t>
                      </a:r>
                    </a:p>
                  </a:txBody>
                  <a:tcPr/>
                </a:tc>
                <a:tc>
                  <a:txBody>
                    <a:bodyPr/>
                    <a:lstStyle/>
                    <a:p>
                      <a:pPr algn="ctr"/>
                      <a:r>
                        <a:rPr lang="es-MX" sz="1500" dirty="0"/>
                        <a:t>CARA</a:t>
                      </a:r>
                    </a:p>
                  </a:txBody>
                  <a:tcPr/>
                </a:tc>
                <a:tc>
                  <a:txBody>
                    <a:bodyPr/>
                    <a:lstStyle/>
                    <a:p>
                      <a:pPr algn="ctr"/>
                      <a:r>
                        <a:rPr lang="es-MX" sz="1500" dirty="0"/>
                        <a:t>CRUZ</a:t>
                      </a:r>
                    </a:p>
                  </a:txBody>
                  <a:tcPr/>
                </a:tc>
                <a:extLst>
                  <a:ext uri="{0D108BD9-81ED-4DB2-BD59-A6C34878D82A}">
                    <a16:rowId xmlns:a16="http://schemas.microsoft.com/office/drawing/2014/main" val="1447467144"/>
                  </a:ext>
                </a:extLst>
              </a:tr>
              <a:tr h="370840">
                <a:tc>
                  <a:txBody>
                    <a:bodyPr/>
                    <a:lstStyle/>
                    <a:p>
                      <a:r>
                        <a:rPr lang="es-MX" sz="1300" b="1" dirty="0"/>
                        <a:t>100</a:t>
                      </a:r>
                    </a:p>
                  </a:txBody>
                  <a:tcPr/>
                </a:tc>
                <a:tc>
                  <a:txBody>
                    <a:bodyPr/>
                    <a:lstStyle/>
                    <a:p>
                      <a:r>
                        <a:rPr lang="es-MX" sz="1000" dirty="0"/>
                        <a:t>51 repeticiones</a:t>
                      </a:r>
                    </a:p>
                    <a:p>
                      <a:r>
                        <a:rPr lang="es-MX" sz="1000" dirty="0"/>
                        <a:t>Probabilidad 51%</a:t>
                      </a:r>
                    </a:p>
                  </a:txBody>
                  <a:tcPr/>
                </a:tc>
                <a:tc>
                  <a:txBody>
                    <a:bodyPr/>
                    <a:lstStyle/>
                    <a:p>
                      <a:r>
                        <a:rPr lang="es-MX" sz="1000" dirty="0"/>
                        <a:t>49 repeticiones</a:t>
                      </a:r>
                    </a:p>
                    <a:p>
                      <a:r>
                        <a:rPr lang="es-MX" sz="1000" dirty="0"/>
                        <a:t>Probabilidad 49%</a:t>
                      </a:r>
                    </a:p>
                  </a:txBody>
                  <a:tcPr/>
                </a:tc>
                <a:extLst>
                  <a:ext uri="{0D108BD9-81ED-4DB2-BD59-A6C34878D82A}">
                    <a16:rowId xmlns:a16="http://schemas.microsoft.com/office/drawing/2014/main" val="875433496"/>
                  </a:ext>
                </a:extLst>
              </a:tr>
              <a:tr h="370840">
                <a:tc>
                  <a:txBody>
                    <a:bodyPr/>
                    <a:lstStyle/>
                    <a:p>
                      <a:r>
                        <a:rPr lang="es-MX" sz="1300" b="1" dirty="0"/>
                        <a:t>500</a:t>
                      </a:r>
                    </a:p>
                  </a:txBody>
                  <a:tcPr/>
                </a:tc>
                <a:tc>
                  <a:txBody>
                    <a:bodyPr/>
                    <a:lstStyle/>
                    <a:p>
                      <a:r>
                        <a:rPr lang="es-MX" sz="1000" dirty="0"/>
                        <a:t>246 repeticiones</a:t>
                      </a:r>
                    </a:p>
                    <a:p>
                      <a:r>
                        <a:rPr lang="es-MX" sz="1000" dirty="0"/>
                        <a:t>Probabilidad 49%</a:t>
                      </a:r>
                    </a:p>
                  </a:txBody>
                  <a:tcPr/>
                </a:tc>
                <a:tc>
                  <a:txBody>
                    <a:bodyPr/>
                    <a:lstStyle/>
                    <a:p>
                      <a:r>
                        <a:rPr lang="es-MX" sz="1000" dirty="0"/>
                        <a:t>254 repeticiones</a:t>
                      </a:r>
                    </a:p>
                    <a:p>
                      <a:r>
                        <a:rPr lang="es-MX" sz="1000" dirty="0"/>
                        <a:t>Probabilidad 51%</a:t>
                      </a:r>
                    </a:p>
                  </a:txBody>
                  <a:tcPr/>
                </a:tc>
                <a:extLst>
                  <a:ext uri="{0D108BD9-81ED-4DB2-BD59-A6C34878D82A}">
                    <a16:rowId xmlns:a16="http://schemas.microsoft.com/office/drawing/2014/main" val="4014715831"/>
                  </a:ext>
                </a:extLst>
              </a:tr>
              <a:tr h="370840">
                <a:tc>
                  <a:txBody>
                    <a:bodyPr/>
                    <a:lstStyle/>
                    <a:p>
                      <a:r>
                        <a:rPr lang="es-MX" sz="1300" b="1" dirty="0"/>
                        <a:t>1000</a:t>
                      </a:r>
                    </a:p>
                  </a:txBody>
                  <a:tcPr/>
                </a:tc>
                <a:tc>
                  <a:txBody>
                    <a:bodyPr/>
                    <a:lstStyle/>
                    <a:p>
                      <a:r>
                        <a:rPr lang="es-MX" sz="1000" dirty="0"/>
                        <a:t>525 repeticiones</a:t>
                      </a:r>
                    </a:p>
                    <a:p>
                      <a:r>
                        <a:rPr lang="es-MX" sz="1000" dirty="0"/>
                        <a:t>Probabilidad 52%</a:t>
                      </a:r>
                    </a:p>
                  </a:txBody>
                  <a:tcPr/>
                </a:tc>
                <a:tc>
                  <a:txBody>
                    <a:bodyPr/>
                    <a:lstStyle/>
                    <a:p>
                      <a:r>
                        <a:rPr lang="es-MX" sz="1000" dirty="0"/>
                        <a:t>475 repeticiones</a:t>
                      </a:r>
                    </a:p>
                    <a:p>
                      <a:r>
                        <a:rPr lang="es-MX" sz="1000" dirty="0"/>
                        <a:t>Probabilidad 48%</a:t>
                      </a:r>
                    </a:p>
                  </a:txBody>
                  <a:tcPr/>
                </a:tc>
                <a:extLst>
                  <a:ext uri="{0D108BD9-81ED-4DB2-BD59-A6C34878D82A}">
                    <a16:rowId xmlns:a16="http://schemas.microsoft.com/office/drawing/2014/main" val="2052485498"/>
                  </a:ext>
                </a:extLst>
              </a:tr>
              <a:tr h="370840">
                <a:tc>
                  <a:txBody>
                    <a:bodyPr/>
                    <a:lstStyle/>
                    <a:p>
                      <a:r>
                        <a:rPr lang="es-MX" sz="1300" b="1" dirty="0"/>
                        <a:t>2000</a:t>
                      </a:r>
                    </a:p>
                  </a:txBody>
                  <a:tcPr/>
                </a:tc>
                <a:tc>
                  <a:txBody>
                    <a:bodyPr/>
                    <a:lstStyle/>
                    <a:p>
                      <a:r>
                        <a:rPr lang="es-MX" sz="1000" dirty="0"/>
                        <a:t>997 Rep.</a:t>
                      </a:r>
                    </a:p>
                    <a:p>
                      <a:r>
                        <a:rPr lang="es-MX" sz="1000" dirty="0"/>
                        <a:t>Probabilidad. 50%</a:t>
                      </a:r>
                    </a:p>
                  </a:txBody>
                  <a:tcPr/>
                </a:tc>
                <a:tc>
                  <a:txBody>
                    <a:bodyPr/>
                    <a:lstStyle/>
                    <a:p>
                      <a:r>
                        <a:rPr lang="es-MX" sz="1000" dirty="0"/>
                        <a:t>1003 Rep.</a:t>
                      </a:r>
                    </a:p>
                    <a:p>
                      <a:r>
                        <a:rPr lang="es-MX" sz="1000" dirty="0"/>
                        <a:t>Probabilidad. 50%</a:t>
                      </a:r>
                    </a:p>
                  </a:txBody>
                  <a:tcPr/>
                </a:tc>
                <a:extLst>
                  <a:ext uri="{0D108BD9-81ED-4DB2-BD59-A6C34878D82A}">
                    <a16:rowId xmlns:a16="http://schemas.microsoft.com/office/drawing/2014/main" val="85586533"/>
                  </a:ext>
                </a:extLst>
              </a:tr>
              <a:tr h="370840">
                <a:tc>
                  <a:txBody>
                    <a:bodyPr/>
                    <a:lstStyle/>
                    <a:p>
                      <a:r>
                        <a:rPr lang="es-MX" sz="1300" b="1" dirty="0"/>
                        <a:t>5000</a:t>
                      </a:r>
                    </a:p>
                  </a:txBody>
                  <a:tcPr/>
                </a:tc>
                <a:tc>
                  <a:txBody>
                    <a:bodyPr/>
                    <a:lstStyle/>
                    <a:p>
                      <a:r>
                        <a:rPr lang="es-MX" sz="1000" dirty="0"/>
                        <a:t>2494 Rep.</a:t>
                      </a:r>
                    </a:p>
                    <a:p>
                      <a:r>
                        <a:rPr lang="es-MX" sz="1000" dirty="0"/>
                        <a:t>Probabilidad 49%</a:t>
                      </a:r>
                    </a:p>
                  </a:txBody>
                  <a:tcPr/>
                </a:tc>
                <a:tc>
                  <a:txBody>
                    <a:bodyPr/>
                    <a:lstStyle/>
                    <a:p>
                      <a:r>
                        <a:rPr lang="es-MX" sz="1000" dirty="0"/>
                        <a:t>2506 Rep.</a:t>
                      </a:r>
                    </a:p>
                    <a:p>
                      <a:r>
                        <a:rPr lang="es-MX" sz="1000" dirty="0"/>
                        <a:t>Probabilidad 51%</a:t>
                      </a:r>
                    </a:p>
                  </a:txBody>
                  <a:tcPr/>
                </a:tc>
                <a:extLst>
                  <a:ext uri="{0D108BD9-81ED-4DB2-BD59-A6C34878D82A}">
                    <a16:rowId xmlns:a16="http://schemas.microsoft.com/office/drawing/2014/main" val="479474767"/>
                  </a:ext>
                </a:extLst>
              </a:tr>
              <a:tr h="370840">
                <a:tc>
                  <a:txBody>
                    <a:bodyPr/>
                    <a:lstStyle/>
                    <a:p>
                      <a:r>
                        <a:rPr lang="es-MX" sz="1300" b="1" dirty="0"/>
                        <a:t>10000</a:t>
                      </a:r>
                    </a:p>
                  </a:txBody>
                  <a:tcPr/>
                </a:tc>
                <a:tc>
                  <a:txBody>
                    <a:bodyPr/>
                    <a:lstStyle/>
                    <a:p>
                      <a:r>
                        <a:rPr lang="es-MX" sz="1000" dirty="0"/>
                        <a:t>4976 Rep.</a:t>
                      </a:r>
                    </a:p>
                    <a:p>
                      <a:r>
                        <a:rPr lang="es-MX" sz="1000" dirty="0"/>
                        <a:t>Probabilidad 49%</a:t>
                      </a:r>
                    </a:p>
                  </a:txBody>
                  <a:tcPr/>
                </a:tc>
                <a:tc>
                  <a:txBody>
                    <a:bodyPr/>
                    <a:lstStyle/>
                    <a:p>
                      <a:r>
                        <a:rPr lang="es-MX" sz="1000" dirty="0"/>
                        <a:t>5024 Rep.</a:t>
                      </a:r>
                    </a:p>
                    <a:p>
                      <a:r>
                        <a:rPr lang="es-MX" sz="1000" dirty="0"/>
                        <a:t>Probabilidad 51%</a:t>
                      </a:r>
                    </a:p>
                  </a:txBody>
                  <a:tcPr/>
                </a:tc>
                <a:extLst>
                  <a:ext uri="{0D108BD9-81ED-4DB2-BD59-A6C34878D82A}">
                    <a16:rowId xmlns:a16="http://schemas.microsoft.com/office/drawing/2014/main" val="508365172"/>
                  </a:ext>
                </a:extLst>
              </a:tr>
              <a:tr h="370840">
                <a:tc>
                  <a:txBody>
                    <a:bodyPr/>
                    <a:lstStyle/>
                    <a:p>
                      <a:r>
                        <a:rPr lang="es-MX" sz="1300" b="1" dirty="0"/>
                        <a:t>50000</a:t>
                      </a:r>
                    </a:p>
                  </a:txBody>
                  <a:tcPr/>
                </a:tc>
                <a:tc>
                  <a:txBody>
                    <a:bodyPr/>
                    <a:lstStyle/>
                    <a:p>
                      <a:r>
                        <a:rPr lang="es-MX" sz="1000" dirty="0"/>
                        <a:t>25050 Rep.</a:t>
                      </a:r>
                    </a:p>
                    <a:p>
                      <a:r>
                        <a:rPr lang="es-MX" sz="1000" dirty="0"/>
                        <a:t>Probabilidad 50%</a:t>
                      </a:r>
                    </a:p>
                  </a:txBody>
                  <a:tcPr/>
                </a:tc>
                <a:tc>
                  <a:txBody>
                    <a:bodyPr/>
                    <a:lstStyle/>
                    <a:p>
                      <a:r>
                        <a:rPr lang="es-MX" sz="1000" dirty="0"/>
                        <a:t>24950 Rep.</a:t>
                      </a:r>
                    </a:p>
                    <a:p>
                      <a:r>
                        <a:rPr lang="es-MX" sz="1000" dirty="0"/>
                        <a:t>Probabilidad 50%</a:t>
                      </a:r>
                    </a:p>
                  </a:txBody>
                  <a:tcPr/>
                </a:tc>
                <a:extLst>
                  <a:ext uri="{0D108BD9-81ED-4DB2-BD59-A6C34878D82A}">
                    <a16:rowId xmlns:a16="http://schemas.microsoft.com/office/drawing/2014/main" val="286579372"/>
                  </a:ext>
                </a:extLst>
              </a:tr>
            </a:tbl>
          </a:graphicData>
        </a:graphic>
      </p:graphicFrame>
      <p:sp>
        <p:nvSpPr>
          <p:cNvPr id="8" name="CuadroTexto 7">
            <a:extLst>
              <a:ext uri="{FF2B5EF4-FFF2-40B4-BE49-F238E27FC236}">
                <a16:creationId xmlns:a16="http://schemas.microsoft.com/office/drawing/2014/main" id="{DB4C7386-39CA-C4EA-4457-FCF8A5B34ADC}"/>
              </a:ext>
            </a:extLst>
          </p:cNvPr>
          <p:cNvSpPr txBox="1"/>
          <p:nvPr/>
        </p:nvSpPr>
        <p:spPr>
          <a:xfrm>
            <a:off x="4185920" y="863600"/>
            <a:ext cx="2468880" cy="2462213"/>
          </a:xfrm>
          <a:prstGeom prst="rect">
            <a:avLst/>
          </a:prstGeom>
          <a:noFill/>
        </p:spPr>
        <p:txBody>
          <a:bodyPr wrap="square" rtlCol="0">
            <a:spAutoFit/>
          </a:bodyPr>
          <a:lstStyle/>
          <a:p>
            <a:r>
              <a:rPr lang="es-MX" sz="1100" dirty="0"/>
              <a:t>Podemos ver como desde muestras pequeñas nos aproximamos mucho a la probabilidad esperada, es decir, el 50% en cada posible resultado. </a:t>
            </a:r>
          </a:p>
          <a:p>
            <a:r>
              <a:rPr lang="es-MX" sz="1100" dirty="0"/>
              <a:t>Encontramos algunas diferencias de redondeo pues se acotaron a números enteros los porcentajes, pero en la prueba de las 50,000 iteraciones la diferencia es despreciable entre los dos posibles valores.</a:t>
            </a:r>
          </a:p>
          <a:p>
            <a:endParaRPr lang="es-MX" sz="1100" dirty="0"/>
          </a:p>
          <a:p>
            <a:r>
              <a:rPr lang="es-MX" sz="1100" dirty="0"/>
              <a:t>De resaltar que la muestra de 2000 iteraciones es bastante buena respecto a cantidad/exactitud.</a:t>
            </a:r>
          </a:p>
        </p:txBody>
      </p:sp>
      <p:pic>
        <p:nvPicPr>
          <p:cNvPr id="10" name="Imagen 9" descr="Gráfico&#10;&#10;Descripción generada automáticamente">
            <a:extLst>
              <a:ext uri="{FF2B5EF4-FFF2-40B4-BE49-F238E27FC236}">
                <a16:creationId xmlns:a16="http://schemas.microsoft.com/office/drawing/2014/main" id="{FFAEC5BA-D171-3416-1C3A-6808C557F5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30" y="5353809"/>
            <a:ext cx="3254022" cy="3109229"/>
          </a:xfrm>
          <a:prstGeom prst="rect">
            <a:avLst/>
          </a:prstGeom>
        </p:spPr>
      </p:pic>
      <p:sp>
        <p:nvSpPr>
          <p:cNvPr id="13" name="CuadroTexto 12">
            <a:extLst>
              <a:ext uri="{FF2B5EF4-FFF2-40B4-BE49-F238E27FC236}">
                <a16:creationId xmlns:a16="http://schemas.microsoft.com/office/drawing/2014/main" id="{F7CA587E-3FB9-8A25-9542-CD2AC79A9C31}"/>
              </a:ext>
            </a:extLst>
          </p:cNvPr>
          <p:cNvSpPr txBox="1"/>
          <p:nvPr/>
        </p:nvSpPr>
        <p:spPr>
          <a:xfrm>
            <a:off x="4473960" y="5135881"/>
            <a:ext cx="1133644" cy="246221"/>
          </a:xfrm>
          <a:prstGeom prst="rect">
            <a:avLst/>
          </a:prstGeom>
          <a:noFill/>
        </p:spPr>
        <p:txBody>
          <a:bodyPr wrap="none" rtlCol="0">
            <a:spAutoFit/>
          </a:bodyPr>
          <a:lstStyle/>
          <a:p>
            <a:r>
              <a:rPr lang="es-MX" sz="1000" b="1" dirty="0"/>
              <a:t>2000 repeticiones</a:t>
            </a:r>
          </a:p>
        </p:txBody>
      </p:sp>
      <p:sp>
        <p:nvSpPr>
          <p:cNvPr id="14" name="CuadroTexto 13">
            <a:extLst>
              <a:ext uri="{FF2B5EF4-FFF2-40B4-BE49-F238E27FC236}">
                <a16:creationId xmlns:a16="http://schemas.microsoft.com/office/drawing/2014/main" id="{1FE5F3AB-FE2F-F162-F923-12CCD2842EC4}"/>
              </a:ext>
            </a:extLst>
          </p:cNvPr>
          <p:cNvSpPr txBox="1"/>
          <p:nvPr/>
        </p:nvSpPr>
        <p:spPr>
          <a:xfrm>
            <a:off x="1219938" y="5135881"/>
            <a:ext cx="1233030" cy="246221"/>
          </a:xfrm>
          <a:prstGeom prst="rect">
            <a:avLst/>
          </a:prstGeom>
          <a:noFill/>
        </p:spPr>
        <p:txBody>
          <a:bodyPr wrap="none" rtlCol="0">
            <a:spAutoFit/>
          </a:bodyPr>
          <a:lstStyle/>
          <a:p>
            <a:r>
              <a:rPr lang="es-MX" sz="1000" b="1" dirty="0"/>
              <a:t>50,000 repeticiones</a:t>
            </a:r>
          </a:p>
        </p:txBody>
      </p:sp>
      <p:pic>
        <p:nvPicPr>
          <p:cNvPr id="16" name="Imagen 15" descr="Gráfico&#10;&#10;Descripción generada automáticamente">
            <a:extLst>
              <a:ext uri="{FF2B5EF4-FFF2-40B4-BE49-F238E27FC236}">
                <a16:creationId xmlns:a16="http://schemas.microsoft.com/office/drawing/2014/main" id="{D4591E57-A206-A1BD-0FE8-9A1B0CB47F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8250" y="5382102"/>
            <a:ext cx="3139712" cy="3132091"/>
          </a:xfrm>
          <a:prstGeom prst="rect">
            <a:avLst/>
          </a:prstGeom>
        </p:spPr>
      </p:pic>
    </p:spTree>
    <p:extLst>
      <p:ext uri="{BB962C8B-B14F-4D97-AF65-F5344CB8AC3E}">
        <p14:creationId xmlns:p14="http://schemas.microsoft.com/office/powerpoint/2010/main" val="2803461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1D003D5-984B-2109-C457-CBC4BD79D46D}"/>
              </a:ext>
            </a:extLst>
          </p:cNvPr>
          <p:cNvSpPr txBox="1"/>
          <p:nvPr/>
        </p:nvSpPr>
        <p:spPr>
          <a:xfrm>
            <a:off x="0" y="203908"/>
            <a:ext cx="6845808" cy="477054"/>
          </a:xfrm>
          <a:prstGeom prst="rect">
            <a:avLst/>
          </a:prstGeom>
          <a:noFill/>
        </p:spPr>
        <p:txBody>
          <a:bodyPr wrap="square" rtlCol="0">
            <a:spAutoFit/>
          </a:bodyPr>
          <a:lstStyle/>
          <a:p>
            <a:r>
              <a:rPr lang="es-MX" sz="2500" b="1" dirty="0"/>
              <a:t>	</a:t>
            </a:r>
            <a:r>
              <a:rPr lang="es-MX" sz="1900" b="1" dirty="0"/>
              <a:t>Resultados con un dado</a:t>
            </a:r>
            <a:endParaRPr lang="es-MX" sz="1900" dirty="0"/>
          </a:p>
        </p:txBody>
      </p:sp>
      <p:cxnSp>
        <p:nvCxnSpPr>
          <p:cNvPr id="5" name="Conector recto 4">
            <a:extLst>
              <a:ext uri="{FF2B5EF4-FFF2-40B4-BE49-F238E27FC236}">
                <a16:creationId xmlns:a16="http://schemas.microsoft.com/office/drawing/2014/main" id="{06A331E7-9DEE-2F53-C544-94BCDCB5DB73}"/>
              </a:ext>
            </a:extLst>
          </p:cNvPr>
          <p:cNvCxnSpPr>
            <a:cxnSpLocks/>
          </p:cNvCxnSpPr>
          <p:nvPr/>
        </p:nvCxnSpPr>
        <p:spPr>
          <a:xfrm>
            <a:off x="570555" y="680962"/>
            <a:ext cx="1548384" cy="0"/>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Tabla 6">
            <a:extLst>
              <a:ext uri="{FF2B5EF4-FFF2-40B4-BE49-F238E27FC236}">
                <a16:creationId xmlns:a16="http://schemas.microsoft.com/office/drawing/2014/main" id="{3F98CEC7-B83B-E5B4-3E15-F34413A00B3B}"/>
              </a:ext>
            </a:extLst>
          </p:cNvPr>
          <p:cNvGraphicFramePr>
            <a:graphicFrameLocks noGrp="1"/>
          </p:cNvGraphicFramePr>
          <p:nvPr>
            <p:extLst>
              <p:ext uri="{D42A27DB-BD31-4B8C-83A1-F6EECF244321}">
                <p14:modId xmlns:p14="http://schemas.microsoft.com/office/powerpoint/2010/main" val="750087797"/>
              </p:ext>
            </p:extLst>
          </p:nvPr>
        </p:nvGraphicFramePr>
        <p:xfrm>
          <a:off x="982731" y="757799"/>
          <a:ext cx="4715256" cy="2956560"/>
        </p:xfrm>
        <a:graphic>
          <a:graphicData uri="http://schemas.openxmlformats.org/drawingml/2006/table">
            <a:tbl>
              <a:tblPr firstRow="1" bandRow="1">
                <a:tableStyleId>{5C22544A-7EE6-4342-B048-85BDC9FD1C3A}</a:tableStyleId>
              </a:tblPr>
              <a:tblGrid>
                <a:gridCol w="673608">
                  <a:extLst>
                    <a:ext uri="{9D8B030D-6E8A-4147-A177-3AD203B41FA5}">
                      <a16:colId xmlns:a16="http://schemas.microsoft.com/office/drawing/2014/main" val="1019149838"/>
                    </a:ext>
                  </a:extLst>
                </a:gridCol>
                <a:gridCol w="673608">
                  <a:extLst>
                    <a:ext uri="{9D8B030D-6E8A-4147-A177-3AD203B41FA5}">
                      <a16:colId xmlns:a16="http://schemas.microsoft.com/office/drawing/2014/main" val="799829605"/>
                    </a:ext>
                  </a:extLst>
                </a:gridCol>
                <a:gridCol w="673608">
                  <a:extLst>
                    <a:ext uri="{9D8B030D-6E8A-4147-A177-3AD203B41FA5}">
                      <a16:colId xmlns:a16="http://schemas.microsoft.com/office/drawing/2014/main" val="2687406290"/>
                    </a:ext>
                  </a:extLst>
                </a:gridCol>
                <a:gridCol w="673608">
                  <a:extLst>
                    <a:ext uri="{9D8B030D-6E8A-4147-A177-3AD203B41FA5}">
                      <a16:colId xmlns:a16="http://schemas.microsoft.com/office/drawing/2014/main" val="353341097"/>
                    </a:ext>
                  </a:extLst>
                </a:gridCol>
                <a:gridCol w="673608">
                  <a:extLst>
                    <a:ext uri="{9D8B030D-6E8A-4147-A177-3AD203B41FA5}">
                      <a16:colId xmlns:a16="http://schemas.microsoft.com/office/drawing/2014/main" val="2483861111"/>
                    </a:ext>
                  </a:extLst>
                </a:gridCol>
                <a:gridCol w="673608">
                  <a:extLst>
                    <a:ext uri="{9D8B030D-6E8A-4147-A177-3AD203B41FA5}">
                      <a16:colId xmlns:a16="http://schemas.microsoft.com/office/drawing/2014/main" val="2847054137"/>
                    </a:ext>
                  </a:extLst>
                </a:gridCol>
                <a:gridCol w="673608">
                  <a:extLst>
                    <a:ext uri="{9D8B030D-6E8A-4147-A177-3AD203B41FA5}">
                      <a16:colId xmlns:a16="http://schemas.microsoft.com/office/drawing/2014/main" val="373303489"/>
                    </a:ext>
                  </a:extLst>
                </a:gridCol>
              </a:tblGrid>
              <a:tr h="370840">
                <a:tc>
                  <a:txBody>
                    <a:bodyPr/>
                    <a:lstStyle/>
                    <a:p>
                      <a:pPr algn="ctr"/>
                      <a:r>
                        <a:rPr lang="es-MX" sz="1000" dirty="0"/>
                        <a:t>REP.</a:t>
                      </a:r>
                    </a:p>
                  </a:txBody>
                  <a:tcPr/>
                </a:tc>
                <a:tc>
                  <a:txBody>
                    <a:bodyPr/>
                    <a:lstStyle/>
                    <a:p>
                      <a:pPr algn="ctr"/>
                      <a:r>
                        <a:rPr lang="es-MX" dirty="0"/>
                        <a:t>X=1</a:t>
                      </a:r>
                    </a:p>
                  </a:txBody>
                  <a:tcPr/>
                </a:tc>
                <a:tc>
                  <a:txBody>
                    <a:bodyPr/>
                    <a:lstStyle/>
                    <a:p>
                      <a:pPr algn="ctr"/>
                      <a:r>
                        <a:rPr lang="es-MX" dirty="0"/>
                        <a:t>X=2</a:t>
                      </a:r>
                    </a:p>
                  </a:txBody>
                  <a:tcPr/>
                </a:tc>
                <a:tc>
                  <a:txBody>
                    <a:bodyPr/>
                    <a:lstStyle/>
                    <a:p>
                      <a:pPr algn="ctr"/>
                      <a:r>
                        <a:rPr lang="es-MX" dirty="0"/>
                        <a:t>X=3</a:t>
                      </a:r>
                    </a:p>
                  </a:txBody>
                  <a:tcPr/>
                </a:tc>
                <a:tc>
                  <a:txBody>
                    <a:bodyPr/>
                    <a:lstStyle/>
                    <a:p>
                      <a:pPr algn="ctr"/>
                      <a:r>
                        <a:rPr lang="es-MX" dirty="0"/>
                        <a:t>X=4</a:t>
                      </a:r>
                    </a:p>
                  </a:txBody>
                  <a:tcPr/>
                </a:tc>
                <a:tc>
                  <a:txBody>
                    <a:bodyPr/>
                    <a:lstStyle/>
                    <a:p>
                      <a:pPr algn="ctr"/>
                      <a:r>
                        <a:rPr lang="es-MX" dirty="0"/>
                        <a:t>X=5</a:t>
                      </a:r>
                    </a:p>
                  </a:txBody>
                  <a:tcPr/>
                </a:tc>
                <a:tc>
                  <a:txBody>
                    <a:bodyPr/>
                    <a:lstStyle/>
                    <a:p>
                      <a:pPr algn="ctr"/>
                      <a:r>
                        <a:rPr lang="es-MX" dirty="0"/>
                        <a:t>X=6</a:t>
                      </a:r>
                    </a:p>
                  </a:txBody>
                  <a:tcPr/>
                </a:tc>
                <a:extLst>
                  <a:ext uri="{0D108BD9-81ED-4DB2-BD59-A6C34878D82A}">
                    <a16:rowId xmlns:a16="http://schemas.microsoft.com/office/drawing/2014/main" val="1168654001"/>
                  </a:ext>
                </a:extLst>
              </a:tr>
              <a:tr h="348488">
                <a:tc>
                  <a:txBody>
                    <a:bodyPr/>
                    <a:lstStyle/>
                    <a:p>
                      <a:r>
                        <a:rPr lang="es-MX" sz="1100" b="1" dirty="0"/>
                        <a:t>100</a:t>
                      </a:r>
                    </a:p>
                  </a:txBody>
                  <a:tcPr/>
                </a:tc>
                <a:tc>
                  <a:txBody>
                    <a:bodyPr/>
                    <a:lstStyle/>
                    <a:p>
                      <a:r>
                        <a:rPr lang="es-MX" sz="900" dirty="0"/>
                        <a:t>Rep. 18</a:t>
                      </a:r>
                    </a:p>
                    <a:p>
                      <a:r>
                        <a:rPr lang="es-MX" sz="900" dirty="0" err="1"/>
                        <a:t>Prob</a:t>
                      </a:r>
                      <a:r>
                        <a:rPr lang="es-MX" sz="900" dirty="0"/>
                        <a:t>. 17%</a:t>
                      </a:r>
                    </a:p>
                  </a:txBody>
                  <a:tcPr/>
                </a:tc>
                <a:tc>
                  <a:txBody>
                    <a:bodyPr/>
                    <a:lstStyle/>
                    <a:p>
                      <a:r>
                        <a:rPr lang="es-MX" sz="900" dirty="0"/>
                        <a:t>Rep. 22</a:t>
                      </a:r>
                    </a:p>
                    <a:p>
                      <a:r>
                        <a:rPr lang="es-MX" sz="900" dirty="0"/>
                        <a:t>Prov. 22%</a:t>
                      </a:r>
                    </a:p>
                  </a:txBody>
                  <a:tcPr/>
                </a:tc>
                <a:tc>
                  <a:txBody>
                    <a:bodyPr/>
                    <a:lstStyle/>
                    <a:p>
                      <a:r>
                        <a:rPr lang="es-MX" sz="900" dirty="0"/>
                        <a:t>Rep. 11</a:t>
                      </a:r>
                    </a:p>
                    <a:p>
                      <a:r>
                        <a:rPr lang="es-MX" sz="900" dirty="0" err="1"/>
                        <a:t>Prob</a:t>
                      </a:r>
                      <a:r>
                        <a:rPr lang="es-MX" sz="900" dirty="0"/>
                        <a:t>. 10%</a:t>
                      </a:r>
                    </a:p>
                  </a:txBody>
                  <a:tcPr/>
                </a:tc>
                <a:tc>
                  <a:txBody>
                    <a:bodyPr/>
                    <a:lstStyle/>
                    <a:p>
                      <a:r>
                        <a:rPr lang="es-MX" sz="900" dirty="0"/>
                        <a:t>Rep. 21 </a:t>
                      </a:r>
                    </a:p>
                    <a:p>
                      <a:r>
                        <a:rPr lang="es-MX" sz="900" dirty="0" err="1"/>
                        <a:t>Prob</a:t>
                      </a:r>
                      <a:r>
                        <a:rPr lang="es-MX" sz="900" dirty="0"/>
                        <a:t>. 21%</a:t>
                      </a:r>
                    </a:p>
                  </a:txBody>
                  <a:tcPr/>
                </a:tc>
                <a:tc>
                  <a:txBody>
                    <a:bodyPr/>
                    <a:lstStyle/>
                    <a:p>
                      <a:r>
                        <a:rPr lang="es-MX" sz="900" dirty="0"/>
                        <a:t>Rep. 14 </a:t>
                      </a:r>
                    </a:p>
                    <a:p>
                      <a:r>
                        <a:rPr lang="es-MX" sz="900" dirty="0" err="1"/>
                        <a:t>Prob</a:t>
                      </a:r>
                      <a:r>
                        <a:rPr lang="es-MX" sz="900" dirty="0"/>
                        <a:t>. 13%</a:t>
                      </a:r>
                    </a:p>
                  </a:txBody>
                  <a:tcPr/>
                </a:tc>
                <a:tc>
                  <a:txBody>
                    <a:bodyPr/>
                    <a:lstStyle/>
                    <a:p>
                      <a:r>
                        <a:rPr lang="es-MX" sz="900" dirty="0"/>
                        <a:t>Rep. 14</a:t>
                      </a:r>
                    </a:p>
                    <a:p>
                      <a:r>
                        <a:rPr lang="es-MX" sz="900" dirty="0" err="1"/>
                        <a:t>Prob</a:t>
                      </a:r>
                      <a:r>
                        <a:rPr lang="es-MX" sz="900" dirty="0"/>
                        <a:t>. 17%</a:t>
                      </a:r>
                    </a:p>
                  </a:txBody>
                  <a:tcPr/>
                </a:tc>
                <a:extLst>
                  <a:ext uri="{0D108BD9-81ED-4DB2-BD59-A6C34878D82A}">
                    <a16:rowId xmlns:a16="http://schemas.microsoft.com/office/drawing/2014/main" val="1943273761"/>
                  </a:ext>
                </a:extLst>
              </a:tr>
              <a:tr h="231648">
                <a:tc>
                  <a:txBody>
                    <a:bodyPr/>
                    <a:lstStyle/>
                    <a:p>
                      <a:r>
                        <a:rPr lang="es-MX" sz="1100" b="1" dirty="0"/>
                        <a:t>500</a:t>
                      </a:r>
                    </a:p>
                  </a:txBody>
                  <a:tcPr/>
                </a:tc>
                <a:tc>
                  <a:txBody>
                    <a:bodyPr/>
                    <a:lstStyle/>
                    <a:p>
                      <a:r>
                        <a:rPr lang="es-MX" sz="900" dirty="0"/>
                        <a:t>Rep. 83</a:t>
                      </a:r>
                    </a:p>
                    <a:p>
                      <a:r>
                        <a:rPr lang="es-MX" sz="900" dirty="0"/>
                        <a:t>Prov. 16%</a:t>
                      </a:r>
                    </a:p>
                  </a:txBody>
                  <a:tcPr/>
                </a:tc>
                <a:tc>
                  <a:txBody>
                    <a:bodyPr/>
                    <a:lstStyle/>
                    <a:p>
                      <a:r>
                        <a:rPr lang="es-MX" sz="900" dirty="0"/>
                        <a:t>Rep. 72</a:t>
                      </a:r>
                    </a:p>
                    <a:p>
                      <a:r>
                        <a:rPr lang="es-MX" sz="900" dirty="0" err="1"/>
                        <a:t>Prob</a:t>
                      </a:r>
                      <a:r>
                        <a:rPr lang="es-MX" sz="900" dirty="0"/>
                        <a:t>. 15%</a:t>
                      </a:r>
                    </a:p>
                  </a:txBody>
                  <a:tcPr/>
                </a:tc>
                <a:tc>
                  <a:txBody>
                    <a:bodyPr/>
                    <a:lstStyle/>
                    <a:p>
                      <a:r>
                        <a:rPr lang="es-MX" sz="900" dirty="0"/>
                        <a:t>Rep. 96</a:t>
                      </a:r>
                    </a:p>
                    <a:p>
                      <a:r>
                        <a:rPr lang="es-MX" sz="900" dirty="0" err="1"/>
                        <a:t>Prob</a:t>
                      </a:r>
                      <a:r>
                        <a:rPr lang="es-MX" sz="900" dirty="0"/>
                        <a:t>. 19%</a:t>
                      </a:r>
                    </a:p>
                  </a:txBody>
                  <a:tcPr/>
                </a:tc>
                <a:tc>
                  <a:txBody>
                    <a:bodyPr/>
                    <a:lstStyle/>
                    <a:p>
                      <a:r>
                        <a:rPr lang="es-MX" sz="900" dirty="0"/>
                        <a:t>Rep. 77</a:t>
                      </a:r>
                    </a:p>
                    <a:p>
                      <a:r>
                        <a:rPr lang="es-MX" sz="900" dirty="0" err="1"/>
                        <a:t>Prob</a:t>
                      </a:r>
                      <a:r>
                        <a:rPr lang="es-MX" sz="900" dirty="0"/>
                        <a:t>. 16%</a:t>
                      </a:r>
                    </a:p>
                  </a:txBody>
                  <a:tcPr/>
                </a:tc>
                <a:tc>
                  <a:txBody>
                    <a:bodyPr/>
                    <a:lstStyle/>
                    <a:p>
                      <a:r>
                        <a:rPr lang="es-MX" sz="900" dirty="0"/>
                        <a:t>Rep. 75</a:t>
                      </a:r>
                    </a:p>
                    <a:p>
                      <a:r>
                        <a:rPr lang="es-MX" sz="900" dirty="0" err="1"/>
                        <a:t>Prob</a:t>
                      </a:r>
                      <a:r>
                        <a:rPr lang="es-MX" sz="900" dirty="0"/>
                        <a:t>. 14%</a:t>
                      </a:r>
                    </a:p>
                  </a:txBody>
                  <a:tcPr/>
                </a:tc>
                <a:tc>
                  <a:txBody>
                    <a:bodyPr/>
                    <a:lstStyle/>
                    <a:p>
                      <a:r>
                        <a:rPr lang="es-MX" sz="900" dirty="0"/>
                        <a:t>Rep. 97</a:t>
                      </a:r>
                    </a:p>
                    <a:p>
                      <a:r>
                        <a:rPr lang="es-MX" sz="900" dirty="0" err="1"/>
                        <a:t>Prob</a:t>
                      </a:r>
                      <a:r>
                        <a:rPr lang="es-MX" sz="900" dirty="0"/>
                        <a:t>. 20%</a:t>
                      </a:r>
                    </a:p>
                  </a:txBody>
                  <a:tcPr/>
                </a:tc>
                <a:extLst>
                  <a:ext uri="{0D108BD9-81ED-4DB2-BD59-A6C34878D82A}">
                    <a16:rowId xmlns:a16="http://schemas.microsoft.com/office/drawing/2014/main" val="4231143739"/>
                  </a:ext>
                </a:extLst>
              </a:tr>
              <a:tr h="370840">
                <a:tc>
                  <a:txBody>
                    <a:bodyPr/>
                    <a:lstStyle/>
                    <a:p>
                      <a:r>
                        <a:rPr lang="es-MX" sz="1100" b="1" dirty="0"/>
                        <a:t>1000</a:t>
                      </a:r>
                    </a:p>
                  </a:txBody>
                  <a:tcPr/>
                </a:tc>
                <a:tc>
                  <a:txBody>
                    <a:bodyPr/>
                    <a:lstStyle/>
                    <a:p>
                      <a:r>
                        <a:rPr lang="es-MX" sz="900" dirty="0"/>
                        <a:t>Rep. 172</a:t>
                      </a:r>
                    </a:p>
                    <a:p>
                      <a:r>
                        <a:rPr lang="es-MX" sz="900" dirty="0" err="1"/>
                        <a:t>Prob</a:t>
                      </a:r>
                      <a:r>
                        <a:rPr lang="es-MX" sz="900" dirty="0"/>
                        <a:t>. 17%</a:t>
                      </a:r>
                    </a:p>
                  </a:txBody>
                  <a:tcPr/>
                </a:tc>
                <a:tc>
                  <a:txBody>
                    <a:bodyPr/>
                    <a:lstStyle/>
                    <a:p>
                      <a:r>
                        <a:rPr lang="es-MX" sz="900" dirty="0"/>
                        <a:t>Rep. 143</a:t>
                      </a:r>
                    </a:p>
                    <a:p>
                      <a:r>
                        <a:rPr lang="es-MX" sz="900" dirty="0" err="1"/>
                        <a:t>Prob</a:t>
                      </a:r>
                      <a:r>
                        <a:rPr lang="es-MX" sz="900" dirty="0"/>
                        <a:t>. 15%</a:t>
                      </a:r>
                    </a:p>
                  </a:txBody>
                  <a:tcPr/>
                </a:tc>
                <a:tc>
                  <a:txBody>
                    <a:bodyPr/>
                    <a:lstStyle/>
                    <a:p>
                      <a:r>
                        <a:rPr lang="es-MX" sz="900" dirty="0"/>
                        <a:t>Rep. 194</a:t>
                      </a:r>
                    </a:p>
                    <a:p>
                      <a:r>
                        <a:rPr lang="es-MX" sz="900" dirty="0" err="1"/>
                        <a:t>Prob</a:t>
                      </a:r>
                      <a:r>
                        <a:rPr lang="es-MX" sz="900" dirty="0"/>
                        <a:t>. 19%</a:t>
                      </a:r>
                    </a:p>
                  </a:txBody>
                  <a:tcPr/>
                </a:tc>
                <a:tc>
                  <a:txBody>
                    <a:bodyPr/>
                    <a:lstStyle/>
                    <a:p>
                      <a:r>
                        <a:rPr lang="es-MX" sz="900" dirty="0"/>
                        <a:t>Rep. 151 </a:t>
                      </a:r>
                    </a:p>
                    <a:p>
                      <a:r>
                        <a:rPr lang="es-MX" sz="900" dirty="0" err="1"/>
                        <a:t>Prob</a:t>
                      </a:r>
                      <a:r>
                        <a:rPr lang="es-MX" sz="900" dirty="0"/>
                        <a:t>. 16%</a:t>
                      </a:r>
                    </a:p>
                  </a:txBody>
                  <a:tcPr/>
                </a:tc>
                <a:tc>
                  <a:txBody>
                    <a:bodyPr/>
                    <a:lstStyle/>
                    <a:p>
                      <a:r>
                        <a:rPr lang="es-MX" sz="900" dirty="0"/>
                        <a:t>Rep. 168</a:t>
                      </a:r>
                    </a:p>
                    <a:p>
                      <a:r>
                        <a:rPr lang="es-MX" sz="900" dirty="0" err="1"/>
                        <a:t>Prob</a:t>
                      </a:r>
                      <a:r>
                        <a:rPr lang="es-MX" sz="900" dirty="0"/>
                        <a:t>. 16%</a:t>
                      </a:r>
                    </a:p>
                  </a:txBody>
                  <a:tcPr/>
                </a:tc>
                <a:tc>
                  <a:txBody>
                    <a:bodyPr/>
                    <a:lstStyle/>
                    <a:p>
                      <a:r>
                        <a:rPr lang="es-MX" sz="900" dirty="0"/>
                        <a:t>Rep. 172</a:t>
                      </a:r>
                    </a:p>
                    <a:p>
                      <a:r>
                        <a:rPr lang="es-MX" sz="900" dirty="0" err="1"/>
                        <a:t>Prob</a:t>
                      </a:r>
                      <a:r>
                        <a:rPr lang="es-MX" sz="900" dirty="0"/>
                        <a:t>. 17%</a:t>
                      </a:r>
                    </a:p>
                  </a:txBody>
                  <a:tcPr/>
                </a:tc>
                <a:extLst>
                  <a:ext uri="{0D108BD9-81ED-4DB2-BD59-A6C34878D82A}">
                    <a16:rowId xmlns:a16="http://schemas.microsoft.com/office/drawing/2014/main" val="2472930825"/>
                  </a:ext>
                </a:extLst>
              </a:tr>
              <a:tr h="370840">
                <a:tc>
                  <a:txBody>
                    <a:bodyPr/>
                    <a:lstStyle/>
                    <a:p>
                      <a:r>
                        <a:rPr lang="es-MX" sz="1100" b="1" dirty="0"/>
                        <a:t>2000</a:t>
                      </a:r>
                    </a:p>
                  </a:txBody>
                  <a:tcPr/>
                </a:tc>
                <a:tc>
                  <a:txBody>
                    <a:bodyPr/>
                    <a:lstStyle/>
                    <a:p>
                      <a:r>
                        <a:rPr lang="es-MX" sz="900" dirty="0"/>
                        <a:t>Rep. 324</a:t>
                      </a:r>
                    </a:p>
                    <a:p>
                      <a:r>
                        <a:rPr lang="es-MX" sz="900" dirty="0" err="1"/>
                        <a:t>Prob</a:t>
                      </a:r>
                      <a:r>
                        <a:rPr lang="es-MX" sz="900" dirty="0"/>
                        <a:t>. 16%</a:t>
                      </a:r>
                    </a:p>
                  </a:txBody>
                  <a:tcPr/>
                </a:tc>
                <a:tc>
                  <a:txBody>
                    <a:bodyPr/>
                    <a:lstStyle/>
                    <a:p>
                      <a:r>
                        <a:rPr lang="es-MX" sz="900" dirty="0"/>
                        <a:t>Rep. 334</a:t>
                      </a:r>
                    </a:p>
                    <a:p>
                      <a:r>
                        <a:rPr lang="es-MX" sz="900" dirty="0" err="1"/>
                        <a:t>Prob</a:t>
                      </a:r>
                      <a:r>
                        <a:rPr lang="es-MX" sz="900" dirty="0"/>
                        <a:t>. 17%</a:t>
                      </a:r>
                    </a:p>
                  </a:txBody>
                  <a:tcPr/>
                </a:tc>
                <a:tc>
                  <a:txBody>
                    <a:bodyPr/>
                    <a:lstStyle/>
                    <a:p>
                      <a:r>
                        <a:rPr lang="es-MX" sz="900" dirty="0"/>
                        <a:t>Rep. 334</a:t>
                      </a:r>
                    </a:p>
                    <a:p>
                      <a:r>
                        <a:rPr lang="es-MX" sz="900" dirty="0" err="1"/>
                        <a:t>Prob</a:t>
                      </a:r>
                      <a:r>
                        <a:rPr lang="es-MX" sz="900" dirty="0"/>
                        <a:t>. 16%</a:t>
                      </a:r>
                    </a:p>
                  </a:txBody>
                  <a:tcPr/>
                </a:tc>
                <a:tc>
                  <a:txBody>
                    <a:bodyPr/>
                    <a:lstStyle/>
                    <a:p>
                      <a:r>
                        <a:rPr lang="es-MX" sz="900" dirty="0"/>
                        <a:t>Rep. 341</a:t>
                      </a:r>
                    </a:p>
                    <a:p>
                      <a:r>
                        <a:rPr lang="es-MX" sz="900" dirty="0" err="1"/>
                        <a:t>Prob</a:t>
                      </a:r>
                      <a:r>
                        <a:rPr lang="es-MX" sz="900" dirty="0"/>
                        <a:t>. 18%</a:t>
                      </a:r>
                    </a:p>
                  </a:txBody>
                  <a:tcPr/>
                </a:tc>
                <a:tc>
                  <a:txBody>
                    <a:bodyPr/>
                    <a:lstStyle/>
                    <a:p>
                      <a:r>
                        <a:rPr lang="es-MX" sz="900" dirty="0"/>
                        <a:t>Rep. 325</a:t>
                      </a:r>
                    </a:p>
                    <a:p>
                      <a:r>
                        <a:rPr lang="es-MX" sz="900" dirty="0" err="1"/>
                        <a:t>Prob</a:t>
                      </a:r>
                      <a:r>
                        <a:rPr lang="es-MX" sz="900" dirty="0"/>
                        <a:t>. 16%</a:t>
                      </a:r>
                    </a:p>
                  </a:txBody>
                  <a:tcPr/>
                </a:tc>
                <a:tc>
                  <a:txBody>
                    <a:bodyPr/>
                    <a:lstStyle/>
                    <a:p>
                      <a:r>
                        <a:rPr lang="es-MX" sz="900" dirty="0"/>
                        <a:t>Rep. 342</a:t>
                      </a:r>
                    </a:p>
                    <a:p>
                      <a:r>
                        <a:rPr lang="es-MX" sz="900" dirty="0" err="1"/>
                        <a:t>Prob</a:t>
                      </a:r>
                      <a:r>
                        <a:rPr lang="es-MX" sz="900" dirty="0"/>
                        <a:t>. 17%</a:t>
                      </a:r>
                    </a:p>
                  </a:txBody>
                  <a:tcPr/>
                </a:tc>
                <a:extLst>
                  <a:ext uri="{0D108BD9-81ED-4DB2-BD59-A6C34878D82A}">
                    <a16:rowId xmlns:a16="http://schemas.microsoft.com/office/drawing/2014/main" val="3531062590"/>
                  </a:ext>
                </a:extLst>
              </a:tr>
              <a:tr h="370840">
                <a:tc>
                  <a:txBody>
                    <a:bodyPr/>
                    <a:lstStyle/>
                    <a:p>
                      <a:r>
                        <a:rPr lang="es-MX" sz="1100" b="1" dirty="0"/>
                        <a:t>5000</a:t>
                      </a:r>
                    </a:p>
                  </a:txBody>
                  <a:tcPr/>
                </a:tc>
                <a:tc>
                  <a:txBody>
                    <a:bodyPr/>
                    <a:lstStyle/>
                    <a:p>
                      <a:r>
                        <a:rPr lang="es-MX" sz="900" dirty="0"/>
                        <a:t>Rep. 874</a:t>
                      </a:r>
                    </a:p>
                    <a:p>
                      <a:r>
                        <a:rPr lang="es-MX" sz="900" dirty="0" err="1"/>
                        <a:t>Prob</a:t>
                      </a:r>
                      <a:r>
                        <a:rPr lang="es-MX" sz="900" dirty="0"/>
                        <a:t>. 17%</a:t>
                      </a:r>
                    </a:p>
                  </a:txBody>
                  <a:tcPr/>
                </a:tc>
                <a:tc>
                  <a:txBody>
                    <a:bodyPr/>
                    <a:lstStyle/>
                    <a:p>
                      <a:r>
                        <a:rPr lang="es-MX" sz="900" dirty="0"/>
                        <a:t>Rep. 789</a:t>
                      </a:r>
                    </a:p>
                    <a:p>
                      <a:r>
                        <a:rPr lang="es-MX" sz="900" dirty="0" err="1"/>
                        <a:t>Prob</a:t>
                      </a:r>
                      <a:r>
                        <a:rPr lang="es-MX" sz="900" dirty="0"/>
                        <a:t>. 16%</a:t>
                      </a:r>
                    </a:p>
                  </a:txBody>
                  <a:tcPr/>
                </a:tc>
                <a:tc>
                  <a:txBody>
                    <a:bodyPr/>
                    <a:lstStyle/>
                    <a:p>
                      <a:r>
                        <a:rPr lang="es-MX" sz="900" dirty="0"/>
                        <a:t>Rep. 848</a:t>
                      </a:r>
                    </a:p>
                    <a:p>
                      <a:r>
                        <a:rPr lang="es-MX" sz="900" dirty="0" err="1"/>
                        <a:t>Prob</a:t>
                      </a:r>
                      <a:r>
                        <a:rPr lang="es-MX" sz="900" dirty="0"/>
                        <a:t>. 16%</a:t>
                      </a:r>
                    </a:p>
                  </a:txBody>
                  <a:tcPr/>
                </a:tc>
                <a:tc>
                  <a:txBody>
                    <a:bodyPr/>
                    <a:lstStyle/>
                    <a:p>
                      <a:r>
                        <a:rPr lang="es-MX" sz="900" dirty="0"/>
                        <a:t>Rep. 810</a:t>
                      </a:r>
                    </a:p>
                    <a:p>
                      <a:r>
                        <a:rPr lang="es-MX" sz="900" dirty="0" err="1"/>
                        <a:t>Prob</a:t>
                      </a:r>
                      <a:r>
                        <a:rPr lang="es-MX" sz="900" dirty="0"/>
                        <a:t>. 17%</a:t>
                      </a:r>
                    </a:p>
                  </a:txBody>
                  <a:tcPr/>
                </a:tc>
                <a:tc>
                  <a:txBody>
                    <a:bodyPr/>
                    <a:lstStyle/>
                    <a:p>
                      <a:r>
                        <a:rPr lang="es-MX" sz="900" dirty="0"/>
                        <a:t>Rep. 798</a:t>
                      </a:r>
                    </a:p>
                    <a:p>
                      <a:r>
                        <a:rPr lang="es-MX" sz="900" dirty="0" err="1"/>
                        <a:t>Prob</a:t>
                      </a:r>
                      <a:r>
                        <a:rPr lang="es-MX" sz="900" dirty="0"/>
                        <a:t>. 15%</a:t>
                      </a:r>
                    </a:p>
                  </a:txBody>
                  <a:tcPr/>
                </a:tc>
                <a:tc>
                  <a:txBody>
                    <a:bodyPr/>
                    <a:lstStyle/>
                    <a:p>
                      <a:r>
                        <a:rPr lang="es-MX" sz="900" dirty="0"/>
                        <a:t>Rep. 881</a:t>
                      </a:r>
                    </a:p>
                    <a:p>
                      <a:r>
                        <a:rPr lang="es-MX" sz="900" dirty="0" err="1"/>
                        <a:t>Prob</a:t>
                      </a:r>
                      <a:r>
                        <a:rPr lang="es-MX" sz="900" dirty="0"/>
                        <a:t>. 19%</a:t>
                      </a:r>
                    </a:p>
                  </a:txBody>
                  <a:tcPr/>
                </a:tc>
                <a:extLst>
                  <a:ext uri="{0D108BD9-81ED-4DB2-BD59-A6C34878D82A}">
                    <a16:rowId xmlns:a16="http://schemas.microsoft.com/office/drawing/2014/main" val="3812394068"/>
                  </a:ext>
                </a:extLst>
              </a:tr>
              <a:tr h="370840">
                <a:tc>
                  <a:txBody>
                    <a:bodyPr/>
                    <a:lstStyle/>
                    <a:p>
                      <a:r>
                        <a:rPr lang="es-MX" sz="1100" b="1" dirty="0"/>
                        <a:t>10,000</a:t>
                      </a:r>
                    </a:p>
                  </a:txBody>
                  <a:tcPr/>
                </a:tc>
                <a:tc>
                  <a:txBody>
                    <a:bodyPr/>
                    <a:lstStyle/>
                    <a:p>
                      <a:r>
                        <a:rPr lang="es-MX" sz="900" dirty="0"/>
                        <a:t>Rep. 1681</a:t>
                      </a:r>
                    </a:p>
                    <a:p>
                      <a:r>
                        <a:rPr lang="es-MX" sz="900" dirty="0" err="1"/>
                        <a:t>Prob</a:t>
                      </a:r>
                      <a:r>
                        <a:rPr lang="es-MX" sz="900" dirty="0"/>
                        <a:t>. 16%</a:t>
                      </a:r>
                    </a:p>
                  </a:txBody>
                  <a:tcPr/>
                </a:tc>
                <a:tc>
                  <a:txBody>
                    <a:bodyPr/>
                    <a:lstStyle/>
                    <a:p>
                      <a:r>
                        <a:rPr lang="es-MX" sz="900" dirty="0"/>
                        <a:t>Rep. 1637</a:t>
                      </a:r>
                    </a:p>
                    <a:p>
                      <a:r>
                        <a:rPr lang="es-MX" sz="900" dirty="0" err="1"/>
                        <a:t>Prob</a:t>
                      </a:r>
                      <a:r>
                        <a:rPr lang="es-MX" sz="900" dirty="0"/>
                        <a:t>. 17%</a:t>
                      </a:r>
                    </a:p>
                  </a:txBody>
                  <a:tcPr/>
                </a:tc>
                <a:tc>
                  <a:txBody>
                    <a:bodyPr/>
                    <a:lstStyle/>
                    <a:p>
                      <a:r>
                        <a:rPr lang="es-MX" sz="900" dirty="0"/>
                        <a:t>Rep. 1691</a:t>
                      </a:r>
                    </a:p>
                    <a:p>
                      <a:r>
                        <a:rPr lang="es-MX" sz="900" dirty="0" err="1"/>
                        <a:t>Prob</a:t>
                      </a:r>
                      <a:r>
                        <a:rPr lang="es-MX" sz="900" dirty="0"/>
                        <a:t>. 16%</a:t>
                      </a:r>
                    </a:p>
                  </a:txBody>
                  <a:tcPr/>
                </a:tc>
                <a:tc>
                  <a:txBody>
                    <a:bodyPr/>
                    <a:lstStyle/>
                    <a:p>
                      <a:r>
                        <a:rPr lang="es-MX" sz="900" dirty="0"/>
                        <a:t>Rep. 1637</a:t>
                      </a:r>
                    </a:p>
                    <a:p>
                      <a:r>
                        <a:rPr lang="es-MX" sz="900" dirty="0" err="1"/>
                        <a:t>Prob</a:t>
                      </a:r>
                      <a:r>
                        <a:rPr lang="es-MX" sz="900" dirty="0"/>
                        <a:t>. 17%</a:t>
                      </a:r>
                    </a:p>
                  </a:txBody>
                  <a:tcPr/>
                </a:tc>
                <a:tc>
                  <a:txBody>
                    <a:bodyPr/>
                    <a:lstStyle/>
                    <a:p>
                      <a:r>
                        <a:rPr lang="es-MX" sz="900" dirty="0"/>
                        <a:t>Rep. 1635</a:t>
                      </a:r>
                    </a:p>
                    <a:p>
                      <a:r>
                        <a:rPr lang="es-MX" sz="900" dirty="0" err="1"/>
                        <a:t>Prob</a:t>
                      </a:r>
                      <a:r>
                        <a:rPr lang="es-MX" sz="900" dirty="0"/>
                        <a:t>. 16%</a:t>
                      </a:r>
                    </a:p>
                  </a:txBody>
                  <a:tcPr/>
                </a:tc>
                <a:tc>
                  <a:txBody>
                    <a:bodyPr/>
                    <a:lstStyle/>
                    <a:p>
                      <a:r>
                        <a:rPr lang="es-MX" sz="900" dirty="0"/>
                        <a:t>Rep. 1719</a:t>
                      </a:r>
                    </a:p>
                    <a:p>
                      <a:r>
                        <a:rPr lang="es-MX" sz="900" dirty="0" err="1"/>
                        <a:t>Prob</a:t>
                      </a:r>
                      <a:r>
                        <a:rPr lang="es-MX" sz="900" dirty="0"/>
                        <a:t>. 18%</a:t>
                      </a:r>
                    </a:p>
                  </a:txBody>
                  <a:tcPr/>
                </a:tc>
                <a:extLst>
                  <a:ext uri="{0D108BD9-81ED-4DB2-BD59-A6C34878D82A}">
                    <a16:rowId xmlns:a16="http://schemas.microsoft.com/office/drawing/2014/main" val="2097239252"/>
                  </a:ext>
                </a:extLst>
              </a:tr>
              <a:tr h="370840">
                <a:tc>
                  <a:txBody>
                    <a:bodyPr/>
                    <a:lstStyle/>
                    <a:p>
                      <a:r>
                        <a:rPr lang="es-MX" sz="1100" b="1" dirty="0"/>
                        <a:t>50,000</a:t>
                      </a:r>
                    </a:p>
                  </a:txBody>
                  <a:tcPr/>
                </a:tc>
                <a:tc>
                  <a:txBody>
                    <a:bodyPr/>
                    <a:lstStyle/>
                    <a:p>
                      <a:r>
                        <a:rPr lang="es-MX" sz="900" dirty="0"/>
                        <a:t>Rep. 8249</a:t>
                      </a:r>
                    </a:p>
                    <a:p>
                      <a:r>
                        <a:rPr lang="es-MX" sz="900" dirty="0" err="1"/>
                        <a:t>Prob</a:t>
                      </a:r>
                      <a:r>
                        <a:rPr lang="es-MX" sz="900" dirty="0"/>
                        <a:t>. 16%</a:t>
                      </a:r>
                    </a:p>
                  </a:txBody>
                  <a:tcPr/>
                </a:tc>
                <a:tc>
                  <a:txBody>
                    <a:bodyPr/>
                    <a:lstStyle/>
                    <a:p>
                      <a:r>
                        <a:rPr lang="es-MX" sz="900" dirty="0"/>
                        <a:t>Rep. 8462</a:t>
                      </a:r>
                    </a:p>
                    <a:p>
                      <a:r>
                        <a:rPr lang="es-MX" sz="900" dirty="0" err="1"/>
                        <a:t>Prob</a:t>
                      </a:r>
                      <a:r>
                        <a:rPr lang="es-MX" sz="900" dirty="0"/>
                        <a:t>. 17%</a:t>
                      </a:r>
                    </a:p>
                  </a:txBody>
                  <a:tcPr/>
                </a:tc>
                <a:tc>
                  <a:txBody>
                    <a:bodyPr/>
                    <a:lstStyle/>
                    <a:p>
                      <a:r>
                        <a:rPr lang="es-MX" sz="900" dirty="0"/>
                        <a:t>Rep. 8427</a:t>
                      </a:r>
                    </a:p>
                    <a:p>
                      <a:r>
                        <a:rPr lang="es-MX" sz="900" dirty="0" err="1"/>
                        <a:t>Prob</a:t>
                      </a:r>
                      <a:r>
                        <a:rPr lang="es-MX" sz="900" dirty="0"/>
                        <a:t>. 16%</a:t>
                      </a:r>
                    </a:p>
                  </a:txBody>
                  <a:tcPr/>
                </a:tc>
                <a:tc>
                  <a:txBody>
                    <a:bodyPr/>
                    <a:lstStyle/>
                    <a:p>
                      <a:r>
                        <a:rPr lang="es-MX" sz="900" dirty="0"/>
                        <a:t>Rep. 8300</a:t>
                      </a:r>
                    </a:p>
                    <a:p>
                      <a:r>
                        <a:rPr lang="es-MX" sz="900" dirty="0" err="1"/>
                        <a:t>Prob</a:t>
                      </a:r>
                      <a:r>
                        <a:rPr lang="es-MX" sz="900" dirty="0"/>
                        <a:t>. 17%</a:t>
                      </a:r>
                    </a:p>
                  </a:txBody>
                  <a:tcPr/>
                </a:tc>
                <a:tc>
                  <a:txBody>
                    <a:bodyPr/>
                    <a:lstStyle/>
                    <a:p>
                      <a:r>
                        <a:rPr lang="es-MX" sz="900" dirty="0"/>
                        <a:t>Rep. 8285</a:t>
                      </a:r>
                    </a:p>
                    <a:p>
                      <a:r>
                        <a:rPr lang="es-MX" sz="900" dirty="0" err="1"/>
                        <a:t>Prob</a:t>
                      </a:r>
                      <a:r>
                        <a:rPr lang="es-MX" sz="900" dirty="0"/>
                        <a:t>. 16%</a:t>
                      </a:r>
                    </a:p>
                  </a:txBody>
                  <a:tcPr/>
                </a:tc>
                <a:tc>
                  <a:txBody>
                    <a:bodyPr/>
                    <a:lstStyle/>
                    <a:p>
                      <a:r>
                        <a:rPr lang="es-MX" sz="900" dirty="0"/>
                        <a:t>Rep. 8277</a:t>
                      </a:r>
                    </a:p>
                    <a:p>
                      <a:r>
                        <a:rPr lang="es-MX" sz="900" dirty="0" err="1"/>
                        <a:t>Prob</a:t>
                      </a:r>
                      <a:r>
                        <a:rPr lang="es-MX" sz="900" dirty="0"/>
                        <a:t>. 18%</a:t>
                      </a:r>
                    </a:p>
                  </a:txBody>
                  <a:tcPr/>
                </a:tc>
                <a:extLst>
                  <a:ext uri="{0D108BD9-81ED-4DB2-BD59-A6C34878D82A}">
                    <a16:rowId xmlns:a16="http://schemas.microsoft.com/office/drawing/2014/main" val="2872267200"/>
                  </a:ext>
                </a:extLst>
              </a:tr>
            </a:tbl>
          </a:graphicData>
        </a:graphic>
      </p:graphicFrame>
      <p:sp>
        <p:nvSpPr>
          <p:cNvPr id="7" name="CuadroTexto 6">
            <a:extLst>
              <a:ext uri="{FF2B5EF4-FFF2-40B4-BE49-F238E27FC236}">
                <a16:creationId xmlns:a16="http://schemas.microsoft.com/office/drawing/2014/main" id="{5DE43B0A-5FE7-3D7F-5FCC-08DE7B8324DE}"/>
              </a:ext>
            </a:extLst>
          </p:cNvPr>
          <p:cNvSpPr txBox="1"/>
          <p:nvPr/>
        </p:nvSpPr>
        <p:spPr>
          <a:xfrm>
            <a:off x="990600" y="3826256"/>
            <a:ext cx="4715256" cy="600164"/>
          </a:xfrm>
          <a:prstGeom prst="rect">
            <a:avLst/>
          </a:prstGeom>
          <a:noFill/>
        </p:spPr>
        <p:txBody>
          <a:bodyPr wrap="square" rtlCol="0">
            <a:spAutoFit/>
          </a:bodyPr>
          <a:lstStyle/>
          <a:p>
            <a:r>
              <a:rPr lang="es-MX" sz="1100" dirty="0"/>
              <a:t>Para la prueba del dado vemos como las 2000 pruebas dan un resultado aceptable, no fue hasta las 10,000 repeticiones que se alcanzaron porcentajes con un mínimo de diferencia.</a:t>
            </a:r>
          </a:p>
        </p:txBody>
      </p:sp>
      <p:pic>
        <p:nvPicPr>
          <p:cNvPr id="9" name="Imagen 8" descr="Gráfico, Gráfico de líneas&#10;&#10;Descripción generada automáticamente">
            <a:extLst>
              <a:ext uri="{FF2B5EF4-FFF2-40B4-BE49-F238E27FC236}">
                <a16:creationId xmlns:a16="http://schemas.microsoft.com/office/drawing/2014/main" id="{BDDC9C1C-AC1E-DA2C-180D-F77301D7D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477" y="4991022"/>
            <a:ext cx="2749004" cy="2632575"/>
          </a:xfrm>
          <a:prstGeom prst="rect">
            <a:avLst/>
          </a:prstGeom>
        </p:spPr>
      </p:pic>
      <p:pic>
        <p:nvPicPr>
          <p:cNvPr id="11" name="Imagen 10" descr="Gráfico, Gráfico de líneas&#10;&#10;Descripción generada automáticamente">
            <a:extLst>
              <a:ext uri="{FF2B5EF4-FFF2-40B4-BE49-F238E27FC236}">
                <a16:creationId xmlns:a16="http://schemas.microsoft.com/office/drawing/2014/main" id="{A930779C-0949-46F9-BC87-9C26C54510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3696" y="4991022"/>
            <a:ext cx="2749004" cy="2681461"/>
          </a:xfrm>
          <a:prstGeom prst="rect">
            <a:avLst/>
          </a:prstGeom>
        </p:spPr>
      </p:pic>
      <p:sp>
        <p:nvSpPr>
          <p:cNvPr id="16" name="CuadroTexto 15">
            <a:extLst>
              <a:ext uri="{FF2B5EF4-FFF2-40B4-BE49-F238E27FC236}">
                <a16:creationId xmlns:a16="http://schemas.microsoft.com/office/drawing/2014/main" id="{C62D84A8-213C-49E3-33DC-25217088423F}"/>
              </a:ext>
            </a:extLst>
          </p:cNvPr>
          <p:cNvSpPr txBox="1"/>
          <p:nvPr/>
        </p:nvSpPr>
        <p:spPr>
          <a:xfrm>
            <a:off x="4471376" y="4717580"/>
            <a:ext cx="1133644" cy="246221"/>
          </a:xfrm>
          <a:prstGeom prst="rect">
            <a:avLst/>
          </a:prstGeom>
          <a:noFill/>
        </p:spPr>
        <p:txBody>
          <a:bodyPr wrap="none" rtlCol="0">
            <a:spAutoFit/>
          </a:bodyPr>
          <a:lstStyle/>
          <a:p>
            <a:r>
              <a:rPr lang="es-MX" sz="1000" b="1" dirty="0"/>
              <a:t>2000 repeticiones</a:t>
            </a:r>
          </a:p>
        </p:txBody>
      </p:sp>
      <p:sp>
        <p:nvSpPr>
          <p:cNvPr id="17" name="CuadroTexto 16">
            <a:extLst>
              <a:ext uri="{FF2B5EF4-FFF2-40B4-BE49-F238E27FC236}">
                <a16:creationId xmlns:a16="http://schemas.microsoft.com/office/drawing/2014/main" id="{3149F202-37C5-D43F-FE97-281B76309C5A}"/>
              </a:ext>
            </a:extLst>
          </p:cNvPr>
          <p:cNvSpPr txBox="1"/>
          <p:nvPr/>
        </p:nvSpPr>
        <p:spPr>
          <a:xfrm>
            <a:off x="1041912" y="4717581"/>
            <a:ext cx="1133644" cy="246221"/>
          </a:xfrm>
          <a:prstGeom prst="rect">
            <a:avLst/>
          </a:prstGeom>
          <a:noFill/>
        </p:spPr>
        <p:txBody>
          <a:bodyPr wrap="none" rtlCol="0">
            <a:spAutoFit/>
          </a:bodyPr>
          <a:lstStyle/>
          <a:p>
            <a:r>
              <a:rPr lang="es-MX" sz="1000" b="1" dirty="0"/>
              <a:t>1000 repeticiones</a:t>
            </a:r>
          </a:p>
        </p:txBody>
      </p:sp>
    </p:spTree>
    <p:extLst>
      <p:ext uri="{BB962C8B-B14F-4D97-AF65-F5344CB8AC3E}">
        <p14:creationId xmlns:p14="http://schemas.microsoft.com/office/powerpoint/2010/main" val="3454016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Gráfico, Gráfico de líneas&#10;&#10;Descripción generada automáticamente">
            <a:extLst>
              <a:ext uri="{FF2B5EF4-FFF2-40B4-BE49-F238E27FC236}">
                <a16:creationId xmlns:a16="http://schemas.microsoft.com/office/drawing/2014/main" id="{125EA2DD-1970-AEAC-B71F-9E2C230394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880" y="644778"/>
            <a:ext cx="2611120" cy="2534134"/>
          </a:xfrm>
          <a:prstGeom prst="rect">
            <a:avLst/>
          </a:prstGeom>
        </p:spPr>
      </p:pic>
      <p:pic>
        <p:nvPicPr>
          <p:cNvPr id="5" name="Imagen 4" descr="Gráfico&#10;&#10;Descripción generada automáticamente">
            <a:extLst>
              <a:ext uri="{FF2B5EF4-FFF2-40B4-BE49-F238E27FC236}">
                <a16:creationId xmlns:a16="http://schemas.microsoft.com/office/drawing/2014/main" id="{25522DB3-8E6D-9EFF-FFAB-849F94507D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7863" y="695262"/>
            <a:ext cx="2683257" cy="2585566"/>
          </a:xfrm>
          <a:prstGeom prst="rect">
            <a:avLst/>
          </a:prstGeom>
        </p:spPr>
      </p:pic>
      <p:sp>
        <p:nvSpPr>
          <p:cNvPr id="6" name="CuadroTexto 5">
            <a:extLst>
              <a:ext uri="{FF2B5EF4-FFF2-40B4-BE49-F238E27FC236}">
                <a16:creationId xmlns:a16="http://schemas.microsoft.com/office/drawing/2014/main" id="{88787FCD-D40A-46BA-3CD5-BA5603BBFC3F}"/>
              </a:ext>
            </a:extLst>
          </p:cNvPr>
          <p:cNvSpPr txBox="1"/>
          <p:nvPr/>
        </p:nvSpPr>
        <p:spPr>
          <a:xfrm>
            <a:off x="1125925" y="398557"/>
            <a:ext cx="1233030" cy="246221"/>
          </a:xfrm>
          <a:prstGeom prst="rect">
            <a:avLst/>
          </a:prstGeom>
          <a:noFill/>
        </p:spPr>
        <p:txBody>
          <a:bodyPr wrap="none" rtlCol="0">
            <a:spAutoFit/>
          </a:bodyPr>
          <a:lstStyle/>
          <a:p>
            <a:r>
              <a:rPr lang="es-MX" sz="1000" b="1" dirty="0"/>
              <a:t>10,000 repeticiones</a:t>
            </a:r>
          </a:p>
        </p:txBody>
      </p:sp>
      <p:sp>
        <p:nvSpPr>
          <p:cNvPr id="7" name="CuadroTexto 6">
            <a:extLst>
              <a:ext uri="{FF2B5EF4-FFF2-40B4-BE49-F238E27FC236}">
                <a16:creationId xmlns:a16="http://schemas.microsoft.com/office/drawing/2014/main" id="{C19DF948-C521-DA8A-D656-ED07803DD102}"/>
              </a:ext>
            </a:extLst>
          </p:cNvPr>
          <p:cNvSpPr txBox="1"/>
          <p:nvPr/>
        </p:nvSpPr>
        <p:spPr>
          <a:xfrm>
            <a:off x="4462976" y="444278"/>
            <a:ext cx="1233030" cy="246221"/>
          </a:xfrm>
          <a:prstGeom prst="rect">
            <a:avLst/>
          </a:prstGeom>
          <a:noFill/>
        </p:spPr>
        <p:txBody>
          <a:bodyPr wrap="none" rtlCol="0">
            <a:spAutoFit/>
          </a:bodyPr>
          <a:lstStyle/>
          <a:p>
            <a:r>
              <a:rPr lang="es-MX" sz="1000" b="1" dirty="0"/>
              <a:t>50,000 repeticiones</a:t>
            </a:r>
          </a:p>
        </p:txBody>
      </p:sp>
      <p:sp>
        <p:nvSpPr>
          <p:cNvPr id="8" name="CuadroTexto 7">
            <a:extLst>
              <a:ext uri="{FF2B5EF4-FFF2-40B4-BE49-F238E27FC236}">
                <a16:creationId xmlns:a16="http://schemas.microsoft.com/office/drawing/2014/main" id="{B761A7E3-24BD-D0C5-3DFF-9FBE010B9DA0}"/>
              </a:ext>
            </a:extLst>
          </p:cNvPr>
          <p:cNvSpPr txBox="1"/>
          <p:nvPr/>
        </p:nvSpPr>
        <p:spPr>
          <a:xfrm>
            <a:off x="12192" y="3446652"/>
            <a:ext cx="6845808" cy="477054"/>
          </a:xfrm>
          <a:prstGeom prst="rect">
            <a:avLst/>
          </a:prstGeom>
          <a:noFill/>
        </p:spPr>
        <p:txBody>
          <a:bodyPr wrap="square" rtlCol="0">
            <a:spAutoFit/>
          </a:bodyPr>
          <a:lstStyle/>
          <a:p>
            <a:r>
              <a:rPr lang="es-MX" sz="2500" b="1" dirty="0"/>
              <a:t>	</a:t>
            </a:r>
            <a:r>
              <a:rPr lang="es-MX" sz="1900" b="1" dirty="0"/>
              <a:t>Resultados con dos dados</a:t>
            </a:r>
            <a:endParaRPr lang="es-MX" sz="1900" dirty="0"/>
          </a:p>
        </p:txBody>
      </p:sp>
      <p:cxnSp>
        <p:nvCxnSpPr>
          <p:cNvPr id="9" name="Conector recto 8">
            <a:extLst>
              <a:ext uri="{FF2B5EF4-FFF2-40B4-BE49-F238E27FC236}">
                <a16:creationId xmlns:a16="http://schemas.microsoft.com/office/drawing/2014/main" id="{7B935272-D14D-AED9-B66D-DDF0E1833151}"/>
              </a:ext>
            </a:extLst>
          </p:cNvPr>
          <p:cNvCxnSpPr>
            <a:cxnSpLocks/>
          </p:cNvCxnSpPr>
          <p:nvPr/>
        </p:nvCxnSpPr>
        <p:spPr>
          <a:xfrm>
            <a:off x="582747" y="3923706"/>
            <a:ext cx="1548384" cy="0"/>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1" name="Imagen 10" descr="Tabla&#10;&#10;Descripción generada automáticamente">
            <a:extLst>
              <a:ext uri="{FF2B5EF4-FFF2-40B4-BE49-F238E27FC236}">
                <a16:creationId xmlns:a16="http://schemas.microsoft.com/office/drawing/2014/main" id="{D90F9F61-0A97-A18A-710B-4F9FC25753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880" y="4075720"/>
            <a:ext cx="1791719" cy="2159600"/>
          </a:xfrm>
          <a:prstGeom prst="rect">
            <a:avLst/>
          </a:prstGeom>
        </p:spPr>
      </p:pic>
      <p:pic>
        <p:nvPicPr>
          <p:cNvPr id="13" name="Imagen 12" descr="Gráfico, Gráfico de barras&#10;&#10;Descripción generada automáticamente">
            <a:extLst>
              <a:ext uri="{FF2B5EF4-FFF2-40B4-BE49-F238E27FC236}">
                <a16:creationId xmlns:a16="http://schemas.microsoft.com/office/drawing/2014/main" id="{8BC49E32-25BB-1557-DCD6-A740ABE505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4239" y="4042960"/>
            <a:ext cx="4077474" cy="2225119"/>
          </a:xfrm>
          <a:prstGeom prst="rect">
            <a:avLst/>
          </a:prstGeom>
        </p:spPr>
      </p:pic>
      <p:pic>
        <p:nvPicPr>
          <p:cNvPr id="15" name="Imagen 14" descr="Gráfico, Gráfico de barras&#10;&#10;Descripción generada automáticamente">
            <a:extLst>
              <a:ext uri="{FF2B5EF4-FFF2-40B4-BE49-F238E27FC236}">
                <a16:creationId xmlns:a16="http://schemas.microsoft.com/office/drawing/2014/main" id="{12DB5DF2-7C75-C5FB-11C8-C78F1E5FD9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58955" y="6633018"/>
            <a:ext cx="4255154" cy="2365329"/>
          </a:xfrm>
          <a:prstGeom prst="rect">
            <a:avLst/>
          </a:prstGeom>
        </p:spPr>
      </p:pic>
      <p:pic>
        <p:nvPicPr>
          <p:cNvPr id="17" name="Imagen 16" descr="Tabla&#10;&#10;Descripción generada automáticamente">
            <a:extLst>
              <a:ext uri="{FF2B5EF4-FFF2-40B4-BE49-F238E27FC236}">
                <a16:creationId xmlns:a16="http://schemas.microsoft.com/office/drawing/2014/main" id="{5129AE11-A636-BC96-FEF1-2A91B6CD5D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9412" y="6701102"/>
            <a:ext cx="1791719" cy="2164396"/>
          </a:xfrm>
          <a:prstGeom prst="rect">
            <a:avLst/>
          </a:prstGeom>
        </p:spPr>
      </p:pic>
    </p:spTree>
    <p:extLst>
      <p:ext uri="{BB962C8B-B14F-4D97-AF65-F5344CB8AC3E}">
        <p14:creationId xmlns:p14="http://schemas.microsoft.com/office/powerpoint/2010/main" val="209904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Tabla&#10;&#10;Descripción generada automáticamente">
            <a:extLst>
              <a:ext uri="{FF2B5EF4-FFF2-40B4-BE49-F238E27FC236}">
                <a16:creationId xmlns:a16="http://schemas.microsoft.com/office/drawing/2014/main" id="{1B8463F5-79D2-9EC8-8D1B-BC73BB8E02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194" y="251460"/>
            <a:ext cx="1784002" cy="2110842"/>
          </a:xfrm>
          <a:prstGeom prst="rect">
            <a:avLst/>
          </a:prstGeom>
        </p:spPr>
      </p:pic>
      <p:pic>
        <p:nvPicPr>
          <p:cNvPr id="5" name="Imagen 4" descr="Gráfico, Gráfico de barras&#10;&#10;Descripción generada automáticamente">
            <a:extLst>
              <a:ext uri="{FF2B5EF4-FFF2-40B4-BE49-F238E27FC236}">
                <a16:creationId xmlns:a16="http://schemas.microsoft.com/office/drawing/2014/main" id="{B6E99A29-01B5-376E-0E8E-277EC17A66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6482" y="251460"/>
            <a:ext cx="3847178" cy="2170203"/>
          </a:xfrm>
          <a:prstGeom prst="rect">
            <a:avLst/>
          </a:prstGeom>
        </p:spPr>
      </p:pic>
      <p:pic>
        <p:nvPicPr>
          <p:cNvPr id="7" name="Imagen 6" descr="Tabla&#10;&#10;Descripción generada automáticamente">
            <a:extLst>
              <a:ext uri="{FF2B5EF4-FFF2-40B4-BE49-F238E27FC236}">
                <a16:creationId xmlns:a16="http://schemas.microsoft.com/office/drawing/2014/main" id="{97565170-55A2-7C7B-9B64-97FD7365DA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189" y="3133367"/>
            <a:ext cx="1795587" cy="2110842"/>
          </a:xfrm>
          <a:prstGeom prst="rect">
            <a:avLst/>
          </a:prstGeom>
        </p:spPr>
      </p:pic>
      <p:pic>
        <p:nvPicPr>
          <p:cNvPr id="9" name="Imagen 8" descr="Gráfico, Gráfico de barras&#10;&#10;Descripción generada automáticamente">
            <a:extLst>
              <a:ext uri="{FF2B5EF4-FFF2-40B4-BE49-F238E27FC236}">
                <a16:creationId xmlns:a16="http://schemas.microsoft.com/office/drawing/2014/main" id="{2360F7AA-EC42-032C-98CF-6ADF574AA5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76482" y="3133367"/>
            <a:ext cx="3878543" cy="2170204"/>
          </a:xfrm>
          <a:prstGeom prst="rect">
            <a:avLst/>
          </a:prstGeom>
        </p:spPr>
      </p:pic>
      <p:pic>
        <p:nvPicPr>
          <p:cNvPr id="11" name="Imagen 10" descr="Tabla&#10;&#10;Descripción generada automáticamente">
            <a:extLst>
              <a:ext uri="{FF2B5EF4-FFF2-40B4-BE49-F238E27FC236}">
                <a16:creationId xmlns:a16="http://schemas.microsoft.com/office/drawing/2014/main" id="{4F549FCC-968F-E025-297B-B9327A5866D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2769" y="6133997"/>
            <a:ext cx="1776007" cy="2133963"/>
          </a:xfrm>
          <a:prstGeom prst="rect">
            <a:avLst/>
          </a:prstGeom>
        </p:spPr>
      </p:pic>
      <p:pic>
        <p:nvPicPr>
          <p:cNvPr id="13" name="Imagen 12" descr="Gráfico, Gráfico de barras&#10;&#10;Descripción generada automáticamente">
            <a:extLst>
              <a:ext uri="{FF2B5EF4-FFF2-40B4-BE49-F238E27FC236}">
                <a16:creationId xmlns:a16="http://schemas.microsoft.com/office/drawing/2014/main" id="{39CF6B81-5CEF-0627-5332-AAA5E5C9E68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45117" y="6133997"/>
            <a:ext cx="3878543" cy="2171984"/>
          </a:xfrm>
          <a:prstGeom prst="rect">
            <a:avLst/>
          </a:prstGeom>
        </p:spPr>
      </p:pic>
    </p:spTree>
    <p:extLst>
      <p:ext uri="{BB962C8B-B14F-4D97-AF65-F5344CB8AC3E}">
        <p14:creationId xmlns:p14="http://schemas.microsoft.com/office/powerpoint/2010/main" val="3626420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Tabla&#10;&#10;Descripción generada automáticamente">
            <a:extLst>
              <a:ext uri="{FF2B5EF4-FFF2-40B4-BE49-F238E27FC236}">
                <a16:creationId xmlns:a16="http://schemas.microsoft.com/office/drawing/2014/main" id="{8D52C750-E881-4672-6CC0-81481EEC94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031" y="563880"/>
            <a:ext cx="1814471" cy="2093098"/>
          </a:xfrm>
          <a:prstGeom prst="rect">
            <a:avLst/>
          </a:prstGeom>
        </p:spPr>
      </p:pic>
      <p:pic>
        <p:nvPicPr>
          <p:cNvPr id="5" name="Imagen 4" descr="Gráfico, Gráfico de barras&#10;&#10;Descripción generada automáticamente">
            <a:extLst>
              <a:ext uri="{FF2B5EF4-FFF2-40B4-BE49-F238E27FC236}">
                <a16:creationId xmlns:a16="http://schemas.microsoft.com/office/drawing/2014/main" id="{2C1F0B05-59CE-5212-8212-AB553762C6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1768" y="563880"/>
            <a:ext cx="3847201" cy="2163714"/>
          </a:xfrm>
          <a:prstGeom prst="rect">
            <a:avLst/>
          </a:prstGeom>
        </p:spPr>
      </p:pic>
      <p:pic>
        <p:nvPicPr>
          <p:cNvPr id="7" name="Imagen 6" descr="Tabla&#10;&#10;Descripción generada automáticamente">
            <a:extLst>
              <a:ext uri="{FF2B5EF4-FFF2-40B4-BE49-F238E27FC236}">
                <a16:creationId xmlns:a16="http://schemas.microsoft.com/office/drawing/2014/main" id="{F9826643-1129-CA01-9AE6-63A5307AF6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643" y="3241003"/>
            <a:ext cx="1834859" cy="2093098"/>
          </a:xfrm>
          <a:prstGeom prst="rect">
            <a:avLst/>
          </a:prstGeom>
        </p:spPr>
      </p:pic>
      <p:pic>
        <p:nvPicPr>
          <p:cNvPr id="9" name="Imagen 8" descr="Gráfico, Gráfico de barras&#10;&#10;Descripción generada automáticamente">
            <a:extLst>
              <a:ext uri="{FF2B5EF4-FFF2-40B4-BE49-F238E27FC236}">
                <a16:creationId xmlns:a16="http://schemas.microsoft.com/office/drawing/2014/main" id="{A238A4F5-A12E-61D8-A1DA-44E3AA9C99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01768" y="3197693"/>
            <a:ext cx="3847201" cy="2179717"/>
          </a:xfrm>
          <a:prstGeom prst="rect">
            <a:avLst/>
          </a:prstGeom>
        </p:spPr>
      </p:pic>
      <p:sp>
        <p:nvSpPr>
          <p:cNvPr id="10" name="CuadroTexto 9">
            <a:extLst>
              <a:ext uri="{FF2B5EF4-FFF2-40B4-BE49-F238E27FC236}">
                <a16:creationId xmlns:a16="http://schemas.microsoft.com/office/drawing/2014/main" id="{FAB11FD7-354B-4277-820C-147FA214F7F6}"/>
              </a:ext>
            </a:extLst>
          </p:cNvPr>
          <p:cNvSpPr txBox="1"/>
          <p:nvPr/>
        </p:nvSpPr>
        <p:spPr>
          <a:xfrm>
            <a:off x="575310" y="5585899"/>
            <a:ext cx="5707380" cy="600164"/>
          </a:xfrm>
          <a:prstGeom prst="rect">
            <a:avLst/>
          </a:prstGeom>
          <a:noFill/>
        </p:spPr>
        <p:txBody>
          <a:bodyPr wrap="square" rtlCol="0">
            <a:spAutoFit/>
          </a:bodyPr>
          <a:lstStyle/>
          <a:p>
            <a:r>
              <a:rPr lang="es-MX" sz="1100" dirty="0"/>
              <a:t>Para la prueba de los 2 dados, vemos como a partir de las 2000 iteraciones la forma de la grafica toma la forma que esperaos en los resultados, aun que se estabiliza bastante mejor en las 10,000 repeticiones. </a:t>
            </a:r>
          </a:p>
        </p:txBody>
      </p:sp>
      <p:sp>
        <p:nvSpPr>
          <p:cNvPr id="11" name="CuadroTexto 10">
            <a:extLst>
              <a:ext uri="{FF2B5EF4-FFF2-40B4-BE49-F238E27FC236}">
                <a16:creationId xmlns:a16="http://schemas.microsoft.com/office/drawing/2014/main" id="{35B3C7E4-2ED1-A867-B622-2A3A587A3DF7}"/>
              </a:ext>
            </a:extLst>
          </p:cNvPr>
          <p:cNvSpPr txBox="1"/>
          <p:nvPr/>
        </p:nvSpPr>
        <p:spPr>
          <a:xfrm>
            <a:off x="12192" y="6156025"/>
            <a:ext cx="6845808" cy="477054"/>
          </a:xfrm>
          <a:prstGeom prst="rect">
            <a:avLst/>
          </a:prstGeom>
          <a:noFill/>
        </p:spPr>
        <p:txBody>
          <a:bodyPr wrap="square" rtlCol="0">
            <a:spAutoFit/>
          </a:bodyPr>
          <a:lstStyle/>
          <a:p>
            <a:r>
              <a:rPr lang="es-MX" sz="2500" b="1" dirty="0"/>
              <a:t>	</a:t>
            </a:r>
            <a:r>
              <a:rPr lang="es-MX" sz="1900" b="1" dirty="0"/>
              <a:t>Conclusiones</a:t>
            </a:r>
            <a:endParaRPr lang="es-MX" sz="1900" dirty="0"/>
          </a:p>
        </p:txBody>
      </p:sp>
      <p:cxnSp>
        <p:nvCxnSpPr>
          <p:cNvPr id="12" name="Conector recto 11">
            <a:extLst>
              <a:ext uri="{FF2B5EF4-FFF2-40B4-BE49-F238E27FC236}">
                <a16:creationId xmlns:a16="http://schemas.microsoft.com/office/drawing/2014/main" id="{D112285D-A234-682A-DAA8-691C09105ED5}"/>
              </a:ext>
            </a:extLst>
          </p:cNvPr>
          <p:cNvCxnSpPr>
            <a:cxnSpLocks/>
          </p:cNvCxnSpPr>
          <p:nvPr/>
        </p:nvCxnSpPr>
        <p:spPr>
          <a:xfrm>
            <a:off x="582747" y="6633079"/>
            <a:ext cx="1548384" cy="0"/>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5FA45AFD-7745-4EEA-2518-7946C805FEB6}"/>
              </a:ext>
            </a:extLst>
          </p:cNvPr>
          <p:cNvSpPr txBox="1"/>
          <p:nvPr/>
        </p:nvSpPr>
        <p:spPr>
          <a:xfrm>
            <a:off x="521970" y="6707905"/>
            <a:ext cx="5707380" cy="600164"/>
          </a:xfrm>
          <a:prstGeom prst="rect">
            <a:avLst/>
          </a:prstGeom>
          <a:noFill/>
        </p:spPr>
        <p:txBody>
          <a:bodyPr wrap="square" rtlCol="0">
            <a:spAutoFit/>
          </a:bodyPr>
          <a:lstStyle/>
          <a:p>
            <a:r>
              <a:rPr lang="es-MX" sz="1100" dirty="0"/>
              <a:t>Podemos ver como entre mas grande es el numero de resultados que puede tomar la variable aleatoria, mayor también es la cantidad de intentos para conseguir una muestra de repeticiones confiable que represente las probabilidades esperadas.</a:t>
            </a:r>
          </a:p>
        </p:txBody>
      </p:sp>
    </p:spTree>
    <p:extLst>
      <p:ext uri="{BB962C8B-B14F-4D97-AF65-F5344CB8AC3E}">
        <p14:creationId xmlns:p14="http://schemas.microsoft.com/office/powerpoint/2010/main" val="4282532004"/>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106</TotalTime>
  <Words>872</Words>
  <Application>Microsoft Office PowerPoint</Application>
  <PresentationFormat>Carta (216 x 279 mm)</PresentationFormat>
  <Paragraphs>166</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Roberto Gamaliel Sanchez Moreno</dc:creator>
  <cp:lastModifiedBy>Roberto Gamaliel Sanchez Moreno</cp:lastModifiedBy>
  <cp:revision>1</cp:revision>
  <dcterms:created xsi:type="dcterms:W3CDTF">2022-08-22T05:28:40Z</dcterms:created>
  <dcterms:modified xsi:type="dcterms:W3CDTF">2022-08-23T05:40:39Z</dcterms:modified>
</cp:coreProperties>
</file>