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2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26" r:id="rId19"/>
    <p:sldId id="427" r:id="rId20"/>
    <p:sldId id="428" r:id="rId21"/>
    <p:sldId id="429" r:id="rId22"/>
    <p:sldId id="432" r:id="rId23"/>
    <p:sldId id="430" r:id="rId24"/>
    <p:sldId id="431" r:id="rId25"/>
    <p:sldId id="433" r:id="rId26"/>
    <p:sldId id="434" r:id="rId27"/>
    <p:sldId id="435" r:id="rId28"/>
    <p:sldId id="436" r:id="rId29"/>
    <p:sldId id="437" r:id="rId30"/>
    <p:sldId id="438" r:id="rId31"/>
    <p:sldId id="456" r:id="rId32"/>
    <p:sldId id="439" r:id="rId33"/>
    <p:sldId id="440" r:id="rId34"/>
  </p:sldIdLst>
  <p:sldSz cx="9144000" cy="6858000" type="screen4x3"/>
  <p:notesSz cx="9928225" cy="679767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00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28" autoAdjust="0"/>
  </p:normalViewPr>
  <p:slideViewPr>
    <p:cSldViewPr snapToGrid="0"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18" Type="http://schemas.openxmlformats.org/officeDocument/2006/relationships/image" Target="../media/image97.emf"/><Relationship Id="rId26" Type="http://schemas.openxmlformats.org/officeDocument/2006/relationships/image" Target="../media/image105.emf"/><Relationship Id="rId3" Type="http://schemas.openxmlformats.org/officeDocument/2006/relationships/image" Target="../media/image82.emf"/><Relationship Id="rId21" Type="http://schemas.openxmlformats.org/officeDocument/2006/relationships/image" Target="../media/image100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5" Type="http://schemas.openxmlformats.org/officeDocument/2006/relationships/image" Target="../media/image104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20" Type="http://schemas.openxmlformats.org/officeDocument/2006/relationships/image" Target="../media/image99.e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24" Type="http://schemas.openxmlformats.org/officeDocument/2006/relationships/image" Target="../media/image103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23" Type="http://schemas.openxmlformats.org/officeDocument/2006/relationships/image" Target="../media/image102.emf"/><Relationship Id="rId10" Type="http://schemas.openxmlformats.org/officeDocument/2006/relationships/image" Target="../media/image89.emf"/><Relationship Id="rId19" Type="http://schemas.openxmlformats.org/officeDocument/2006/relationships/image" Target="../media/image98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Relationship Id="rId22" Type="http://schemas.openxmlformats.org/officeDocument/2006/relationships/image" Target="../media/image101.emf"/><Relationship Id="rId27" Type="http://schemas.openxmlformats.org/officeDocument/2006/relationships/image" Target="../media/image10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5.wmf"/><Relationship Id="rId1" Type="http://schemas.openxmlformats.org/officeDocument/2006/relationships/image" Target="../media/image127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wmf"/><Relationship Id="rId7" Type="http://schemas.openxmlformats.org/officeDocument/2006/relationships/image" Target="../media/image7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1.emf"/><Relationship Id="rId9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18" Type="http://schemas.openxmlformats.org/officeDocument/2006/relationships/image" Target="../media/image160.wmf"/><Relationship Id="rId3" Type="http://schemas.openxmlformats.org/officeDocument/2006/relationships/image" Target="../media/image139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17" Type="http://schemas.openxmlformats.org/officeDocument/2006/relationships/image" Target="../media/image159.wmf"/><Relationship Id="rId2" Type="http://schemas.openxmlformats.org/officeDocument/2006/relationships/image" Target="../media/image138.wmf"/><Relationship Id="rId16" Type="http://schemas.openxmlformats.org/officeDocument/2006/relationships/image" Target="../media/image158.wmf"/><Relationship Id="rId1" Type="http://schemas.openxmlformats.org/officeDocument/2006/relationships/image" Target="../media/image137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1.wmf"/><Relationship Id="rId15" Type="http://schemas.openxmlformats.org/officeDocument/2006/relationships/image" Target="../media/image157.wmf"/><Relationship Id="rId10" Type="http://schemas.openxmlformats.org/officeDocument/2006/relationships/image" Target="../media/image152.wmf"/><Relationship Id="rId19" Type="http://schemas.openxmlformats.org/officeDocument/2006/relationships/image" Target="../media/image161.wmf"/><Relationship Id="rId4" Type="http://schemas.openxmlformats.org/officeDocument/2006/relationships/image" Target="../media/image140.wmf"/><Relationship Id="rId9" Type="http://schemas.openxmlformats.org/officeDocument/2006/relationships/image" Target="../media/image151.wmf"/><Relationship Id="rId14" Type="http://schemas.openxmlformats.org/officeDocument/2006/relationships/image" Target="../media/image15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image" Target="../media/image164.w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0" Type="http://schemas.openxmlformats.org/officeDocument/2006/relationships/image" Target="../media/image171.emf"/><Relationship Id="rId4" Type="http://schemas.openxmlformats.org/officeDocument/2006/relationships/image" Target="../media/image165.wmf"/><Relationship Id="rId9" Type="http://schemas.openxmlformats.org/officeDocument/2006/relationships/image" Target="../media/image17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e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95.wmf"/><Relationship Id="rId1" Type="http://schemas.openxmlformats.org/officeDocument/2006/relationships/image" Target="../media/image194.e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98.wmf"/><Relationship Id="rId4" Type="http://schemas.openxmlformats.org/officeDocument/2006/relationships/image" Target="../media/image138.wmf"/><Relationship Id="rId9" Type="http://schemas.openxmlformats.org/officeDocument/2006/relationships/image" Target="../media/image19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201.wmf"/><Relationship Id="rId7" Type="http://schemas.openxmlformats.org/officeDocument/2006/relationships/image" Target="../media/image139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fld id="{12CCF3D2-C49A-4118-898F-7E3C49386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49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2075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pPr>
              <a:defRPr/>
            </a:pPr>
            <a:fld id="{55F98F12-4A07-4ADB-A4E7-915C5340A9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F6EA8D-8E52-4693-B30B-F20672A58BC8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C1BBE-1E3B-4568-AE47-D835B9A7C20A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F4A2A5-B50B-4B03-965D-3F6E725B716C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DEC62-7C06-4DBC-AB7C-4B987FDDBF11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81FB80-6831-497B-8F4C-28136DC361DD}" type="slidenum">
              <a:rPr lang="ru-RU" altLang="ru-RU" sz="1200" smtClean="0"/>
              <a:pPr eaLnBrk="1" hangingPunct="1"/>
              <a:t>13</a:t>
            </a:fld>
            <a:endParaRPr lang="ru-RU" altLang="ru-RU" sz="1200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77FCDF-9E65-4345-93AF-1906D14060B1}" type="slidenum">
              <a:rPr lang="ru-RU" altLang="ru-RU" sz="1200" smtClean="0"/>
              <a:pPr eaLnBrk="1" hangingPunct="1"/>
              <a:t>14</a:t>
            </a:fld>
            <a:endParaRPr lang="ru-RU" altLang="ru-RU" sz="1200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7352B3-B909-4058-B6F2-7E3B65F55F8B}" type="slidenum">
              <a:rPr lang="ru-RU" altLang="ru-RU" sz="1200" smtClean="0"/>
              <a:pPr eaLnBrk="1" hangingPunct="1"/>
              <a:t>15</a:t>
            </a:fld>
            <a:endParaRPr lang="ru-RU" altLang="ru-RU" sz="1200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510515-1523-498C-B282-6D4C1099894C}" type="slidenum">
              <a:rPr lang="ru-RU" altLang="ru-RU" sz="1200" smtClean="0"/>
              <a:pPr eaLnBrk="1" hangingPunct="1"/>
              <a:t>16</a:t>
            </a:fld>
            <a:endParaRPr lang="ru-RU" altLang="ru-RU" sz="1200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019AC4-E360-4DC1-897D-F75078171EAB}" type="slidenum">
              <a:rPr lang="ru-RU" altLang="ru-RU" sz="1200" smtClean="0"/>
              <a:pPr eaLnBrk="1" hangingPunct="1"/>
              <a:t>17</a:t>
            </a:fld>
            <a:endParaRPr lang="ru-RU" altLang="ru-RU" sz="1200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CA2BC8-DAD3-410D-9897-3ABE5E7D45A0}" type="slidenum">
              <a:rPr lang="ru-RU" altLang="ru-RU" sz="1200" smtClean="0"/>
              <a:pPr eaLnBrk="1" hangingPunct="1"/>
              <a:t>18</a:t>
            </a:fld>
            <a:endParaRPr lang="ru-RU" altLang="ru-RU" sz="1200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AA1EAD-EDC8-4C0D-A6AE-8E5A003FFA57}" type="slidenum">
              <a:rPr lang="ru-RU" altLang="ru-RU" sz="1200" smtClean="0"/>
              <a:pPr eaLnBrk="1" hangingPunct="1"/>
              <a:t>19</a:t>
            </a:fld>
            <a:endParaRPr lang="ru-RU" altLang="ru-RU" sz="1200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9BFF65-ABDA-411E-94F8-8A5D0D246C2C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83BCCD-E3D5-49D0-8257-EDC6878477FE}" type="slidenum">
              <a:rPr lang="ru-RU" altLang="ru-RU" sz="1200" smtClean="0"/>
              <a:pPr eaLnBrk="1" hangingPunct="1"/>
              <a:t>20</a:t>
            </a:fld>
            <a:endParaRPr lang="ru-RU" altLang="ru-RU" sz="1200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B8665E-97B7-4D8F-BCFF-8F7A1764A598}" type="slidenum">
              <a:rPr lang="ru-RU" altLang="ru-RU" sz="1200" smtClean="0"/>
              <a:pPr eaLnBrk="1" hangingPunct="1"/>
              <a:t>21</a:t>
            </a:fld>
            <a:endParaRPr lang="ru-RU" altLang="ru-RU" sz="1200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44BF53-E956-43A8-960D-CFF0C2652871}" type="slidenum">
              <a:rPr lang="ru-RU" altLang="ru-RU" sz="1200" smtClean="0"/>
              <a:pPr eaLnBrk="1" hangingPunct="1"/>
              <a:t>22</a:t>
            </a:fld>
            <a:endParaRPr lang="ru-RU" altLang="ru-RU" sz="1200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CC42B0-8BB5-4E01-A497-EFFDBA5622F8}" type="slidenum">
              <a:rPr lang="ru-RU" altLang="ru-RU" sz="1200" smtClean="0"/>
              <a:pPr eaLnBrk="1" hangingPunct="1"/>
              <a:t>23</a:t>
            </a:fld>
            <a:endParaRPr lang="ru-RU" altLang="ru-RU" sz="1200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D9EE43-1F71-4B2A-8A4A-A23618753DC7}" type="slidenum">
              <a:rPr lang="ru-RU" altLang="ru-RU" sz="1200" smtClean="0"/>
              <a:pPr eaLnBrk="1" hangingPunct="1"/>
              <a:t>24</a:t>
            </a:fld>
            <a:endParaRPr lang="ru-RU" altLang="ru-RU" sz="1200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84B061-263B-4914-B027-AD5EF9EF5A74}" type="slidenum">
              <a:rPr lang="ru-RU" altLang="ru-RU" sz="1200" smtClean="0"/>
              <a:pPr eaLnBrk="1" hangingPunct="1"/>
              <a:t>25</a:t>
            </a:fld>
            <a:endParaRPr lang="ru-RU" altLang="ru-RU" sz="1200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11677A-A9F3-4DDA-82D4-E3A2485F0DDD}" type="slidenum">
              <a:rPr lang="ru-RU" altLang="ru-RU" sz="1200" smtClean="0"/>
              <a:pPr eaLnBrk="1" hangingPunct="1"/>
              <a:t>26</a:t>
            </a:fld>
            <a:endParaRPr lang="ru-RU" altLang="ru-RU" sz="1200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22FF9-4DB2-4226-94FA-63266C427E96}" type="slidenum">
              <a:rPr lang="ru-RU" altLang="ru-RU" sz="1200" smtClean="0"/>
              <a:pPr eaLnBrk="1" hangingPunct="1"/>
              <a:t>27</a:t>
            </a:fld>
            <a:endParaRPr lang="ru-RU" altLang="ru-RU" sz="1200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3A925F-43F0-4980-B915-DD3A16D05487}" type="slidenum">
              <a:rPr lang="ru-RU" altLang="ru-RU" sz="1200" smtClean="0"/>
              <a:pPr eaLnBrk="1" hangingPunct="1"/>
              <a:t>28</a:t>
            </a:fld>
            <a:endParaRPr lang="ru-RU" altLang="ru-RU" sz="1200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2FF240-2EE7-4E0E-B0C4-8248E0A2A2A2}" type="slidenum">
              <a:rPr lang="ru-RU" altLang="ru-RU" sz="1200" smtClean="0"/>
              <a:pPr eaLnBrk="1" hangingPunct="1"/>
              <a:t>29</a:t>
            </a:fld>
            <a:endParaRPr lang="ru-RU" altLang="ru-RU" sz="1200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CCB63F-CDA5-4306-A65F-2BEBC2981249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7448D2-A2B2-436D-8B48-7E6D8FCA7A9F}" type="slidenum">
              <a:rPr lang="ru-RU" altLang="ru-RU" sz="1200" smtClean="0"/>
              <a:pPr eaLnBrk="1" hangingPunct="1"/>
              <a:t>30</a:t>
            </a:fld>
            <a:endParaRPr lang="ru-RU" altLang="ru-RU" sz="1200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14DAA8-2871-4831-B70D-5800F9F60252}" type="slidenum">
              <a:rPr lang="ru-RU" altLang="ru-RU" sz="1200" smtClean="0"/>
              <a:pPr eaLnBrk="1" hangingPunct="1"/>
              <a:t>31</a:t>
            </a:fld>
            <a:endParaRPr lang="ru-RU" altLang="ru-RU" sz="1200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41BC4C-B942-4299-9AF5-783034319F01}" type="slidenum">
              <a:rPr lang="ru-RU" altLang="ru-RU" sz="1200" smtClean="0"/>
              <a:pPr eaLnBrk="1" hangingPunct="1"/>
              <a:t>32</a:t>
            </a:fld>
            <a:endParaRPr lang="ru-RU" altLang="ru-RU" sz="1200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C39611-1C12-4A67-8267-87D833DB051D}" type="slidenum">
              <a:rPr lang="ru-RU" altLang="ru-RU" sz="1200" smtClean="0"/>
              <a:pPr eaLnBrk="1" hangingPunct="1"/>
              <a:t>33</a:t>
            </a:fld>
            <a:endParaRPr lang="ru-RU" altLang="ru-RU" sz="1200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D8F493-5424-4D42-BB1A-7CE43B3AF418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282A96-D643-4CFA-A147-B0AA24FE1201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9BCFC3-001D-48FC-AA79-40B5307B7A8A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03AB2F-0D3C-4876-A2ED-77F50AE129E8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AA5BEE-6657-45FB-A12D-EF3349ED5ED1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A7591C-05BD-4798-948D-3B3B0C279055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0388A-22C0-468B-ABEC-FAA86B529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528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9B252-754B-41CB-BA05-723807FDA5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533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FA48-2E34-4FFC-870F-92CE8BC616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678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9A438-0C35-4C9B-A040-EFB5706D8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7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83F20-DB90-432D-BA70-32864F1158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559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5824C-8398-4286-A4E3-983AAEC67E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111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C020-7580-4EDD-970E-C34AAA4FA9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8216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5ED5F-8AC3-4002-90D2-4CD27A6DF4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113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66385-59E2-42B7-87FB-14EE27111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75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14A0-AB42-405A-AF8A-AC8AA3604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769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6F39C-E0EB-4518-BFE2-EE380FAC72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104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700203-42EC-480A-A7A6-CB1367B814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4.w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7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9" Type="http://schemas.openxmlformats.org/officeDocument/2006/relationships/image" Target="../media/image97.emf"/><Relationship Id="rId21" Type="http://schemas.openxmlformats.org/officeDocument/2006/relationships/image" Target="../media/image88.emf"/><Relationship Id="rId34" Type="http://schemas.openxmlformats.org/officeDocument/2006/relationships/oleObject" Target="../embeddings/oleObject93.bin"/><Relationship Id="rId42" Type="http://schemas.openxmlformats.org/officeDocument/2006/relationships/oleObject" Target="../embeddings/oleObject97.bin"/><Relationship Id="rId47" Type="http://schemas.openxmlformats.org/officeDocument/2006/relationships/image" Target="../media/image101.emf"/><Relationship Id="rId50" Type="http://schemas.openxmlformats.org/officeDocument/2006/relationships/oleObject" Target="../embeddings/oleObject101.bin"/><Relationship Id="rId55" Type="http://schemas.openxmlformats.org/officeDocument/2006/relationships/image" Target="../media/image105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33" Type="http://schemas.openxmlformats.org/officeDocument/2006/relationships/image" Target="../media/image94.emf"/><Relationship Id="rId38" Type="http://schemas.openxmlformats.org/officeDocument/2006/relationships/oleObject" Target="../embeddings/oleObject95.bin"/><Relationship Id="rId46" Type="http://schemas.openxmlformats.org/officeDocument/2006/relationships/oleObject" Target="../embeddings/oleObject99.bin"/><Relationship Id="rId59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92.emf"/><Relationship Id="rId41" Type="http://schemas.openxmlformats.org/officeDocument/2006/relationships/image" Target="../media/image98.emf"/><Relationship Id="rId54" Type="http://schemas.openxmlformats.org/officeDocument/2006/relationships/oleObject" Target="../embeddings/oleObject10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e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37" Type="http://schemas.openxmlformats.org/officeDocument/2006/relationships/image" Target="../media/image96.emf"/><Relationship Id="rId40" Type="http://schemas.openxmlformats.org/officeDocument/2006/relationships/oleObject" Target="../embeddings/oleObject96.bin"/><Relationship Id="rId45" Type="http://schemas.openxmlformats.org/officeDocument/2006/relationships/image" Target="../media/image100.emf"/><Relationship Id="rId53" Type="http://schemas.openxmlformats.org/officeDocument/2006/relationships/image" Target="../media/image104.emf"/><Relationship Id="rId58" Type="http://schemas.openxmlformats.org/officeDocument/2006/relationships/oleObject" Target="../embeddings/oleObject105.bin"/><Relationship Id="rId5" Type="http://schemas.openxmlformats.org/officeDocument/2006/relationships/image" Target="../media/image80.w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4.bin"/><Relationship Id="rId49" Type="http://schemas.openxmlformats.org/officeDocument/2006/relationships/image" Target="../media/image102.emf"/><Relationship Id="rId57" Type="http://schemas.openxmlformats.org/officeDocument/2006/relationships/image" Target="../media/image106.e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4" Type="http://schemas.openxmlformats.org/officeDocument/2006/relationships/oleObject" Target="../embeddings/oleObject98.bin"/><Relationship Id="rId52" Type="http://schemas.openxmlformats.org/officeDocument/2006/relationships/oleObject" Target="../embeddings/oleObject102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91.emf"/><Relationship Id="rId30" Type="http://schemas.openxmlformats.org/officeDocument/2006/relationships/oleObject" Target="../embeddings/oleObject91.bin"/><Relationship Id="rId35" Type="http://schemas.openxmlformats.org/officeDocument/2006/relationships/image" Target="../media/image95.emf"/><Relationship Id="rId43" Type="http://schemas.openxmlformats.org/officeDocument/2006/relationships/image" Target="../media/image99.emf"/><Relationship Id="rId48" Type="http://schemas.openxmlformats.org/officeDocument/2006/relationships/oleObject" Target="../embeddings/oleObject100.bin"/><Relationship Id="rId56" Type="http://schemas.openxmlformats.org/officeDocument/2006/relationships/oleObject" Target="../embeddings/oleObject104.bin"/><Relationship Id="rId8" Type="http://schemas.openxmlformats.org/officeDocument/2006/relationships/oleObject" Target="../embeddings/oleObject80.bin"/><Relationship Id="rId51" Type="http://schemas.openxmlformats.org/officeDocument/2006/relationships/image" Target="../media/image103.emf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0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25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34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9.wmf"/><Relationship Id="rId5" Type="http://schemas.openxmlformats.org/officeDocument/2006/relationships/image" Target="../media/image127.emf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4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1.bin"/><Relationship Id="rId26" Type="http://schemas.openxmlformats.org/officeDocument/2006/relationships/image" Target="../media/image147.wmf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3.wmf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44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4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9" Type="http://schemas.openxmlformats.org/officeDocument/2006/relationships/image" Target="../media/image160.wmf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51.wmf"/><Relationship Id="rId34" Type="http://schemas.openxmlformats.org/officeDocument/2006/relationships/oleObject" Target="../embeddings/oleObject161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9.wmf"/><Relationship Id="rId25" Type="http://schemas.openxmlformats.org/officeDocument/2006/relationships/image" Target="../media/image153.wmf"/><Relationship Id="rId33" Type="http://schemas.openxmlformats.org/officeDocument/2006/relationships/image" Target="../media/image157.wmf"/><Relationship Id="rId38" Type="http://schemas.openxmlformats.org/officeDocument/2006/relationships/oleObject" Target="../embeddings/oleObject16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55.wmf"/><Relationship Id="rId41" Type="http://schemas.openxmlformats.org/officeDocument/2006/relationships/image" Target="../media/image161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56.bin"/><Relationship Id="rId32" Type="http://schemas.openxmlformats.org/officeDocument/2006/relationships/oleObject" Target="../embeddings/oleObject160.bin"/><Relationship Id="rId37" Type="http://schemas.openxmlformats.org/officeDocument/2006/relationships/image" Target="../media/image159.wmf"/><Relationship Id="rId40" Type="http://schemas.openxmlformats.org/officeDocument/2006/relationships/oleObject" Target="../embeddings/oleObject164.bin"/><Relationship Id="rId5" Type="http://schemas.openxmlformats.org/officeDocument/2006/relationships/image" Target="../media/image137.wmf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28" Type="http://schemas.openxmlformats.org/officeDocument/2006/relationships/oleObject" Target="../embeddings/oleObject158.bin"/><Relationship Id="rId36" Type="http://schemas.openxmlformats.org/officeDocument/2006/relationships/oleObject" Target="../embeddings/oleObject162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0.wmf"/><Relationship Id="rId31" Type="http://schemas.openxmlformats.org/officeDocument/2006/relationships/image" Target="../media/image15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54.wmf"/><Relationship Id="rId30" Type="http://schemas.openxmlformats.org/officeDocument/2006/relationships/oleObject" Target="../embeddings/oleObject159.bin"/><Relationship Id="rId35" Type="http://schemas.openxmlformats.org/officeDocument/2006/relationships/image" Target="../media/image15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66.e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70.e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68.emf"/><Relationship Id="rId25" Type="http://schemas.openxmlformats.org/officeDocument/2006/relationships/image" Target="../media/image17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175.bin"/><Relationship Id="rId5" Type="http://schemas.openxmlformats.org/officeDocument/2006/relationships/image" Target="../media/image162.wmf"/><Relationship Id="rId15" Type="http://schemas.openxmlformats.org/officeDocument/2006/relationships/image" Target="../media/image167.emf"/><Relationship Id="rId23" Type="http://schemas.openxmlformats.org/officeDocument/2006/relationships/image" Target="../media/image171.e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69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7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9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.emf"/><Relationship Id="rId5" Type="http://schemas.openxmlformats.org/officeDocument/2006/relationships/image" Target="../media/image2.w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84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196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9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5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e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93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9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204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97.wmf"/><Relationship Id="rId7" Type="http://schemas.openxmlformats.org/officeDocument/2006/relationships/image" Target="../media/image195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3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38.wmf"/><Relationship Id="rId5" Type="http://schemas.openxmlformats.org/officeDocument/2006/relationships/image" Target="../media/image194.emf"/><Relationship Id="rId15" Type="http://schemas.openxmlformats.org/officeDocument/2006/relationships/image" Target="../media/image140.wmf"/><Relationship Id="rId23" Type="http://schemas.openxmlformats.org/officeDocument/2006/relationships/image" Target="../media/image198.w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96.w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202.bin"/><Relationship Id="rId22" Type="http://schemas.openxmlformats.org/officeDocument/2006/relationships/oleObject" Target="../embeddings/oleObject20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214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141.wmf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13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02.wmf"/><Relationship Id="rId5" Type="http://schemas.openxmlformats.org/officeDocument/2006/relationships/image" Target="../media/image199.wmf"/><Relationship Id="rId15" Type="http://schemas.openxmlformats.org/officeDocument/2006/relationships/image" Target="../media/image138.wmf"/><Relationship Id="rId23" Type="http://schemas.openxmlformats.org/officeDocument/2006/relationships/image" Target="../media/image203.wmf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5.e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21193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>
                <a:solidFill>
                  <a:schemeClr val="tx2"/>
                </a:solidFill>
              </a:rPr>
              <a:t>Лекция </a:t>
            </a:r>
            <a:r>
              <a:rPr lang="en-US" altLang="ru-RU" sz="3200" b="1">
                <a:solidFill>
                  <a:schemeClr val="tx2"/>
                </a:solidFill>
              </a:rPr>
              <a:t>9</a:t>
            </a:r>
            <a:endParaRPr lang="ru-RU" altLang="ru-RU" sz="3200" b="1">
              <a:solidFill>
                <a:schemeClr val="tx2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291465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/>
              <a:t>Расчет магнитных цепей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ED34A02-7147-4E24-8C01-2B09A35F11C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</a:t>
            </a:fld>
            <a:endParaRPr lang="ru-RU" altLang="ru-RU" sz="1800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FDC6D7F-44B4-45C4-978B-F0C878E9FE75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10</a:t>
            </a:fld>
            <a:endParaRPr lang="ru-RU" altLang="ru-RU" sz="18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212975" y="773113"/>
          <a:ext cx="4641850" cy="49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4" imgW="4935474" imgH="5079492" progId="Visio.Drawing.11">
                  <p:embed/>
                </p:oleObj>
              </mc:Choice>
              <mc:Fallback>
                <p:oleObj name="Visio" r:id="rId4" imgW="4935474" imgH="507949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773113"/>
                        <a:ext cx="4641850" cy="490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4975225" y="717550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6" imgW="761760" imgH="368280" progId="Equation.DSMT4">
                  <p:embed/>
                </p:oleObj>
              </mc:Choice>
              <mc:Fallback>
                <p:oleObj name="Equation" r:id="rId6" imgW="7617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717550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4570413" y="719138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8" imgW="330120" imgH="368280" progId="Equation.DSMT4">
                  <p:embed/>
                </p:oleObj>
              </mc:Choice>
              <mc:Fallback>
                <p:oleObj name="Equation" r:id="rId8" imgW="33012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719138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6475413" y="2859088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0" imgW="507960" imgH="355320" progId="Equation.DSMT4">
                  <p:embed/>
                </p:oleObj>
              </mc:Choice>
              <mc:Fallback>
                <p:oleObj name="Equation" r:id="rId10" imgW="50796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859088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6057900" y="2854325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2" imgW="431640" imgH="368280" progId="Equation.DSMT4">
                  <p:embed/>
                </p:oleObj>
              </mc:Choice>
              <mc:Fallback>
                <p:oleObj name="Equation" r:id="rId12" imgW="43164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854325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30058B6-91E3-4B67-9D42-DDDEA07DA722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11</a:t>
            </a:fld>
            <a:endParaRPr lang="ru-RU" altLang="ru-RU" sz="1800"/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1597025" y="4943475"/>
            <a:ext cx="5907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/>
              <a:t>w</a:t>
            </a:r>
            <a:r>
              <a:rPr lang="ru-RU" altLang="ru-RU" baseline="-25000"/>
              <a:t>1</a:t>
            </a:r>
            <a:r>
              <a:rPr lang="en-US" altLang="ru-RU"/>
              <a:t> – </a:t>
            </a:r>
            <a:r>
              <a:rPr lang="ru-RU" altLang="ru-RU"/>
              <a:t>исследуемая катушка;</a:t>
            </a:r>
          </a:p>
          <a:p>
            <a:pPr algn="ctr" eaLnBrk="1" hangingPunct="1"/>
            <a:r>
              <a:rPr lang="en-US" altLang="ru-RU"/>
              <a:t>w</a:t>
            </a:r>
            <a:r>
              <a:rPr lang="en-US" altLang="ru-RU" baseline="-25000"/>
              <a:t>2</a:t>
            </a:r>
            <a:r>
              <a:rPr lang="ru-RU" altLang="ru-RU"/>
              <a:t> – измерительная катушка.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pic>
        <p:nvPicPr>
          <p:cNvPr id="3072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404813"/>
            <a:ext cx="70008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011238"/>
            <a:ext cx="23241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1239838"/>
            <a:ext cx="14287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814763"/>
            <a:ext cx="3810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2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4513"/>
            <a:ext cx="1733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3409814-5F4A-4280-B79F-1D00AD481E1E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12</a:t>
            </a:fld>
            <a:endParaRPr lang="ru-RU" altLang="ru-RU" sz="180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09550" y="161925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4" imgW="1828800" imgH="1066680" progId="Equation.DSMT4">
                  <p:embed/>
                </p:oleObj>
              </mc:Choice>
              <mc:Fallback>
                <p:oleObj name="Equation" r:id="rId4" imgW="1828800" imgH="1066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61925"/>
                        <a:ext cx="1828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236538" y="1471613"/>
          <a:ext cx="1905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6" imgW="1904760" imgH="1066680" progId="Equation.DSMT4">
                  <p:embed/>
                </p:oleObj>
              </mc:Choice>
              <mc:Fallback>
                <p:oleObj name="Equation" r:id="rId6" imgW="190476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471613"/>
                        <a:ext cx="1905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>
            <a:graphicFrameLocks noChangeAspect="1"/>
          </p:cNvGraphicFramePr>
          <p:nvPr/>
        </p:nvGraphicFramePr>
        <p:xfrm>
          <a:off x="2517775" y="1752600"/>
          <a:ext cx="262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8" imgW="2628720" imgH="533160" progId="Equation.DSMT4">
                  <p:embed/>
                </p:oleObj>
              </mc:Choice>
              <mc:Fallback>
                <p:oleObj name="Equation" r:id="rId8" imgW="262872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752600"/>
                        <a:ext cx="262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9" name="Object 7"/>
          <p:cNvGraphicFramePr>
            <a:graphicFrameLocks noChangeAspect="1"/>
          </p:cNvGraphicFramePr>
          <p:nvPr/>
        </p:nvGraphicFramePr>
        <p:xfrm>
          <a:off x="5551488" y="1490663"/>
          <a:ext cx="1409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0" imgW="1409400" imgH="1180800" progId="Equation.DSMT4">
                  <p:embed/>
                </p:oleObj>
              </mc:Choice>
              <mc:Fallback>
                <p:oleObj name="Equation" r:id="rId10" imgW="1409400" imgH="1180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490663"/>
                        <a:ext cx="14097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8"/>
          <p:cNvGraphicFramePr>
            <a:graphicFrameLocks noChangeAspect="1"/>
          </p:cNvGraphicFramePr>
          <p:nvPr/>
        </p:nvGraphicFramePr>
        <p:xfrm>
          <a:off x="212725" y="2857500"/>
          <a:ext cx="231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2" imgW="2311200" imgH="1066680" progId="Equation.DSMT4">
                  <p:embed/>
                </p:oleObj>
              </mc:Choice>
              <mc:Fallback>
                <p:oleObj name="Equation" r:id="rId12" imgW="2311200" imgH="1066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857500"/>
                        <a:ext cx="2311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1" name="Object 9"/>
          <p:cNvGraphicFramePr>
            <a:graphicFrameLocks noChangeAspect="1"/>
          </p:cNvGraphicFramePr>
          <p:nvPr/>
        </p:nvGraphicFramePr>
        <p:xfrm>
          <a:off x="169863" y="4262438"/>
          <a:ext cx="1587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4" imgW="1587240" imgH="1180800" progId="Equation.DSMT4">
                  <p:embed/>
                </p:oleObj>
              </mc:Choice>
              <mc:Fallback>
                <p:oleObj name="Equation" r:id="rId14" imgW="1587240" imgH="1180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4262438"/>
                        <a:ext cx="1587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2" name="Object 10"/>
          <p:cNvGraphicFramePr>
            <a:graphicFrameLocks noChangeAspect="1"/>
          </p:cNvGraphicFramePr>
          <p:nvPr/>
        </p:nvGraphicFramePr>
        <p:xfrm>
          <a:off x="2443163" y="4249738"/>
          <a:ext cx="2959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6" imgW="2958840" imgH="1180800" progId="Equation.DSMT4">
                  <p:embed/>
                </p:oleObj>
              </mc:Choice>
              <mc:Fallback>
                <p:oleObj name="Equation" r:id="rId16" imgW="2958840" imgH="1180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249738"/>
                        <a:ext cx="2959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3" name="Object 11"/>
          <p:cNvGraphicFramePr>
            <a:graphicFrameLocks noChangeAspect="1"/>
          </p:cNvGraphicFramePr>
          <p:nvPr/>
        </p:nvGraphicFramePr>
        <p:xfrm>
          <a:off x="6140450" y="4537075"/>
          <a:ext cx="1562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8" imgW="1562040" imgH="533160" progId="Equation.DSMT4">
                  <p:embed/>
                </p:oleObj>
              </mc:Choice>
              <mc:Fallback>
                <p:oleObj name="Equation" r:id="rId18" imgW="156204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537075"/>
                        <a:ext cx="1562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4" name="Object 12"/>
          <p:cNvGraphicFramePr>
            <a:graphicFrameLocks noChangeAspect="1"/>
          </p:cNvGraphicFramePr>
          <p:nvPr/>
        </p:nvGraphicFramePr>
        <p:xfrm>
          <a:off x="3868738" y="468313"/>
          <a:ext cx="195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0" imgW="1955520" imgH="533160" progId="Equation.DSMT4">
                  <p:embed/>
                </p:oleObj>
              </mc:Choice>
              <mc:Fallback>
                <p:oleObj name="Equation" r:id="rId20" imgW="1955520" imgH="533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468313"/>
                        <a:ext cx="195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5" name="Object 13"/>
          <p:cNvGraphicFramePr>
            <a:graphicFrameLocks noChangeAspect="1"/>
          </p:cNvGraphicFramePr>
          <p:nvPr/>
        </p:nvGraphicFramePr>
        <p:xfrm>
          <a:off x="2124075" y="177800"/>
          <a:ext cx="161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22" imgW="1612800" imgH="1066680" progId="Equation.DSMT4">
                  <p:embed/>
                </p:oleObj>
              </mc:Choice>
              <mc:Fallback>
                <p:oleObj name="Equation" r:id="rId22" imgW="1612800" imgH="10666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7800"/>
                        <a:ext cx="1612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6" name="Object 14"/>
          <p:cNvGraphicFramePr>
            <a:graphicFrameLocks noChangeAspect="1"/>
          </p:cNvGraphicFramePr>
          <p:nvPr/>
        </p:nvGraphicFramePr>
        <p:xfrm>
          <a:off x="4703763" y="2827338"/>
          <a:ext cx="1587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24" imgW="1587240" imgH="1180800" progId="Equation.DSMT4">
                  <p:embed/>
                </p:oleObj>
              </mc:Choice>
              <mc:Fallback>
                <p:oleObj name="Equation" r:id="rId24" imgW="1587240" imgH="1180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2827338"/>
                        <a:ext cx="15875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7" name="Object 15"/>
          <p:cNvGraphicFramePr>
            <a:graphicFrameLocks noChangeAspect="1"/>
          </p:cNvGraphicFramePr>
          <p:nvPr/>
        </p:nvGraphicFramePr>
        <p:xfrm>
          <a:off x="2616200" y="2828925"/>
          <a:ext cx="2006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6" imgW="2006280" imgH="1180800" progId="Equation.DSMT4">
                  <p:embed/>
                </p:oleObj>
              </mc:Choice>
              <mc:Fallback>
                <p:oleObj name="Equation" r:id="rId26" imgW="2006280" imgH="1180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28925"/>
                        <a:ext cx="2006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34950" y="85725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4" imgW="1828800" imgH="533160" progId="Equation.DSMT4">
                  <p:embed/>
                </p:oleObj>
              </mc:Choice>
              <mc:Fallback>
                <p:oleObj name="Equation" r:id="rId4" imgW="182880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85725"/>
                        <a:ext cx="182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979488" y="341313"/>
          <a:ext cx="496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6" imgW="4965480" imgH="1066680" progId="Equation.DSMT4">
                  <p:embed/>
                </p:oleObj>
              </mc:Choice>
              <mc:Fallback>
                <p:oleObj name="Equation" r:id="rId6" imgW="4965480" imgH="1066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41313"/>
                        <a:ext cx="4965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372BAEE-8B9F-44C0-A9F6-C680D930A80C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13</a:t>
            </a:fld>
            <a:endParaRPr lang="ru-RU" altLang="ru-RU" sz="1800"/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895350" y="2403475"/>
            <a:ext cx="7964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При синусоидальном напряжении на катушке ток </a:t>
            </a:r>
            <a:r>
              <a:rPr lang="en-US" altLang="ru-RU" i="1"/>
              <a:t>i</a:t>
            </a:r>
            <a:r>
              <a:rPr lang="en-US" altLang="ru-RU"/>
              <a:t> </a:t>
            </a:r>
            <a:r>
              <a:rPr lang="ru-RU" altLang="ru-RU"/>
              <a:t>имеет</a:t>
            </a:r>
            <a:r>
              <a:rPr lang="en-US" altLang="ru-RU"/>
              <a:t> </a:t>
            </a:r>
            <a:r>
              <a:rPr lang="ru-RU" altLang="ru-RU"/>
              <a:t>несинусоидальную форму.</a:t>
            </a:r>
            <a:endParaRPr lang="el-GR" altLang="ru-RU"/>
          </a:p>
        </p:txBody>
      </p:sp>
      <p:graphicFrame>
        <p:nvGraphicFramePr>
          <p:cNvPr id="465927" name="Object 7"/>
          <p:cNvGraphicFramePr>
            <a:graphicFrameLocks noChangeAspect="1"/>
          </p:cNvGraphicFramePr>
          <p:nvPr/>
        </p:nvGraphicFramePr>
        <p:xfrm>
          <a:off x="115888" y="3668713"/>
          <a:ext cx="260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8" imgW="2603160" imgH="533160" progId="Equation.DSMT4">
                  <p:embed/>
                </p:oleObj>
              </mc:Choice>
              <mc:Fallback>
                <p:oleObj name="Equation" r:id="rId8" imgW="260316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3668713"/>
                        <a:ext cx="260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8" name="Object 8"/>
          <p:cNvGraphicFramePr>
            <a:graphicFrameLocks noChangeAspect="1"/>
          </p:cNvGraphicFramePr>
          <p:nvPr/>
        </p:nvGraphicFramePr>
        <p:xfrm>
          <a:off x="974725" y="4737100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0" imgW="2260440" imgH="533160" progId="Equation.DSMT4">
                  <p:embed/>
                </p:oleObj>
              </mc:Choice>
              <mc:Fallback>
                <p:oleObj name="Equation" r:id="rId10" imgW="226044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737100"/>
                        <a:ext cx="226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896938" y="5364163"/>
            <a:ext cx="7964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напряжение </a:t>
            </a:r>
            <a:r>
              <a:rPr lang="en-US" altLang="ru-RU" i="1"/>
              <a:t>u</a:t>
            </a:r>
            <a:r>
              <a:rPr lang="en-US" altLang="ru-RU" baseline="-25000"/>
              <a:t>1</a:t>
            </a:r>
            <a:r>
              <a:rPr lang="ru-RU" altLang="ru-RU"/>
              <a:t> имеет</a:t>
            </a:r>
            <a:r>
              <a:rPr lang="en-US" altLang="ru-RU"/>
              <a:t> </a:t>
            </a:r>
            <a:r>
              <a:rPr lang="ru-RU" altLang="ru-RU"/>
              <a:t>несинусоидальную форму.</a:t>
            </a:r>
            <a:endParaRPr lang="el-GR" altLang="ru-RU"/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898525" y="4197350"/>
            <a:ext cx="7964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ток </a:t>
            </a:r>
            <a:r>
              <a:rPr lang="en-US" altLang="ru-RU" i="1"/>
              <a:t>i</a:t>
            </a:r>
            <a:r>
              <a:rPr lang="en-US" altLang="ru-RU"/>
              <a:t> </a:t>
            </a:r>
            <a:r>
              <a:rPr lang="ru-RU" altLang="ru-RU"/>
              <a:t>изменяется по синусоидальному закону</a:t>
            </a:r>
            <a:endParaRPr lang="el-GR" altLang="ru-RU"/>
          </a:p>
        </p:txBody>
      </p: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222250" y="1447800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2" imgW="1993680" imgH="736560" progId="Equation.DSMT4">
                  <p:embed/>
                </p:oleObj>
              </mc:Choice>
              <mc:Fallback>
                <p:oleObj name="Equation" r:id="rId12" imgW="1993680" imgH="736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447800"/>
                        <a:ext cx="199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2" name="Object 12"/>
          <p:cNvGraphicFramePr>
            <a:graphicFrameLocks noChangeAspect="1"/>
          </p:cNvGraphicFramePr>
          <p:nvPr/>
        </p:nvGraphicFramePr>
        <p:xfrm>
          <a:off x="5346700" y="1208088"/>
          <a:ext cx="3581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4" imgW="3581280" imgH="1193760" progId="Equation.DSMT4">
                  <p:embed/>
                </p:oleObj>
              </mc:Choice>
              <mc:Fallback>
                <p:oleObj name="Equation" r:id="rId14" imgW="3581280" imgH="11937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208088"/>
                        <a:ext cx="3581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33" name="Object 13"/>
          <p:cNvGraphicFramePr>
            <a:graphicFrameLocks noChangeAspect="1"/>
          </p:cNvGraphicFramePr>
          <p:nvPr/>
        </p:nvGraphicFramePr>
        <p:xfrm>
          <a:off x="2351088" y="1298575"/>
          <a:ext cx="2844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6" imgW="2844720" imgH="1066680" progId="Equation.DSMT4">
                  <p:embed/>
                </p:oleObj>
              </mc:Choice>
              <mc:Fallback>
                <p:oleObj name="Equation" r:id="rId16" imgW="2844720" imgH="10666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298575"/>
                        <a:ext cx="2844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6" grpId="0"/>
      <p:bldP spid="465929" grpId="0"/>
      <p:bldP spid="4659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601"/>
              </p:ext>
            </p:extLst>
          </p:nvPr>
        </p:nvGraphicFramePr>
        <p:xfrm>
          <a:off x="513372" y="158864"/>
          <a:ext cx="107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4" imgW="1079280" imgH="533160" progId="Equation.DSMT4">
                  <p:embed/>
                </p:oleObj>
              </mc:Choice>
              <mc:Fallback>
                <p:oleObj name="Equation" r:id="rId4" imgW="107928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72" y="158864"/>
                        <a:ext cx="1079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5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34DBB41-E70A-4F65-961B-16037815690F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14</a:t>
            </a:fld>
            <a:endParaRPr lang="ru-RU" altLang="ru-RU" sz="1800"/>
          </a:p>
        </p:txBody>
      </p:sp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1441450" y="762000"/>
          <a:ext cx="616108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Visio" r:id="rId6" imgW="6160389" imgH="5385054" progId="Visio.Drawing.11">
                  <p:embed/>
                </p:oleObj>
              </mc:Choice>
              <mc:Fallback>
                <p:oleObj name="Visio" r:id="rId6" imgW="6160389" imgH="538505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762000"/>
                        <a:ext cx="616108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Object 8"/>
          <p:cNvGraphicFramePr>
            <a:graphicFrameLocks noChangeAspect="1"/>
          </p:cNvGraphicFramePr>
          <p:nvPr/>
        </p:nvGraphicFramePr>
        <p:xfrm>
          <a:off x="1598613" y="1035050"/>
          <a:ext cx="22399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Visio" r:id="rId8" imgW="2240280" imgH="2145792" progId="Visio.Drawing.11">
                  <p:embed/>
                </p:oleObj>
              </mc:Choice>
              <mc:Fallback>
                <p:oleObj name="Visio" r:id="rId8" imgW="2240280" imgH="214579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035050"/>
                        <a:ext cx="223996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5400675" y="1231900"/>
          <a:ext cx="14938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Visio" r:id="rId10" imgW="1493520" imgH="1880235" progId="Visio.Drawing.11">
                  <p:embed/>
                </p:oleObj>
              </mc:Choice>
              <mc:Fallback>
                <p:oleObj name="Visio" r:id="rId10" imgW="1493520" imgH="188023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231900"/>
                        <a:ext cx="149383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8" name="Object 10"/>
          <p:cNvGraphicFramePr>
            <a:graphicFrameLocks noChangeAspect="1"/>
          </p:cNvGraphicFramePr>
          <p:nvPr/>
        </p:nvGraphicFramePr>
        <p:xfrm>
          <a:off x="1752600" y="1604963"/>
          <a:ext cx="152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Visio" r:id="rId12" imgW="151638" imgH="601980" progId="Visio.Drawing.11">
                  <p:embed/>
                </p:oleObj>
              </mc:Choice>
              <mc:Fallback>
                <p:oleObj name="Visio" r:id="rId12" imgW="151638" imgH="60198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4963"/>
                        <a:ext cx="1524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>
            <a:graphicFrameLocks noChangeAspect="1"/>
          </p:cNvGraphicFramePr>
          <p:nvPr/>
        </p:nvGraphicFramePr>
        <p:xfrm>
          <a:off x="1824038" y="1612900"/>
          <a:ext cx="47593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Visio" r:id="rId14" imgW="4759833" imgH="151638" progId="Visio.Drawing.11">
                  <p:embed/>
                </p:oleObj>
              </mc:Choice>
              <mc:Fallback>
                <p:oleObj name="Visio" r:id="rId14" imgW="4759833" imgH="15163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612900"/>
                        <a:ext cx="475932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0" name="Object 12"/>
          <p:cNvGraphicFramePr>
            <a:graphicFrameLocks noChangeAspect="1"/>
          </p:cNvGraphicFramePr>
          <p:nvPr/>
        </p:nvGraphicFramePr>
        <p:xfrm>
          <a:off x="5373688" y="3567113"/>
          <a:ext cx="152082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Visio" r:id="rId16" imgW="1520571" imgH="2240280" progId="Visio.Drawing.11">
                  <p:embed/>
                </p:oleObj>
              </mc:Choice>
              <mc:Fallback>
                <p:oleObj name="Visio" r:id="rId16" imgW="1520571" imgH="224028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3567113"/>
                        <a:ext cx="152082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1" name="Object 13"/>
          <p:cNvGraphicFramePr>
            <a:graphicFrameLocks noChangeAspect="1"/>
          </p:cNvGraphicFramePr>
          <p:nvPr/>
        </p:nvGraphicFramePr>
        <p:xfrm>
          <a:off x="6438900" y="1697038"/>
          <a:ext cx="152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Visio" r:id="rId18" imgW="151638" imgH="2167890" progId="Visio.Drawing.11">
                  <p:embed/>
                </p:oleObj>
              </mc:Choice>
              <mc:Fallback>
                <p:oleObj name="Visio" r:id="rId18" imgW="151638" imgH="216789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697038"/>
                        <a:ext cx="152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2" name="Object 14"/>
          <p:cNvGraphicFramePr>
            <a:graphicFrameLocks noChangeAspect="1"/>
          </p:cNvGraphicFramePr>
          <p:nvPr/>
        </p:nvGraphicFramePr>
        <p:xfrm>
          <a:off x="6311900" y="2170113"/>
          <a:ext cx="1524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Visio" r:id="rId20" imgW="151638" imgH="1526667" progId="Visio.Drawing.11">
                  <p:embed/>
                </p:oleObj>
              </mc:Choice>
              <mc:Fallback>
                <p:oleObj name="Visio" r:id="rId20" imgW="151638" imgH="152666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170113"/>
                        <a:ext cx="1524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3" name="Object 15"/>
          <p:cNvGraphicFramePr>
            <a:graphicFrameLocks noChangeAspect="1"/>
          </p:cNvGraphicFramePr>
          <p:nvPr/>
        </p:nvGraphicFramePr>
        <p:xfrm>
          <a:off x="2095500" y="1203325"/>
          <a:ext cx="152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Visio" r:id="rId22" imgW="151638" imgH="997839" progId="Visio.Drawing.11">
                  <p:embed/>
                </p:oleObj>
              </mc:Choice>
              <mc:Fallback>
                <p:oleObj name="Visio" r:id="rId22" imgW="151638" imgH="99783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03325"/>
                        <a:ext cx="1524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4" name="Object 16"/>
          <p:cNvGraphicFramePr>
            <a:graphicFrameLocks noChangeAspect="1"/>
          </p:cNvGraphicFramePr>
          <p:nvPr/>
        </p:nvGraphicFramePr>
        <p:xfrm>
          <a:off x="2209800" y="1206500"/>
          <a:ext cx="4724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Visio" r:id="rId24" imgW="4723638" imgH="151638" progId="Visio.Drawing.11">
                  <p:embed/>
                </p:oleObj>
              </mc:Choice>
              <mc:Fallback>
                <p:oleObj name="Visio" r:id="rId24" imgW="4723638" imgH="15163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06500"/>
                        <a:ext cx="4724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5" name="Object 17"/>
          <p:cNvGraphicFramePr>
            <a:graphicFrameLocks noChangeAspect="1"/>
          </p:cNvGraphicFramePr>
          <p:nvPr/>
        </p:nvGraphicFramePr>
        <p:xfrm>
          <a:off x="6781800" y="1306513"/>
          <a:ext cx="1524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Visio" r:id="rId26" imgW="151638" imgH="2923794" progId="Visio.Drawing.11">
                  <p:embed/>
                </p:oleObj>
              </mc:Choice>
              <mc:Fallback>
                <p:oleObj name="Visio" r:id="rId26" imgW="151638" imgH="2923794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306513"/>
                        <a:ext cx="152400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6" name="Object 18"/>
          <p:cNvGraphicFramePr>
            <a:graphicFrameLocks noChangeAspect="1"/>
          </p:cNvGraphicFramePr>
          <p:nvPr/>
        </p:nvGraphicFramePr>
        <p:xfrm>
          <a:off x="2286000" y="1308100"/>
          <a:ext cx="15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Visio" r:id="rId28" imgW="151638" imgH="889635" progId="Visio.Drawing.11">
                  <p:embed/>
                </p:oleObj>
              </mc:Choice>
              <mc:Fallback>
                <p:oleObj name="Visio" r:id="rId28" imgW="151638" imgH="88963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08100"/>
                        <a:ext cx="15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7" name="Object 19"/>
          <p:cNvGraphicFramePr>
            <a:graphicFrameLocks noChangeAspect="1"/>
          </p:cNvGraphicFramePr>
          <p:nvPr/>
        </p:nvGraphicFramePr>
        <p:xfrm>
          <a:off x="2368550" y="1320800"/>
          <a:ext cx="394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Visio" r:id="rId30" imgW="3949827" imgH="151638" progId="Visio.Drawing.11">
                  <p:embed/>
                </p:oleObj>
              </mc:Choice>
              <mc:Fallback>
                <p:oleObj name="Visio" r:id="rId30" imgW="3949827" imgH="151638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320800"/>
                        <a:ext cx="39497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8" name="Object 20"/>
          <p:cNvGraphicFramePr>
            <a:graphicFrameLocks noChangeAspect="1"/>
          </p:cNvGraphicFramePr>
          <p:nvPr/>
        </p:nvGraphicFramePr>
        <p:xfrm>
          <a:off x="6159500" y="1423988"/>
          <a:ext cx="152400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Visio" r:id="rId32" imgW="151638" imgH="2995803" progId="Visio.Drawing.11">
                  <p:embed/>
                </p:oleObj>
              </mc:Choice>
              <mc:Fallback>
                <p:oleObj name="Visio" r:id="rId32" imgW="151638" imgH="2995803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1423988"/>
                        <a:ext cx="152400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9" name="Object 21"/>
          <p:cNvGraphicFramePr>
            <a:graphicFrameLocks noChangeAspect="1"/>
          </p:cNvGraphicFramePr>
          <p:nvPr/>
        </p:nvGraphicFramePr>
        <p:xfrm>
          <a:off x="5867400" y="2097088"/>
          <a:ext cx="152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Visio" r:id="rId34" imgW="151638" imgH="2664333" progId="Visio.Drawing.11">
                  <p:embed/>
                </p:oleObj>
              </mc:Choice>
              <mc:Fallback>
                <p:oleObj name="Visio" r:id="rId34" imgW="151638" imgH="2664333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97088"/>
                        <a:ext cx="152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0" name="Object 22"/>
          <p:cNvGraphicFramePr>
            <a:graphicFrameLocks noChangeAspect="1"/>
          </p:cNvGraphicFramePr>
          <p:nvPr/>
        </p:nvGraphicFramePr>
        <p:xfrm>
          <a:off x="2806700" y="2159000"/>
          <a:ext cx="152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Visio" r:id="rId36" imgW="151638" imgH="583692" progId="Visio.Drawing.11">
                  <p:embed/>
                </p:oleObj>
              </mc:Choice>
              <mc:Fallback>
                <p:oleObj name="Visio" r:id="rId36" imgW="151638" imgH="583692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159000"/>
                        <a:ext cx="152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1" name="Object 23"/>
          <p:cNvGraphicFramePr>
            <a:graphicFrameLocks noChangeAspect="1"/>
          </p:cNvGraphicFramePr>
          <p:nvPr/>
        </p:nvGraphicFramePr>
        <p:xfrm>
          <a:off x="2924175" y="2590800"/>
          <a:ext cx="29416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Visio" r:id="rId38" imgW="2941701" imgH="151638" progId="Visio.Drawing.11">
                  <p:embed/>
                </p:oleObj>
              </mc:Choice>
              <mc:Fallback>
                <p:oleObj name="Visio" r:id="rId38" imgW="2941701" imgH="151638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2590800"/>
                        <a:ext cx="29416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2" name="Object 24"/>
          <p:cNvGraphicFramePr>
            <a:graphicFrameLocks noChangeAspect="1"/>
          </p:cNvGraphicFramePr>
          <p:nvPr/>
        </p:nvGraphicFramePr>
        <p:xfrm>
          <a:off x="5715000" y="2693988"/>
          <a:ext cx="1524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Visio" r:id="rId40" imgW="151638" imgH="2257806" progId="Visio.Drawing.11">
                  <p:embed/>
                </p:oleObj>
              </mc:Choice>
              <mc:Fallback>
                <p:oleObj name="Visio" r:id="rId40" imgW="151638" imgH="2257806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93988"/>
                        <a:ext cx="1524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3" name="Object 25"/>
          <p:cNvGraphicFramePr>
            <a:graphicFrameLocks noChangeAspect="1"/>
          </p:cNvGraphicFramePr>
          <p:nvPr/>
        </p:nvGraphicFramePr>
        <p:xfrm>
          <a:off x="3175000" y="2143125"/>
          <a:ext cx="152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Visio" r:id="rId42" imgW="151638" imgH="997839" progId="Visio.Drawing.11">
                  <p:embed/>
                </p:oleObj>
              </mc:Choice>
              <mc:Fallback>
                <p:oleObj name="Visio" r:id="rId42" imgW="151638" imgH="997839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143125"/>
                        <a:ext cx="1524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4" name="Object 26"/>
          <p:cNvGraphicFramePr>
            <a:graphicFrameLocks noChangeAspect="1"/>
          </p:cNvGraphicFramePr>
          <p:nvPr/>
        </p:nvGraphicFramePr>
        <p:xfrm>
          <a:off x="3279775" y="2984500"/>
          <a:ext cx="22034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Visio" r:id="rId44" imgW="2203704" imgH="151638" progId="Visio.Drawing.11">
                  <p:embed/>
                </p:oleObj>
              </mc:Choice>
              <mc:Fallback>
                <p:oleObj name="Visio" r:id="rId44" imgW="2203704" imgH="151638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984500"/>
                        <a:ext cx="220345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5" name="Object 27"/>
          <p:cNvGraphicFramePr>
            <a:graphicFrameLocks noChangeAspect="1"/>
          </p:cNvGraphicFramePr>
          <p:nvPr/>
        </p:nvGraphicFramePr>
        <p:xfrm>
          <a:off x="5334000" y="3101975"/>
          <a:ext cx="152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Visio" r:id="rId46" imgW="151638" imgH="2203704" progId="Visio.Drawing.11">
                  <p:embed/>
                </p:oleObj>
              </mc:Choice>
              <mc:Fallback>
                <p:oleObj name="Visio" r:id="rId46" imgW="151638" imgH="2203704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01975"/>
                        <a:ext cx="152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6" name="Object 28"/>
          <p:cNvGraphicFramePr>
            <a:graphicFrameLocks noChangeAspect="1"/>
          </p:cNvGraphicFramePr>
          <p:nvPr/>
        </p:nvGraphicFramePr>
        <p:xfrm>
          <a:off x="3340100" y="2162175"/>
          <a:ext cx="152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Visio" r:id="rId48" imgW="151638" imgH="907923" progId="Visio.Drawing.11">
                  <p:embed/>
                </p:oleObj>
              </mc:Choice>
              <mc:Fallback>
                <p:oleObj name="Visio" r:id="rId48" imgW="151638" imgH="907923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162175"/>
                        <a:ext cx="152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7" name="Object 29"/>
          <p:cNvGraphicFramePr>
            <a:graphicFrameLocks noChangeAspect="1"/>
          </p:cNvGraphicFramePr>
          <p:nvPr/>
        </p:nvGraphicFramePr>
        <p:xfrm>
          <a:off x="3444875" y="2908300"/>
          <a:ext cx="26352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Visio" r:id="rId50" imgW="2635758" imgH="151638" progId="Visio.Drawing.11">
                  <p:embed/>
                </p:oleObj>
              </mc:Choice>
              <mc:Fallback>
                <p:oleObj name="Visio" r:id="rId50" imgW="2635758" imgH="151638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908300"/>
                        <a:ext cx="263525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8" name="Object 30"/>
          <p:cNvGraphicFramePr>
            <a:graphicFrameLocks noChangeAspect="1"/>
          </p:cNvGraphicFramePr>
          <p:nvPr/>
        </p:nvGraphicFramePr>
        <p:xfrm>
          <a:off x="5930900" y="2992438"/>
          <a:ext cx="1524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Visio" r:id="rId52" imgW="151638" imgH="2473833" progId="Visio.Drawing.11">
                  <p:embed/>
                </p:oleObj>
              </mc:Choice>
              <mc:Fallback>
                <p:oleObj name="Visio" r:id="rId52" imgW="151638" imgH="2473833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992438"/>
                        <a:ext cx="1524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9" name="Object 31"/>
          <p:cNvGraphicFramePr>
            <a:graphicFrameLocks noChangeAspect="1"/>
          </p:cNvGraphicFramePr>
          <p:nvPr/>
        </p:nvGraphicFramePr>
        <p:xfrm>
          <a:off x="6311900" y="3648075"/>
          <a:ext cx="152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Visio" r:id="rId54" imgW="151638" imgH="2203704" progId="Visio.Drawing.11">
                  <p:embed/>
                </p:oleObj>
              </mc:Choice>
              <mc:Fallback>
                <p:oleObj name="Visio" r:id="rId54" imgW="151638" imgH="2203704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648075"/>
                        <a:ext cx="152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74800" y="2097088"/>
            <a:ext cx="4891088" cy="153987"/>
            <a:chOff x="992" y="1321"/>
            <a:chExt cx="3081" cy="97"/>
          </a:xfrm>
        </p:grpSpPr>
        <p:graphicFrame>
          <p:nvGraphicFramePr>
            <p:cNvPr id="12319" name="Object 33"/>
            <p:cNvGraphicFramePr>
              <a:graphicFrameLocks noChangeAspect="1"/>
            </p:cNvGraphicFramePr>
            <p:nvPr/>
          </p:nvGraphicFramePr>
          <p:xfrm>
            <a:off x="992" y="1321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" name="Visio" r:id="rId56" imgW="151638" imgH="151638" progId="Visio.Drawing.11">
                    <p:embed/>
                  </p:oleObj>
                </mc:Choice>
                <mc:Fallback>
                  <p:oleObj name="Visio" r:id="rId56" imgW="151638" imgH="151638" progId="Visio.Drawing.11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1321"/>
                          <a:ext cx="96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34"/>
            <p:cNvGraphicFramePr>
              <a:graphicFrameLocks noChangeAspect="1"/>
            </p:cNvGraphicFramePr>
            <p:nvPr/>
          </p:nvGraphicFramePr>
          <p:xfrm>
            <a:off x="3977" y="1322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" name="Visio" r:id="rId58" imgW="151638" imgH="151638" progId="Visio.Drawing.11">
                    <p:embed/>
                  </p:oleObj>
                </mc:Choice>
                <mc:Fallback>
                  <p:oleObj name="Visio" r:id="rId58" imgW="151638" imgH="151638" progId="Visio.Drawing.11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322"/>
                          <a:ext cx="96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8003" name="Object 35"/>
          <p:cNvGraphicFramePr>
            <a:graphicFrameLocks noChangeAspect="1"/>
          </p:cNvGraphicFramePr>
          <p:nvPr/>
        </p:nvGraphicFramePr>
        <p:xfrm>
          <a:off x="2643188" y="2111375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Visio" r:id="rId59" imgW="151638" imgH="151638" progId="Visio.Drawing.11">
                  <p:embed/>
                </p:oleObj>
              </mc:Choice>
              <mc:Fallback>
                <p:oleObj name="Visio" r:id="rId59" imgW="151638" imgH="151638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111375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04" name="Text Box 36"/>
          <p:cNvSpPr txBox="1">
            <a:spLocks noChangeArrowheads="1"/>
          </p:cNvSpPr>
          <p:nvPr/>
        </p:nvSpPr>
        <p:spPr bwMode="auto">
          <a:xfrm>
            <a:off x="1477963" y="217805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8005" name="Text Box 37"/>
          <p:cNvSpPr txBox="1">
            <a:spLocks noChangeArrowheads="1"/>
          </p:cNvSpPr>
          <p:nvPr/>
        </p:nvSpPr>
        <p:spPr bwMode="auto">
          <a:xfrm>
            <a:off x="1671638" y="142875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8006" name="Text Box 38"/>
          <p:cNvSpPr txBox="1">
            <a:spLocks noChangeArrowheads="1"/>
          </p:cNvSpPr>
          <p:nvPr/>
        </p:nvSpPr>
        <p:spPr bwMode="auto">
          <a:xfrm>
            <a:off x="2171700" y="9953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8007" name="Text Box 39"/>
          <p:cNvSpPr txBox="1">
            <a:spLocks noChangeArrowheads="1"/>
          </p:cNvSpPr>
          <p:nvPr/>
        </p:nvSpPr>
        <p:spPr bwMode="auto">
          <a:xfrm>
            <a:off x="2395538" y="10763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8008" name="Text Box 40"/>
          <p:cNvSpPr txBox="1">
            <a:spLocks noChangeArrowheads="1"/>
          </p:cNvSpPr>
          <p:nvPr/>
        </p:nvSpPr>
        <p:spPr bwMode="auto">
          <a:xfrm>
            <a:off x="2747963" y="192881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8009" name="Text Box 41"/>
          <p:cNvSpPr txBox="1">
            <a:spLocks noChangeArrowheads="1"/>
          </p:cNvSpPr>
          <p:nvPr/>
        </p:nvSpPr>
        <p:spPr bwMode="auto">
          <a:xfrm>
            <a:off x="2722563" y="26701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8010" name="Text Box 42"/>
          <p:cNvSpPr txBox="1">
            <a:spLocks noChangeArrowheads="1"/>
          </p:cNvSpPr>
          <p:nvPr/>
        </p:nvSpPr>
        <p:spPr bwMode="auto">
          <a:xfrm>
            <a:off x="3103563" y="30892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68011" name="Text Box 43"/>
          <p:cNvSpPr txBox="1">
            <a:spLocks noChangeArrowheads="1"/>
          </p:cNvSpPr>
          <p:nvPr/>
        </p:nvSpPr>
        <p:spPr bwMode="auto">
          <a:xfrm>
            <a:off x="3427413" y="30368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8012" name="Text Box 44"/>
          <p:cNvSpPr txBox="1">
            <a:spLocks noChangeArrowheads="1"/>
          </p:cNvSpPr>
          <p:nvPr/>
        </p:nvSpPr>
        <p:spPr bwMode="auto">
          <a:xfrm>
            <a:off x="3736975" y="19081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68013" name="Text Box 45"/>
          <p:cNvSpPr txBox="1">
            <a:spLocks noChangeArrowheads="1"/>
          </p:cNvSpPr>
          <p:nvPr/>
        </p:nvSpPr>
        <p:spPr bwMode="auto">
          <a:xfrm>
            <a:off x="6262688" y="362426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468014" name="Text Box 46"/>
          <p:cNvSpPr txBox="1">
            <a:spLocks noChangeArrowheads="1"/>
          </p:cNvSpPr>
          <p:nvPr/>
        </p:nvSpPr>
        <p:spPr bwMode="auto">
          <a:xfrm>
            <a:off x="6565900" y="36226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8015" name="Text Box 47"/>
          <p:cNvSpPr txBox="1">
            <a:spLocks noChangeArrowheads="1"/>
          </p:cNvSpPr>
          <p:nvPr/>
        </p:nvSpPr>
        <p:spPr bwMode="auto">
          <a:xfrm>
            <a:off x="6894513" y="41370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68016" name="Text Box 48"/>
          <p:cNvSpPr txBox="1">
            <a:spLocks noChangeArrowheads="1"/>
          </p:cNvSpPr>
          <p:nvPr/>
        </p:nvSpPr>
        <p:spPr bwMode="auto">
          <a:xfrm>
            <a:off x="6256338" y="43322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68017" name="Text Box 49"/>
          <p:cNvSpPr txBox="1">
            <a:spLocks noChangeArrowheads="1"/>
          </p:cNvSpPr>
          <p:nvPr/>
        </p:nvSpPr>
        <p:spPr bwMode="auto">
          <a:xfrm>
            <a:off x="5803900" y="44418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68018" name="Text Box 50"/>
          <p:cNvSpPr txBox="1">
            <a:spLocks noChangeArrowheads="1"/>
          </p:cNvSpPr>
          <p:nvPr/>
        </p:nvSpPr>
        <p:spPr bwMode="auto">
          <a:xfrm>
            <a:off x="5602288" y="47259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468019" name="Text Box 51"/>
          <p:cNvSpPr txBox="1">
            <a:spLocks noChangeArrowheads="1"/>
          </p:cNvSpPr>
          <p:nvPr/>
        </p:nvSpPr>
        <p:spPr bwMode="auto">
          <a:xfrm>
            <a:off x="5235575" y="509746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468020" name="Text Box 52"/>
          <p:cNvSpPr txBox="1">
            <a:spLocks noChangeArrowheads="1"/>
          </p:cNvSpPr>
          <p:nvPr/>
        </p:nvSpPr>
        <p:spPr bwMode="auto">
          <a:xfrm>
            <a:off x="5864225" y="541655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468021" name="Text Box 53"/>
          <p:cNvSpPr txBox="1">
            <a:spLocks noChangeArrowheads="1"/>
          </p:cNvSpPr>
          <p:nvPr/>
        </p:nvSpPr>
        <p:spPr bwMode="auto">
          <a:xfrm>
            <a:off x="6459538" y="56784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600" b="1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2341" name="Text Box 5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6858" y="112445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ru-R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Ψ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ru-RU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ru-RU" dirty="0"/>
              <a:t>синусоидальны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10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1000"/>
                                        <p:tgtEl>
                                          <p:spTgt spid="46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30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467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468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04" grpId="0"/>
      <p:bldP spid="468005" grpId="0"/>
      <p:bldP spid="468006" grpId="0"/>
      <p:bldP spid="468007" grpId="0"/>
      <p:bldP spid="468008" grpId="0"/>
      <p:bldP spid="468009" grpId="0"/>
      <p:bldP spid="468010" grpId="0"/>
      <p:bldP spid="468011" grpId="0"/>
      <p:bldP spid="468012" grpId="0"/>
      <p:bldP spid="468013" grpId="0"/>
      <p:bldP spid="468014" grpId="0"/>
      <p:bldP spid="468015" grpId="0"/>
      <p:bldP spid="468016" grpId="0"/>
      <p:bldP spid="468017" grpId="0"/>
      <p:bldP spid="468018" grpId="0"/>
      <p:bldP spid="468019" grpId="0"/>
      <p:bldP spid="468020" grpId="0"/>
      <p:bldP spid="4680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84F149F-7C5A-4B8F-B562-1BC963531AE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15</a:t>
            </a:fld>
            <a:endParaRPr lang="ru-RU" altLang="ru-RU" sz="1800"/>
          </a:p>
        </p:txBody>
      </p:sp>
      <p:sp>
        <p:nvSpPr>
          <p:cNvPr id="31747" name="Text Box 7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sp>
        <p:nvSpPr>
          <p:cNvPr id="31748" name="Text Box 13"/>
          <p:cNvSpPr txBox="1">
            <a:spLocks noChangeArrowheads="1"/>
          </p:cNvSpPr>
          <p:nvPr/>
        </p:nvSpPr>
        <p:spPr bwMode="auto">
          <a:xfrm>
            <a:off x="250825" y="333375"/>
            <a:ext cx="85867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При синусоидальном напряжении и </a:t>
            </a:r>
            <a:r>
              <a:rPr lang="ru-RU" altLang="ru-RU" u="sng"/>
              <a:t>ненасыщенном</a:t>
            </a:r>
            <a:r>
              <a:rPr lang="ru-RU" altLang="ru-RU"/>
              <a:t> сердечнике ток будет мало отличаться от синусоиды.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52413" y="2138363"/>
            <a:ext cx="858678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В этом случае реальные несинусоидально изменяющиеся переменные </a:t>
            </a:r>
            <a:r>
              <a:rPr lang="ru-RU" altLang="ru-RU" b="1">
                <a:solidFill>
                  <a:srgbClr val="FF0000"/>
                </a:solidFill>
              </a:rPr>
              <a:t>заменяются эквивалентными</a:t>
            </a:r>
            <a:r>
              <a:rPr lang="ru-RU" altLang="ru-RU"/>
              <a:t> им </a:t>
            </a:r>
            <a:r>
              <a:rPr lang="ru-RU" altLang="ru-RU" b="1">
                <a:solidFill>
                  <a:srgbClr val="FF0000"/>
                </a:solidFill>
              </a:rPr>
              <a:t>синусоидальными величинами,</a:t>
            </a:r>
            <a:r>
              <a:rPr lang="ru-RU" altLang="ru-RU"/>
              <a:t> </a:t>
            </a:r>
            <a:r>
              <a:rPr lang="ru-RU" altLang="ru-RU" b="1">
                <a:solidFill>
                  <a:srgbClr val="0000FF"/>
                </a:solidFill>
              </a:rPr>
              <a:t>действующие значения </a:t>
            </a:r>
            <a:r>
              <a:rPr lang="ru-RU" altLang="ru-RU"/>
              <a:t>которых </a:t>
            </a:r>
            <a:r>
              <a:rPr lang="ru-RU" altLang="ru-RU" b="1">
                <a:solidFill>
                  <a:srgbClr val="0000FF"/>
                </a:solidFill>
              </a:rPr>
              <a:t>равны</a:t>
            </a:r>
            <a:r>
              <a:rPr lang="ru-RU" altLang="ru-RU"/>
              <a:t> действующим значениям исходных несинусоидальных переменных.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1D41FFB-BCE3-4E3A-ADF9-85DE1A3B2BF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16</a:t>
            </a:fld>
            <a:endParaRPr lang="ru-RU" altLang="ru-RU" sz="1800"/>
          </a:p>
        </p:txBody>
      </p:sp>
      <p:sp>
        <p:nvSpPr>
          <p:cNvPr id="32771" name="Text Box 7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sp>
        <p:nvSpPr>
          <p:cNvPr id="32772" name="Text Box 14"/>
          <p:cNvSpPr txBox="1">
            <a:spLocks noChangeArrowheads="1"/>
          </p:cNvSpPr>
          <p:nvPr/>
        </p:nvSpPr>
        <p:spPr bwMode="auto">
          <a:xfrm>
            <a:off x="165100" y="195263"/>
            <a:ext cx="88011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Такой подход </a:t>
            </a:r>
            <a:r>
              <a:rPr lang="ru-RU" altLang="ru-RU" u="sng"/>
              <a:t>при сохранении достаточной точности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u-RU" altLang="ru-RU"/>
              <a:t> упрощает расчеты;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u-RU" altLang="ru-RU"/>
              <a:t> использовать </a:t>
            </a:r>
            <a:r>
              <a:rPr lang="ru-RU" altLang="ru-RU" b="1">
                <a:solidFill>
                  <a:srgbClr val="0000FF"/>
                </a:solidFill>
              </a:rPr>
              <a:t>символический метод расчета</a:t>
            </a:r>
            <a:r>
              <a:rPr lang="ru-RU" altLang="ru-RU"/>
              <a:t>;</a:t>
            </a:r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ru-RU" altLang="ru-RU"/>
              <a:t> позволяет </a:t>
            </a:r>
            <a:r>
              <a:rPr lang="ru-RU" altLang="ru-RU" b="1">
                <a:solidFill>
                  <a:srgbClr val="FF0000"/>
                </a:solidFill>
              </a:rPr>
              <a:t>составлять</a:t>
            </a:r>
            <a:r>
              <a:rPr lang="ru-RU" altLang="ru-RU"/>
              <a:t> эквивалентные</a:t>
            </a:r>
            <a:br>
              <a:rPr lang="ru-RU" altLang="ru-RU"/>
            </a:br>
            <a:r>
              <a:rPr lang="ru-RU" altLang="ru-RU"/>
              <a:t>  </a:t>
            </a:r>
            <a:r>
              <a:rPr lang="ru-RU" altLang="ru-RU" sz="1200"/>
              <a:t> </a:t>
            </a:r>
            <a:r>
              <a:rPr lang="ru-RU" altLang="ru-RU" b="1">
                <a:solidFill>
                  <a:srgbClr val="FF0000"/>
                </a:solidFill>
              </a:rPr>
              <a:t>схемы замещения</a:t>
            </a:r>
            <a:r>
              <a:rPr lang="ru-RU" altLang="ru-RU"/>
              <a:t>.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65100" y="3649663"/>
            <a:ext cx="88011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Переход к эквивалентным синусоидам соответствует замене реальных петель гистерезиса </a:t>
            </a:r>
            <a:r>
              <a:rPr lang="en-US" altLang="ru-RU"/>
              <a:t>B(H) </a:t>
            </a:r>
            <a:r>
              <a:rPr lang="ru-RU" altLang="ru-RU" b="1"/>
              <a:t>эквивалентными эллипсами</a:t>
            </a:r>
            <a:r>
              <a:rPr lang="en-US" altLang="ru-RU" b="1"/>
              <a:t>.</a:t>
            </a:r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04C8BA1-D696-4565-B993-0C90E83FFABA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17</a:t>
            </a:fld>
            <a:endParaRPr lang="ru-RU" altLang="ru-RU" sz="1800"/>
          </a:p>
        </p:txBody>
      </p:sp>
      <p:sp>
        <p:nvSpPr>
          <p:cNvPr id="13318" name="Text Box 7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84163"/>
            <a:ext cx="21717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052513"/>
            <a:ext cx="12668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203200"/>
            <a:ext cx="3248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649538"/>
            <a:ext cx="19907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8" name="Picture 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827088"/>
            <a:ext cx="3619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9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798513"/>
            <a:ext cx="3133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51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798513"/>
            <a:ext cx="24098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50" name="Picture 1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122363"/>
            <a:ext cx="2190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52" name="Picture 1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27238"/>
            <a:ext cx="8953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053" name="Object 13"/>
          <p:cNvGraphicFramePr>
            <a:graphicFrameLocks noChangeAspect="1"/>
          </p:cNvGraphicFramePr>
          <p:nvPr/>
        </p:nvGraphicFramePr>
        <p:xfrm>
          <a:off x="661988" y="3617913"/>
          <a:ext cx="273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3" imgW="2730240" imgH="533160" progId="Equation.DSMT4">
                  <p:embed/>
                </p:oleObj>
              </mc:Choice>
              <mc:Fallback>
                <p:oleObj name="Equation" r:id="rId13" imgW="2730240" imgH="5331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617913"/>
                        <a:ext cx="273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4" name="Object 14"/>
          <p:cNvGraphicFramePr>
            <a:graphicFrameLocks noChangeAspect="1"/>
          </p:cNvGraphicFramePr>
          <p:nvPr/>
        </p:nvGraphicFramePr>
        <p:xfrm>
          <a:off x="4384675" y="3568700"/>
          <a:ext cx="359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5" imgW="3593880" imgH="609480" progId="Equation.DSMT4">
                  <p:embed/>
                </p:oleObj>
              </mc:Choice>
              <mc:Fallback>
                <p:oleObj name="Equation" r:id="rId15" imgW="3593880" imgH="609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568700"/>
                        <a:ext cx="359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77800" y="4162425"/>
            <a:ext cx="8801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l-GR" altLang="ru-RU" sz="36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ru-RU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b="1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b="1">
                <a:solidFill>
                  <a:srgbClr val="FF0000"/>
                </a:solidFill>
              </a:rPr>
              <a:t>угол потерь</a:t>
            </a:r>
            <a:r>
              <a:rPr lang="ru-RU" altLang="ru-RU"/>
              <a:t>, определяющий мощность потерь в единице объема ферромагнетика за один цикл перемагничивания</a:t>
            </a:r>
            <a:r>
              <a:rPr lang="en-US" altLang="ru-RU"/>
              <a:t>:</a:t>
            </a:r>
            <a:endParaRPr lang="ru-RU" altLang="ru-RU"/>
          </a:p>
        </p:txBody>
      </p:sp>
      <p:graphicFrame>
        <p:nvGraphicFramePr>
          <p:cNvPr id="471055" name="Object 15"/>
          <p:cNvGraphicFramePr>
            <a:graphicFrameLocks noChangeAspect="1"/>
          </p:cNvGraphicFramePr>
          <p:nvPr/>
        </p:nvGraphicFramePr>
        <p:xfrm>
          <a:off x="4365625" y="5372100"/>
          <a:ext cx="340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7" imgW="3403440" imgH="1066680" progId="Equation.DSMT4">
                  <p:embed/>
                </p:oleObj>
              </mc:Choice>
              <mc:Fallback>
                <p:oleObj name="Equation" r:id="rId17" imgW="3403440" imgH="1066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372100"/>
                        <a:ext cx="340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вал 1"/>
          <p:cNvSpPr/>
          <p:nvPr/>
        </p:nvSpPr>
        <p:spPr>
          <a:xfrm>
            <a:off x="2581003" y="2628646"/>
            <a:ext cx="60385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093108" y="1040830"/>
            <a:ext cx="60385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236881" y="1279490"/>
            <a:ext cx="64800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301761"/>
            <a:ext cx="1800000" cy="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вал 21"/>
          <p:cNvSpPr/>
          <p:nvPr/>
        </p:nvSpPr>
        <p:spPr>
          <a:xfrm>
            <a:off x="5078398" y="1272824"/>
            <a:ext cx="64800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4593296" y="2615857"/>
            <a:ext cx="60385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358799" y="1035261"/>
            <a:ext cx="60385" cy="6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47E57C4-77F2-46CD-81A7-9BB44D83A7CE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18</a:t>
            </a:fld>
            <a:endParaRPr lang="ru-RU" altLang="ru-RU" sz="1800"/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869950" y="495300"/>
            <a:ext cx="758348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/>
              <a:t>При исследовании магнитных цепей необходимо учитывать потери в материале сердечника (</a:t>
            </a:r>
            <a:r>
              <a:rPr lang="ru-RU" altLang="ru-RU" b="1">
                <a:solidFill>
                  <a:srgbClr val="0000FF"/>
                </a:solidFill>
              </a:rPr>
              <a:t>потери в стали</a:t>
            </a:r>
            <a:r>
              <a:rPr lang="ru-RU" altLang="ru-RU"/>
              <a:t>) </a:t>
            </a:r>
            <a:r>
              <a:rPr lang="en-US" altLang="ru-RU" i="1"/>
              <a:t>P</a:t>
            </a:r>
            <a:r>
              <a:rPr lang="ru-RU" altLang="ru-RU" baseline="-25000"/>
              <a:t>ст</a:t>
            </a:r>
            <a:r>
              <a:rPr lang="ru-RU" altLang="ru-RU"/>
              <a:t>, которые разделяются на:</a:t>
            </a:r>
          </a:p>
        </p:txBody>
      </p:sp>
      <p:sp>
        <p:nvSpPr>
          <p:cNvPr id="243789" name="Text Box 77"/>
          <p:cNvSpPr txBox="1">
            <a:spLocks noChangeArrowheads="1"/>
          </p:cNvSpPr>
          <p:nvPr/>
        </p:nvSpPr>
        <p:spPr bwMode="auto">
          <a:xfrm>
            <a:off x="1608138" y="2833688"/>
            <a:ext cx="6300787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/>
              <a:t>– </a:t>
            </a:r>
            <a:r>
              <a:rPr lang="ru-RU" altLang="ru-RU" b="1">
                <a:solidFill>
                  <a:srgbClr val="FF0000"/>
                </a:solidFill>
              </a:rPr>
              <a:t>потери на гистерезис</a:t>
            </a:r>
            <a:r>
              <a:rPr lang="ru-RU" altLang="ru-RU"/>
              <a:t/>
            </a:r>
            <a:br>
              <a:rPr lang="ru-RU" altLang="ru-RU"/>
            </a:br>
            <a:r>
              <a:rPr lang="ru-RU" altLang="ru-RU"/>
              <a:t>   (перемагничивание) </a:t>
            </a:r>
            <a:r>
              <a:rPr lang="en-US" altLang="ru-RU" i="1"/>
              <a:t>P</a:t>
            </a:r>
            <a:r>
              <a:rPr lang="ru-RU" altLang="ru-RU" baseline="-25000"/>
              <a:t>г</a:t>
            </a:r>
            <a:r>
              <a:rPr lang="ru-RU" altLang="ru-RU"/>
              <a:t>;</a:t>
            </a:r>
          </a:p>
        </p:txBody>
      </p:sp>
      <p:sp>
        <p:nvSpPr>
          <p:cNvPr id="243790" name="Text Box 78"/>
          <p:cNvSpPr txBox="1">
            <a:spLocks noChangeArrowheads="1"/>
          </p:cNvSpPr>
          <p:nvPr/>
        </p:nvSpPr>
        <p:spPr bwMode="auto">
          <a:xfrm>
            <a:off x="1609725" y="4029075"/>
            <a:ext cx="6300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/>
              <a:t>– </a:t>
            </a:r>
            <a:r>
              <a:rPr lang="ru-RU" altLang="ru-RU" b="1">
                <a:solidFill>
                  <a:srgbClr val="FF0000"/>
                </a:solidFill>
              </a:rPr>
              <a:t>потери на вихревые токи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en-US" altLang="ru-RU" i="1"/>
              <a:t>P</a:t>
            </a:r>
            <a:r>
              <a:rPr lang="ru-RU" altLang="ru-RU" baseline="-25000"/>
              <a:t>в</a:t>
            </a:r>
            <a:r>
              <a:rPr lang="ru-RU" altLang="ru-RU"/>
              <a:t>;</a:t>
            </a:r>
          </a:p>
        </p:txBody>
      </p:sp>
      <p:sp>
        <p:nvSpPr>
          <p:cNvPr id="33798" name="Text Box 7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89" grpId="0"/>
      <p:bldP spid="2437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639F20F-5A14-4E9B-A889-5BFE8A6A73DD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19</a:t>
            </a:fld>
            <a:endParaRPr lang="ru-RU" altLang="ru-RU" sz="1800"/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374650" y="1143000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где      – коэффициент, зависящий от материала </a:t>
            </a:r>
            <a:br>
              <a:rPr lang="ru-RU" altLang="ru-RU"/>
            </a:br>
            <a:r>
              <a:rPr lang="ru-RU" altLang="ru-RU"/>
              <a:t>              </a:t>
            </a:r>
            <a:r>
              <a:rPr lang="ru-RU" altLang="ru-RU" sz="1400"/>
              <a:t> </a:t>
            </a:r>
            <a:r>
              <a:rPr lang="ru-RU" altLang="ru-RU"/>
              <a:t>сердечника;</a:t>
            </a: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3155950" y="274638"/>
          <a:ext cx="23971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4" imgW="2108160" imgH="622080" progId="Equation.DSMT4">
                  <p:embed/>
                </p:oleObj>
              </mc:Choice>
              <mc:Fallback>
                <p:oleObj name="Equation" r:id="rId4" imgW="2108160" imgH="622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831" t="-11574" r="-6831" b="-11574"/>
                      <a:stretch>
                        <a:fillRect/>
                      </a:stretch>
                    </p:blipFill>
                    <p:spPr bwMode="auto">
                      <a:xfrm>
                        <a:off x="3155950" y="274638"/>
                        <a:ext cx="2397125" cy="765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1123950" y="1166813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6" imgW="393480" imgH="533160" progId="Equation.DSMT4">
                  <p:embed/>
                </p:oleObj>
              </mc:Choice>
              <mc:Fallback>
                <p:oleObj name="Equation" r:id="rId6" imgW="39348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166813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1112838" y="2084388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i="1"/>
              <a:t>f</a:t>
            </a:r>
            <a:r>
              <a:rPr lang="en-US" altLang="ru-RU"/>
              <a:t> </a:t>
            </a:r>
            <a:r>
              <a:rPr lang="ru-RU" altLang="ru-RU"/>
              <a:t>– частота;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1101725" y="2606675"/>
            <a:ext cx="637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i="1"/>
              <a:t>B</a:t>
            </a:r>
            <a:r>
              <a:rPr lang="en-US" altLang="ru-RU" i="1" baseline="-25000"/>
              <a:t>m</a:t>
            </a:r>
            <a:r>
              <a:rPr lang="en-US" altLang="ru-RU"/>
              <a:t> </a:t>
            </a:r>
            <a:r>
              <a:rPr lang="ru-RU" altLang="ru-RU"/>
              <a:t>– амплитуда магнитной индукции;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1141413" y="3192463"/>
            <a:ext cx="5843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i="1"/>
              <a:t>n</a:t>
            </a:r>
            <a:r>
              <a:rPr lang="en-US" altLang="ru-RU"/>
              <a:t> </a:t>
            </a:r>
            <a:r>
              <a:rPr lang="ru-RU" altLang="ru-RU"/>
              <a:t>– степень, зависящая от </a:t>
            </a:r>
            <a:r>
              <a:rPr lang="en-US" altLang="ru-RU" i="1"/>
              <a:t>B</a:t>
            </a:r>
            <a:r>
              <a:rPr lang="en-US" altLang="ru-RU" i="1" baseline="-25000"/>
              <a:t>m</a:t>
            </a:r>
            <a:r>
              <a:rPr lang="en-US" altLang="ru-RU"/>
              <a:t>.</a:t>
            </a:r>
            <a:endParaRPr lang="ru-RU" altLang="ru-RU"/>
          </a:p>
        </p:txBody>
      </p:sp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2998788" y="4022725"/>
          <a:ext cx="2714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8" imgW="2425680" imgH="622080" progId="Equation.DSMT4">
                  <p:embed/>
                </p:oleObj>
              </mc:Choice>
              <mc:Fallback>
                <p:oleObj name="Equation" r:id="rId8" imgW="2425680" imgH="622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937" t="-11574" r="-5937" b="-11574"/>
                      <a:stretch>
                        <a:fillRect/>
                      </a:stretch>
                    </p:blipFill>
                    <p:spPr bwMode="auto">
                      <a:xfrm>
                        <a:off x="2998788" y="4022725"/>
                        <a:ext cx="2714625" cy="765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376238" y="4891088"/>
            <a:ext cx="82565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где      – коэффициент, зависящий от материала </a:t>
            </a:r>
            <a:br>
              <a:rPr lang="ru-RU" altLang="ru-RU"/>
            </a:br>
            <a:r>
              <a:rPr lang="ru-RU" altLang="ru-RU"/>
              <a:t>              </a:t>
            </a:r>
            <a:r>
              <a:rPr lang="ru-RU" altLang="ru-RU" sz="1400"/>
              <a:t> </a:t>
            </a:r>
            <a:r>
              <a:rPr lang="ru-RU" altLang="ru-RU"/>
              <a:t>сердечника</a:t>
            </a:r>
            <a:r>
              <a:rPr lang="en-US" altLang="ru-RU"/>
              <a:t>.</a:t>
            </a:r>
            <a:endParaRPr lang="ru-RU" altLang="ru-RU"/>
          </a:p>
        </p:txBody>
      </p:sp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1093788" y="49149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10" imgW="406080" imgH="533160" progId="Equation.DSMT4">
                  <p:embed/>
                </p:oleObj>
              </mc:Choice>
              <mc:Fallback>
                <p:oleObj name="Equation" r:id="rId10" imgW="406080" imgH="533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914900"/>
                        <a:ext cx="40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/>
      <p:bldP spid="371721" grpId="0"/>
      <p:bldP spid="371722" grpId="0"/>
      <p:bldP spid="371723" grpId="0"/>
      <p:bldP spid="3717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2855C00-A08D-42DB-8F70-4BFEE6CE4B72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</a:t>
            </a:fld>
            <a:endParaRPr lang="ru-RU" altLang="ru-RU" sz="18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0350" y="20638"/>
            <a:ext cx="8612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/>
              <a:t>Пример решения обратной задачи</a:t>
            </a:r>
            <a:endParaRPr lang="ru-RU" altLang="ru-RU"/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203200" y="3617913"/>
            <a:ext cx="8775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В разветвленной магнитной цепи</a:t>
            </a:r>
            <a:br>
              <a:rPr lang="ru-RU" altLang="ru-RU"/>
            </a:br>
            <a:r>
              <a:rPr lang="ru-RU" altLang="ru-RU" b="1"/>
              <a:t>заданы</a:t>
            </a:r>
            <a:r>
              <a:rPr lang="ru-RU" altLang="ru-RU"/>
              <a:t> геометрические размеры магнитопровода, значения намагничивающих сил, основная кривая намагничивания </a:t>
            </a:r>
            <a:r>
              <a:rPr lang="en-US" altLang="ru-RU" i="1"/>
              <a:t>B</a:t>
            </a:r>
            <a:r>
              <a:rPr lang="en-US" altLang="ru-RU"/>
              <a:t>(</a:t>
            </a:r>
            <a:r>
              <a:rPr lang="en-US" altLang="ru-RU" i="1"/>
              <a:t>H</a:t>
            </a:r>
            <a:r>
              <a:rPr lang="en-US" altLang="ru-RU"/>
              <a:t>)</a:t>
            </a:r>
            <a:r>
              <a:rPr lang="ru-RU" altLang="ru-RU"/>
              <a:t>.</a:t>
            </a:r>
          </a:p>
        </p:txBody>
      </p:sp>
      <p:graphicFrame>
        <p:nvGraphicFramePr>
          <p:cNvPr id="69634" name="Object 6"/>
          <p:cNvGraphicFramePr>
            <a:graphicFrameLocks noChangeAspect="1"/>
          </p:cNvGraphicFramePr>
          <p:nvPr/>
        </p:nvGraphicFramePr>
        <p:xfrm>
          <a:off x="1587500" y="233363"/>
          <a:ext cx="5591175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2447163" imgH="1702689" progId="Visio.Drawing.11">
                  <p:embed/>
                </p:oleObj>
              </mc:Choice>
              <mc:Fallback>
                <p:oleObj name="Visio" r:id="rId4" imgW="2447163" imgH="170268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33363"/>
                        <a:ext cx="5591175" cy="357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228600" y="5443538"/>
            <a:ext cx="866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/>
              <a:t>Требуется определить</a:t>
            </a:r>
            <a:r>
              <a:rPr lang="ru-RU" altLang="ru-RU"/>
              <a:t> магнитные потоки в ветвях магнитной цепи.</a:t>
            </a: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  <p:bldP spid="4433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B25D192-09C1-43FD-A077-9991DE448FD4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20</a:t>
            </a:fld>
            <a:endParaRPr lang="ru-RU" altLang="ru-RU" sz="1800"/>
          </a:p>
        </p:txBody>
      </p:sp>
      <p:sp>
        <p:nvSpPr>
          <p:cNvPr id="34819" name="Text Box 11"/>
          <p:cNvSpPr txBox="1">
            <a:spLocks noChangeArrowheads="1"/>
          </p:cNvSpPr>
          <p:nvPr/>
        </p:nvSpPr>
        <p:spPr bwMode="auto">
          <a:xfrm>
            <a:off x="261938" y="1335088"/>
            <a:ext cx="84343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ru-RU" altLang="ru-RU"/>
              <a:t>Обычно в справочниках указываются</a:t>
            </a:r>
            <a:r>
              <a:rPr lang="en-US" altLang="ru-RU"/>
              <a:t/>
            </a:r>
            <a:br>
              <a:rPr lang="en-US" altLang="ru-RU"/>
            </a:br>
            <a:r>
              <a:rPr lang="ru-RU" altLang="ru-RU" b="1">
                <a:solidFill>
                  <a:srgbClr val="FF0000"/>
                </a:solidFill>
              </a:rPr>
              <a:t>удельные потери</a:t>
            </a:r>
            <a:r>
              <a:rPr lang="en-US" altLang="ru-RU"/>
              <a:t/>
            </a:r>
            <a:br>
              <a:rPr lang="en-US" altLang="ru-RU"/>
            </a:br>
            <a:r>
              <a:rPr lang="ru-RU" altLang="ru-RU"/>
              <a:t>в ваттах на килограмм</a:t>
            </a:r>
            <a:r>
              <a:rPr lang="en-US" altLang="ru-RU"/>
              <a:t/>
            </a:r>
            <a:br>
              <a:rPr lang="en-US" altLang="ru-RU"/>
            </a:br>
            <a:r>
              <a:rPr lang="ru-RU" altLang="ru-RU"/>
              <a:t>массы сердечника (Вт/кг),</a:t>
            </a:r>
            <a:r>
              <a:rPr lang="en-US" altLang="ru-RU"/>
              <a:t/>
            </a:r>
            <a:br>
              <a:rPr lang="en-US" altLang="ru-RU"/>
            </a:br>
            <a:r>
              <a:rPr lang="ru-RU" altLang="ru-RU"/>
              <a:t>которые определяются экспериментально.</a:t>
            </a:r>
          </a:p>
        </p:txBody>
      </p:sp>
      <p:sp>
        <p:nvSpPr>
          <p:cNvPr id="34820" name="Text Box 1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7C0BA70-D86E-4396-B466-187580181A42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21</a:t>
            </a:fld>
            <a:endParaRPr lang="ru-RU" altLang="ru-RU" sz="180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0" y="14288"/>
            <a:ext cx="9144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sz="3200" i="1" dirty="0">
                <a:solidFill>
                  <a:schemeClr val="accent1">
                    <a:lumMod val="50000"/>
                  </a:schemeClr>
                </a:solidFill>
              </a:rPr>
              <a:t>Катушка с </a:t>
            </a:r>
            <a:r>
              <a:rPr lang="ru-RU" sz="3200" i="1" dirty="0" err="1">
                <a:solidFill>
                  <a:schemeClr val="accent1">
                    <a:lumMod val="50000"/>
                  </a:schemeClr>
                </a:solidFill>
              </a:rPr>
              <a:t>ферромагнитным</a:t>
            </a:r>
            <a:r>
              <a:rPr lang="ru-RU" sz="3200" i="1" dirty="0">
                <a:solidFill>
                  <a:schemeClr val="accent1">
                    <a:lumMod val="50000"/>
                  </a:schemeClr>
                </a:solidFill>
              </a:rPr>
              <a:t> сердечником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280988" y="777875"/>
            <a:ext cx="85725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Используем упрощенную модель катушки, в которой магнитный поток Ф</a:t>
            </a:r>
            <a:r>
              <a:rPr lang="ru-RU" altLang="ru-RU" baseline="-25000"/>
              <a:t>общ</a:t>
            </a:r>
            <a:r>
              <a:rPr lang="ru-RU" altLang="ru-RU"/>
              <a:t> разделяется на две части:</a:t>
            </a:r>
            <a:endParaRPr lang="en-US" altLang="ru-RU"/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en-US" altLang="ru-RU" b="1">
                <a:solidFill>
                  <a:srgbClr val="0000FF"/>
                </a:solidFill>
              </a:rPr>
              <a:t> </a:t>
            </a:r>
            <a:r>
              <a:rPr lang="ru-RU" altLang="ru-RU" b="1">
                <a:solidFill>
                  <a:srgbClr val="0000FF"/>
                </a:solidFill>
              </a:rPr>
              <a:t>основной поток Ф</a:t>
            </a:r>
            <a:r>
              <a:rPr lang="en-US" altLang="ru-RU" b="1">
                <a:solidFill>
                  <a:srgbClr val="0000FF"/>
                </a:solidFill>
              </a:rPr>
              <a:t> </a:t>
            </a:r>
            <a:r>
              <a:rPr lang="en-US" altLang="ru-RU"/>
              <a:t>(</a:t>
            </a:r>
            <a:r>
              <a:rPr lang="ru-RU" altLang="ru-RU"/>
              <a:t>замыкается по </a:t>
            </a:r>
            <a:r>
              <a:rPr lang="en-US" altLang="ru-RU"/>
              <a:t/>
            </a:r>
            <a:br>
              <a:rPr lang="en-US" altLang="ru-RU"/>
            </a:br>
            <a:r>
              <a:rPr lang="en-US" altLang="ru-RU"/>
              <a:t>  </a:t>
            </a:r>
            <a:r>
              <a:rPr lang="ru-RU" altLang="ru-RU"/>
              <a:t>сердечнику);</a:t>
            </a:r>
            <a:endParaRPr lang="en-US" altLang="ru-RU"/>
          </a:p>
          <a:p>
            <a:pPr lvl="1" eaLnBrk="1" hangingPunct="1">
              <a:lnSpc>
                <a:spcPct val="120000"/>
              </a:lnSpc>
              <a:buFontTx/>
              <a:buChar char="-"/>
            </a:pPr>
            <a:r>
              <a:rPr lang="en-US" altLang="ru-RU" b="1">
                <a:solidFill>
                  <a:srgbClr val="FF0000"/>
                </a:solidFill>
              </a:rPr>
              <a:t> </a:t>
            </a:r>
            <a:r>
              <a:rPr lang="ru-RU" altLang="ru-RU" b="1">
                <a:solidFill>
                  <a:srgbClr val="FF0000"/>
                </a:solidFill>
              </a:rPr>
              <a:t>поток рассеяния Ф</a:t>
            </a:r>
            <a:r>
              <a:rPr lang="en-US" altLang="ru-RU" b="1" i="1" baseline="-25000">
                <a:solidFill>
                  <a:srgbClr val="FF0000"/>
                </a:solidFill>
              </a:rPr>
              <a:t>s</a:t>
            </a:r>
            <a:r>
              <a:rPr lang="ru-RU" altLang="ru-RU" b="1" i="1" baseline="-25000">
                <a:solidFill>
                  <a:srgbClr val="FF0000"/>
                </a:solidFill>
              </a:rPr>
              <a:t> </a:t>
            </a:r>
            <a:r>
              <a:rPr lang="en-US" altLang="ru-RU" b="1"/>
              <a:t> </a:t>
            </a:r>
            <a:r>
              <a:rPr lang="ru-RU" altLang="ru-RU"/>
              <a:t>(замыкается по воздуху, </a:t>
            </a:r>
            <a:br>
              <a:rPr lang="ru-RU" altLang="ru-RU"/>
            </a:br>
            <a:r>
              <a:rPr lang="ru-RU" altLang="ru-RU"/>
              <a:t>  сцеплен со всеми витками катушки).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69875" y="4513263"/>
            <a:ext cx="325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При этом Ф</a:t>
            </a:r>
            <a:r>
              <a:rPr lang="en-US" altLang="ru-RU"/>
              <a:t> &gt;&gt; </a:t>
            </a:r>
            <a:r>
              <a:rPr lang="ru-RU" altLang="ru-RU"/>
              <a:t>Ф</a:t>
            </a:r>
            <a:r>
              <a:rPr lang="en-US" altLang="ru-RU" i="1" baseline="-25000"/>
              <a:t>s</a:t>
            </a:r>
            <a:r>
              <a:rPr lang="ru-RU" altLang="ru-RU"/>
              <a:t>.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271463" y="5060950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Этим потокам соответствуют потокосцепления</a:t>
            </a: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381000" y="5592763"/>
          <a:ext cx="269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2692080" imgH="571320" progId="Equation.DSMT4">
                  <p:embed/>
                </p:oleObj>
              </mc:Choice>
              <mc:Fallback>
                <p:oleObj name="Equation" r:id="rId4" imgW="2692080" imgH="571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92763"/>
                        <a:ext cx="269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/>
      <p:bldP spid="375816" grpId="0"/>
      <p:bldP spid="3758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535122E-8695-452E-AF78-3690278E806D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22</a:t>
            </a:fld>
            <a:endParaRPr lang="ru-RU" altLang="ru-RU" sz="1800"/>
          </a:p>
        </p:txBody>
      </p:sp>
      <p:grpSp>
        <p:nvGrpSpPr>
          <p:cNvPr id="16390" name="Группа 5"/>
          <p:cNvGrpSpPr>
            <a:grpSpLocks/>
          </p:cNvGrpSpPr>
          <p:nvPr/>
        </p:nvGrpSpPr>
        <p:grpSpPr bwMode="auto">
          <a:xfrm>
            <a:off x="508000" y="165100"/>
            <a:ext cx="7689850" cy="5626100"/>
            <a:chOff x="1142976" y="285728"/>
            <a:chExt cx="6435725" cy="4000500"/>
          </a:xfrm>
        </p:grpSpPr>
        <p:grpSp>
          <p:nvGrpSpPr>
            <p:cNvPr id="16392" name="Группа 3"/>
            <p:cNvGrpSpPr>
              <a:grpSpLocks/>
            </p:cNvGrpSpPr>
            <p:nvPr/>
          </p:nvGrpSpPr>
          <p:grpSpPr bwMode="auto">
            <a:xfrm>
              <a:off x="1142976" y="285728"/>
              <a:ext cx="6435725" cy="4000500"/>
              <a:chOff x="1142976" y="285728"/>
              <a:chExt cx="6435725" cy="4000500"/>
            </a:xfrm>
          </p:grpSpPr>
          <p:graphicFrame>
            <p:nvGraphicFramePr>
              <p:cNvPr id="16387" name="Object 6"/>
              <p:cNvGraphicFramePr>
                <a:graphicFrameLocks noChangeAspect="1"/>
              </p:cNvGraphicFramePr>
              <p:nvPr/>
            </p:nvGraphicFramePr>
            <p:xfrm>
              <a:off x="1142976" y="285728"/>
              <a:ext cx="6435725" cy="400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6" name="Visio" r:id="rId4" imgW="2897124" imgH="1787271" progId="Visio.Drawing.11">
                      <p:embed/>
                    </p:oleObj>
                  </mc:Choice>
                  <mc:Fallback>
                    <p:oleObj name="Visio" r:id="rId4" imgW="2897124" imgH="1787271" progId="Visio.Drawing.11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976" y="285728"/>
                            <a:ext cx="6435725" cy="4000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Object 7"/>
              <p:cNvGraphicFramePr>
                <a:graphicFrameLocks noChangeAspect="1"/>
              </p:cNvGraphicFramePr>
              <p:nvPr/>
            </p:nvGraphicFramePr>
            <p:xfrm>
              <a:off x="1928794" y="2714620"/>
              <a:ext cx="2667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7" name="Equation" r:id="rId6" imgW="266400" imgH="228600" progId="Equation.DSMT4">
                      <p:embed/>
                    </p:oleObj>
                  </mc:Choice>
                  <mc:Fallback>
                    <p:oleObj name="Equation" r:id="rId6" imgW="26640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794" y="2714620"/>
                            <a:ext cx="266700" cy="228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86" name="Object 8"/>
            <p:cNvGraphicFramePr>
              <a:graphicFrameLocks noChangeAspect="1"/>
            </p:cNvGraphicFramePr>
            <p:nvPr/>
          </p:nvGraphicFramePr>
          <p:xfrm>
            <a:off x="4655787" y="432473"/>
            <a:ext cx="403894" cy="404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8" imgW="342720" imgH="342720" progId="Equation.DSMT4">
                    <p:embed/>
                  </p:oleObj>
                </mc:Choice>
                <mc:Fallback>
                  <p:oleObj name="Equation" r:id="rId8" imgW="342720" imgH="3427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787" y="432473"/>
                          <a:ext cx="403894" cy="404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C6E7201-F083-4404-A036-2B1538DE71FA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23</a:t>
            </a:fld>
            <a:endParaRPr lang="ru-RU" altLang="ru-RU" sz="1800"/>
          </a:p>
        </p:txBody>
      </p:sp>
      <p:grpSp>
        <p:nvGrpSpPr>
          <p:cNvPr id="17421" name="Группа 5"/>
          <p:cNvGrpSpPr>
            <a:grpSpLocks/>
          </p:cNvGrpSpPr>
          <p:nvPr/>
        </p:nvGrpSpPr>
        <p:grpSpPr bwMode="auto">
          <a:xfrm>
            <a:off x="0" y="0"/>
            <a:ext cx="4375150" cy="2908300"/>
            <a:chOff x="1142976" y="285728"/>
            <a:chExt cx="6435725" cy="4000500"/>
          </a:xfrm>
        </p:grpSpPr>
        <p:grpSp>
          <p:nvGrpSpPr>
            <p:cNvPr id="17427" name="Группа 3"/>
            <p:cNvGrpSpPr>
              <a:grpSpLocks/>
            </p:cNvGrpSpPr>
            <p:nvPr/>
          </p:nvGrpSpPr>
          <p:grpSpPr bwMode="auto">
            <a:xfrm>
              <a:off x="1142976" y="285728"/>
              <a:ext cx="6435725" cy="4000500"/>
              <a:chOff x="1142976" y="285728"/>
              <a:chExt cx="6435725" cy="4000500"/>
            </a:xfrm>
          </p:grpSpPr>
          <p:graphicFrame>
            <p:nvGraphicFramePr>
              <p:cNvPr id="17418" name="Object 11"/>
              <p:cNvGraphicFramePr>
                <a:graphicFrameLocks noChangeAspect="1"/>
              </p:cNvGraphicFramePr>
              <p:nvPr/>
            </p:nvGraphicFramePr>
            <p:xfrm>
              <a:off x="1142976" y="285728"/>
              <a:ext cx="6435725" cy="400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8" name="Visio" r:id="rId4" imgW="2897063" imgH="1787347" progId="Visio.Drawing.11">
                      <p:embed/>
                    </p:oleObj>
                  </mc:Choice>
                  <mc:Fallback>
                    <p:oleObj name="Visio" r:id="rId4" imgW="2897063" imgH="1787347" progId="Visio.Drawing.11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976" y="285728"/>
                            <a:ext cx="6435725" cy="4000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9" name="Object 12"/>
              <p:cNvGraphicFramePr>
                <a:graphicFrameLocks noChangeAspect="1"/>
              </p:cNvGraphicFramePr>
              <p:nvPr/>
            </p:nvGraphicFramePr>
            <p:xfrm>
              <a:off x="1928794" y="2714620"/>
              <a:ext cx="2667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9" name="Equation" r:id="rId6" imgW="266400" imgH="228600" progId="Equation.DSMT4">
                      <p:embed/>
                    </p:oleObj>
                  </mc:Choice>
                  <mc:Fallback>
                    <p:oleObj name="Equation" r:id="rId6" imgW="26640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8794" y="2714620"/>
                            <a:ext cx="266700" cy="228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17" name="Object 13"/>
            <p:cNvGraphicFramePr>
              <a:graphicFrameLocks noChangeAspect="1"/>
            </p:cNvGraphicFramePr>
            <p:nvPr/>
          </p:nvGraphicFramePr>
          <p:xfrm>
            <a:off x="4643438" y="428604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name="Equation" r:id="rId8" imgW="291960" imgH="291960" progId="Equation.DSMT4">
                    <p:embed/>
                  </p:oleObj>
                </mc:Choice>
                <mc:Fallback>
                  <p:oleObj name="Equation" r:id="rId8" imgW="291960" imgH="29196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438" y="428604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0" name="Object 14"/>
          <p:cNvGraphicFramePr>
            <a:graphicFrameLocks noChangeAspect="1"/>
          </p:cNvGraphicFramePr>
          <p:nvPr/>
        </p:nvGraphicFramePr>
        <p:xfrm>
          <a:off x="5327650" y="17463"/>
          <a:ext cx="2882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10" imgW="2882880" imgH="1104840" progId="Equation.DSMT4">
                  <p:embed/>
                </p:oleObj>
              </mc:Choice>
              <mc:Fallback>
                <p:oleObj name="Equation" r:id="rId10" imgW="2882880" imgH="1104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7463"/>
                        <a:ext cx="2882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1" name="Object 15"/>
          <p:cNvGraphicFramePr>
            <a:graphicFrameLocks noChangeAspect="1"/>
          </p:cNvGraphicFramePr>
          <p:nvPr/>
        </p:nvGraphicFramePr>
        <p:xfrm>
          <a:off x="5284788" y="1212850"/>
          <a:ext cx="294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12" imgW="2946240" imgH="571320" progId="Equation.DSMT4">
                  <p:embed/>
                </p:oleObj>
              </mc:Choice>
              <mc:Fallback>
                <p:oleObj name="Equation" r:id="rId12" imgW="2946240" imgH="571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212850"/>
                        <a:ext cx="294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2" name="Object 16"/>
          <p:cNvGraphicFramePr>
            <a:graphicFrameLocks noChangeAspect="1"/>
          </p:cNvGraphicFramePr>
          <p:nvPr/>
        </p:nvGraphicFramePr>
        <p:xfrm>
          <a:off x="4930775" y="1957388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14" imgW="1625400" imgH="457200" progId="Equation.DSMT4">
                  <p:embed/>
                </p:oleObj>
              </mc:Choice>
              <mc:Fallback>
                <p:oleObj name="Equation" r:id="rId14" imgW="1625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957388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3" name="Object 17"/>
          <p:cNvGraphicFramePr>
            <a:graphicFrameLocks noChangeAspect="1"/>
          </p:cNvGraphicFramePr>
          <p:nvPr/>
        </p:nvGraphicFramePr>
        <p:xfrm>
          <a:off x="6932613" y="1908175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6" imgW="1688760" imgH="533160" progId="Equation.DSMT4">
                  <p:embed/>
                </p:oleObj>
              </mc:Choice>
              <mc:Fallback>
                <p:oleObj name="Equation" r:id="rId16" imgW="1688760" imgH="533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1908175"/>
                        <a:ext cx="168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4614863" y="2444750"/>
            <a:ext cx="4491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i="1"/>
              <a:t>L</a:t>
            </a:r>
            <a:r>
              <a:rPr lang="en-US" altLang="ru-RU" i="1" baseline="-25000"/>
              <a:t>s</a:t>
            </a:r>
            <a:r>
              <a:rPr lang="en-US" altLang="ru-RU"/>
              <a:t> </a:t>
            </a:r>
            <a:r>
              <a:rPr lang="ru-RU" altLang="ru-RU"/>
              <a:t>=</a:t>
            </a:r>
            <a:r>
              <a:rPr lang="en-US" altLang="ru-RU"/>
              <a:t>const </a:t>
            </a:r>
            <a:r>
              <a:rPr lang="ru-RU" altLang="ru-RU"/>
              <a:t>– индуктивность </a:t>
            </a:r>
            <a:br>
              <a:rPr lang="ru-RU" altLang="ru-RU"/>
            </a:br>
            <a:r>
              <a:rPr lang="ru-RU" altLang="ru-RU"/>
              <a:t>рассеяния;</a:t>
            </a:r>
          </a:p>
        </p:txBody>
      </p:sp>
      <p:graphicFrame>
        <p:nvGraphicFramePr>
          <p:cNvPr id="377875" name="Object 19"/>
          <p:cNvGraphicFramePr>
            <a:graphicFrameLocks noChangeAspect="1"/>
          </p:cNvGraphicFramePr>
          <p:nvPr/>
        </p:nvGraphicFramePr>
        <p:xfrm>
          <a:off x="2478088" y="3390900"/>
          <a:ext cx="396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8" imgW="3962160" imgH="1066680" progId="Equation.DSMT4">
                  <p:embed/>
                </p:oleObj>
              </mc:Choice>
              <mc:Fallback>
                <p:oleObj name="Equation" r:id="rId18" imgW="3962160" imgH="10666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390900"/>
                        <a:ext cx="396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2201863" y="4476750"/>
            <a:ext cx="680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/>
              <a:t>– </a:t>
            </a:r>
            <a:r>
              <a:rPr lang="ru-RU" altLang="ru-RU"/>
              <a:t>напряжение, компенсирующее ЭДС, </a:t>
            </a:r>
            <a:br>
              <a:rPr lang="ru-RU" altLang="ru-RU"/>
            </a:br>
            <a:r>
              <a:rPr lang="ru-RU" altLang="ru-RU"/>
              <a:t>   наводимую в катушке потоком Ф;</a:t>
            </a:r>
          </a:p>
        </p:txBody>
      </p:sp>
      <p:graphicFrame>
        <p:nvGraphicFramePr>
          <p:cNvPr id="377877" name="Object 21"/>
          <p:cNvGraphicFramePr>
            <a:graphicFrameLocks noChangeAspect="1"/>
          </p:cNvGraphicFramePr>
          <p:nvPr/>
        </p:nvGraphicFramePr>
        <p:xfrm>
          <a:off x="136525" y="4205288"/>
          <a:ext cx="199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20" imgW="1993680" imgH="1066680" progId="Equation.DSMT4">
                  <p:embed/>
                </p:oleObj>
              </mc:Choice>
              <mc:Fallback>
                <p:oleObj name="Equation" r:id="rId20" imgW="1993680" imgH="10666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4205288"/>
                        <a:ext cx="199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203450" y="5634038"/>
            <a:ext cx="694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/>
              <a:t>– </a:t>
            </a:r>
            <a:r>
              <a:rPr lang="ru-RU" altLang="ru-RU"/>
              <a:t>ЭДС, наводимая в катушке потоком Ф.</a:t>
            </a:r>
          </a:p>
        </p:txBody>
      </p:sp>
      <p:graphicFrame>
        <p:nvGraphicFramePr>
          <p:cNvPr id="377879" name="Object 23"/>
          <p:cNvGraphicFramePr>
            <a:graphicFrameLocks noChangeAspect="1"/>
          </p:cNvGraphicFramePr>
          <p:nvPr/>
        </p:nvGraphicFramePr>
        <p:xfrm>
          <a:off x="138113" y="5400675"/>
          <a:ext cx="199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22" imgW="1993680" imgH="1066680" progId="Equation.DSMT4">
                  <p:embed/>
                </p:oleObj>
              </mc:Choice>
              <mc:Fallback>
                <p:oleObj name="Equation" r:id="rId22" imgW="1993680" imgH="10666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5400675"/>
                        <a:ext cx="199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0" name="Line 24"/>
          <p:cNvSpPr>
            <a:spLocks noChangeShapeType="1"/>
          </p:cNvSpPr>
          <p:nvPr/>
        </p:nvSpPr>
        <p:spPr bwMode="auto">
          <a:xfrm>
            <a:off x="2387600" y="4483100"/>
            <a:ext cx="403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6" name="Text Box 2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4" grpId="0"/>
      <p:bldP spid="377876" grpId="0"/>
      <p:bldP spid="377878" grpId="0"/>
      <p:bldP spid="3778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4A9EC29-1F00-4F92-8F05-E91AED4C15A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24</a:t>
            </a:fld>
            <a:endParaRPr lang="ru-RU" altLang="ru-RU" sz="1800"/>
          </a:p>
        </p:txBody>
      </p:sp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182563" y="19050"/>
            <a:ext cx="8801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i="1"/>
              <a:t>Схема замещения</a:t>
            </a:r>
          </a:p>
        </p:txBody>
      </p:sp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2605088" y="895350"/>
          <a:ext cx="391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4" imgW="3911400" imgH="596880" progId="Equation.DSMT4">
                  <p:embed/>
                </p:oleObj>
              </mc:Choice>
              <mc:Fallback>
                <p:oleObj name="Equation" r:id="rId4" imgW="3911400" imgH="596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895350"/>
                        <a:ext cx="391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82700" y="1825625"/>
            <a:ext cx="6791325" cy="3279775"/>
            <a:chOff x="5605" y="5691"/>
            <a:chExt cx="5206" cy="2716"/>
          </a:xfrm>
        </p:grpSpPr>
        <p:sp>
          <p:nvSpPr>
            <p:cNvPr id="18455" name="Text Box 9"/>
            <p:cNvSpPr txBox="1">
              <a:spLocks noChangeArrowheads="1"/>
            </p:cNvSpPr>
            <p:nvPr/>
          </p:nvSpPr>
          <p:spPr bwMode="auto">
            <a:xfrm>
              <a:off x="6924" y="5799"/>
              <a:ext cx="53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i="1">
                  <a:latin typeface="Times New Roman" pitchFamily="18" charset="0"/>
                  <a:cs typeface="Times New Roman" pitchFamily="18" charset="0"/>
                </a:rPr>
                <a:t>r</a:t>
              </a:r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6" name="Text Box 10"/>
            <p:cNvSpPr txBox="1">
              <a:spLocks noChangeArrowheads="1"/>
            </p:cNvSpPr>
            <p:nvPr/>
          </p:nvSpPr>
          <p:spPr bwMode="auto">
            <a:xfrm>
              <a:off x="8336" y="5691"/>
              <a:ext cx="53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ru-RU" i="1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ru-RU" i="1" baseline="-25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7" name="Line 12"/>
            <p:cNvSpPr>
              <a:spLocks noChangeShapeType="1"/>
            </p:cNvSpPr>
            <p:nvPr/>
          </p:nvSpPr>
          <p:spPr bwMode="auto">
            <a:xfrm>
              <a:off x="7358" y="6381"/>
              <a:ext cx="84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8458" name="Group 13"/>
            <p:cNvGrpSpPr>
              <a:grpSpLocks/>
            </p:cNvGrpSpPr>
            <p:nvPr/>
          </p:nvGrpSpPr>
          <p:grpSpPr bwMode="auto">
            <a:xfrm flipH="1">
              <a:off x="9338" y="6918"/>
              <a:ext cx="137" cy="811"/>
              <a:chOff x="2709" y="2464"/>
              <a:chExt cx="136" cy="811"/>
            </a:xfrm>
          </p:grpSpPr>
          <p:sp>
            <p:nvSpPr>
              <p:cNvPr id="18482" name="Arc 14"/>
              <p:cNvSpPr>
                <a:spLocks noChangeAspect="1"/>
              </p:cNvSpPr>
              <p:nvPr/>
            </p:nvSpPr>
            <p:spPr bwMode="auto">
              <a:xfrm flipH="1">
                <a:off x="2709" y="2464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83" name="Arc 15"/>
              <p:cNvSpPr>
                <a:spLocks noChangeAspect="1"/>
              </p:cNvSpPr>
              <p:nvPr/>
            </p:nvSpPr>
            <p:spPr bwMode="auto">
              <a:xfrm flipH="1" flipV="1">
                <a:off x="2709" y="2599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ru-RU"/>
              </a:p>
            </p:txBody>
          </p:sp>
          <p:sp>
            <p:nvSpPr>
              <p:cNvPr id="18484" name="Arc 16"/>
              <p:cNvSpPr>
                <a:spLocks noChangeAspect="1"/>
              </p:cNvSpPr>
              <p:nvPr/>
            </p:nvSpPr>
            <p:spPr bwMode="auto">
              <a:xfrm flipH="1">
                <a:off x="2709" y="2734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85" name="Arc 17"/>
              <p:cNvSpPr>
                <a:spLocks noChangeAspect="1"/>
              </p:cNvSpPr>
              <p:nvPr/>
            </p:nvSpPr>
            <p:spPr bwMode="auto">
              <a:xfrm flipH="1" flipV="1">
                <a:off x="2709" y="2869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ru-RU"/>
              </a:p>
            </p:txBody>
          </p:sp>
          <p:sp>
            <p:nvSpPr>
              <p:cNvPr id="18486" name="Arc 18"/>
              <p:cNvSpPr>
                <a:spLocks noChangeAspect="1"/>
              </p:cNvSpPr>
              <p:nvPr/>
            </p:nvSpPr>
            <p:spPr bwMode="auto">
              <a:xfrm flipH="1">
                <a:off x="2709" y="3005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87" name="Arc 19"/>
              <p:cNvSpPr>
                <a:spLocks noChangeAspect="1"/>
              </p:cNvSpPr>
              <p:nvPr/>
            </p:nvSpPr>
            <p:spPr bwMode="auto">
              <a:xfrm flipH="1" flipV="1">
                <a:off x="2709" y="3140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ru-RU"/>
              </a:p>
            </p:txBody>
          </p:sp>
        </p:grpSp>
        <p:sp>
          <p:nvSpPr>
            <p:cNvPr id="18459" name="Line 20"/>
            <p:cNvSpPr>
              <a:spLocks noChangeShapeType="1"/>
            </p:cNvSpPr>
            <p:nvPr/>
          </p:nvSpPr>
          <p:spPr bwMode="auto">
            <a:xfrm>
              <a:off x="6193" y="6381"/>
              <a:ext cx="8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0" name="Rectangle 21"/>
            <p:cNvSpPr>
              <a:spLocks noChangeAspect="1" noChangeArrowheads="1"/>
            </p:cNvSpPr>
            <p:nvPr/>
          </p:nvSpPr>
          <p:spPr bwMode="auto">
            <a:xfrm>
              <a:off x="6924" y="6229"/>
              <a:ext cx="589" cy="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1" name="Line 22"/>
            <p:cNvSpPr>
              <a:spLocks noChangeShapeType="1"/>
            </p:cNvSpPr>
            <p:nvPr/>
          </p:nvSpPr>
          <p:spPr bwMode="auto">
            <a:xfrm rot="5400000">
              <a:off x="5438" y="7356"/>
              <a:ext cx="14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2" name="Line 23"/>
            <p:cNvSpPr>
              <a:spLocks noChangeShapeType="1"/>
            </p:cNvSpPr>
            <p:nvPr/>
          </p:nvSpPr>
          <p:spPr bwMode="auto">
            <a:xfrm>
              <a:off x="9338" y="636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>
              <a:off x="9338" y="7725"/>
              <a:ext cx="0" cy="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4" name="Line 25"/>
            <p:cNvSpPr>
              <a:spLocks noChangeShapeType="1"/>
            </p:cNvSpPr>
            <p:nvPr/>
          </p:nvSpPr>
          <p:spPr bwMode="auto">
            <a:xfrm>
              <a:off x="6195" y="8361"/>
              <a:ext cx="394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5" name="Text Box 26"/>
            <p:cNvSpPr txBox="1">
              <a:spLocks noChangeArrowheads="1"/>
            </p:cNvSpPr>
            <p:nvPr/>
          </p:nvSpPr>
          <p:spPr bwMode="auto">
            <a:xfrm>
              <a:off x="9493" y="7111"/>
              <a:ext cx="40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ru-RU" altLang="ru-RU" baseline="-25000">
                  <a:latin typeface="Times New Roman" pitchFamily="18" charset="0"/>
                  <a:cs typeface="Times New Roman" pitchFamily="18" charset="0"/>
                </a:rPr>
                <a:t>Ф</a:t>
              </a:r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27"/>
            <p:cNvSpPr txBox="1">
              <a:spLocks noChangeArrowheads="1"/>
            </p:cNvSpPr>
            <p:nvPr/>
          </p:nvSpPr>
          <p:spPr bwMode="auto">
            <a:xfrm>
              <a:off x="5605" y="7103"/>
              <a:ext cx="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467" name="Group 28"/>
            <p:cNvGrpSpPr>
              <a:grpSpLocks/>
            </p:cNvGrpSpPr>
            <p:nvPr/>
          </p:nvGrpSpPr>
          <p:grpSpPr bwMode="auto">
            <a:xfrm rot="16200000" flipH="1">
              <a:off x="8543" y="5895"/>
              <a:ext cx="135" cy="811"/>
              <a:chOff x="2709" y="2464"/>
              <a:chExt cx="136" cy="811"/>
            </a:xfrm>
          </p:grpSpPr>
          <p:sp>
            <p:nvSpPr>
              <p:cNvPr id="18476" name="Arc 29"/>
              <p:cNvSpPr>
                <a:spLocks noChangeAspect="1"/>
              </p:cNvSpPr>
              <p:nvPr/>
            </p:nvSpPr>
            <p:spPr bwMode="auto">
              <a:xfrm flipH="1">
                <a:off x="2709" y="2464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ru-RU"/>
              </a:p>
            </p:txBody>
          </p:sp>
          <p:sp>
            <p:nvSpPr>
              <p:cNvPr id="18477" name="Arc 30"/>
              <p:cNvSpPr>
                <a:spLocks noChangeAspect="1"/>
              </p:cNvSpPr>
              <p:nvPr/>
            </p:nvSpPr>
            <p:spPr bwMode="auto">
              <a:xfrm flipH="1" flipV="1">
                <a:off x="2709" y="2599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ru-RU"/>
              </a:p>
            </p:txBody>
          </p:sp>
          <p:sp>
            <p:nvSpPr>
              <p:cNvPr id="18478" name="Arc 31"/>
              <p:cNvSpPr>
                <a:spLocks noChangeAspect="1"/>
              </p:cNvSpPr>
              <p:nvPr/>
            </p:nvSpPr>
            <p:spPr bwMode="auto">
              <a:xfrm flipH="1">
                <a:off x="2709" y="2734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ru-RU"/>
              </a:p>
            </p:txBody>
          </p:sp>
          <p:sp>
            <p:nvSpPr>
              <p:cNvPr id="18479" name="Arc 32"/>
              <p:cNvSpPr>
                <a:spLocks noChangeAspect="1"/>
              </p:cNvSpPr>
              <p:nvPr/>
            </p:nvSpPr>
            <p:spPr bwMode="auto">
              <a:xfrm flipH="1" flipV="1">
                <a:off x="2709" y="2869"/>
                <a:ext cx="136" cy="1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ru-RU"/>
              </a:p>
            </p:txBody>
          </p:sp>
          <p:sp>
            <p:nvSpPr>
              <p:cNvPr id="18480" name="Arc 33"/>
              <p:cNvSpPr>
                <a:spLocks noChangeAspect="1"/>
              </p:cNvSpPr>
              <p:nvPr/>
            </p:nvSpPr>
            <p:spPr bwMode="auto">
              <a:xfrm flipH="1">
                <a:off x="2709" y="3005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ru-RU"/>
              </a:p>
            </p:txBody>
          </p:sp>
          <p:sp>
            <p:nvSpPr>
              <p:cNvPr id="18481" name="Arc 34"/>
              <p:cNvSpPr>
                <a:spLocks noChangeAspect="1"/>
              </p:cNvSpPr>
              <p:nvPr/>
            </p:nvSpPr>
            <p:spPr bwMode="auto">
              <a:xfrm flipH="1" flipV="1">
                <a:off x="2709" y="3140"/>
                <a:ext cx="136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endParaRPr lang="ru-RU"/>
              </a:p>
            </p:txBody>
          </p:sp>
        </p:grp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9029" y="6363"/>
              <a:ext cx="11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69" name="Oval 36"/>
            <p:cNvSpPr>
              <a:spLocks noChangeArrowheads="1"/>
            </p:cNvSpPr>
            <p:nvPr/>
          </p:nvSpPr>
          <p:spPr bwMode="auto">
            <a:xfrm>
              <a:off x="6110" y="8322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70" name="Oval 37"/>
            <p:cNvSpPr>
              <a:spLocks noChangeArrowheads="1"/>
            </p:cNvSpPr>
            <p:nvPr/>
          </p:nvSpPr>
          <p:spPr bwMode="auto">
            <a:xfrm>
              <a:off x="6101" y="632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71" name="Rectangle 40"/>
            <p:cNvSpPr>
              <a:spLocks noChangeAspect="1" noChangeArrowheads="1"/>
            </p:cNvSpPr>
            <p:nvPr/>
          </p:nvSpPr>
          <p:spPr bwMode="auto">
            <a:xfrm rot="5400000">
              <a:off x="9831" y="7218"/>
              <a:ext cx="589" cy="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72" name="AutoShape 41"/>
            <p:cNvCxnSpPr>
              <a:cxnSpLocks noChangeShapeType="1"/>
            </p:cNvCxnSpPr>
            <p:nvPr/>
          </p:nvCxnSpPr>
          <p:spPr bwMode="auto">
            <a:xfrm>
              <a:off x="10136" y="6366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42"/>
            <p:cNvCxnSpPr>
              <a:cxnSpLocks noChangeShapeType="1"/>
            </p:cNvCxnSpPr>
            <p:nvPr/>
          </p:nvCxnSpPr>
          <p:spPr bwMode="auto">
            <a:xfrm>
              <a:off x="10142" y="7669"/>
              <a:ext cx="1" cy="6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4" name="Text Box 43"/>
            <p:cNvSpPr txBox="1">
              <a:spLocks noChangeArrowheads="1"/>
            </p:cNvSpPr>
            <p:nvPr/>
          </p:nvSpPr>
          <p:spPr bwMode="auto">
            <a:xfrm>
              <a:off x="10314" y="7170"/>
              <a:ext cx="497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ru-RU" altLang="ru-RU" baseline="-25000">
                  <a:latin typeface="Times New Roman" pitchFamily="18" charset="0"/>
                  <a:cs typeface="Times New Roman" pitchFamily="18" charset="0"/>
                </a:rPr>
                <a:t>СТ</a:t>
              </a:r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75" name="Text Box 45"/>
            <p:cNvSpPr txBox="1">
              <a:spLocks noChangeArrowheads="1"/>
            </p:cNvSpPr>
            <p:nvPr/>
          </p:nvSpPr>
          <p:spPr bwMode="auto">
            <a:xfrm>
              <a:off x="8393" y="7102"/>
              <a:ext cx="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Line 22"/>
          <p:cNvSpPr>
            <a:spLocks noChangeShapeType="1"/>
          </p:cNvSpPr>
          <p:nvPr/>
        </p:nvSpPr>
        <p:spPr bwMode="auto">
          <a:xfrm rot="5400000">
            <a:off x="5727700" y="3595688"/>
            <a:ext cx="684213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rot="5400000">
            <a:off x="6656388" y="3095625"/>
            <a:ext cx="684212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1388" y="2468563"/>
            <a:ext cx="68421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 rot="452901">
            <a:off x="5359400" y="2682875"/>
            <a:ext cx="785813" cy="2281238"/>
          </a:xfrm>
          <a:custGeom>
            <a:avLst/>
            <a:gdLst>
              <a:gd name="connsiteX0" fmla="*/ 394741 w 604604"/>
              <a:gd name="connsiteY0" fmla="*/ 0 h 2053652"/>
              <a:gd name="connsiteX1" fmla="*/ 154899 w 604604"/>
              <a:gd name="connsiteY1" fmla="*/ 254833 h 2053652"/>
              <a:gd name="connsiteX2" fmla="*/ 4997 w 604604"/>
              <a:gd name="connsiteY2" fmla="*/ 899410 h 2053652"/>
              <a:gd name="connsiteX3" fmla="*/ 124918 w 604604"/>
              <a:gd name="connsiteY3" fmla="*/ 1618938 h 2053652"/>
              <a:gd name="connsiteX4" fmla="*/ 604604 w 604604"/>
              <a:gd name="connsiteY4" fmla="*/ 2053652 h 205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604" h="2053652">
                <a:moveTo>
                  <a:pt x="394741" y="0"/>
                </a:moveTo>
                <a:cubicBezTo>
                  <a:pt x="307298" y="52465"/>
                  <a:pt x="219856" y="104931"/>
                  <a:pt x="154899" y="254833"/>
                </a:cubicBezTo>
                <a:cubicBezTo>
                  <a:pt x="89942" y="404735"/>
                  <a:pt x="9994" y="672059"/>
                  <a:pt x="4997" y="899410"/>
                </a:cubicBezTo>
                <a:cubicBezTo>
                  <a:pt x="0" y="1126761"/>
                  <a:pt x="24984" y="1426564"/>
                  <a:pt x="124918" y="1618938"/>
                </a:cubicBezTo>
                <a:cubicBezTo>
                  <a:pt x="224853" y="1811312"/>
                  <a:pt x="604604" y="2053652"/>
                  <a:pt x="604604" y="2053652"/>
                </a:cubicBezTo>
              </a:path>
            </a:pathLst>
          </a:cu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graphicFrame>
        <p:nvGraphicFramePr>
          <p:cNvPr id="34818" name="Object 56"/>
          <p:cNvGraphicFramePr>
            <a:graphicFrameLocks noChangeAspect="1"/>
          </p:cNvGraphicFramePr>
          <p:nvPr/>
        </p:nvGraphicFramePr>
        <p:xfrm>
          <a:off x="4926013" y="36115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6" imgW="431640" imgH="457200" progId="Equation.DSMT4">
                  <p:embed/>
                </p:oleObj>
              </mc:Choice>
              <mc:Fallback>
                <p:oleObj name="Equation" r:id="rId6" imgW="431640" imgH="45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3611563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7"/>
          <p:cNvGraphicFramePr>
            <a:graphicFrameLocks noChangeAspect="1"/>
          </p:cNvGraphicFramePr>
          <p:nvPr/>
        </p:nvGraphicFramePr>
        <p:xfrm>
          <a:off x="2325688" y="1941513"/>
          <a:ext cx="20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8" imgW="203040" imgH="368280" progId="Equation.DSMT4">
                  <p:embed/>
                </p:oleObj>
              </mc:Choice>
              <mc:Fallback>
                <p:oleObj name="Equation" r:id="rId8" imgW="203040" imgH="36828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941513"/>
                        <a:ext cx="203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8"/>
          <p:cNvGraphicFramePr>
            <a:graphicFrameLocks noChangeAspect="1"/>
          </p:cNvGraphicFramePr>
          <p:nvPr/>
        </p:nvGraphicFramePr>
        <p:xfrm>
          <a:off x="6497638" y="282575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0" imgW="444240" imgH="469800" progId="Equation.DSMT4">
                  <p:embed/>
                </p:oleObj>
              </mc:Choice>
              <mc:Fallback>
                <p:oleObj name="Equation" r:id="rId10" imgW="444240" imgH="4698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282575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9"/>
          <p:cNvGraphicFramePr>
            <a:graphicFrameLocks noChangeAspect="1"/>
          </p:cNvGraphicFramePr>
          <p:nvPr/>
        </p:nvGraphicFramePr>
        <p:xfrm>
          <a:off x="5640388" y="3325813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12" imgW="342720" imgH="457200" progId="Equation.DSMT4">
                  <p:embed/>
                </p:oleObj>
              </mc:Choice>
              <mc:Fallback>
                <p:oleObj name="Equation" r:id="rId12" imgW="342720" imgH="457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3325813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0"/>
          <p:cNvGraphicFramePr>
            <a:graphicFrameLocks noChangeAspect="1"/>
          </p:cNvGraphicFramePr>
          <p:nvPr/>
        </p:nvGraphicFramePr>
        <p:xfrm>
          <a:off x="1630363" y="3535363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14" imgW="291960" imgH="380880" progId="Equation.DSMT4">
                  <p:embed/>
                </p:oleObj>
              </mc:Choice>
              <mc:Fallback>
                <p:oleObj name="Equation" r:id="rId14" imgW="291960" imgH="3808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535363"/>
                        <a:ext cx="292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703388" y="2135188"/>
            <a:ext cx="4532312" cy="3111500"/>
            <a:chOff x="1073" y="1185"/>
            <a:chExt cx="2855" cy="1960"/>
          </a:xfrm>
        </p:grpSpPr>
        <p:sp>
          <p:nvSpPr>
            <p:cNvPr id="18450" name="Text Box 61"/>
            <p:cNvSpPr txBox="1">
              <a:spLocks noChangeArrowheads="1"/>
            </p:cNvSpPr>
            <p:nvPr/>
          </p:nvSpPr>
          <p:spPr bwMode="auto">
            <a:xfrm>
              <a:off x="1126" y="118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/>
                <a:t>a</a:t>
              </a:r>
              <a:endParaRPr lang="ru-RU" altLang="ru-RU"/>
            </a:p>
          </p:txBody>
        </p:sp>
        <p:sp>
          <p:nvSpPr>
            <p:cNvPr id="18451" name="Text Box 62"/>
            <p:cNvSpPr txBox="1">
              <a:spLocks noChangeArrowheads="1"/>
            </p:cNvSpPr>
            <p:nvPr/>
          </p:nvSpPr>
          <p:spPr bwMode="auto">
            <a:xfrm>
              <a:off x="2623" y="119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/>
                <a:t>b</a:t>
              </a:r>
              <a:endParaRPr lang="ru-RU" altLang="ru-RU"/>
            </a:p>
          </p:txBody>
        </p:sp>
        <p:sp>
          <p:nvSpPr>
            <p:cNvPr id="18452" name="Text Box 63"/>
            <p:cNvSpPr txBox="1">
              <a:spLocks noChangeArrowheads="1"/>
            </p:cNvSpPr>
            <p:nvPr/>
          </p:nvSpPr>
          <p:spPr bwMode="auto">
            <a:xfrm>
              <a:off x="3816" y="120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/>
                <a:t>c</a:t>
              </a:r>
              <a:endParaRPr lang="ru-RU" altLang="ru-RU"/>
            </a:p>
          </p:txBody>
        </p:sp>
        <p:sp>
          <p:nvSpPr>
            <p:cNvPr id="18453" name="Text Box 64"/>
            <p:cNvSpPr txBox="1">
              <a:spLocks noChangeArrowheads="1"/>
            </p:cNvSpPr>
            <p:nvPr/>
          </p:nvSpPr>
          <p:spPr bwMode="auto">
            <a:xfrm>
              <a:off x="1073" y="287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/>
                <a:t>d</a:t>
              </a:r>
              <a:endParaRPr lang="ru-RU" altLang="ru-RU"/>
            </a:p>
          </p:txBody>
        </p:sp>
        <p:sp>
          <p:nvSpPr>
            <p:cNvPr id="18454" name="Oval 65"/>
            <p:cNvSpPr>
              <a:spLocks noChangeArrowheads="1"/>
            </p:cNvSpPr>
            <p:nvPr/>
          </p:nvSpPr>
          <p:spPr bwMode="auto">
            <a:xfrm>
              <a:off x="2656" y="14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79972" name="Line 68"/>
          <p:cNvSpPr>
            <a:spLocks noChangeShapeType="1"/>
          </p:cNvSpPr>
          <p:nvPr/>
        </p:nvSpPr>
        <p:spPr bwMode="auto">
          <a:xfrm>
            <a:off x="2527300" y="1524000"/>
            <a:ext cx="403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9" name="Text Box 6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3799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F56B8A32-F8CE-46AE-82B9-747ECB3968EF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25</a:t>
            </a:fld>
            <a:endParaRPr lang="ru-RU" altLang="ru-RU" sz="1800"/>
          </a:p>
        </p:txBody>
      </p:sp>
      <p:grpSp>
        <p:nvGrpSpPr>
          <p:cNvPr id="19471" name="Group 67"/>
          <p:cNvGrpSpPr>
            <a:grpSpLocks/>
          </p:cNvGrpSpPr>
          <p:nvPr/>
        </p:nvGrpSpPr>
        <p:grpSpPr bwMode="auto">
          <a:xfrm>
            <a:off x="1612900" y="0"/>
            <a:ext cx="5438775" cy="2825750"/>
            <a:chOff x="856" y="0"/>
            <a:chExt cx="4278" cy="2222"/>
          </a:xfrm>
        </p:grpSpPr>
        <p:grpSp>
          <p:nvGrpSpPr>
            <p:cNvPr id="19478" name="Group 8"/>
            <p:cNvGrpSpPr>
              <a:grpSpLocks/>
            </p:cNvGrpSpPr>
            <p:nvPr/>
          </p:nvGrpSpPr>
          <p:grpSpPr bwMode="auto">
            <a:xfrm>
              <a:off x="856" y="0"/>
              <a:ext cx="4278" cy="2066"/>
              <a:chOff x="5605" y="5691"/>
              <a:chExt cx="5206" cy="2716"/>
            </a:xfrm>
          </p:grpSpPr>
          <p:sp>
            <p:nvSpPr>
              <p:cNvPr id="19489" name="Text Box 9"/>
              <p:cNvSpPr txBox="1">
                <a:spLocks noChangeArrowheads="1"/>
              </p:cNvSpPr>
              <p:nvPr/>
            </p:nvSpPr>
            <p:spPr bwMode="auto">
              <a:xfrm>
                <a:off x="6924" y="5799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0" name="Text Box 10"/>
              <p:cNvSpPr txBox="1">
                <a:spLocks noChangeArrowheads="1"/>
              </p:cNvSpPr>
              <p:nvPr/>
            </p:nvSpPr>
            <p:spPr bwMode="auto">
              <a:xfrm>
                <a:off x="8336" y="5691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ru-RU" i="1" baseline="-2500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1" name="Line 12"/>
              <p:cNvSpPr>
                <a:spLocks noChangeShapeType="1"/>
              </p:cNvSpPr>
              <p:nvPr/>
            </p:nvSpPr>
            <p:spPr bwMode="auto">
              <a:xfrm>
                <a:off x="7358" y="6381"/>
                <a:ext cx="8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9492" name="Group 13"/>
              <p:cNvGrpSpPr>
                <a:grpSpLocks/>
              </p:cNvGrpSpPr>
              <p:nvPr/>
            </p:nvGrpSpPr>
            <p:grpSpPr bwMode="auto">
              <a:xfrm flipH="1">
                <a:off x="9338" y="6918"/>
                <a:ext cx="137" cy="811"/>
                <a:chOff x="2709" y="2464"/>
                <a:chExt cx="136" cy="811"/>
              </a:xfrm>
            </p:grpSpPr>
            <p:sp>
              <p:nvSpPr>
                <p:cNvPr id="19516" name="Arc 14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9517" name="Arc 15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19518" name="Arc 16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9519" name="Arc 17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19520" name="Arc 18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9521" name="Arc 19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</p:grpSp>
          <p:sp>
            <p:nvSpPr>
              <p:cNvPr id="19493" name="Line 20"/>
              <p:cNvSpPr>
                <a:spLocks noChangeShapeType="1"/>
              </p:cNvSpPr>
              <p:nvPr/>
            </p:nvSpPr>
            <p:spPr bwMode="auto">
              <a:xfrm>
                <a:off x="6193" y="6381"/>
                <a:ext cx="8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94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6924" y="6229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95" name="Line 22"/>
              <p:cNvSpPr>
                <a:spLocks noChangeShapeType="1"/>
              </p:cNvSpPr>
              <p:nvPr/>
            </p:nvSpPr>
            <p:spPr bwMode="auto">
              <a:xfrm rot="5400000">
                <a:off x="5438" y="7356"/>
                <a:ext cx="14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96" name="Line 23"/>
              <p:cNvSpPr>
                <a:spLocks noChangeShapeType="1"/>
              </p:cNvSpPr>
              <p:nvPr/>
            </p:nvSpPr>
            <p:spPr bwMode="auto">
              <a:xfrm>
                <a:off x="9338" y="6363"/>
                <a:ext cx="1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97" name="Line 24"/>
              <p:cNvSpPr>
                <a:spLocks noChangeShapeType="1"/>
              </p:cNvSpPr>
              <p:nvPr/>
            </p:nvSpPr>
            <p:spPr bwMode="auto">
              <a:xfrm>
                <a:off x="9338" y="7725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98" name="Line 25"/>
              <p:cNvSpPr>
                <a:spLocks noChangeShapeType="1"/>
              </p:cNvSpPr>
              <p:nvPr/>
            </p:nvSpPr>
            <p:spPr bwMode="auto">
              <a:xfrm>
                <a:off x="6195" y="8361"/>
                <a:ext cx="394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99" name="Text Box 26"/>
              <p:cNvSpPr txBox="1">
                <a:spLocks noChangeArrowheads="1"/>
              </p:cNvSpPr>
              <p:nvPr/>
            </p:nvSpPr>
            <p:spPr bwMode="auto">
              <a:xfrm>
                <a:off x="9493" y="7111"/>
                <a:ext cx="4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altLang="ru-RU" baseline="-25000">
                    <a:latin typeface="Times New Roman" pitchFamily="18" charset="0"/>
                    <a:cs typeface="Times New Roman" pitchFamily="18" charset="0"/>
                  </a:rPr>
                  <a:t>Ф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0" name="Text Box 27"/>
              <p:cNvSpPr txBox="1">
                <a:spLocks noChangeArrowheads="1"/>
              </p:cNvSpPr>
              <p:nvPr/>
            </p:nvSpPr>
            <p:spPr bwMode="auto">
              <a:xfrm>
                <a:off x="5605" y="7102"/>
                <a:ext cx="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501" name="Group 28"/>
              <p:cNvGrpSpPr>
                <a:grpSpLocks/>
              </p:cNvGrpSpPr>
              <p:nvPr/>
            </p:nvGrpSpPr>
            <p:grpSpPr bwMode="auto">
              <a:xfrm rot="16200000" flipH="1">
                <a:off x="8543" y="5895"/>
                <a:ext cx="135" cy="811"/>
                <a:chOff x="2709" y="2464"/>
                <a:chExt cx="136" cy="811"/>
              </a:xfrm>
            </p:grpSpPr>
            <p:sp>
              <p:nvSpPr>
                <p:cNvPr id="19510" name="Arc 29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19511" name="Arc 30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19512" name="Arc 31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19513" name="Arc 32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19514" name="Arc 33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19515" name="Arc 34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</p:grpSp>
          <p:sp>
            <p:nvSpPr>
              <p:cNvPr id="19502" name="Line 35"/>
              <p:cNvSpPr>
                <a:spLocks noChangeShapeType="1"/>
              </p:cNvSpPr>
              <p:nvPr/>
            </p:nvSpPr>
            <p:spPr bwMode="auto">
              <a:xfrm>
                <a:off x="9029" y="6363"/>
                <a:ext cx="1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03" name="Oval 36"/>
              <p:cNvSpPr>
                <a:spLocks noChangeArrowheads="1"/>
              </p:cNvSpPr>
              <p:nvPr/>
            </p:nvSpPr>
            <p:spPr bwMode="auto">
              <a:xfrm>
                <a:off x="6110" y="8322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4" name="Oval 37"/>
              <p:cNvSpPr>
                <a:spLocks noChangeArrowheads="1"/>
              </p:cNvSpPr>
              <p:nvPr/>
            </p:nvSpPr>
            <p:spPr bwMode="auto">
              <a:xfrm>
                <a:off x="6101" y="6321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5" name="Rectangle 40"/>
              <p:cNvSpPr>
                <a:spLocks noChangeAspect="1" noChangeArrowheads="1"/>
              </p:cNvSpPr>
              <p:nvPr/>
            </p:nvSpPr>
            <p:spPr bwMode="auto">
              <a:xfrm rot="5400000">
                <a:off x="9831" y="7218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506" name="AutoShape 41"/>
              <p:cNvCxnSpPr>
                <a:cxnSpLocks noChangeShapeType="1"/>
              </p:cNvCxnSpPr>
              <p:nvPr/>
            </p:nvCxnSpPr>
            <p:spPr bwMode="auto">
              <a:xfrm>
                <a:off x="10136" y="6366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07" name="AutoShape 42"/>
              <p:cNvCxnSpPr>
                <a:cxnSpLocks noChangeShapeType="1"/>
              </p:cNvCxnSpPr>
              <p:nvPr/>
            </p:nvCxnSpPr>
            <p:spPr bwMode="auto">
              <a:xfrm>
                <a:off x="10142" y="7669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08" name="Text Box 43"/>
              <p:cNvSpPr txBox="1">
                <a:spLocks noChangeArrowheads="1"/>
              </p:cNvSpPr>
              <p:nvPr/>
            </p:nvSpPr>
            <p:spPr bwMode="auto">
              <a:xfrm>
                <a:off x="10314" y="7170"/>
                <a:ext cx="497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400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ru-RU" altLang="ru-RU" sz="2400" baseline="-25000">
                    <a:latin typeface="Times New Roman" pitchFamily="18" charset="0"/>
                    <a:cs typeface="Times New Roman" pitchFamily="18" charset="0"/>
                  </a:rPr>
                  <a:t>СТ</a:t>
                </a:r>
                <a:endParaRPr lang="ru-RU" altLang="ru-RU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09" name="Text Box 45"/>
              <p:cNvSpPr txBox="1">
                <a:spLocks noChangeArrowheads="1"/>
              </p:cNvSpPr>
              <p:nvPr/>
            </p:nvSpPr>
            <p:spPr bwMode="auto">
              <a:xfrm>
                <a:off x="8393" y="7102"/>
                <a:ext cx="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rot="5400000">
              <a:off x="3656" y="111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rot="5400000">
              <a:off x="4241" y="800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>
              <a:off x="1441" y="40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Полилиния 48"/>
            <p:cNvSpPr/>
            <p:nvPr/>
          </p:nvSpPr>
          <p:spPr>
            <a:xfrm rot="452901">
              <a:off x="3425" y="541"/>
              <a:ext cx="494" cy="1438"/>
            </a:xfrm>
            <a:custGeom>
              <a:avLst/>
              <a:gdLst>
                <a:gd name="connsiteX0" fmla="*/ 394741 w 604604"/>
                <a:gd name="connsiteY0" fmla="*/ 0 h 2053652"/>
                <a:gd name="connsiteX1" fmla="*/ 154899 w 604604"/>
                <a:gd name="connsiteY1" fmla="*/ 254833 h 2053652"/>
                <a:gd name="connsiteX2" fmla="*/ 4997 w 604604"/>
                <a:gd name="connsiteY2" fmla="*/ 899410 h 2053652"/>
                <a:gd name="connsiteX3" fmla="*/ 124918 w 604604"/>
                <a:gd name="connsiteY3" fmla="*/ 1618938 h 2053652"/>
                <a:gd name="connsiteX4" fmla="*/ 604604 w 604604"/>
                <a:gd name="connsiteY4" fmla="*/ 2053652 h 205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604" h="2053652">
                  <a:moveTo>
                    <a:pt x="394741" y="0"/>
                  </a:moveTo>
                  <a:cubicBezTo>
                    <a:pt x="307298" y="52465"/>
                    <a:pt x="219856" y="104931"/>
                    <a:pt x="154899" y="254833"/>
                  </a:cubicBezTo>
                  <a:cubicBezTo>
                    <a:pt x="89942" y="404735"/>
                    <a:pt x="9994" y="672059"/>
                    <a:pt x="4997" y="899410"/>
                  </a:cubicBezTo>
                  <a:cubicBezTo>
                    <a:pt x="0" y="1126761"/>
                    <a:pt x="24984" y="1426564"/>
                    <a:pt x="124918" y="1618938"/>
                  </a:cubicBezTo>
                  <a:cubicBezTo>
                    <a:pt x="224853" y="1811312"/>
                    <a:pt x="604604" y="2053652"/>
                    <a:pt x="604604" y="2053652"/>
                  </a:cubicBezTo>
                </a:path>
              </a:pathLst>
            </a:cu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/>
            </a:p>
          </p:txBody>
        </p:sp>
        <p:graphicFrame>
          <p:nvGraphicFramePr>
            <p:cNvPr id="34818" name="Object 44"/>
            <p:cNvGraphicFramePr>
              <a:graphicFrameLocks noChangeAspect="1"/>
            </p:cNvGraphicFramePr>
            <p:nvPr/>
          </p:nvGraphicFramePr>
          <p:xfrm>
            <a:off x="3151" y="112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Equation" r:id="rId4" imgW="431640" imgH="457200" progId="Equation.DSMT4">
                    <p:embed/>
                  </p:oleObj>
                </mc:Choice>
                <mc:Fallback>
                  <p:oleObj name="Equation" r:id="rId4" imgW="431640" imgH="45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125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45"/>
            <p:cNvGraphicFramePr>
              <a:graphicFrameLocks noChangeAspect="1"/>
            </p:cNvGraphicFramePr>
            <p:nvPr/>
          </p:nvGraphicFramePr>
          <p:xfrm>
            <a:off x="1513" y="73"/>
            <a:ext cx="1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5" name="Equation" r:id="rId6" imgW="203040" imgH="368280" progId="Equation.DSMT4">
                    <p:embed/>
                  </p:oleObj>
                </mc:Choice>
                <mc:Fallback>
                  <p:oleObj name="Equation" r:id="rId6" imgW="203040" imgH="3682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73"/>
                          <a:ext cx="1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6"/>
            <p:cNvGraphicFramePr>
              <a:graphicFrameLocks noChangeAspect="1"/>
            </p:cNvGraphicFramePr>
            <p:nvPr/>
          </p:nvGraphicFramePr>
          <p:xfrm>
            <a:off x="4141" y="63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Equation" r:id="rId8" imgW="444240" imgH="469800" progId="Equation.DSMT4">
                    <p:embed/>
                  </p:oleObj>
                </mc:Choice>
                <mc:Fallback>
                  <p:oleObj name="Equation" r:id="rId8" imgW="444240" imgH="4698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630"/>
                          <a:ext cx="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47"/>
            <p:cNvGraphicFramePr>
              <a:graphicFrameLocks noChangeAspect="1"/>
            </p:cNvGraphicFramePr>
            <p:nvPr/>
          </p:nvGraphicFramePr>
          <p:xfrm>
            <a:off x="3601" y="945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7" name="Equation" r:id="rId10" imgW="342720" imgH="457200" progId="Equation.DSMT4">
                    <p:embed/>
                  </p:oleObj>
                </mc:Choice>
                <mc:Fallback>
                  <p:oleObj name="Equation" r:id="rId10" imgW="342720" imgH="457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945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48"/>
            <p:cNvGraphicFramePr>
              <a:graphicFrameLocks noChangeAspect="1"/>
            </p:cNvGraphicFramePr>
            <p:nvPr/>
          </p:nvGraphicFramePr>
          <p:xfrm>
            <a:off x="1075" y="107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8" name="Equation" r:id="rId12" imgW="291960" imgH="380880" progId="Equation.DSMT4">
                    <p:embed/>
                  </p:oleObj>
                </mc:Choice>
                <mc:Fallback>
                  <p:oleObj name="Equation" r:id="rId12" imgW="291960" imgH="3808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077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3" name="Group 49"/>
            <p:cNvGrpSpPr>
              <a:grpSpLocks/>
            </p:cNvGrpSpPr>
            <p:nvPr/>
          </p:nvGrpSpPr>
          <p:grpSpPr bwMode="auto">
            <a:xfrm>
              <a:off x="1121" y="195"/>
              <a:ext cx="2882" cy="2027"/>
              <a:chOff x="1073" y="1185"/>
              <a:chExt cx="2882" cy="2027"/>
            </a:xfrm>
          </p:grpSpPr>
          <p:sp>
            <p:nvSpPr>
              <p:cNvPr id="19484" name="Text Box 50"/>
              <p:cNvSpPr txBox="1">
                <a:spLocks noChangeArrowheads="1"/>
              </p:cNvSpPr>
              <p:nvPr/>
            </p:nvSpPr>
            <p:spPr bwMode="auto">
              <a:xfrm>
                <a:off x="1125" y="1185"/>
                <a:ext cx="157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/>
                  <a:t>a</a:t>
                </a:r>
                <a:endParaRPr lang="ru-RU" altLang="ru-RU"/>
              </a:p>
            </p:txBody>
          </p:sp>
          <p:sp>
            <p:nvSpPr>
              <p:cNvPr id="19485" name="Text Box 51"/>
              <p:cNvSpPr txBox="1">
                <a:spLocks noChangeArrowheads="1"/>
              </p:cNvSpPr>
              <p:nvPr/>
            </p:nvSpPr>
            <p:spPr bwMode="auto">
              <a:xfrm>
                <a:off x="2623" y="1194"/>
                <a:ext cx="156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/>
                  <a:t>b</a:t>
                </a:r>
                <a:endParaRPr lang="ru-RU" altLang="ru-RU"/>
              </a:p>
            </p:txBody>
          </p:sp>
          <p:sp>
            <p:nvSpPr>
              <p:cNvPr id="19486" name="Text Box 52"/>
              <p:cNvSpPr txBox="1">
                <a:spLocks noChangeArrowheads="1"/>
              </p:cNvSpPr>
              <p:nvPr/>
            </p:nvSpPr>
            <p:spPr bwMode="auto">
              <a:xfrm>
                <a:off x="3816" y="1202"/>
                <a:ext cx="13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/>
                  <a:t>c</a:t>
                </a:r>
                <a:endParaRPr lang="ru-RU" altLang="ru-RU"/>
              </a:p>
            </p:txBody>
          </p:sp>
          <p:sp>
            <p:nvSpPr>
              <p:cNvPr id="19487" name="Text Box 53"/>
              <p:cNvSpPr txBox="1">
                <a:spLocks noChangeArrowheads="1"/>
              </p:cNvSpPr>
              <p:nvPr/>
            </p:nvSpPr>
            <p:spPr bwMode="auto">
              <a:xfrm>
                <a:off x="1073" y="2876"/>
                <a:ext cx="15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/>
                  <a:t>d</a:t>
                </a:r>
                <a:endParaRPr lang="ru-RU" altLang="ru-RU"/>
              </a:p>
            </p:txBody>
          </p:sp>
          <p:sp>
            <p:nvSpPr>
              <p:cNvPr id="19488" name="Oval 54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sp>
        <p:nvSpPr>
          <p:cNvPr id="19472" name="Text Box 55"/>
          <p:cNvSpPr txBox="1">
            <a:spLocks noChangeArrowheads="1"/>
          </p:cNvSpPr>
          <p:nvPr/>
        </p:nvSpPr>
        <p:spPr bwMode="auto">
          <a:xfrm>
            <a:off x="184150" y="2827338"/>
            <a:ext cx="878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Ток катушки   </a:t>
            </a:r>
            <a:r>
              <a:rPr lang="en-US" altLang="ru-RU"/>
              <a:t> </a:t>
            </a:r>
            <a:r>
              <a:rPr lang="ru-RU" altLang="ru-RU"/>
              <a:t> содержит две составляющие:</a:t>
            </a:r>
          </a:p>
        </p:txBody>
      </p:sp>
      <p:sp>
        <p:nvSpPr>
          <p:cNvPr id="384056" name="Text Box 56"/>
          <p:cNvSpPr txBox="1">
            <a:spLocks noChangeArrowheads="1"/>
          </p:cNvSpPr>
          <p:nvPr/>
        </p:nvSpPr>
        <p:spPr bwMode="auto">
          <a:xfrm>
            <a:off x="185738" y="3425825"/>
            <a:ext cx="878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– </a:t>
            </a:r>
            <a:r>
              <a:rPr lang="ru-RU" altLang="ru-RU" b="1">
                <a:solidFill>
                  <a:srgbClr val="0000FF"/>
                </a:solidFill>
              </a:rPr>
              <a:t>намагничивающую</a:t>
            </a:r>
            <a:r>
              <a:rPr lang="ru-RU" altLang="ru-RU"/>
              <a:t>     , отстающую от        на      ;</a:t>
            </a:r>
          </a:p>
        </p:txBody>
      </p:sp>
      <p:sp>
        <p:nvSpPr>
          <p:cNvPr id="384057" name="Text Box 57"/>
          <p:cNvSpPr txBox="1">
            <a:spLocks noChangeArrowheads="1"/>
          </p:cNvSpPr>
          <p:nvPr/>
        </p:nvSpPr>
        <p:spPr bwMode="auto">
          <a:xfrm>
            <a:off x="187325" y="4075113"/>
            <a:ext cx="87820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/>
              <a:t>–      , соответствующую </a:t>
            </a:r>
            <a:r>
              <a:rPr lang="ru-RU" altLang="ru-RU" b="1">
                <a:solidFill>
                  <a:srgbClr val="FF0000"/>
                </a:solidFill>
              </a:rPr>
              <a:t>потерям в стали</a:t>
            </a:r>
            <a:r>
              <a:rPr lang="ru-RU" altLang="ru-RU">
                <a:solidFill>
                  <a:srgbClr val="FF0000"/>
                </a:solidFill>
              </a:rPr>
              <a:t> </a:t>
            </a:r>
            <a:r>
              <a:rPr lang="ru-RU" altLang="ru-RU"/>
              <a:t>и </a:t>
            </a:r>
            <a:br>
              <a:rPr lang="ru-RU" altLang="ru-RU"/>
            </a:br>
            <a:r>
              <a:rPr lang="ru-RU" altLang="ru-RU"/>
              <a:t>   совпадающую по фазе с       .</a:t>
            </a:r>
          </a:p>
        </p:txBody>
      </p:sp>
      <p:graphicFrame>
        <p:nvGraphicFramePr>
          <p:cNvPr id="19458" name="Object 58"/>
          <p:cNvGraphicFramePr>
            <a:graphicFrameLocks noChangeAspect="1"/>
          </p:cNvGraphicFramePr>
          <p:nvPr/>
        </p:nvGraphicFramePr>
        <p:xfrm>
          <a:off x="2441575" y="2827338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4" imgW="228600" imgH="419040" progId="Equation.DSMT4">
                  <p:embed/>
                </p:oleObj>
              </mc:Choice>
              <mc:Fallback>
                <p:oleObj name="Equation" r:id="rId14" imgW="228600" imgH="4190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2827338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59" name="Object 59"/>
          <p:cNvGraphicFramePr>
            <a:graphicFrameLocks noChangeAspect="1"/>
          </p:cNvGraphicFramePr>
          <p:nvPr/>
        </p:nvGraphicFramePr>
        <p:xfrm>
          <a:off x="4062413" y="3419475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16" imgW="444240" imgH="533160" progId="Equation.DSMT4">
                  <p:embed/>
                </p:oleObj>
              </mc:Choice>
              <mc:Fallback>
                <p:oleObj name="Equation" r:id="rId16" imgW="444240" imgH="53316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3419475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60" name="Object 60"/>
          <p:cNvGraphicFramePr>
            <a:graphicFrameLocks noChangeAspect="1"/>
          </p:cNvGraphicFramePr>
          <p:nvPr/>
        </p:nvGraphicFramePr>
        <p:xfrm>
          <a:off x="7169150" y="3433763"/>
          <a:ext cx="55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18" imgW="558720" imgH="533160" progId="Equation.DSMT4">
                  <p:embed/>
                </p:oleObj>
              </mc:Choice>
              <mc:Fallback>
                <p:oleObj name="Equation" r:id="rId18" imgW="558720" imgH="53316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3433763"/>
                        <a:ext cx="55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61" name="Object 61"/>
          <p:cNvGraphicFramePr>
            <a:graphicFrameLocks noChangeAspect="1"/>
          </p:cNvGraphicFramePr>
          <p:nvPr/>
        </p:nvGraphicFramePr>
        <p:xfrm>
          <a:off x="8377238" y="3238500"/>
          <a:ext cx="35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20" imgW="355320" imgH="952200" progId="Equation.DSMT4">
                  <p:embed/>
                </p:oleObj>
              </mc:Choice>
              <mc:Fallback>
                <p:oleObj name="Equation" r:id="rId20" imgW="355320" imgH="952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238" y="3238500"/>
                        <a:ext cx="35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62" name="Object 62"/>
          <p:cNvGraphicFramePr>
            <a:graphicFrameLocks noChangeAspect="1"/>
          </p:cNvGraphicFramePr>
          <p:nvPr/>
        </p:nvGraphicFramePr>
        <p:xfrm>
          <a:off x="615950" y="4157663"/>
          <a:ext cx="48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22" imgW="482400" imgH="533160" progId="Equation.DSMT4">
                  <p:embed/>
                </p:oleObj>
              </mc:Choice>
              <mc:Fallback>
                <p:oleObj name="Equation" r:id="rId22" imgW="482400" imgH="53316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157663"/>
                        <a:ext cx="48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63" name="Object 63"/>
          <p:cNvGraphicFramePr>
            <a:graphicFrameLocks noChangeAspect="1"/>
          </p:cNvGraphicFramePr>
          <p:nvPr/>
        </p:nvGraphicFramePr>
        <p:xfrm>
          <a:off x="4795838" y="4743450"/>
          <a:ext cx="55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24" imgW="558720" imgH="533160" progId="Equation.DSMT4">
                  <p:embed/>
                </p:oleObj>
              </mc:Choice>
              <mc:Fallback>
                <p:oleObj name="Equation" r:id="rId24" imgW="558720" imgH="53316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743450"/>
                        <a:ext cx="55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64" name="Line 64"/>
          <p:cNvSpPr>
            <a:spLocks noChangeShapeType="1"/>
          </p:cNvSpPr>
          <p:nvPr/>
        </p:nvSpPr>
        <p:spPr bwMode="auto">
          <a:xfrm>
            <a:off x="4749800" y="4178300"/>
            <a:ext cx="403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4065" name="Line 65"/>
          <p:cNvSpPr>
            <a:spLocks noChangeShapeType="1"/>
          </p:cNvSpPr>
          <p:nvPr/>
        </p:nvSpPr>
        <p:spPr bwMode="auto">
          <a:xfrm>
            <a:off x="609600" y="5321300"/>
            <a:ext cx="467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384066" name="Object 66"/>
          <p:cNvGraphicFramePr>
            <a:graphicFrameLocks noChangeAspect="1"/>
          </p:cNvGraphicFramePr>
          <p:nvPr/>
        </p:nvGraphicFramePr>
        <p:xfrm>
          <a:off x="3551238" y="5543550"/>
          <a:ext cx="2171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25" imgW="2171520" imgH="596880" progId="Equation.DSMT4">
                  <p:embed/>
                </p:oleObj>
              </mc:Choice>
              <mc:Fallback>
                <p:oleObj name="Equation" r:id="rId25" imgW="2171520" imgH="5968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5543550"/>
                        <a:ext cx="2171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68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56" grpId="0"/>
      <p:bldP spid="384057" grpId="0"/>
      <p:bldP spid="384064" grpId="0" animBg="1"/>
      <p:bldP spid="3840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1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A24BDAD-769C-4C4F-9139-B62C2AE877D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26</a:t>
            </a:fld>
            <a:endParaRPr lang="ru-RU" altLang="ru-RU" sz="1800"/>
          </a:p>
        </p:txBody>
      </p:sp>
      <p:grpSp>
        <p:nvGrpSpPr>
          <p:cNvPr id="20502" name="Group 4"/>
          <p:cNvGrpSpPr>
            <a:grpSpLocks/>
          </p:cNvGrpSpPr>
          <p:nvPr/>
        </p:nvGrpSpPr>
        <p:grpSpPr bwMode="auto">
          <a:xfrm>
            <a:off x="0" y="-12700"/>
            <a:ext cx="4876800" cy="2554288"/>
            <a:chOff x="856" y="0"/>
            <a:chExt cx="4278" cy="2240"/>
          </a:xfrm>
        </p:grpSpPr>
        <p:grpSp>
          <p:nvGrpSpPr>
            <p:cNvPr id="20506" name="Group 8"/>
            <p:cNvGrpSpPr>
              <a:grpSpLocks/>
            </p:cNvGrpSpPr>
            <p:nvPr/>
          </p:nvGrpSpPr>
          <p:grpSpPr bwMode="auto">
            <a:xfrm>
              <a:off x="856" y="0"/>
              <a:ext cx="4278" cy="2066"/>
              <a:chOff x="5605" y="5691"/>
              <a:chExt cx="5206" cy="2716"/>
            </a:xfrm>
          </p:grpSpPr>
          <p:sp>
            <p:nvSpPr>
              <p:cNvPr id="20517" name="Text Box 9"/>
              <p:cNvSpPr txBox="1">
                <a:spLocks noChangeArrowheads="1"/>
              </p:cNvSpPr>
              <p:nvPr/>
            </p:nvSpPr>
            <p:spPr bwMode="auto">
              <a:xfrm>
                <a:off x="6924" y="5799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18" name="Text Box 10"/>
              <p:cNvSpPr txBox="1">
                <a:spLocks noChangeArrowheads="1"/>
              </p:cNvSpPr>
              <p:nvPr/>
            </p:nvSpPr>
            <p:spPr bwMode="auto">
              <a:xfrm>
                <a:off x="8336" y="5691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ru-RU" i="1" baseline="-2500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19" name="Line 12"/>
              <p:cNvSpPr>
                <a:spLocks noChangeShapeType="1"/>
              </p:cNvSpPr>
              <p:nvPr/>
            </p:nvSpPr>
            <p:spPr bwMode="auto">
              <a:xfrm>
                <a:off x="7358" y="6381"/>
                <a:ext cx="8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0520" name="Group 13"/>
              <p:cNvGrpSpPr>
                <a:grpSpLocks/>
              </p:cNvGrpSpPr>
              <p:nvPr/>
            </p:nvGrpSpPr>
            <p:grpSpPr bwMode="auto">
              <a:xfrm flipH="1">
                <a:off x="9338" y="6918"/>
                <a:ext cx="137" cy="811"/>
                <a:chOff x="2709" y="2464"/>
                <a:chExt cx="136" cy="811"/>
              </a:xfrm>
            </p:grpSpPr>
            <p:sp>
              <p:nvSpPr>
                <p:cNvPr id="20544" name="Arc 14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45" name="Arc 15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0546" name="Arc 16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47" name="Arc 17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0548" name="Arc 18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0549" name="Arc 19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</p:grpSp>
          <p:sp>
            <p:nvSpPr>
              <p:cNvPr id="20521" name="Line 20"/>
              <p:cNvSpPr>
                <a:spLocks noChangeShapeType="1"/>
              </p:cNvSpPr>
              <p:nvPr/>
            </p:nvSpPr>
            <p:spPr bwMode="auto">
              <a:xfrm>
                <a:off x="6193" y="6381"/>
                <a:ext cx="8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2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6924" y="6229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23" name="Line 22"/>
              <p:cNvSpPr>
                <a:spLocks noChangeShapeType="1"/>
              </p:cNvSpPr>
              <p:nvPr/>
            </p:nvSpPr>
            <p:spPr bwMode="auto">
              <a:xfrm rot="5400000">
                <a:off x="5438" y="7356"/>
                <a:ext cx="14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4" name="Line 23"/>
              <p:cNvSpPr>
                <a:spLocks noChangeShapeType="1"/>
              </p:cNvSpPr>
              <p:nvPr/>
            </p:nvSpPr>
            <p:spPr bwMode="auto">
              <a:xfrm>
                <a:off x="9338" y="6363"/>
                <a:ext cx="1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5" name="Line 24"/>
              <p:cNvSpPr>
                <a:spLocks noChangeShapeType="1"/>
              </p:cNvSpPr>
              <p:nvPr/>
            </p:nvSpPr>
            <p:spPr bwMode="auto">
              <a:xfrm>
                <a:off x="9338" y="7725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6" name="Line 25"/>
              <p:cNvSpPr>
                <a:spLocks noChangeShapeType="1"/>
              </p:cNvSpPr>
              <p:nvPr/>
            </p:nvSpPr>
            <p:spPr bwMode="auto">
              <a:xfrm>
                <a:off x="6195" y="8361"/>
                <a:ext cx="394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27" name="Text Box 26"/>
              <p:cNvSpPr txBox="1">
                <a:spLocks noChangeArrowheads="1"/>
              </p:cNvSpPr>
              <p:nvPr/>
            </p:nvSpPr>
            <p:spPr bwMode="auto">
              <a:xfrm>
                <a:off x="9493" y="7111"/>
                <a:ext cx="4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altLang="ru-RU" baseline="-25000">
                    <a:latin typeface="Times New Roman" pitchFamily="18" charset="0"/>
                    <a:cs typeface="Times New Roman" pitchFamily="18" charset="0"/>
                  </a:rPr>
                  <a:t>Ф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28" name="Text Box 27"/>
              <p:cNvSpPr txBox="1">
                <a:spLocks noChangeArrowheads="1"/>
              </p:cNvSpPr>
              <p:nvPr/>
            </p:nvSpPr>
            <p:spPr bwMode="auto">
              <a:xfrm>
                <a:off x="5605" y="7102"/>
                <a:ext cx="1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529" name="Group 28"/>
              <p:cNvGrpSpPr>
                <a:grpSpLocks/>
              </p:cNvGrpSpPr>
              <p:nvPr/>
            </p:nvGrpSpPr>
            <p:grpSpPr bwMode="auto">
              <a:xfrm rot="16200000" flipH="1">
                <a:off x="8543" y="5895"/>
                <a:ext cx="135" cy="811"/>
                <a:chOff x="2709" y="2464"/>
                <a:chExt cx="136" cy="811"/>
              </a:xfrm>
            </p:grpSpPr>
            <p:sp>
              <p:nvSpPr>
                <p:cNvPr id="20538" name="Arc 29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0539" name="Arc 30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0540" name="Arc 31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0541" name="Arc 32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0542" name="Arc 33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0543" name="Arc 34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</p:grpSp>
          <p:sp>
            <p:nvSpPr>
              <p:cNvPr id="20530" name="Line 35"/>
              <p:cNvSpPr>
                <a:spLocks noChangeShapeType="1"/>
              </p:cNvSpPr>
              <p:nvPr/>
            </p:nvSpPr>
            <p:spPr bwMode="auto">
              <a:xfrm>
                <a:off x="9029" y="6363"/>
                <a:ext cx="1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31" name="Oval 36"/>
              <p:cNvSpPr>
                <a:spLocks noChangeArrowheads="1"/>
              </p:cNvSpPr>
              <p:nvPr/>
            </p:nvSpPr>
            <p:spPr bwMode="auto">
              <a:xfrm>
                <a:off x="6110" y="8322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32" name="Oval 37"/>
              <p:cNvSpPr>
                <a:spLocks noChangeArrowheads="1"/>
              </p:cNvSpPr>
              <p:nvPr/>
            </p:nvSpPr>
            <p:spPr bwMode="auto">
              <a:xfrm>
                <a:off x="6101" y="6321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33" name="Rectangle 40"/>
              <p:cNvSpPr>
                <a:spLocks noChangeAspect="1" noChangeArrowheads="1"/>
              </p:cNvSpPr>
              <p:nvPr/>
            </p:nvSpPr>
            <p:spPr bwMode="auto">
              <a:xfrm rot="5400000">
                <a:off x="9831" y="7218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534" name="AutoShape 41"/>
              <p:cNvCxnSpPr>
                <a:cxnSpLocks noChangeShapeType="1"/>
              </p:cNvCxnSpPr>
              <p:nvPr/>
            </p:nvCxnSpPr>
            <p:spPr bwMode="auto">
              <a:xfrm>
                <a:off x="10136" y="6366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35" name="AutoShape 42"/>
              <p:cNvCxnSpPr>
                <a:cxnSpLocks noChangeShapeType="1"/>
              </p:cNvCxnSpPr>
              <p:nvPr/>
            </p:nvCxnSpPr>
            <p:spPr bwMode="auto">
              <a:xfrm>
                <a:off x="10142" y="7669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36" name="Text Box 43"/>
              <p:cNvSpPr txBox="1">
                <a:spLocks noChangeArrowheads="1"/>
              </p:cNvSpPr>
              <p:nvPr/>
            </p:nvSpPr>
            <p:spPr bwMode="auto">
              <a:xfrm>
                <a:off x="10314" y="7170"/>
                <a:ext cx="497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400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ru-RU" altLang="ru-RU" sz="2400" baseline="-25000">
                    <a:latin typeface="Times New Roman" pitchFamily="18" charset="0"/>
                    <a:cs typeface="Times New Roman" pitchFamily="18" charset="0"/>
                  </a:rPr>
                  <a:t>СТ</a:t>
                </a:r>
                <a:endParaRPr lang="ru-RU" altLang="ru-RU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37" name="Text Box 45"/>
              <p:cNvSpPr txBox="1">
                <a:spLocks noChangeArrowheads="1"/>
              </p:cNvSpPr>
              <p:nvPr/>
            </p:nvSpPr>
            <p:spPr bwMode="auto">
              <a:xfrm>
                <a:off x="8393" y="7102"/>
                <a:ext cx="1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 rot="5400000">
              <a:off x="3656" y="111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8" name="Line 22"/>
            <p:cNvSpPr>
              <a:spLocks noChangeShapeType="1"/>
            </p:cNvSpPr>
            <p:nvPr/>
          </p:nvSpPr>
          <p:spPr bwMode="auto">
            <a:xfrm rot="5400000">
              <a:off x="4241" y="800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9" name="Line 22"/>
            <p:cNvSpPr>
              <a:spLocks noChangeShapeType="1"/>
            </p:cNvSpPr>
            <p:nvPr/>
          </p:nvSpPr>
          <p:spPr bwMode="auto">
            <a:xfrm>
              <a:off x="1441" y="40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Полилиния 48"/>
            <p:cNvSpPr/>
            <p:nvPr/>
          </p:nvSpPr>
          <p:spPr>
            <a:xfrm rot="452901">
              <a:off x="3424" y="540"/>
              <a:ext cx="496" cy="1437"/>
            </a:xfrm>
            <a:custGeom>
              <a:avLst/>
              <a:gdLst>
                <a:gd name="connsiteX0" fmla="*/ 394741 w 604604"/>
                <a:gd name="connsiteY0" fmla="*/ 0 h 2053652"/>
                <a:gd name="connsiteX1" fmla="*/ 154899 w 604604"/>
                <a:gd name="connsiteY1" fmla="*/ 254833 h 2053652"/>
                <a:gd name="connsiteX2" fmla="*/ 4997 w 604604"/>
                <a:gd name="connsiteY2" fmla="*/ 899410 h 2053652"/>
                <a:gd name="connsiteX3" fmla="*/ 124918 w 604604"/>
                <a:gd name="connsiteY3" fmla="*/ 1618938 h 2053652"/>
                <a:gd name="connsiteX4" fmla="*/ 604604 w 604604"/>
                <a:gd name="connsiteY4" fmla="*/ 2053652 h 205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604" h="2053652">
                  <a:moveTo>
                    <a:pt x="394741" y="0"/>
                  </a:moveTo>
                  <a:cubicBezTo>
                    <a:pt x="307298" y="52465"/>
                    <a:pt x="219856" y="104931"/>
                    <a:pt x="154899" y="254833"/>
                  </a:cubicBezTo>
                  <a:cubicBezTo>
                    <a:pt x="89942" y="404735"/>
                    <a:pt x="9994" y="672059"/>
                    <a:pt x="4997" y="899410"/>
                  </a:cubicBezTo>
                  <a:cubicBezTo>
                    <a:pt x="0" y="1126761"/>
                    <a:pt x="24984" y="1426564"/>
                    <a:pt x="124918" y="1618938"/>
                  </a:cubicBezTo>
                  <a:cubicBezTo>
                    <a:pt x="224853" y="1811312"/>
                    <a:pt x="604604" y="2053652"/>
                    <a:pt x="604604" y="2053652"/>
                  </a:cubicBezTo>
                </a:path>
              </a:pathLst>
            </a:cu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/>
            </a:p>
          </p:txBody>
        </p:sp>
        <p:graphicFrame>
          <p:nvGraphicFramePr>
            <p:cNvPr id="34818" name="Object 43"/>
            <p:cNvGraphicFramePr>
              <a:graphicFrameLocks noChangeAspect="1"/>
            </p:cNvGraphicFramePr>
            <p:nvPr/>
          </p:nvGraphicFramePr>
          <p:xfrm>
            <a:off x="3151" y="112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9" name="Equation" r:id="rId4" imgW="431640" imgH="457200" progId="Equation.DSMT4">
                    <p:embed/>
                  </p:oleObj>
                </mc:Choice>
                <mc:Fallback>
                  <p:oleObj name="Equation" r:id="rId4" imgW="431640" imgH="45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125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44"/>
            <p:cNvGraphicFramePr>
              <a:graphicFrameLocks noChangeAspect="1"/>
            </p:cNvGraphicFramePr>
            <p:nvPr/>
          </p:nvGraphicFramePr>
          <p:xfrm>
            <a:off x="1513" y="73"/>
            <a:ext cx="1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name="Equation" r:id="rId6" imgW="203040" imgH="368280" progId="Equation.DSMT4">
                    <p:embed/>
                  </p:oleObj>
                </mc:Choice>
                <mc:Fallback>
                  <p:oleObj name="Equation" r:id="rId6" imgW="203040" imgH="3682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73"/>
                          <a:ext cx="1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5"/>
            <p:cNvGraphicFramePr>
              <a:graphicFrameLocks noChangeAspect="1"/>
            </p:cNvGraphicFramePr>
            <p:nvPr/>
          </p:nvGraphicFramePr>
          <p:xfrm>
            <a:off x="4141" y="63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name="Equation" r:id="rId8" imgW="444240" imgH="469800" progId="Equation.DSMT4">
                    <p:embed/>
                  </p:oleObj>
                </mc:Choice>
                <mc:Fallback>
                  <p:oleObj name="Equation" r:id="rId8" imgW="444240" imgH="4698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630"/>
                          <a:ext cx="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46"/>
            <p:cNvGraphicFramePr>
              <a:graphicFrameLocks noChangeAspect="1"/>
            </p:cNvGraphicFramePr>
            <p:nvPr/>
          </p:nvGraphicFramePr>
          <p:xfrm>
            <a:off x="3601" y="945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Equation" r:id="rId10" imgW="342720" imgH="457200" progId="Equation.DSMT4">
                    <p:embed/>
                  </p:oleObj>
                </mc:Choice>
                <mc:Fallback>
                  <p:oleObj name="Equation" r:id="rId10" imgW="342720" imgH="457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945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47"/>
            <p:cNvGraphicFramePr>
              <a:graphicFrameLocks noChangeAspect="1"/>
            </p:cNvGraphicFramePr>
            <p:nvPr/>
          </p:nvGraphicFramePr>
          <p:xfrm>
            <a:off x="1075" y="107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Equation" r:id="rId12" imgW="291960" imgH="380880" progId="Equation.DSMT4">
                    <p:embed/>
                  </p:oleObj>
                </mc:Choice>
                <mc:Fallback>
                  <p:oleObj name="Equation" r:id="rId12" imgW="291960" imgH="38088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077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11" name="Group 48"/>
            <p:cNvGrpSpPr>
              <a:grpSpLocks/>
            </p:cNvGrpSpPr>
            <p:nvPr/>
          </p:nvGrpSpPr>
          <p:grpSpPr bwMode="auto">
            <a:xfrm>
              <a:off x="1121" y="282"/>
              <a:ext cx="2855" cy="1958"/>
              <a:chOff x="1073" y="1272"/>
              <a:chExt cx="2855" cy="1958"/>
            </a:xfrm>
          </p:grpSpPr>
          <p:sp>
            <p:nvSpPr>
              <p:cNvPr id="20512" name="Text Box 49"/>
              <p:cNvSpPr txBox="1">
                <a:spLocks noChangeArrowheads="1"/>
              </p:cNvSpPr>
              <p:nvPr/>
            </p:nvSpPr>
            <p:spPr bwMode="auto">
              <a:xfrm>
                <a:off x="1125" y="1272"/>
                <a:ext cx="12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a</a:t>
                </a:r>
                <a:endParaRPr lang="ru-RU" altLang="ru-RU" sz="2000"/>
              </a:p>
            </p:txBody>
          </p:sp>
          <p:sp>
            <p:nvSpPr>
              <p:cNvPr id="20513" name="Text Box 50"/>
              <p:cNvSpPr txBox="1">
                <a:spLocks noChangeArrowheads="1"/>
              </p:cNvSpPr>
              <p:nvPr/>
            </p:nvSpPr>
            <p:spPr bwMode="auto">
              <a:xfrm>
                <a:off x="2623" y="1280"/>
                <a:ext cx="124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b</a:t>
                </a:r>
                <a:endParaRPr lang="ru-RU" altLang="ru-RU" sz="2000"/>
              </a:p>
            </p:txBody>
          </p:sp>
          <p:sp>
            <p:nvSpPr>
              <p:cNvPr id="20514" name="Text Box 51"/>
              <p:cNvSpPr txBox="1">
                <a:spLocks noChangeArrowheads="1"/>
              </p:cNvSpPr>
              <p:nvPr/>
            </p:nvSpPr>
            <p:spPr bwMode="auto">
              <a:xfrm>
                <a:off x="3817" y="1287"/>
                <a:ext cx="11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c</a:t>
                </a:r>
                <a:endParaRPr lang="ru-RU" altLang="ru-RU" sz="2000"/>
              </a:p>
            </p:txBody>
          </p:sp>
          <p:sp>
            <p:nvSpPr>
              <p:cNvPr id="20515" name="Text Box 52"/>
              <p:cNvSpPr txBox="1">
                <a:spLocks noChangeArrowheads="1"/>
              </p:cNvSpPr>
              <p:nvPr/>
            </p:nvSpPr>
            <p:spPr bwMode="auto">
              <a:xfrm>
                <a:off x="1073" y="2963"/>
                <a:ext cx="124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d</a:t>
                </a:r>
                <a:endParaRPr lang="ru-RU" altLang="ru-RU" sz="2000"/>
              </a:p>
            </p:txBody>
          </p:sp>
          <p:sp>
            <p:nvSpPr>
              <p:cNvPr id="20516" name="Oval 53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sp>
        <p:nvSpPr>
          <p:cNvPr id="20503" name="Text Box 54"/>
          <p:cNvSpPr txBox="1">
            <a:spLocks noChangeArrowheads="1"/>
          </p:cNvSpPr>
          <p:nvPr/>
        </p:nvSpPr>
        <p:spPr bwMode="auto">
          <a:xfrm>
            <a:off x="5378450" y="350838"/>
            <a:ext cx="287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Допустим</a:t>
            </a:r>
          </a:p>
        </p:txBody>
      </p:sp>
      <p:graphicFrame>
        <p:nvGraphicFramePr>
          <p:cNvPr id="20482" name="Object 66"/>
          <p:cNvGraphicFramePr>
            <a:graphicFrameLocks noChangeAspect="1"/>
          </p:cNvGraphicFramePr>
          <p:nvPr/>
        </p:nvGraphicFramePr>
        <p:xfrm>
          <a:off x="5521325" y="1055688"/>
          <a:ext cx="262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14" imgW="2628720" imgH="533160" progId="Equation.DSMT4">
                  <p:embed/>
                </p:oleObj>
              </mc:Choice>
              <mc:Fallback>
                <p:oleObj name="Equation" r:id="rId14" imgW="2628720" imgH="5331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1055688"/>
                        <a:ext cx="262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64" name="Object 68"/>
          <p:cNvGraphicFramePr>
            <a:graphicFrameLocks noChangeAspect="1"/>
          </p:cNvGraphicFramePr>
          <p:nvPr/>
        </p:nvGraphicFramePr>
        <p:xfrm>
          <a:off x="2416175" y="2033588"/>
          <a:ext cx="294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16" imgW="2946240" imgH="1066680" progId="Equation.DSMT4">
                  <p:embed/>
                </p:oleObj>
              </mc:Choice>
              <mc:Fallback>
                <p:oleObj name="Equation" r:id="rId16" imgW="2946240" imgH="10666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2033588"/>
                        <a:ext cx="2946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65" name="Object 69"/>
          <p:cNvGraphicFramePr>
            <a:graphicFrameLocks noChangeAspect="1"/>
          </p:cNvGraphicFramePr>
          <p:nvPr/>
        </p:nvGraphicFramePr>
        <p:xfrm>
          <a:off x="285750" y="3165475"/>
          <a:ext cx="288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18" imgW="2882880" imgH="482400" progId="Equation.DSMT4">
                  <p:embed/>
                </p:oleObj>
              </mc:Choice>
              <mc:Fallback>
                <p:oleObj name="Equation" r:id="rId18" imgW="2882880" imgH="4824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165475"/>
                        <a:ext cx="288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66" name="Object 70"/>
          <p:cNvGraphicFramePr>
            <a:graphicFrameLocks noChangeAspect="1"/>
          </p:cNvGraphicFramePr>
          <p:nvPr/>
        </p:nvGraphicFramePr>
        <p:xfrm>
          <a:off x="1085850" y="3694113"/>
          <a:ext cx="3314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20" imgW="3314520" imgH="1130040" progId="Equation.DSMT4">
                  <p:embed/>
                </p:oleObj>
              </mc:Choice>
              <mc:Fallback>
                <p:oleObj name="Equation" r:id="rId20" imgW="3314520" imgH="11300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694113"/>
                        <a:ext cx="3314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67" name="Object 71"/>
          <p:cNvGraphicFramePr>
            <a:graphicFrameLocks noChangeAspect="1"/>
          </p:cNvGraphicFramePr>
          <p:nvPr/>
        </p:nvGraphicFramePr>
        <p:xfrm>
          <a:off x="4827588" y="3981450"/>
          <a:ext cx="314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22" imgW="3149280" imgH="533160" progId="Equation.DSMT4">
                  <p:embed/>
                </p:oleObj>
              </mc:Choice>
              <mc:Fallback>
                <p:oleObj name="Equation" r:id="rId22" imgW="3149280" imgH="53316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3981450"/>
                        <a:ext cx="314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68" name="Text Box 72"/>
          <p:cNvSpPr txBox="1">
            <a:spLocks noChangeArrowheads="1"/>
          </p:cNvSpPr>
          <p:nvPr/>
        </p:nvSpPr>
        <p:spPr bwMode="auto">
          <a:xfrm>
            <a:off x="0" y="4949825"/>
            <a:ext cx="167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Поэтому</a:t>
            </a:r>
          </a:p>
        </p:txBody>
      </p:sp>
      <p:graphicFrame>
        <p:nvGraphicFramePr>
          <p:cNvPr id="388169" name="Object 73"/>
          <p:cNvGraphicFramePr>
            <a:graphicFrameLocks noChangeAspect="1"/>
          </p:cNvGraphicFramePr>
          <p:nvPr/>
        </p:nvGraphicFramePr>
        <p:xfrm>
          <a:off x="1614488" y="4895850"/>
          <a:ext cx="236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24" imgW="2361960" imgH="583920" progId="Equation.DSMT4">
                  <p:embed/>
                </p:oleObj>
              </mc:Choice>
              <mc:Fallback>
                <p:oleObj name="Equation" r:id="rId24" imgW="2361960" imgH="58392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895850"/>
                        <a:ext cx="2362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0" name="Object 74"/>
          <p:cNvGraphicFramePr>
            <a:graphicFrameLocks noChangeAspect="1"/>
          </p:cNvGraphicFramePr>
          <p:nvPr/>
        </p:nvGraphicFramePr>
        <p:xfrm>
          <a:off x="4035425" y="4922838"/>
          <a:ext cx="245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26" imgW="2450880" imgH="583920" progId="Equation.DSMT4">
                  <p:embed/>
                </p:oleObj>
              </mc:Choice>
              <mc:Fallback>
                <p:oleObj name="Equation" r:id="rId26" imgW="2450880" imgH="58392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4922838"/>
                        <a:ext cx="2451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1" name="Object 75"/>
          <p:cNvGraphicFramePr>
            <a:graphicFrameLocks noChangeAspect="1"/>
          </p:cNvGraphicFramePr>
          <p:nvPr/>
        </p:nvGraphicFramePr>
        <p:xfrm>
          <a:off x="6557963" y="4937125"/>
          <a:ext cx="259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28" imgW="2590560" imgH="583920" progId="Equation.DSMT4">
                  <p:embed/>
                </p:oleObj>
              </mc:Choice>
              <mc:Fallback>
                <p:oleObj name="Equation" r:id="rId28" imgW="2590560" imgH="58392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937125"/>
                        <a:ext cx="2590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2" name="Object 76"/>
          <p:cNvGraphicFramePr>
            <a:graphicFrameLocks noChangeAspect="1"/>
          </p:cNvGraphicFramePr>
          <p:nvPr/>
        </p:nvGraphicFramePr>
        <p:xfrm>
          <a:off x="227013" y="5788025"/>
          <a:ext cx="163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30" imgW="1638000" imgH="482400" progId="Equation.DSMT4">
                  <p:embed/>
                </p:oleObj>
              </mc:Choice>
              <mc:Fallback>
                <p:oleObj name="Equation" r:id="rId30" imgW="1638000" imgH="4824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788025"/>
                        <a:ext cx="163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3" name="Object 77"/>
          <p:cNvGraphicFramePr>
            <a:graphicFrameLocks noChangeAspect="1"/>
          </p:cNvGraphicFramePr>
          <p:nvPr/>
        </p:nvGraphicFramePr>
        <p:xfrm>
          <a:off x="5408613" y="2352675"/>
          <a:ext cx="311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32" imgW="3111480" imgH="533160" progId="Equation.DSMT4">
                  <p:embed/>
                </p:oleObj>
              </mc:Choice>
              <mc:Fallback>
                <p:oleObj name="Equation" r:id="rId32" imgW="3111480" imgH="53316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2352675"/>
                        <a:ext cx="311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4" name="Object 78"/>
          <p:cNvGraphicFramePr>
            <a:graphicFrameLocks noChangeAspect="1"/>
          </p:cNvGraphicFramePr>
          <p:nvPr/>
        </p:nvGraphicFramePr>
        <p:xfrm>
          <a:off x="5494338" y="2857500"/>
          <a:ext cx="328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4" imgW="3288960" imgH="1066680" progId="Equation.DSMT4">
                  <p:embed/>
                </p:oleObj>
              </mc:Choice>
              <mc:Fallback>
                <p:oleObj name="Equation" r:id="rId34" imgW="3288960" imgH="10666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857500"/>
                        <a:ext cx="3289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5" name="Object 79"/>
          <p:cNvGraphicFramePr>
            <a:graphicFrameLocks noChangeAspect="1"/>
          </p:cNvGraphicFramePr>
          <p:nvPr/>
        </p:nvGraphicFramePr>
        <p:xfrm>
          <a:off x="3267075" y="3163888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36" imgW="2158920" imgH="482400" progId="Equation.DSMT4">
                  <p:embed/>
                </p:oleObj>
              </mc:Choice>
              <mc:Fallback>
                <p:oleObj name="Equation" r:id="rId36" imgW="2158920" imgH="4824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163888"/>
                        <a:ext cx="215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6" name="Object 80"/>
          <p:cNvGraphicFramePr>
            <a:graphicFrameLocks noChangeAspect="1"/>
          </p:cNvGraphicFramePr>
          <p:nvPr/>
        </p:nvGraphicFramePr>
        <p:xfrm>
          <a:off x="2597150" y="5713413"/>
          <a:ext cx="2082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38" imgW="2082600" imgH="583920" progId="Equation.DSMT4">
                  <p:embed/>
                </p:oleObj>
              </mc:Choice>
              <mc:Fallback>
                <p:oleObj name="Equation" r:id="rId38" imgW="2082600" imgH="58392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713413"/>
                        <a:ext cx="2082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77" name="Object 81"/>
          <p:cNvGraphicFramePr>
            <a:graphicFrameLocks noChangeAspect="1"/>
          </p:cNvGraphicFramePr>
          <p:nvPr/>
        </p:nvGraphicFramePr>
        <p:xfrm>
          <a:off x="4948238" y="5715000"/>
          <a:ext cx="226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40" imgW="2260440" imgH="583920" progId="Equation.DSMT4">
                  <p:embed/>
                </p:oleObj>
              </mc:Choice>
              <mc:Fallback>
                <p:oleObj name="Equation" r:id="rId40" imgW="2260440" imgH="58392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5715000"/>
                        <a:ext cx="226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8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F73C871-CF7F-4213-B1AE-6B9577CA8967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27</a:t>
            </a:fld>
            <a:endParaRPr lang="ru-RU" altLang="ru-RU" sz="1800"/>
          </a:p>
        </p:txBody>
      </p:sp>
      <p:sp>
        <p:nvSpPr>
          <p:cNvPr id="21519" name="Text Box 65"/>
          <p:cNvSpPr txBox="1">
            <a:spLocks noChangeArrowheads="1"/>
          </p:cNvSpPr>
          <p:nvPr/>
        </p:nvSpPr>
        <p:spPr bwMode="auto">
          <a:xfrm>
            <a:off x="182563" y="6350"/>
            <a:ext cx="8801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i="1" dirty="0">
                <a:solidFill>
                  <a:schemeClr val="accent1">
                    <a:lumMod val="50000"/>
                  </a:schemeClr>
                </a:solidFill>
              </a:rPr>
              <a:t>Векторная диаграмма</a:t>
            </a:r>
          </a:p>
        </p:txBody>
      </p:sp>
      <p:sp>
        <p:nvSpPr>
          <p:cNvPr id="390213" name="Text Box 69"/>
          <p:cNvSpPr txBox="1">
            <a:spLocks noChangeArrowheads="1"/>
          </p:cNvSpPr>
          <p:nvPr/>
        </p:nvSpPr>
        <p:spPr bwMode="auto">
          <a:xfrm>
            <a:off x="4171950" y="795338"/>
            <a:ext cx="47752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ru-RU" altLang="ru-RU"/>
              <a:t>Откладываем в масштабе магнитный поток     ,</a:t>
            </a:r>
            <a:br>
              <a:rPr lang="ru-RU" altLang="ru-RU"/>
            </a:br>
            <a:r>
              <a:rPr lang="ru-RU" altLang="ru-RU"/>
              <a:t>токи</a:t>
            </a:r>
          </a:p>
        </p:txBody>
      </p:sp>
      <p:graphicFrame>
        <p:nvGraphicFramePr>
          <p:cNvPr id="390214" name="Object 70"/>
          <p:cNvGraphicFramePr>
            <a:graphicFrameLocks noChangeAspect="1"/>
          </p:cNvGraphicFramePr>
          <p:nvPr/>
        </p:nvGraphicFramePr>
        <p:xfrm>
          <a:off x="6423025" y="2020888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2020888"/>
                        <a:ext cx="29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15" name="Object 71"/>
          <p:cNvGraphicFramePr>
            <a:graphicFrameLocks noChangeAspect="1"/>
          </p:cNvGraphicFramePr>
          <p:nvPr/>
        </p:nvGraphicFramePr>
        <p:xfrm>
          <a:off x="5097463" y="2022475"/>
          <a:ext cx="58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6" imgW="583920" imgH="533160" progId="Equation.DSMT4">
                  <p:embed/>
                </p:oleObj>
              </mc:Choice>
              <mc:Fallback>
                <p:oleObj name="Equation" r:id="rId6" imgW="583920" imgH="53316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022475"/>
                        <a:ext cx="58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16" name="Object 72"/>
          <p:cNvGraphicFramePr>
            <a:graphicFrameLocks noChangeAspect="1"/>
          </p:cNvGraphicFramePr>
          <p:nvPr/>
        </p:nvGraphicFramePr>
        <p:xfrm>
          <a:off x="5721350" y="2024063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8" imgW="609480" imgH="533160" progId="Equation.DSMT4">
                  <p:embed/>
                </p:oleObj>
              </mc:Choice>
              <mc:Fallback>
                <p:oleObj name="Equation" r:id="rId8" imgW="609480" imgH="53316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2024063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17" name="Text Box 73"/>
          <p:cNvSpPr txBox="1">
            <a:spLocks noChangeArrowheads="1"/>
          </p:cNvSpPr>
          <p:nvPr/>
        </p:nvSpPr>
        <p:spPr bwMode="auto">
          <a:xfrm>
            <a:off x="4173538" y="2524125"/>
            <a:ext cx="4775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Затем, начиная с точки </a:t>
            </a:r>
            <a:r>
              <a:rPr lang="en-US" altLang="ru-RU" b="1" i="1"/>
              <a:t>d</a:t>
            </a:r>
            <a:r>
              <a:rPr lang="en-US" altLang="ru-RU"/>
              <a:t>,</a:t>
            </a:r>
            <a:r>
              <a:rPr lang="ru-RU" altLang="ru-RU"/>
              <a:t> напряжения на элементах схемы.</a:t>
            </a:r>
          </a:p>
        </p:txBody>
      </p:sp>
      <p:graphicFrame>
        <p:nvGraphicFramePr>
          <p:cNvPr id="390218" name="Object 74"/>
          <p:cNvGraphicFramePr>
            <a:graphicFrameLocks noChangeAspect="1"/>
          </p:cNvGraphicFramePr>
          <p:nvPr/>
        </p:nvGraphicFramePr>
        <p:xfrm>
          <a:off x="7213600" y="1503363"/>
          <a:ext cx="34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0" imgW="342720" imgH="406080" progId="Equation.DSMT4">
                  <p:embed/>
                </p:oleObj>
              </mc:Choice>
              <mc:Fallback>
                <p:oleObj name="Equation" r:id="rId10" imgW="342720" imgH="4060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1503363"/>
                        <a:ext cx="34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5"/>
          <p:cNvGraphicFramePr>
            <a:graphicFrameLocks noChangeAspect="1"/>
          </p:cNvGraphicFramePr>
          <p:nvPr/>
        </p:nvGraphicFramePr>
        <p:xfrm>
          <a:off x="325438" y="498475"/>
          <a:ext cx="4479925" cy="48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Visio" r:id="rId12" imgW="4479417" imgH="4821936" progId="Visio.Drawing.11">
                  <p:embed/>
                </p:oleObj>
              </mc:Choice>
              <mc:Fallback>
                <p:oleObj name="Visio" r:id="rId12" imgW="4479417" imgH="4821936" progId="Visio.Drawing.11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98475"/>
                        <a:ext cx="4479925" cy="482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0" name="Object 76"/>
          <p:cNvGraphicFramePr>
            <a:graphicFrameLocks noChangeAspect="1"/>
          </p:cNvGraphicFramePr>
          <p:nvPr/>
        </p:nvGraphicFramePr>
        <p:xfrm>
          <a:off x="1219200" y="4106863"/>
          <a:ext cx="28717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Visio" r:id="rId14" imgW="2871597" imgH="675513" progId="Visio.Drawing.11">
                  <p:embed/>
                </p:oleObj>
              </mc:Choice>
              <mc:Fallback>
                <p:oleObj name="Visio" r:id="rId14" imgW="2871597" imgH="675513" progId="Visio.Drawing.11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06863"/>
                        <a:ext cx="28717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1" name="Object 77"/>
          <p:cNvGraphicFramePr>
            <a:graphicFrameLocks noChangeAspect="1"/>
          </p:cNvGraphicFramePr>
          <p:nvPr/>
        </p:nvGraphicFramePr>
        <p:xfrm>
          <a:off x="1223963" y="3271838"/>
          <a:ext cx="25320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Visio" r:id="rId16" imgW="2532507" imgH="1584579" progId="Visio.Drawing.11">
                  <p:embed/>
                </p:oleObj>
              </mc:Choice>
              <mc:Fallback>
                <p:oleObj name="Visio" r:id="rId16" imgW="2532507" imgH="1584579" progId="Visio.Drawing.11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271838"/>
                        <a:ext cx="25320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2" name="Object 78"/>
          <p:cNvGraphicFramePr>
            <a:graphicFrameLocks noChangeAspect="1"/>
          </p:cNvGraphicFramePr>
          <p:nvPr/>
        </p:nvGraphicFramePr>
        <p:xfrm>
          <a:off x="687388" y="1758950"/>
          <a:ext cx="862012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Visio" r:id="rId18" imgW="861822" imgH="2883027" progId="Visio.Drawing.11">
                  <p:embed/>
                </p:oleObj>
              </mc:Choice>
              <mc:Fallback>
                <p:oleObj name="Visio" r:id="rId18" imgW="861822" imgH="2883027" progId="Visio.Drawing.11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758950"/>
                        <a:ext cx="862012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3" name="Object 79"/>
          <p:cNvGraphicFramePr>
            <a:graphicFrameLocks noChangeAspect="1"/>
          </p:cNvGraphicFramePr>
          <p:nvPr/>
        </p:nvGraphicFramePr>
        <p:xfrm>
          <a:off x="-25400" y="950913"/>
          <a:ext cx="13081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Visio" r:id="rId20" imgW="1307592" imgH="1222629" progId="Visio.Drawing.11">
                  <p:embed/>
                </p:oleObj>
              </mc:Choice>
              <mc:Fallback>
                <p:oleObj name="Visio" r:id="rId20" imgW="1307592" imgH="1222629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" y="950913"/>
                        <a:ext cx="13081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4" name="Object 80"/>
          <p:cNvGraphicFramePr>
            <a:graphicFrameLocks noChangeAspect="1"/>
          </p:cNvGraphicFramePr>
          <p:nvPr/>
        </p:nvGraphicFramePr>
        <p:xfrm>
          <a:off x="911225" y="444500"/>
          <a:ext cx="14795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Visio" r:id="rId22" imgW="1479423" imgH="1093470" progId="Visio.Drawing.11">
                  <p:embed/>
                </p:oleObj>
              </mc:Choice>
              <mc:Fallback>
                <p:oleObj name="Visio" r:id="rId22" imgW="1479423" imgH="1093470" progId="Visio.Drawing.11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44500"/>
                        <a:ext cx="14795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5" name="Object 81"/>
          <p:cNvGraphicFramePr>
            <a:graphicFrameLocks noChangeAspect="1"/>
          </p:cNvGraphicFramePr>
          <p:nvPr/>
        </p:nvGraphicFramePr>
        <p:xfrm>
          <a:off x="1231900" y="808038"/>
          <a:ext cx="941388" cy="344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Visio" r:id="rId24" imgW="941451" imgH="3440049" progId="Visio.Drawing.11">
                  <p:embed/>
                </p:oleObj>
              </mc:Choice>
              <mc:Fallback>
                <p:oleObj name="Visio" r:id="rId24" imgW="941451" imgH="3440049" progId="Visio.Drawing.11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808038"/>
                        <a:ext cx="941388" cy="344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26" name="Object 82"/>
          <p:cNvGraphicFramePr>
            <a:graphicFrameLocks noChangeAspect="1"/>
          </p:cNvGraphicFramePr>
          <p:nvPr/>
        </p:nvGraphicFramePr>
        <p:xfrm>
          <a:off x="1171575" y="4192588"/>
          <a:ext cx="808038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Visio" r:id="rId26" imgW="807339" imgH="2208276" progId="Visio.Drawing.11">
                  <p:embed/>
                </p:oleObj>
              </mc:Choice>
              <mc:Fallback>
                <p:oleObj name="Visio" r:id="rId26" imgW="807339" imgH="2208276" progId="Visio.Drawing.11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192588"/>
                        <a:ext cx="808038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83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9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9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9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39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13" grpId="0"/>
      <p:bldP spid="3902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B147FE4-3C6E-4BB0-985F-D8F1EA4CDE4B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28</a:t>
            </a:fld>
            <a:endParaRPr lang="ru-RU" altLang="ru-RU" sz="180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82563" y="19050"/>
            <a:ext cx="88011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 sz="2400"/>
              <a:t>Катушка – нелинейный элемент, поэтому параметры ее схемы замещения зависят от величины приложенного напряжения (протекающего тока).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184150" y="1354138"/>
            <a:ext cx="88011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 sz="2400"/>
              <a:t>Существуют таблицы или кривые, определяющие при заданной частоте зависимости </a:t>
            </a:r>
            <a:r>
              <a:rPr lang="ru-RU" altLang="ru-RU" sz="2400" u="sng"/>
              <a:t>удельной мощности потерь </a:t>
            </a:r>
            <a:r>
              <a:rPr lang="en-US" altLang="ru-RU" sz="2400" b="1" i="1"/>
              <a:t>P</a:t>
            </a:r>
            <a:r>
              <a:rPr lang="en-US" altLang="ru-RU" sz="2400" b="1" baseline="-25000"/>
              <a:t>0</a:t>
            </a:r>
            <a:r>
              <a:rPr lang="en-US" altLang="ru-RU" sz="2400"/>
              <a:t> </a:t>
            </a:r>
            <a:r>
              <a:rPr lang="ru-RU" altLang="ru-RU" sz="2400"/>
              <a:t>и </a:t>
            </a:r>
            <a:r>
              <a:rPr lang="ru-RU" altLang="ru-RU" sz="2400" u="sng"/>
              <a:t>удельной намагничивающей мощности </a:t>
            </a:r>
            <a:r>
              <a:rPr lang="en-US" altLang="ru-RU" sz="2400" b="1" i="1"/>
              <a:t>Q</a:t>
            </a:r>
            <a:r>
              <a:rPr lang="en-US" altLang="ru-RU" sz="2400" b="1" baseline="-25000"/>
              <a:t>0</a:t>
            </a:r>
            <a:r>
              <a:rPr lang="ru-RU" altLang="ru-RU" sz="2400"/>
              <a:t> от амплитуды магнитной индукции </a:t>
            </a:r>
            <a:r>
              <a:rPr lang="en-US" altLang="ru-RU" sz="2400" b="1" i="1"/>
              <a:t>B</a:t>
            </a:r>
            <a:r>
              <a:rPr lang="en-US" altLang="ru-RU" sz="2400" b="1" i="1" baseline="-25000"/>
              <a:t>m</a:t>
            </a:r>
            <a:r>
              <a:rPr lang="ru-RU" altLang="ru-RU" sz="2400"/>
              <a:t>.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185738" y="3197225"/>
            <a:ext cx="8801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 sz="2400"/>
              <a:t>Зная массу магнитопровода </a:t>
            </a:r>
            <a:r>
              <a:rPr lang="en-US" altLang="ru-RU" sz="2400" b="1"/>
              <a:t>G</a:t>
            </a:r>
            <a:r>
              <a:rPr lang="ru-RU" altLang="ru-RU" sz="2400"/>
              <a:t> при заданном значении </a:t>
            </a:r>
            <a:r>
              <a:rPr lang="ru-RU" altLang="ru-RU" sz="2400" b="1"/>
              <a:t>Ф</a:t>
            </a:r>
            <a:r>
              <a:rPr lang="ru-RU" altLang="ru-RU" sz="2400"/>
              <a:t> можно определить:</a:t>
            </a:r>
          </a:p>
        </p:txBody>
      </p:sp>
      <p:graphicFrame>
        <p:nvGraphicFramePr>
          <p:cNvPr id="392205" name="Object 13"/>
          <p:cNvGraphicFramePr>
            <a:graphicFrameLocks noChangeAspect="1"/>
          </p:cNvGraphicFramePr>
          <p:nvPr/>
        </p:nvGraphicFramePr>
        <p:xfrm>
          <a:off x="358775" y="5208588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4" imgW="2768400" imgH="431640" progId="Equation.DSMT4">
                  <p:embed/>
                </p:oleObj>
              </mc:Choice>
              <mc:Fallback>
                <p:oleObj name="Equation" r:id="rId4" imgW="2768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208588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6" name="Object 14"/>
          <p:cNvGraphicFramePr>
            <a:graphicFrameLocks noChangeAspect="1"/>
          </p:cNvGraphicFramePr>
          <p:nvPr/>
        </p:nvGraphicFramePr>
        <p:xfrm>
          <a:off x="315913" y="5743575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6" imgW="2857320" imgH="431640" progId="Equation.DSMT4">
                  <p:embed/>
                </p:oleObj>
              </mc:Choice>
              <mc:Fallback>
                <p:oleObj name="Equation" r:id="rId6" imgW="2857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5743575"/>
                        <a:ext cx="285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3289300" y="5154613"/>
            <a:ext cx="474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FF0000"/>
                </a:solidFill>
              </a:rPr>
              <a:t>– мощность потерь в стали;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3316288" y="5689600"/>
            <a:ext cx="511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</a:rPr>
              <a:t>– намагничивающая мощность.</a:t>
            </a:r>
          </a:p>
        </p:txBody>
      </p:sp>
      <p:graphicFrame>
        <p:nvGraphicFramePr>
          <p:cNvPr id="392209" name="Object 17"/>
          <p:cNvGraphicFramePr>
            <a:graphicFrameLocks noChangeAspect="1"/>
          </p:cNvGraphicFramePr>
          <p:nvPr/>
        </p:nvGraphicFramePr>
        <p:xfrm>
          <a:off x="3465513" y="4130675"/>
          <a:ext cx="173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8" imgW="1739880" imgH="965160" progId="Equation.DSMT4">
                  <p:embed/>
                </p:oleObj>
              </mc:Choice>
              <mc:Fallback>
                <p:oleObj name="Equation" r:id="rId8" imgW="1739880" imgH="965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130675"/>
                        <a:ext cx="173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8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3" grpId="0"/>
      <p:bldP spid="392204" grpId="0"/>
      <p:bldP spid="392207" grpId="0"/>
      <p:bldP spid="3922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72339BF-610A-499C-BE28-5DDE63003461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29</a:t>
            </a:fld>
            <a:endParaRPr lang="ru-RU" altLang="ru-RU" sz="18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00038" y="301625"/>
            <a:ext cx="88011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Из схемы замещения при заданных Ф, </a:t>
            </a:r>
            <a:r>
              <a:rPr lang="en-US" altLang="ru-RU" i="1"/>
              <a:t>f</a:t>
            </a:r>
            <a:r>
              <a:rPr lang="en-US" altLang="ru-RU"/>
              <a:t>, </a:t>
            </a:r>
            <a:r>
              <a:rPr lang="en-US" altLang="ru-RU" i="1"/>
              <a:t>w</a:t>
            </a:r>
            <a:r>
              <a:rPr lang="en-US" altLang="ru-RU"/>
              <a:t> </a:t>
            </a:r>
            <a:r>
              <a:rPr lang="ru-RU" altLang="ru-RU"/>
              <a:t>находятся параметры</a:t>
            </a:r>
            <a:r>
              <a:rPr lang="en-US" altLang="ru-RU"/>
              <a:t> </a:t>
            </a:r>
            <a:r>
              <a:rPr lang="en-US" altLang="ru-RU" b="1" i="1"/>
              <a:t>g</a:t>
            </a:r>
            <a:r>
              <a:rPr lang="ru-RU" altLang="ru-RU" b="1" baseline="-25000"/>
              <a:t>ст</a:t>
            </a:r>
            <a:r>
              <a:rPr lang="ru-RU" altLang="ru-RU"/>
              <a:t> и </a:t>
            </a:r>
            <a:r>
              <a:rPr lang="en-US" altLang="ru-RU" b="1" i="1"/>
              <a:t>b</a:t>
            </a:r>
            <a:r>
              <a:rPr lang="ru-RU" altLang="ru-RU" b="1" baseline="-25000"/>
              <a:t>Ф</a:t>
            </a:r>
            <a:r>
              <a:rPr lang="ru-RU" altLang="ru-RU" b="1"/>
              <a:t>: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357188" y="3771900"/>
            <a:ext cx="85471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Индуктивность рассеяния </a:t>
            </a:r>
            <a:r>
              <a:rPr lang="en-US" altLang="ru-RU" b="1" i="1"/>
              <a:t>L</a:t>
            </a:r>
            <a:r>
              <a:rPr lang="en-US" altLang="ru-RU" b="1" i="1" baseline="-25000"/>
              <a:t>s</a:t>
            </a:r>
            <a:r>
              <a:rPr lang="en-US" altLang="ru-RU"/>
              <a:t> </a:t>
            </a:r>
            <a:r>
              <a:rPr lang="ru-RU" altLang="ru-RU"/>
              <a:t>и потери в проводах катушки (потери в меди) </a:t>
            </a:r>
            <a:r>
              <a:rPr lang="en-US" altLang="ru-RU" b="1" i="1"/>
              <a:t>r</a:t>
            </a:r>
            <a:r>
              <a:rPr lang="en-US" altLang="ru-RU"/>
              <a:t> </a:t>
            </a:r>
            <a:r>
              <a:rPr lang="ru-RU" altLang="ru-RU"/>
              <a:t>можно определить опытным путем.</a:t>
            </a:r>
          </a:p>
        </p:txBody>
      </p:sp>
      <p:graphicFrame>
        <p:nvGraphicFramePr>
          <p:cNvPr id="394252" name="Object 12"/>
          <p:cNvGraphicFramePr>
            <a:graphicFrameLocks noChangeAspect="1"/>
          </p:cNvGraphicFramePr>
          <p:nvPr/>
        </p:nvGraphicFramePr>
        <p:xfrm>
          <a:off x="2043113" y="2460625"/>
          <a:ext cx="1892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1892160" imgH="1206360" progId="Equation.DSMT4">
                  <p:embed/>
                </p:oleObj>
              </mc:Choice>
              <mc:Fallback>
                <p:oleObj name="Equation" r:id="rId4" imgW="1892160" imgH="1206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460625"/>
                        <a:ext cx="18923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5" name="Object 15"/>
          <p:cNvGraphicFramePr>
            <a:graphicFrameLocks noChangeAspect="1"/>
          </p:cNvGraphicFramePr>
          <p:nvPr/>
        </p:nvGraphicFramePr>
        <p:xfrm>
          <a:off x="4883150" y="2474913"/>
          <a:ext cx="1778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6" imgW="1777680" imgH="1206360" progId="Equation.DSMT4">
                  <p:embed/>
                </p:oleObj>
              </mc:Choice>
              <mc:Fallback>
                <p:oleObj name="Equation" r:id="rId6" imgW="1777680" imgH="12063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474913"/>
                        <a:ext cx="1778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56" name="Object 16"/>
          <p:cNvGraphicFramePr>
            <a:graphicFrameLocks noChangeAspect="1"/>
          </p:cNvGraphicFramePr>
          <p:nvPr/>
        </p:nvGraphicFramePr>
        <p:xfrm>
          <a:off x="2787650" y="1719263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8" imgW="3174840" imgH="533160" progId="Equation.DSMT4">
                  <p:embed/>
                </p:oleObj>
              </mc:Choice>
              <mc:Fallback>
                <p:oleObj name="Equation" r:id="rId8" imgW="3174840" imgH="5331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719263"/>
                        <a:ext cx="317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88FC800-ED71-4DD8-8BCA-87C404F9BF2F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</a:t>
            </a:fld>
            <a:endParaRPr lang="ru-RU" altLang="ru-RU" sz="1800"/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203200" y="2992438"/>
            <a:ext cx="894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/>
              <a:t>1. Записываем </a:t>
            </a:r>
            <a:r>
              <a:rPr lang="ru-RU" altLang="ru-RU" sz="2400" b="1"/>
              <a:t>уравнения по законам Кирхгофа</a:t>
            </a:r>
            <a:r>
              <a:rPr lang="en-US" altLang="ru-RU" sz="2400" b="1"/>
              <a:t> </a:t>
            </a:r>
            <a:r>
              <a:rPr lang="ru-RU" altLang="ru-RU" sz="2400"/>
              <a:t>для трех контуров, каждый из которых включает </a:t>
            </a:r>
            <a:r>
              <a:rPr lang="en-US" altLang="ru-RU" sz="2400"/>
              <a:t>U</a:t>
            </a:r>
            <a:r>
              <a:rPr lang="en-US" altLang="ru-RU" sz="2400" baseline="-25000"/>
              <a:t>Mab</a:t>
            </a:r>
            <a:r>
              <a:rPr lang="ru-RU" altLang="ru-RU" sz="2400"/>
              <a:t>:</a:t>
            </a:r>
          </a:p>
        </p:txBody>
      </p:sp>
      <p:graphicFrame>
        <p:nvGraphicFramePr>
          <p:cNvPr id="445452" name="Object 12"/>
          <p:cNvGraphicFramePr>
            <a:graphicFrameLocks noChangeAspect="1"/>
          </p:cNvGraphicFramePr>
          <p:nvPr/>
        </p:nvGraphicFramePr>
        <p:xfrm>
          <a:off x="2668588" y="3857625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857625"/>
                        <a:ext cx="3276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/>
        </p:nvGraphicFramePr>
        <p:xfrm>
          <a:off x="2730500" y="5233988"/>
          <a:ext cx="402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4025880" imgH="482400" progId="Equation.DSMT4">
                  <p:embed/>
                </p:oleObj>
              </mc:Choice>
              <mc:Fallback>
                <p:oleObj name="Equation" r:id="rId6" imgW="402588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233988"/>
                        <a:ext cx="402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>
            <a:graphicFrameLocks noChangeAspect="1"/>
          </p:cNvGraphicFramePr>
          <p:nvPr/>
        </p:nvGraphicFramePr>
        <p:xfrm>
          <a:off x="2679700" y="4548188"/>
          <a:ext cx="349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8" imgW="3492360" imgH="482400" progId="Equation.DSMT4">
                  <p:embed/>
                </p:oleObj>
              </mc:Choice>
              <mc:Fallback>
                <p:oleObj name="Equation" r:id="rId8" imgW="349236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548188"/>
                        <a:ext cx="349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15"/>
          <p:cNvGraphicFramePr>
            <a:graphicFrameLocks noChangeAspect="1"/>
          </p:cNvGraphicFramePr>
          <p:nvPr/>
        </p:nvGraphicFramePr>
        <p:xfrm>
          <a:off x="12700" y="398463"/>
          <a:ext cx="3881438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10" imgW="2447163" imgH="1702689" progId="Visio.Drawing.11">
                  <p:embed/>
                </p:oleObj>
              </mc:Choice>
              <mc:Fallback>
                <p:oleObj name="Visio" r:id="rId10" imgW="2447163" imgH="170268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398463"/>
                        <a:ext cx="3881438" cy="248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2" name="Object 22"/>
          <p:cNvGraphicFramePr>
            <a:graphicFrameLocks noChangeAspect="1"/>
          </p:cNvGraphicFramePr>
          <p:nvPr/>
        </p:nvGraphicFramePr>
        <p:xfrm>
          <a:off x="3911600" y="0"/>
          <a:ext cx="48260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12" imgW="4825746" imgH="3133725" progId="Visio.Drawing.11">
                  <p:embed/>
                </p:oleObj>
              </mc:Choice>
              <mc:Fallback>
                <p:oleObj name="Visio" r:id="rId12" imgW="4825746" imgH="3133725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0"/>
                        <a:ext cx="482600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4" name="Object 24"/>
          <p:cNvGraphicFramePr>
            <a:graphicFrameLocks noChangeAspect="1"/>
          </p:cNvGraphicFramePr>
          <p:nvPr/>
        </p:nvGraphicFramePr>
        <p:xfrm>
          <a:off x="4795838" y="484188"/>
          <a:ext cx="219392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14" imgW="2193798" imgH="2156079" progId="Visio.Drawing.11">
                  <p:embed/>
                </p:oleObj>
              </mc:Choice>
              <mc:Fallback>
                <p:oleObj name="Visio" r:id="rId14" imgW="2193798" imgH="2156079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84188"/>
                        <a:ext cx="219392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5" name="Object 25"/>
          <p:cNvGraphicFramePr>
            <a:graphicFrameLocks noChangeAspect="1"/>
          </p:cNvGraphicFramePr>
          <p:nvPr/>
        </p:nvGraphicFramePr>
        <p:xfrm>
          <a:off x="6154738" y="1365250"/>
          <a:ext cx="7969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16" imgW="797433" imgH="776859" progId="Visio.Drawing.11">
                  <p:embed/>
                </p:oleObj>
              </mc:Choice>
              <mc:Fallback>
                <p:oleObj name="Visio" r:id="rId16" imgW="797433" imgH="776859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1365250"/>
                        <a:ext cx="7969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6" name="Object 26"/>
          <p:cNvGraphicFramePr>
            <a:graphicFrameLocks noChangeAspect="1"/>
          </p:cNvGraphicFramePr>
          <p:nvPr/>
        </p:nvGraphicFramePr>
        <p:xfrm>
          <a:off x="6970713" y="1063625"/>
          <a:ext cx="11731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18" imgW="1173480" imgH="1148715" progId="Visio.Drawing.11">
                  <p:embed/>
                </p:oleObj>
              </mc:Choice>
              <mc:Fallback>
                <p:oleObj name="Visio" r:id="rId18" imgW="1173480" imgH="1148715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063625"/>
                        <a:ext cx="11731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7" name="Rectangle 27"/>
          <p:cNvSpPr>
            <a:spLocks noChangeArrowheads="1"/>
          </p:cNvSpPr>
          <p:nvPr/>
        </p:nvSpPr>
        <p:spPr bwMode="auto">
          <a:xfrm>
            <a:off x="192088" y="58642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/>
              <a:t>и для узла «</a:t>
            </a:r>
            <a:r>
              <a:rPr lang="en-US" altLang="ru-RU" sz="2400" i="1"/>
              <a:t>a</a:t>
            </a:r>
            <a:r>
              <a:rPr lang="ru-RU" altLang="ru-RU" sz="2400"/>
              <a:t>»</a:t>
            </a:r>
            <a:r>
              <a:rPr lang="en-US" altLang="ru-RU" sz="2400"/>
              <a:t>:</a:t>
            </a:r>
            <a:endParaRPr lang="ru-RU" altLang="ru-RU" sz="2400"/>
          </a:p>
        </p:txBody>
      </p:sp>
      <p:graphicFrame>
        <p:nvGraphicFramePr>
          <p:cNvPr id="445468" name="Object 28"/>
          <p:cNvGraphicFramePr>
            <a:graphicFrameLocks noChangeAspect="1"/>
          </p:cNvGraphicFramePr>
          <p:nvPr/>
        </p:nvGraphicFramePr>
        <p:xfrm>
          <a:off x="2738438" y="5845175"/>
          <a:ext cx="236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20" imgW="2361960" imgH="482400" progId="Equation.DSMT4">
                  <p:embed/>
                </p:oleObj>
              </mc:Choice>
              <mc:Fallback>
                <p:oleObj name="Equation" r:id="rId20" imgW="2361960" imgH="48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5845175"/>
                        <a:ext cx="236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3" name="Object 23"/>
          <p:cNvGraphicFramePr>
            <a:graphicFrameLocks noChangeAspect="1"/>
          </p:cNvGraphicFramePr>
          <p:nvPr/>
        </p:nvGraphicFramePr>
        <p:xfrm>
          <a:off x="6911975" y="644525"/>
          <a:ext cx="73025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22" imgW="729615" imgH="1887855" progId="Visio.Drawing.11">
                  <p:embed/>
                </p:oleObj>
              </mc:Choice>
              <mc:Fallback>
                <p:oleObj name="Visio" r:id="rId22" imgW="729615" imgH="188785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644525"/>
                        <a:ext cx="73025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2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45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1" grpId="0"/>
      <p:bldP spid="4454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B0B0EF8-44B2-4CA9-9D0E-F4EEAD2DD9A2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30</a:t>
            </a:fld>
            <a:endParaRPr lang="ru-RU" altLang="ru-RU" sz="1800"/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204788" y="76200"/>
            <a:ext cx="8774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i="1">
                <a:solidFill>
                  <a:schemeClr val="accent1">
                    <a:lumMod val="50000"/>
                  </a:schemeClr>
                </a:solidFill>
              </a:rPr>
              <a:t>Определение параметров катушки</a:t>
            </a:r>
            <a:br>
              <a:rPr lang="ru-RU" sz="3200" i="1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3200" i="1">
                <a:solidFill>
                  <a:schemeClr val="accent1">
                    <a:lumMod val="50000"/>
                  </a:schemeClr>
                </a:solidFill>
              </a:rPr>
              <a:t>опытным путем</a:t>
            </a:r>
          </a:p>
        </p:txBody>
      </p:sp>
      <p:grpSp>
        <p:nvGrpSpPr>
          <p:cNvPr id="2" name="Группа 73"/>
          <p:cNvGrpSpPr>
            <a:grpSpLocks/>
          </p:cNvGrpSpPr>
          <p:nvPr/>
        </p:nvGrpSpPr>
        <p:grpSpPr bwMode="auto">
          <a:xfrm>
            <a:off x="328613" y="2760663"/>
            <a:ext cx="6216650" cy="3108325"/>
            <a:chOff x="1357291" y="1714488"/>
            <a:chExt cx="5429287" cy="2714644"/>
          </a:xfrm>
        </p:grpSpPr>
        <p:grpSp>
          <p:nvGrpSpPr>
            <p:cNvPr id="24592" name="Группа 63"/>
            <p:cNvGrpSpPr>
              <a:grpSpLocks/>
            </p:cNvGrpSpPr>
            <p:nvPr/>
          </p:nvGrpSpPr>
          <p:grpSpPr bwMode="auto">
            <a:xfrm>
              <a:off x="1357291" y="2000239"/>
              <a:ext cx="5429287" cy="2428893"/>
              <a:chOff x="1357291" y="2000239"/>
              <a:chExt cx="5429287" cy="2428893"/>
            </a:xfrm>
          </p:grpSpPr>
          <p:sp>
            <p:nvSpPr>
              <p:cNvPr id="24597" name="Line 12"/>
              <p:cNvSpPr>
                <a:spLocks noChangeShapeType="1"/>
              </p:cNvSpPr>
              <p:nvPr/>
            </p:nvSpPr>
            <p:spPr bwMode="auto">
              <a:xfrm>
                <a:off x="2872762" y="2439284"/>
                <a:ext cx="728775" cy="9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98" name="Line 20"/>
              <p:cNvSpPr>
                <a:spLocks noChangeShapeType="1"/>
              </p:cNvSpPr>
              <p:nvPr/>
            </p:nvSpPr>
            <p:spPr bwMode="auto">
              <a:xfrm>
                <a:off x="1865618" y="2439284"/>
                <a:ext cx="726181" cy="9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2357422" y="2428868"/>
                <a:ext cx="865" cy="576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2357422" y="3510000"/>
                <a:ext cx="0" cy="79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1867347" y="4314137"/>
                <a:ext cx="2916000" cy="9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02" name="Text Box 27"/>
              <p:cNvSpPr txBox="1">
                <a:spLocks noChangeArrowheads="1"/>
              </p:cNvSpPr>
              <p:nvPr/>
            </p:nvSpPr>
            <p:spPr bwMode="auto">
              <a:xfrm>
                <a:off x="1357291" y="3123186"/>
                <a:ext cx="1" cy="372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03" name="Line 35"/>
              <p:cNvSpPr>
                <a:spLocks noChangeShapeType="1"/>
              </p:cNvSpPr>
              <p:nvPr/>
            </p:nvSpPr>
            <p:spPr bwMode="auto">
              <a:xfrm>
                <a:off x="3643306" y="2428868"/>
                <a:ext cx="1080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04" name="Oval 36"/>
              <p:cNvSpPr>
                <a:spLocks noChangeArrowheads="1"/>
              </p:cNvSpPr>
              <p:nvPr/>
            </p:nvSpPr>
            <p:spPr bwMode="auto">
              <a:xfrm>
                <a:off x="1793864" y="4277208"/>
                <a:ext cx="73483" cy="804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05" name="Oval 37"/>
              <p:cNvSpPr>
                <a:spLocks noChangeArrowheads="1"/>
              </p:cNvSpPr>
              <p:nvPr/>
            </p:nvSpPr>
            <p:spPr bwMode="auto">
              <a:xfrm>
                <a:off x="1786084" y="2382470"/>
                <a:ext cx="73483" cy="804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606" name="AutoShape 41"/>
              <p:cNvCxnSpPr>
                <a:cxnSpLocks noChangeShapeType="1"/>
              </p:cNvCxnSpPr>
              <p:nvPr/>
            </p:nvCxnSpPr>
            <p:spPr bwMode="auto">
              <a:xfrm>
                <a:off x="4714876" y="2428868"/>
                <a:ext cx="865" cy="4320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7" name="AutoShape 42"/>
              <p:cNvCxnSpPr>
                <a:cxnSpLocks noChangeShapeType="1"/>
              </p:cNvCxnSpPr>
              <p:nvPr/>
            </p:nvCxnSpPr>
            <p:spPr bwMode="auto">
              <a:xfrm>
                <a:off x="4786314" y="3929066"/>
                <a:ext cx="865" cy="3960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08" name="Text Box 45"/>
              <p:cNvSpPr txBox="1">
                <a:spLocks noChangeArrowheads="1"/>
              </p:cNvSpPr>
              <p:nvPr/>
            </p:nvSpPr>
            <p:spPr bwMode="auto">
              <a:xfrm>
                <a:off x="3766918" y="3120413"/>
                <a:ext cx="1" cy="372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2499715" y="2142897"/>
                <a:ext cx="500503" cy="5712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80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105967" y="2929007"/>
                <a:ext cx="500503" cy="5712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800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571430" y="2142897"/>
                <a:ext cx="500504" cy="5712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800"/>
              </a:p>
            </p:txBody>
          </p:sp>
          <p:sp>
            <p:nvSpPr>
              <p:cNvPr id="24612" name="Line 24"/>
              <p:cNvSpPr>
                <a:spLocks noChangeShapeType="1"/>
              </p:cNvSpPr>
              <p:nvPr/>
            </p:nvSpPr>
            <p:spPr bwMode="auto">
              <a:xfrm flipH="1">
                <a:off x="3816000" y="2016000"/>
                <a:ext cx="0" cy="2292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13" name="Line 12"/>
              <p:cNvSpPr>
                <a:spLocks noChangeShapeType="1"/>
              </p:cNvSpPr>
              <p:nvPr/>
            </p:nvSpPr>
            <p:spPr bwMode="auto">
              <a:xfrm>
                <a:off x="3428992" y="2448000"/>
                <a:ext cx="85725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14" name="Line 24"/>
              <p:cNvSpPr>
                <a:spLocks noChangeShapeType="1"/>
              </p:cNvSpPr>
              <p:nvPr/>
            </p:nvSpPr>
            <p:spPr bwMode="auto">
              <a:xfrm>
                <a:off x="2357422" y="3500438"/>
                <a:ext cx="0" cy="79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4615" name="AutoShape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3172763" y="2256468"/>
                <a:ext cx="513323" cy="8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6" name="AutoShape 41"/>
              <p:cNvCxnSpPr>
                <a:cxnSpLocks noChangeShapeType="1"/>
              </p:cNvCxnSpPr>
              <p:nvPr/>
            </p:nvCxnSpPr>
            <p:spPr bwMode="auto">
              <a:xfrm rot="10800000" flipH="1">
                <a:off x="3428992" y="2000240"/>
                <a:ext cx="396000" cy="8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" name="Прямоугольник 47"/>
              <p:cNvSpPr/>
              <p:nvPr/>
            </p:nvSpPr>
            <p:spPr>
              <a:xfrm flipH="1">
                <a:off x="5214359" y="2142897"/>
                <a:ext cx="1572219" cy="2286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800"/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 flipH="1">
                <a:off x="5501351" y="2500597"/>
                <a:ext cx="989916" cy="15708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800"/>
              </a:p>
            </p:txBody>
          </p:sp>
          <p:sp>
            <p:nvSpPr>
              <p:cNvPr id="24619" name="Line 35"/>
              <p:cNvSpPr>
                <a:spLocks noChangeShapeType="1"/>
              </p:cNvSpPr>
              <p:nvPr/>
            </p:nvSpPr>
            <p:spPr bwMode="auto">
              <a:xfrm>
                <a:off x="4714876" y="2857495"/>
                <a:ext cx="714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20" name="Line 35"/>
              <p:cNvSpPr>
                <a:spLocks noChangeShapeType="1"/>
              </p:cNvSpPr>
              <p:nvPr/>
            </p:nvSpPr>
            <p:spPr bwMode="auto">
              <a:xfrm>
                <a:off x="4786314" y="3929064"/>
                <a:ext cx="4286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4621" name="Группа 56"/>
              <p:cNvGrpSpPr>
                <a:grpSpLocks/>
              </p:cNvGrpSpPr>
              <p:nvPr/>
            </p:nvGrpSpPr>
            <p:grpSpPr bwMode="auto">
              <a:xfrm>
                <a:off x="5214942" y="2857496"/>
                <a:ext cx="357190" cy="428628"/>
                <a:chOff x="5214942" y="2857496"/>
                <a:chExt cx="357190" cy="428628"/>
              </a:xfrm>
            </p:grpSpPr>
            <p:sp>
              <p:nvSpPr>
                <p:cNvPr id="54" name="Дуга 53"/>
                <p:cNvSpPr/>
                <p:nvPr/>
              </p:nvSpPr>
              <p:spPr>
                <a:xfrm>
                  <a:off x="5214359" y="2856913"/>
                  <a:ext cx="357701" cy="429796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/>
                </a:p>
              </p:txBody>
            </p:sp>
            <p:sp>
              <p:nvSpPr>
                <p:cNvPr id="56" name="Дуга 55"/>
                <p:cNvSpPr>
                  <a:spLocks noChangeArrowheads="1"/>
                </p:cNvSpPr>
                <p:nvPr/>
              </p:nvSpPr>
              <p:spPr bwMode="auto">
                <a:xfrm flipV="1">
                  <a:off x="5429256" y="2856913"/>
                  <a:ext cx="142804" cy="357701"/>
                </a:xfrm>
                <a:custGeom>
                  <a:avLst/>
                  <a:gdLst>
                    <a:gd name="T0" fmla="*/ 71438 w 142876"/>
                    <a:gd name="T1" fmla="*/ 0 h 357190"/>
                    <a:gd name="T2" fmla="*/ 71438 w 142876"/>
                    <a:gd name="T3" fmla="*/ 178595 h 357190"/>
                    <a:gd name="T4" fmla="*/ 142876 w 142876"/>
                    <a:gd name="T5" fmla="*/ 178595 h 357190"/>
                    <a:gd name="T6" fmla="*/ 11796480 60000 65536"/>
                    <a:gd name="T7" fmla="*/ 11796480 60000 65536"/>
                    <a:gd name="T8" fmla="*/ 5898240 60000 65536"/>
                    <a:gd name="T9" fmla="*/ 71438 w 142876"/>
                    <a:gd name="T10" fmla="*/ 0 h 357190"/>
                    <a:gd name="T11" fmla="*/ 142876 w 142876"/>
                    <a:gd name="T12" fmla="*/ 178595 h 3571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2876" h="357190" stroke="0">
                      <a:moveTo>
                        <a:pt x="71438" y="0"/>
                      </a:moveTo>
                      <a:lnTo>
                        <a:pt x="71437" y="0"/>
                      </a:lnTo>
                      <a:cubicBezTo>
                        <a:pt x="110892" y="0"/>
                        <a:pt x="142876" y="79959"/>
                        <a:pt x="142876" y="178595"/>
                      </a:cubicBezTo>
                      <a:lnTo>
                        <a:pt x="71438" y="178595"/>
                      </a:lnTo>
                      <a:close/>
                    </a:path>
                    <a:path w="142876" h="357190" fill="none">
                      <a:moveTo>
                        <a:pt x="71438" y="0"/>
                      </a:moveTo>
                      <a:lnTo>
                        <a:pt x="71437" y="0"/>
                      </a:lnTo>
                      <a:cubicBezTo>
                        <a:pt x="110892" y="0"/>
                        <a:pt x="142876" y="79959"/>
                        <a:pt x="142876" y="178595"/>
                      </a:cubicBezTo>
                    </a:path>
                  </a:pathLst>
                </a:cu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>
                    <a:latin typeface="+mn-lt"/>
                  </a:endParaRPr>
                </a:p>
              </p:txBody>
            </p:sp>
          </p:grpSp>
          <p:grpSp>
            <p:nvGrpSpPr>
              <p:cNvPr id="24622" name="Группа 57"/>
              <p:cNvGrpSpPr>
                <a:grpSpLocks/>
              </p:cNvGrpSpPr>
              <p:nvPr/>
            </p:nvGrpSpPr>
            <p:grpSpPr bwMode="auto">
              <a:xfrm>
                <a:off x="5214942" y="3500438"/>
                <a:ext cx="357190" cy="428628"/>
                <a:chOff x="5214942" y="2857496"/>
                <a:chExt cx="357190" cy="428628"/>
              </a:xfrm>
            </p:grpSpPr>
            <p:sp>
              <p:nvSpPr>
                <p:cNvPr id="59" name="Дуга 58"/>
                <p:cNvSpPr/>
                <p:nvPr/>
              </p:nvSpPr>
              <p:spPr>
                <a:xfrm>
                  <a:off x="5214359" y="2857277"/>
                  <a:ext cx="357701" cy="42840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/>
                </a:p>
              </p:txBody>
            </p:sp>
            <p:sp>
              <p:nvSpPr>
                <p:cNvPr id="60" name="Дуга 59"/>
                <p:cNvSpPr>
                  <a:spLocks noChangeArrowheads="1"/>
                </p:cNvSpPr>
                <p:nvPr/>
              </p:nvSpPr>
              <p:spPr bwMode="auto">
                <a:xfrm flipV="1">
                  <a:off x="5429256" y="2857277"/>
                  <a:ext cx="142804" cy="357701"/>
                </a:xfrm>
                <a:custGeom>
                  <a:avLst/>
                  <a:gdLst>
                    <a:gd name="T0" fmla="*/ 71438 w 142876"/>
                    <a:gd name="T1" fmla="*/ 0 h 357190"/>
                    <a:gd name="T2" fmla="*/ 71438 w 142876"/>
                    <a:gd name="T3" fmla="*/ 178595 h 357190"/>
                    <a:gd name="T4" fmla="*/ 142876 w 142876"/>
                    <a:gd name="T5" fmla="*/ 178595 h 357190"/>
                    <a:gd name="T6" fmla="*/ 11796480 60000 65536"/>
                    <a:gd name="T7" fmla="*/ 11796480 60000 65536"/>
                    <a:gd name="T8" fmla="*/ 5898240 60000 65536"/>
                    <a:gd name="T9" fmla="*/ 71438 w 142876"/>
                    <a:gd name="T10" fmla="*/ 0 h 357190"/>
                    <a:gd name="T11" fmla="*/ 142876 w 142876"/>
                    <a:gd name="T12" fmla="*/ 178595 h 3571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2876" h="357190" stroke="0">
                      <a:moveTo>
                        <a:pt x="71438" y="0"/>
                      </a:moveTo>
                      <a:lnTo>
                        <a:pt x="71437" y="0"/>
                      </a:lnTo>
                      <a:cubicBezTo>
                        <a:pt x="110892" y="0"/>
                        <a:pt x="142876" y="79959"/>
                        <a:pt x="142876" y="178595"/>
                      </a:cubicBezTo>
                      <a:lnTo>
                        <a:pt x="71438" y="178595"/>
                      </a:lnTo>
                      <a:close/>
                    </a:path>
                    <a:path w="142876" h="357190" fill="none">
                      <a:moveTo>
                        <a:pt x="71438" y="0"/>
                      </a:moveTo>
                      <a:lnTo>
                        <a:pt x="71437" y="0"/>
                      </a:lnTo>
                      <a:cubicBezTo>
                        <a:pt x="110892" y="0"/>
                        <a:pt x="142876" y="79959"/>
                        <a:pt x="142876" y="178595"/>
                      </a:cubicBezTo>
                    </a:path>
                  </a:pathLst>
                </a:cu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>
                    <a:latin typeface="+mn-lt"/>
                  </a:endParaRPr>
                </a:p>
              </p:txBody>
            </p:sp>
          </p:grpSp>
          <p:grpSp>
            <p:nvGrpSpPr>
              <p:cNvPr id="24623" name="Группа 60"/>
              <p:cNvGrpSpPr>
                <a:grpSpLocks/>
              </p:cNvGrpSpPr>
              <p:nvPr/>
            </p:nvGrpSpPr>
            <p:grpSpPr bwMode="auto">
              <a:xfrm flipH="1" flipV="1">
                <a:off x="5072066" y="3214686"/>
                <a:ext cx="714380" cy="285752"/>
                <a:chOff x="5214942" y="2857496"/>
                <a:chExt cx="357190" cy="428628"/>
              </a:xfrm>
            </p:grpSpPr>
            <p:sp>
              <p:nvSpPr>
                <p:cNvPr id="62" name="Дуга 61"/>
                <p:cNvSpPr>
                  <a:spLocks noChangeArrowheads="1"/>
                </p:cNvSpPr>
                <p:nvPr/>
              </p:nvSpPr>
              <p:spPr bwMode="auto">
                <a:xfrm>
                  <a:off x="5214687" y="2857825"/>
                  <a:ext cx="357701" cy="428409"/>
                </a:xfrm>
                <a:custGeom>
                  <a:avLst/>
                  <a:gdLst>
                    <a:gd name="T0" fmla="*/ 178595 w 357190"/>
                    <a:gd name="T1" fmla="*/ 0 h 428628"/>
                    <a:gd name="T2" fmla="*/ 178595 w 357190"/>
                    <a:gd name="T3" fmla="*/ 214314 h 428628"/>
                    <a:gd name="T4" fmla="*/ 357190 w 357190"/>
                    <a:gd name="T5" fmla="*/ 214314 h 428628"/>
                    <a:gd name="T6" fmla="*/ 11796480 60000 65536"/>
                    <a:gd name="T7" fmla="*/ 11796480 60000 65536"/>
                    <a:gd name="T8" fmla="*/ 5898240 60000 65536"/>
                    <a:gd name="T9" fmla="*/ 178595 w 357190"/>
                    <a:gd name="T10" fmla="*/ 0 h 428628"/>
                    <a:gd name="T11" fmla="*/ 357190 w 357190"/>
                    <a:gd name="T12" fmla="*/ 214314 h 4286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7190" h="428628" stroke="0">
                      <a:moveTo>
                        <a:pt x="178595" y="0"/>
                      </a:moveTo>
                      <a:lnTo>
                        <a:pt x="178594" y="0"/>
                      </a:lnTo>
                      <a:cubicBezTo>
                        <a:pt x="277230" y="0"/>
                        <a:pt x="357190" y="95951"/>
                        <a:pt x="357190" y="214314"/>
                      </a:cubicBezTo>
                      <a:lnTo>
                        <a:pt x="178595" y="214314"/>
                      </a:lnTo>
                      <a:close/>
                    </a:path>
                    <a:path w="357190" h="428628" fill="none">
                      <a:moveTo>
                        <a:pt x="178595" y="0"/>
                      </a:moveTo>
                      <a:lnTo>
                        <a:pt x="178594" y="0"/>
                      </a:lnTo>
                      <a:cubicBezTo>
                        <a:pt x="277230" y="0"/>
                        <a:pt x="357190" y="95951"/>
                        <a:pt x="357190" y="214314"/>
                      </a:cubicBezTo>
                    </a:path>
                  </a:pathLst>
                </a:cu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>
                    <a:latin typeface="+mn-lt"/>
                  </a:endParaRPr>
                </a:p>
              </p:txBody>
            </p:sp>
            <p:sp>
              <p:nvSpPr>
                <p:cNvPr id="63" name="Дуга 62"/>
                <p:cNvSpPr/>
                <p:nvPr/>
              </p:nvSpPr>
              <p:spPr>
                <a:xfrm flipV="1">
                  <a:off x="5429584" y="2857825"/>
                  <a:ext cx="142803" cy="35770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sz="1800"/>
                </a:p>
              </p:txBody>
            </p:sp>
          </p:grpSp>
        </p:grpSp>
        <p:sp>
          <p:nvSpPr>
            <p:cNvPr id="24593" name="TextBox 64"/>
            <p:cNvSpPr txBox="1">
              <a:spLocks noChangeArrowheads="1"/>
            </p:cNvSpPr>
            <p:nvPr/>
          </p:nvSpPr>
          <p:spPr bwMode="auto">
            <a:xfrm>
              <a:off x="2538535" y="2072189"/>
              <a:ext cx="392362" cy="56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altLang="ru-RU" sz="3600">
                  <a:latin typeface="Calibri" pitchFamily="34" charset="0"/>
                </a:rPr>
                <a:t>А</a:t>
              </a:r>
            </a:p>
          </p:txBody>
        </p:sp>
        <p:sp>
          <p:nvSpPr>
            <p:cNvPr id="24594" name="TextBox 65"/>
            <p:cNvSpPr txBox="1">
              <a:spLocks noChangeArrowheads="1"/>
            </p:cNvSpPr>
            <p:nvPr/>
          </p:nvSpPr>
          <p:spPr bwMode="auto">
            <a:xfrm>
              <a:off x="2143401" y="2929007"/>
              <a:ext cx="524073" cy="56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sz="3600">
                  <a:latin typeface="Calibri" pitchFamily="34" charset="0"/>
                </a:rPr>
                <a:t>V</a:t>
              </a:r>
              <a:endParaRPr lang="ru-RU" altLang="ru-RU" sz="3600">
                <a:latin typeface="Calibri" pitchFamily="34" charset="0"/>
              </a:endParaRPr>
            </a:p>
          </p:txBody>
        </p:sp>
        <p:sp>
          <p:nvSpPr>
            <p:cNvPr id="24595" name="TextBox 69"/>
            <p:cNvSpPr txBox="1">
              <a:spLocks noChangeArrowheads="1"/>
            </p:cNvSpPr>
            <p:nvPr/>
          </p:nvSpPr>
          <p:spPr bwMode="auto">
            <a:xfrm>
              <a:off x="3929131" y="1714488"/>
              <a:ext cx="515755" cy="56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ru-RU" sz="3600">
                  <a:latin typeface="Calibri" pitchFamily="34" charset="0"/>
                </a:rPr>
                <a:t>W</a:t>
              </a:r>
              <a:endParaRPr lang="ru-RU" altLang="ru-RU" sz="3600">
                <a:latin typeface="Calibri" pitchFamily="34" charset="0"/>
              </a:endParaRPr>
            </a:p>
          </p:txBody>
        </p:sp>
        <p:cxnSp>
          <p:nvCxnSpPr>
            <p:cNvPr id="72" name="Прямая со стрелкой 71"/>
            <p:cNvCxnSpPr/>
            <p:nvPr/>
          </p:nvCxnSpPr>
          <p:spPr>
            <a:xfrm>
              <a:off x="5572059" y="2357795"/>
              <a:ext cx="571212" cy="13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583" name="Object 51"/>
            <p:cNvGraphicFramePr>
              <a:graphicFrameLocks noChangeAspect="1"/>
            </p:cNvGraphicFramePr>
            <p:nvPr/>
          </p:nvGraphicFramePr>
          <p:xfrm>
            <a:off x="5214942" y="2143116"/>
            <a:ext cx="3683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Equation" r:id="rId4" imgW="368280" imgH="406080" progId="Equation.DSMT4">
                    <p:embed/>
                  </p:oleObj>
                </mc:Choice>
                <mc:Fallback>
                  <p:oleObj name="Equation" r:id="rId4" imgW="368280" imgH="4060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42" y="2143116"/>
                          <a:ext cx="3683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574675" y="4289425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latin typeface="Times New Roman" pitchFamily="18" charset="0"/>
                <a:cs typeface="Times New Roman" pitchFamily="18" charset="0"/>
              </a:rPr>
              <a:t>~</a:t>
            </a:r>
          </a:p>
        </p:txBody>
      </p:sp>
      <p:sp>
        <p:nvSpPr>
          <p:cNvPr id="396353" name="Text Box 65"/>
          <p:cNvSpPr txBox="1">
            <a:spLocks noChangeArrowheads="1"/>
          </p:cNvSpPr>
          <p:nvPr/>
        </p:nvSpPr>
        <p:spPr bwMode="auto">
          <a:xfrm>
            <a:off x="242888" y="1333500"/>
            <a:ext cx="17399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Дано:</a:t>
            </a:r>
          </a:p>
        </p:txBody>
      </p:sp>
      <p:sp>
        <p:nvSpPr>
          <p:cNvPr id="396354" name="Text Box 66"/>
          <p:cNvSpPr txBox="1">
            <a:spLocks noChangeArrowheads="1"/>
          </p:cNvSpPr>
          <p:nvPr/>
        </p:nvSpPr>
        <p:spPr bwMode="auto">
          <a:xfrm>
            <a:off x="231775" y="2046288"/>
            <a:ext cx="21209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ru-RU" altLang="ru-RU"/>
              <a:t>Измеряем:</a:t>
            </a:r>
          </a:p>
        </p:txBody>
      </p:sp>
      <p:graphicFrame>
        <p:nvGraphicFramePr>
          <p:cNvPr id="396355" name="Object 67"/>
          <p:cNvGraphicFramePr>
            <a:graphicFrameLocks noChangeAspect="1"/>
          </p:cNvGraphicFramePr>
          <p:nvPr/>
        </p:nvGraphicFramePr>
        <p:xfrm>
          <a:off x="1344613" y="1431925"/>
          <a:ext cx="255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6" imgW="2552400" imgH="495000" progId="Equation.DSMT4">
                  <p:embed/>
                </p:oleObj>
              </mc:Choice>
              <mc:Fallback>
                <p:oleObj name="Equation" r:id="rId6" imgW="2552400" imgH="4950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431925"/>
                        <a:ext cx="255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56" name="Object 68"/>
          <p:cNvGraphicFramePr>
            <a:graphicFrameLocks noChangeAspect="1"/>
          </p:cNvGraphicFramePr>
          <p:nvPr/>
        </p:nvGraphicFramePr>
        <p:xfrm>
          <a:off x="2260600" y="2163763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8" imgW="1384200" imgH="482400" progId="Equation.DSMT4">
                  <p:embed/>
                </p:oleObj>
              </mc:Choice>
              <mc:Fallback>
                <p:oleObj name="Equation" r:id="rId8" imgW="1384200" imgH="482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163763"/>
                        <a:ext cx="138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59" name="AutoShape 71"/>
          <p:cNvSpPr>
            <a:spLocks noChangeArrowheads="1"/>
          </p:cNvSpPr>
          <p:nvPr/>
        </p:nvSpPr>
        <p:spPr bwMode="auto">
          <a:xfrm>
            <a:off x="4927600" y="3454400"/>
            <a:ext cx="1460500" cy="2171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396360" name="Object 72"/>
          <p:cNvGraphicFramePr>
            <a:graphicFrameLocks noChangeAspect="1"/>
          </p:cNvGraphicFramePr>
          <p:nvPr/>
        </p:nvGraphicFramePr>
        <p:xfrm>
          <a:off x="6267450" y="5465763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0" imgW="228600" imgH="380880" progId="Equation.DSMT4">
                  <p:embed/>
                </p:oleObj>
              </mc:Choice>
              <mc:Fallback>
                <p:oleObj name="Equation" r:id="rId10" imgW="228600" imgH="38088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5465763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61" name="Object 73"/>
          <p:cNvGraphicFramePr>
            <a:graphicFrameLocks noChangeAspect="1"/>
          </p:cNvGraphicFramePr>
          <p:nvPr/>
        </p:nvGraphicFramePr>
        <p:xfrm>
          <a:off x="7138988" y="3206750"/>
          <a:ext cx="1358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12" imgW="1358640" imgH="1066680" progId="Equation.DSMT4">
                  <p:embed/>
                </p:oleObj>
              </mc:Choice>
              <mc:Fallback>
                <p:oleObj name="Equation" r:id="rId12" imgW="1358640" imgH="106668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3206750"/>
                        <a:ext cx="1358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62" name="Object 74"/>
          <p:cNvGraphicFramePr>
            <a:graphicFrameLocks noChangeAspect="1"/>
          </p:cNvGraphicFramePr>
          <p:nvPr/>
        </p:nvGraphicFramePr>
        <p:xfrm>
          <a:off x="7134225" y="4776788"/>
          <a:ext cx="139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14" imgW="1396800" imgH="1079280" progId="Equation.DSMT4">
                  <p:embed/>
                </p:oleObj>
              </mc:Choice>
              <mc:Fallback>
                <p:oleObj name="Equation" r:id="rId14" imgW="1396800" imgH="10792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4776788"/>
                        <a:ext cx="139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75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0" grpId="0"/>
      <p:bldP spid="396353" grpId="0"/>
      <p:bldP spid="396354" grpId="0"/>
      <p:bldP spid="3963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B47463B-642E-48F2-B7BB-5DA741A2A9B0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31</a:t>
            </a:fld>
            <a:endParaRPr lang="ru-RU" altLang="ru-RU" sz="1800"/>
          </a:p>
        </p:txBody>
      </p:sp>
      <p:sp>
        <p:nvSpPr>
          <p:cNvPr id="436271" name="Text Box 47"/>
          <p:cNvSpPr txBox="1">
            <a:spLocks noChangeArrowheads="1"/>
          </p:cNvSpPr>
          <p:nvPr/>
        </p:nvSpPr>
        <p:spPr bwMode="auto">
          <a:xfrm>
            <a:off x="231775" y="3278188"/>
            <a:ext cx="871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/>
              <a:t>1. </a:t>
            </a:r>
            <a:r>
              <a:rPr lang="en-US" altLang="ru-RU" b="1" i="1"/>
              <a:t>r</a:t>
            </a:r>
            <a:r>
              <a:rPr lang="ru-RU" altLang="ru-RU"/>
              <a:t> – измеряется омметром или на постоянном </a:t>
            </a:r>
            <a:br>
              <a:rPr lang="ru-RU" altLang="ru-RU"/>
            </a:br>
            <a:r>
              <a:rPr lang="ru-RU" altLang="ru-RU"/>
              <a:t>         </a:t>
            </a:r>
            <a:r>
              <a:rPr lang="en-US" altLang="ru-RU" sz="1400"/>
              <a:t> </a:t>
            </a:r>
            <a:r>
              <a:rPr lang="ru-RU" altLang="ru-RU"/>
              <a:t>токе при помощи амперметра и вольтметра.</a:t>
            </a:r>
            <a:endParaRPr lang="ru-RU" altLang="ru-RU" b="1" i="1" baseline="-25000"/>
          </a:p>
        </p:txBody>
      </p:sp>
      <p:graphicFrame>
        <p:nvGraphicFramePr>
          <p:cNvPr id="436273" name="Object 49"/>
          <p:cNvGraphicFramePr>
            <a:graphicFrameLocks noChangeAspect="1"/>
          </p:cNvGraphicFramePr>
          <p:nvPr/>
        </p:nvGraphicFramePr>
        <p:xfrm>
          <a:off x="207963" y="4575175"/>
          <a:ext cx="624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4" imgW="6248160" imgH="660240" progId="Equation.DSMT4">
                  <p:embed/>
                </p:oleObj>
              </mc:Choice>
              <mc:Fallback>
                <p:oleObj name="Equation" r:id="rId4" imgW="6248160" imgH="6602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4575175"/>
                        <a:ext cx="6248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74" name="Object 50"/>
          <p:cNvGraphicFramePr>
            <a:graphicFrameLocks noChangeAspect="1"/>
          </p:cNvGraphicFramePr>
          <p:nvPr/>
        </p:nvGraphicFramePr>
        <p:xfrm>
          <a:off x="395288" y="5607050"/>
          <a:ext cx="317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6" imgW="3174840" imgH="533160" progId="Equation.DSMT4">
                  <p:embed/>
                </p:oleObj>
              </mc:Choice>
              <mc:Fallback>
                <p:oleObj name="Equation" r:id="rId6" imgW="3174840" imgH="53316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07050"/>
                        <a:ext cx="317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75" name="Text Box 51"/>
          <p:cNvSpPr txBox="1">
            <a:spLocks noChangeArrowheads="1"/>
          </p:cNvSpPr>
          <p:nvPr/>
        </p:nvSpPr>
        <p:spPr bwMode="auto">
          <a:xfrm>
            <a:off x="3917950" y="5580063"/>
            <a:ext cx="245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определяется</a:t>
            </a:r>
            <a:endParaRPr lang="ru-RU" altLang="ru-RU" b="1" i="1" baseline="-25000"/>
          </a:p>
        </p:txBody>
      </p:sp>
      <p:graphicFrame>
        <p:nvGraphicFramePr>
          <p:cNvPr id="436276" name="Object 52"/>
          <p:cNvGraphicFramePr>
            <a:graphicFrameLocks noChangeAspect="1"/>
          </p:cNvGraphicFramePr>
          <p:nvPr/>
        </p:nvGraphicFramePr>
        <p:xfrm>
          <a:off x="6337300" y="5592763"/>
          <a:ext cx="72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8" imgW="723600" imgH="533160" progId="Equation.DSMT4">
                  <p:embed/>
                </p:oleObj>
              </mc:Choice>
              <mc:Fallback>
                <p:oleObj name="Equation" r:id="rId8" imgW="723600" imgH="53316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5592763"/>
                        <a:ext cx="72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77" name="Line 53"/>
          <p:cNvSpPr>
            <a:spLocks noChangeShapeType="1"/>
          </p:cNvSpPr>
          <p:nvPr/>
        </p:nvSpPr>
        <p:spPr bwMode="auto">
          <a:xfrm>
            <a:off x="3949700" y="6134100"/>
            <a:ext cx="3035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25605" name="Object 55"/>
          <p:cNvGraphicFramePr>
            <a:graphicFrameLocks noChangeAspect="1"/>
          </p:cNvGraphicFramePr>
          <p:nvPr/>
        </p:nvGraphicFramePr>
        <p:xfrm>
          <a:off x="565150" y="1008063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0" imgW="1650960" imgH="457200" progId="Equation.DSMT4">
                  <p:embed/>
                </p:oleObj>
              </mc:Choice>
              <mc:Fallback>
                <p:oleObj name="Equation" r:id="rId10" imgW="1650960" imgH="457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08063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0" name="Object 56"/>
          <p:cNvGraphicFramePr>
            <a:graphicFrameLocks noChangeAspect="1"/>
          </p:cNvGraphicFramePr>
          <p:nvPr/>
        </p:nvGraphicFramePr>
        <p:xfrm>
          <a:off x="2681288" y="692150"/>
          <a:ext cx="153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2" imgW="1536480" imgH="1066680" progId="Equation.DSMT4">
                  <p:embed/>
                </p:oleObj>
              </mc:Choice>
              <mc:Fallback>
                <p:oleObj name="Equation" r:id="rId12" imgW="1536480" imgH="106668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692150"/>
                        <a:ext cx="1536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1" name="Object 57"/>
          <p:cNvGraphicFramePr>
            <a:graphicFrameLocks noChangeAspect="1"/>
          </p:cNvGraphicFramePr>
          <p:nvPr/>
        </p:nvGraphicFramePr>
        <p:xfrm>
          <a:off x="4545013" y="101600"/>
          <a:ext cx="360997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Visio" r:id="rId14" imgW="3747516" imgH="3783330" progId="Visio.Drawing.11">
                  <p:embed/>
                </p:oleObj>
              </mc:Choice>
              <mc:Fallback>
                <p:oleObj name="Visio" r:id="rId14" imgW="3747516" imgH="3783330" progId="Visio.Drawing.11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01600"/>
                        <a:ext cx="360997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2" name="Object 58"/>
          <p:cNvGraphicFramePr>
            <a:graphicFrameLocks noChangeAspect="1"/>
          </p:cNvGraphicFramePr>
          <p:nvPr/>
        </p:nvGraphicFramePr>
        <p:xfrm>
          <a:off x="1470025" y="1963738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6" imgW="1981080" imgH="533160" progId="Equation.DSMT4">
                  <p:embed/>
                </p:oleObj>
              </mc:Choice>
              <mc:Fallback>
                <p:oleObj name="Equation" r:id="rId16" imgW="1981080" imgH="53316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963738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83" name="Object 59"/>
          <p:cNvGraphicFramePr>
            <a:graphicFrameLocks noChangeAspect="1"/>
          </p:cNvGraphicFramePr>
          <p:nvPr/>
        </p:nvGraphicFramePr>
        <p:xfrm>
          <a:off x="7297738" y="5308600"/>
          <a:ext cx="1701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8" imgW="1701720" imgH="1180800" progId="Equation.DSMT4">
                  <p:embed/>
                </p:oleObj>
              </mc:Choice>
              <mc:Fallback>
                <p:oleObj name="Equation" r:id="rId18" imgW="1701720" imgH="1180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5308600"/>
                        <a:ext cx="1701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60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177800" y="37846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71" grpId="0"/>
      <p:bldP spid="436275" grpId="0"/>
      <p:bldP spid="436277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6F3972C-15E8-4769-8811-E5C367306D1E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32</a:t>
            </a:fld>
            <a:endParaRPr lang="ru-RU" altLang="ru-RU" sz="1800"/>
          </a:p>
        </p:txBody>
      </p:sp>
      <p:graphicFrame>
        <p:nvGraphicFramePr>
          <p:cNvPr id="26626" name="Object 46"/>
          <p:cNvGraphicFramePr>
            <a:graphicFrameLocks noChangeAspect="1"/>
          </p:cNvGraphicFramePr>
          <p:nvPr/>
        </p:nvGraphicFramePr>
        <p:xfrm>
          <a:off x="5484813" y="317500"/>
          <a:ext cx="2820987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Visio" r:id="rId4" imgW="3567303" imgH="2847213" progId="Visio.Drawing.11">
                  <p:embed/>
                </p:oleObj>
              </mc:Choice>
              <mc:Fallback>
                <p:oleObj name="Visio" r:id="rId4" imgW="3567303" imgH="2847213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17500"/>
                        <a:ext cx="2820987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5" name="Object 49"/>
          <p:cNvGraphicFramePr>
            <a:graphicFrameLocks noChangeAspect="1"/>
          </p:cNvGraphicFramePr>
          <p:nvPr/>
        </p:nvGraphicFramePr>
        <p:xfrm>
          <a:off x="1211263" y="3121025"/>
          <a:ext cx="2209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6" imgW="2209680" imgH="1180800" progId="Equation.DSMT4">
                  <p:embed/>
                </p:oleObj>
              </mc:Choice>
              <mc:Fallback>
                <p:oleObj name="Equation" r:id="rId6" imgW="2209680" imgH="11808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121025"/>
                        <a:ext cx="2209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7" name="Group 54"/>
          <p:cNvGrpSpPr>
            <a:grpSpLocks/>
          </p:cNvGrpSpPr>
          <p:nvPr/>
        </p:nvGrpSpPr>
        <p:grpSpPr bwMode="auto">
          <a:xfrm>
            <a:off x="482600" y="317500"/>
            <a:ext cx="4730750" cy="2487613"/>
            <a:chOff x="856" y="0"/>
            <a:chExt cx="4278" cy="2249"/>
          </a:xfrm>
        </p:grpSpPr>
        <p:grpSp>
          <p:nvGrpSpPr>
            <p:cNvPr id="26640" name="Group 8"/>
            <p:cNvGrpSpPr>
              <a:grpSpLocks/>
            </p:cNvGrpSpPr>
            <p:nvPr/>
          </p:nvGrpSpPr>
          <p:grpSpPr bwMode="auto">
            <a:xfrm>
              <a:off x="856" y="0"/>
              <a:ext cx="4278" cy="2066"/>
              <a:chOff x="5605" y="5691"/>
              <a:chExt cx="5206" cy="2716"/>
            </a:xfrm>
          </p:grpSpPr>
          <p:sp>
            <p:nvSpPr>
              <p:cNvPr id="26651" name="Text Box 9"/>
              <p:cNvSpPr txBox="1">
                <a:spLocks noChangeArrowheads="1"/>
              </p:cNvSpPr>
              <p:nvPr/>
            </p:nvSpPr>
            <p:spPr bwMode="auto">
              <a:xfrm>
                <a:off x="6924" y="5799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52" name="Text Box 10"/>
              <p:cNvSpPr txBox="1">
                <a:spLocks noChangeArrowheads="1"/>
              </p:cNvSpPr>
              <p:nvPr/>
            </p:nvSpPr>
            <p:spPr bwMode="auto">
              <a:xfrm>
                <a:off x="8336" y="5691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ru-RU" i="1" baseline="-2500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53" name="Line 12"/>
              <p:cNvSpPr>
                <a:spLocks noChangeShapeType="1"/>
              </p:cNvSpPr>
              <p:nvPr/>
            </p:nvSpPr>
            <p:spPr bwMode="auto">
              <a:xfrm>
                <a:off x="7358" y="6381"/>
                <a:ext cx="8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6654" name="Group 13"/>
              <p:cNvGrpSpPr>
                <a:grpSpLocks/>
              </p:cNvGrpSpPr>
              <p:nvPr/>
            </p:nvGrpSpPr>
            <p:grpSpPr bwMode="auto">
              <a:xfrm flipH="1">
                <a:off x="9338" y="6918"/>
                <a:ext cx="137" cy="811"/>
                <a:chOff x="2709" y="2464"/>
                <a:chExt cx="136" cy="811"/>
              </a:xfrm>
            </p:grpSpPr>
            <p:sp>
              <p:nvSpPr>
                <p:cNvPr id="26678" name="Arc 14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79" name="Arc 15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6680" name="Arc 16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81" name="Arc 17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6682" name="Arc 18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683" name="Arc 19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</p:grpSp>
          <p:sp>
            <p:nvSpPr>
              <p:cNvPr id="26655" name="Line 20"/>
              <p:cNvSpPr>
                <a:spLocks noChangeShapeType="1"/>
              </p:cNvSpPr>
              <p:nvPr/>
            </p:nvSpPr>
            <p:spPr bwMode="auto">
              <a:xfrm>
                <a:off x="6193" y="6381"/>
                <a:ext cx="8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56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6924" y="6229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57" name="Line 22"/>
              <p:cNvSpPr>
                <a:spLocks noChangeShapeType="1"/>
              </p:cNvSpPr>
              <p:nvPr/>
            </p:nvSpPr>
            <p:spPr bwMode="auto">
              <a:xfrm rot="5400000">
                <a:off x="5438" y="7356"/>
                <a:ext cx="14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58" name="Line 23"/>
              <p:cNvSpPr>
                <a:spLocks noChangeShapeType="1"/>
              </p:cNvSpPr>
              <p:nvPr/>
            </p:nvSpPr>
            <p:spPr bwMode="auto">
              <a:xfrm>
                <a:off x="9338" y="6363"/>
                <a:ext cx="1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59" name="Line 24"/>
              <p:cNvSpPr>
                <a:spLocks noChangeShapeType="1"/>
              </p:cNvSpPr>
              <p:nvPr/>
            </p:nvSpPr>
            <p:spPr bwMode="auto">
              <a:xfrm>
                <a:off x="9338" y="7725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60" name="Line 25"/>
              <p:cNvSpPr>
                <a:spLocks noChangeShapeType="1"/>
              </p:cNvSpPr>
              <p:nvPr/>
            </p:nvSpPr>
            <p:spPr bwMode="auto">
              <a:xfrm>
                <a:off x="6195" y="8361"/>
                <a:ext cx="394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61" name="Text Box 26"/>
              <p:cNvSpPr txBox="1">
                <a:spLocks noChangeArrowheads="1"/>
              </p:cNvSpPr>
              <p:nvPr/>
            </p:nvSpPr>
            <p:spPr bwMode="auto">
              <a:xfrm>
                <a:off x="9493" y="7111"/>
                <a:ext cx="4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altLang="ru-RU" baseline="-25000">
                    <a:latin typeface="Times New Roman" pitchFamily="18" charset="0"/>
                    <a:cs typeface="Times New Roman" pitchFamily="18" charset="0"/>
                  </a:rPr>
                  <a:t>Ф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62" name="Text Box 27"/>
              <p:cNvSpPr txBox="1">
                <a:spLocks noChangeArrowheads="1"/>
              </p:cNvSpPr>
              <p:nvPr/>
            </p:nvSpPr>
            <p:spPr bwMode="auto">
              <a:xfrm>
                <a:off x="5605" y="7103"/>
                <a:ext cx="1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6663" name="Group 28"/>
              <p:cNvGrpSpPr>
                <a:grpSpLocks/>
              </p:cNvGrpSpPr>
              <p:nvPr/>
            </p:nvGrpSpPr>
            <p:grpSpPr bwMode="auto">
              <a:xfrm rot="16200000" flipH="1">
                <a:off x="8543" y="5895"/>
                <a:ext cx="135" cy="811"/>
                <a:chOff x="2709" y="2464"/>
                <a:chExt cx="136" cy="811"/>
              </a:xfrm>
            </p:grpSpPr>
            <p:sp>
              <p:nvSpPr>
                <p:cNvPr id="26672" name="Arc 29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6673" name="Arc 30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6674" name="Arc 31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6675" name="Arc 32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6676" name="Arc 33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6677" name="Arc 34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</p:grpSp>
          <p:sp>
            <p:nvSpPr>
              <p:cNvPr id="26664" name="Line 35"/>
              <p:cNvSpPr>
                <a:spLocks noChangeShapeType="1"/>
              </p:cNvSpPr>
              <p:nvPr/>
            </p:nvSpPr>
            <p:spPr bwMode="auto">
              <a:xfrm>
                <a:off x="9029" y="6363"/>
                <a:ext cx="1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65" name="Oval 36"/>
              <p:cNvSpPr>
                <a:spLocks noChangeArrowheads="1"/>
              </p:cNvSpPr>
              <p:nvPr/>
            </p:nvSpPr>
            <p:spPr bwMode="auto">
              <a:xfrm>
                <a:off x="6110" y="8322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66" name="Oval 37"/>
              <p:cNvSpPr>
                <a:spLocks noChangeArrowheads="1"/>
              </p:cNvSpPr>
              <p:nvPr/>
            </p:nvSpPr>
            <p:spPr bwMode="auto">
              <a:xfrm>
                <a:off x="6101" y="6321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67" name="Rectangle 40"/>
              <p:cNvSpPr>
                <a:spLocks noChangeAspect="1" noChangeArrowheads="1"/>
              </p:cNvSpPr>
              <p:nvPr/>
            </p:nvSpPr>
            <p:spPr bwMode="auto">
              <a:xfrm rot="5400000">
                <a:off x="9831" y="7218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668" name="AutoShape 41"/>
              <p:cNvCxnSpPr>
                <a:cxnSpLocks noChangeShapeType="1"/>
              </p:cNvCxnSpPr>
              <p:nvPr/>
            </p:nvCxnSpPr>
            <p:spPr bwMode="auto">
              <a:xfrm>
                <a:off x="10136" y="6366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9" name="AutoShape 42"/>
              <p:cNvCxnSpPr>
                <a:cxnSpLocks noChangeShapeType="1"/>
              </p:cNvCxnSpPr>
              <p:nvPr/>
            </p:nvCxnSpPr>
            <p:spPr bwMode="auto">
              <a:xfrm>
                <a:off x="10142" y="7669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70" name="Text Box 43"/>
              <p:cNvSpPr txBox="1">
                <a:spLocks noChangeArrowheads="1"/>
              </p:cNvSpPr>
              <p:nvPr/>
            </p:nvSpPr>
            <p:spPr bwMode="auto">
              <a:xfrm>
                <a:off x="10314" y="7170"/>
                <a:ext cx="497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400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ru-RU" altLang="ru-RU" sz="2400" baseline="-25000">
                    <a:latin typeface="Times New Roman" pitchFamily="18" charset="0"/>
                    <a:cs typeface="Times New Roman" pitchFamily="18" charset="0"/>
                  </a:rPr>
                  <a:t>СТ</a:t>
                </a:r>
                <a:endParaRPr lang="ru-RU" altLang="ru-RU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71" name="Text Box 45"/>
              <p:cNvSpPr txBox="1">
                <a:spLocks noChangeArrowheads="1"/>
              </p:cNvSpPr>
              <p:nvPr/>
            </p:nvSpPr>
            <p:spPr bwMode="auto">
              <a:xfrm>
                <a:off x="8393" y="7103"/>
                <a:ext cx="1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641" name="Line 22"/>
            <p:cNvSpPr>
              <a:spLocks noChangeShapeType="1"/>
            </p:cNvSpPr>
            <p:nvPr/>
          </p:nvSpPr>
          <p:spPr bwMode="auto">
            <a:xfrm rot="5400000">
              <a:off x="3656" y="111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2" name="Line 22"/>
            <p:cNvSpPr>
              <a:spLocks noChangeShapeType="1"/>
            </p:cNvSpPr>
            <p:nvPr/>
          </p:nvSpPr>
          <p:spPr bwMode="auto">
            <a:xfrm rot="5400000">
              <a:off x="4241" y="800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43" name="Line 22"/>
            <p:cNvSpPr>
              <a:spLocks noChangeShapeType="1"/>
            </p:cNvSpPr>
            <p:nvPr/>
          </p:nvSpPr>
          <p:spPr bwMode="auto">
            <a:xfrm>
              <a:off x="1441" y="40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Полилиния 48"/>
            <p:cNvSpPr/>
            <p:nvPr/>
          </p:nvSpPr>
          <p:spPr>
            <a:xfrm rot="452901">
              <a:off x="3424" y="540"/>
              <a:ext cx="495" cy="1437"/>
            </a:xfrm>
            <a:custGeom>
              <a:avLst/>
              <a:gdLst>
                <a:gd name="connsiteX0" fmla="*/ 394741 w 604604"/>
                <a:gd name="connsiteY0" fmla="*/ 0 h 2053652"/>
                <a:gd name="connsiteX1" fmla="*/ 154899 w 604604"/>
                <a:gd name="connsiteY1" fmla="*/ 254833 h 2053652"/>
                <a:gd name="connsiteX2" fmla="*/ 4997 w 604604"/>
                <a:gd name="connsiteY2" fmla="*/ 899410 h 2053652"/>
                <a:gd name="connsiteX3" fmla="*/ 124918 w 604604"/>
                <a:gd name="connsiteY3" fmla="*/ 1618938 h 2053652"/>
                <a:gd name="connsiteX4" fmla="*/ 604604 w 604604"/>
                <a:gd name="connsiteY4" fmla="*/ 2053652 h 205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604" h="2053652">
                  <a:moveTo>
                    <a:pt x="394741" y="0"/>
                  </a:moveTo>
                  <a:cubicBezTo>
                    <a:pt x="307298" y="52465"/>
                    <a:pt x="219856" y="104931"/>
                    <a:pt x="154899" y="254833"/>
                  </a:cubicBezTo>
                  <a:cubicBezTo>
                    <a:pt x="89942" y="404735"/>
                    <a:pt x="9994" y="672059"/>
                    <a:pt x="4997" y="899410"/>
                  </a:cubicBezTo>
                  <a:cubicBezTo>
                    <a:pt x="0" y="1126761"/>
                    <a:pt x="24984" y="1426564"/>
                    <a:pt x="124918" y="1618938"/>
                  </a:cubicBezTo>
                  <a:cubicBezTo>
                    <a:pt x="224853" y="1811312"/>
                    <a:pt x="604604" y="2053652"/>
                    <a:pt x="604604" y="2053652"/>
                  </a:cubicBezTo>
                </a:path>
              </a:pathLst>
            </a:cu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/>
            </a:p>
          </p:txBody>
        </p:sp>
        <p:graphicFrame>
          <p:nvGraphicFramePr>
            <p:cNvPr id="34818" name="Object 93"/>
            <p:cNvGraphicFramePr>
              <a:graphicFrameLocks noChangeAspect="1"/>
            </p:cNvGraphicFramePr>
            <p:nvPr/>
          </p:nvGraphicFramePr>
          <p:xfrm>
            <a:off x="3151" y="112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6" name="Equation" r:id="rId8" imgW="431640" imgH="457200" progId="Equation.DSMT4">
                    <p:embed/>
                  </p:oleObj>
                </mc:Choice>
                <mc:Fallback>
                  <p:oleObj name="Equation" r:id="rId8" imgW="431640" imgH="457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125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94"/>
            <p:cNvGraphicFramePr>
              <a:graphicFrameLocks noChangeAspect="1"/>
            </p:cNvGraphicFramePr>
            <p:nvPr/>
          </p:nvGraphicFramePr>
          <p:xfrm>
            <a:off x="1513" y="73"/>
            <a:ext cx="1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7" name="Equation" r:id="rId10" imgW="203040" imgH="368280" progId="Equation.DSMT4">
                    <p:embed/>
                  </p:oleObj>
                </mc:Choice>
                <mc:Fallback>
                  <p:oleObj name="Equation" r:id="rId10" imgW="203040" imgH="36828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73"/>
                          <a:ext cx="1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95"/>
            <p:cNvGraphicFramePr>
              <a:graphicFrameLocks noChangeAspect="1"/>
            </p:cNvGraphicFramePr>
            <p:nvPr/>
          </p:nvGraphicFramePr>
          <p:xfrm>
            <a:off x="4141" y="63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8" name="Equation" r:id="rId12" imgW="444240" imgH="469800" progId="Equation.DSMT4">
                    <p:embed/>
                  </p:oleObj>
                </mc:Choice>
                <mc:Fallback>
                  <p:oleObj name="Equation" r:id="rId12" imgW="444240" imgH="4698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630"/>
                          <a:ext cx="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96"/>
            <p:cNvGraphicFramePr>
              <a:graphicFrameLocks noChangeAspect="1"/>
            </p:cNvGraphicFramePr>
            <p:nvPr/>
          </p:nvGraphicFramePr>
          <p:xfrm>
            <a:off x="3601" y="945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9" name="Equation" r:id="rId14" imgW="342720" imgH="457200" progId="Equation.DSMT4">
                    <p:embed/>
                  </p:oleObj>
                </mc:Choice>
                <mc:Fallback>
                  <p:oleObj name="Equation" r:id="rId14" imgW="342720" imgH="4572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945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97"/>
            <p:cNvGraphicFramePr>
              <a:graphicFrameLocks noChangeAspect="1"/>
            </p:cNvGraphicFramePr>
            <p:nvPr/>
          </p:nvGraphicFramePr>
          <p:xfrm>
            <a:off x="1075" y="107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Equation" r:id="rId16" imgW="291960" imgH="380880" progId="Equation.DSMT4">
                    <p:embed/>
                  </p:oleObj>
                </mc:Choice>
                <mc:Fallback>
                  <p:oleObj name="Equation" r:id="rId16" imgW="291960" imgH="3808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077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5" name="Group 98"/>
            <p:cNvGrpSpPr>
              <a:grpSpLocks/>
            </p:cNvGrpSpPr>
            <p:nvPr/>
          </p:nvGrpSpPr>
          <p:grpSpPr bwMode="auto">
            <a:xfrm>
              <a:off x="1121" y="282"/>
              <a:ext cx="2859" cy="1967"/>
              <a:chOff x="1073" y="1272"/>
              <a:chExt cx="2859" cy="1967"/>
            </a:xfrm>
          </p:grpSpPr>
          <p:sp>
            <p:nvSpPr>
              <p:cNvPr id="26646" name="Text Box 99"/>
              <p:cNvSpPr txBox="1">
                <a:spLocks noChangeArrowheads="1"/>
              </p:cNvSpPr>
              <p:nvPr/>
            </p:nvSpPr>
            <p:spPr bwMode="auto">
              <a:xfrm>
                <a:off x="1125" y="1272"/>
                <a:ext cx="12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a</a:t>
                </a:r>
                <a:endParaRPr lang="ru-RU" altLang="ru-RU" sz="2000"/>
              </a:p>
            </p:txBody>
          </p:sp>
          <p:sp>
            <p:nvSpPr>
              <p:cNvPr id="26647" name="Text Box 100"/>
              <p:cNvSpPr txBox="1">
                <a:spLocks noChangeArrowheads="1"/>
              </p:cNvSpPr>
              <p:nvPr/>
            </p:nvSpPr>
            <p:spPr bwMode="auto">
              <a:xfrm>
                <a:off x="2622" y="1281"/>
                <a:ext cx="12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b</a:t>
                </a:r>
                <a:endParaRPr lang="ru-RU" altLang="ru-RU" sz="2000"/>
              </a:p>
            </p:txBody>
          </p:sp>
          <p:sp>
            <p:nvSpPr>
              <p:cNvPr id="26648" name="Text Box 101"/>
              <p:cNvSpPr txBox="1">
                <a:spLocks noChangeArrowheads="1"/>
              </p:cNvSpPr>
              <p:nvPr/>
            </p:nvSpPr>
            <p:spPr bwMode="auto">
              <a:xfrm>
                <a:off x="3817" y="1286"/>
                <a:ext cx="115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c</a:t>
                </a:r>
                <a:endParaRPr lang="ru-RU" altLang="ru-RU" sz="2000"/>
              </a:p>
            </p:txBody>
          </p:sp>
          <p:sp>
            <p:nvSpPr>
              <p:cNvPr id="26649" name="Text Box 102"/>
              <p:cNvSpPr txBox="1">
                <a:spLocks noChangeArrowheads="1"/>
              </p:cNvSpPr>
              <p:nvPr/>
            </p:nvSpPr>
            <p:spPr bwMode="auto">
              <a:xfrm>
                <a:off x="1073" y="2963"/>
                <a:ext cx="12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d</a:t>
                </a:r>
                <a:endParaRPr lang="ru-RU" altLang="ru-RU" sz="2000"/>
              </a:p>
            </p:txBody>
          </p:sp>
          <p:sp>
            <p:nvSpPr>
              <p:cNvPr id="26650" name="Oval 103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graphicFrame>
        <p:nvGraphicFramePr>
          <p:cNvPr id="398440" name="Object 104"/>
          <p:cNvGraphicFramePr>
            <a:graphicFrameLocks noChangeAspect="1"/>
          </p:cNvGraphicFramePr>
          <p:nvPr/>
        </p:nvGraphicFramePr>
        <p:xfrm>
          <a:off x="4222750" y="3230563"/>
          <a:ext cx="317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18" imgW="3174840" imgH="761760" progId="Equation.DSMT4">
                  <p:embed/>
                </p:oleObj>
              </mc:Choice>
              <mc:Fallback>
                <p:oleObj name="Equation" r:id="rId18" imgW="3174840" imgH="76176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230563"/>
                        <a:ext cx="317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441" name="Object 105"/>
          <p:cNvGraphicFramePr>
            <a:graphicFrameLocks noChangeAspect="1"/>
          </p:cNvGraphicFramePr>
          <p:nvPr/>
        </p:nvGraphicFramePr>
        <p:xfrm>
          <a:off x="1168400" y="4622800"/>
          <a:ext cx="4279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20" imgW="4279680" imgH="1180800" progId="Equation.DSMT4">
                  <p:embed/>
                </p:oleObj>
              </mc:Choice>
              <mc:Fallback>
                <p:oleObj name="Equation" r:id="rId20" imgW="4279680" imgH="11808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622800"/>
                        <a:ext cx="4279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445" name="Object 109"/>
          <p:cNvGraphicFramePr>
            <a:graphicFrameLocks noChangeAspect="1"/>
          </p:cNvGraphicFramePr>
          <p:nvPr/>
        </p:nvGraphicFramePr>
        <p:xfrm>
          <a:off x="5786438" y="4630738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22" imgW="2819160" imgH="1066680" progId="Equation.DSMT4">
                  <p:embed/>
                </p:oleObj>
              </mc:Choice>
              <mc:Fallback>
                <p:oleObj name="Equation" r:id="rId22" imgW="2819160" imgH="106668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4630738"/>
                        <a:ext cx="2819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10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5778500" y="5765800"/>
            <a:ext cx="1562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E5DCB38-057E-41E1-A757-CC7762414C29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33</a:t>
            </a:fld>
            <a:endParaRPr lang="ru-RU" altLang="ru-RU" sz="1800"/>
          </a:p>
        </p:txBody>
      </p:sp>
      <p:graphicFrame>
        <p:nvGraphicFramePr>
          <p:cNvPr id="400445" name="Object 61"/>
          <p:cNvGraphicFramePr>
            <a:graphicFrameLocks noChangeAspect="1"/>
          </p:cNvGraphicFramePr>
          <p:nvPr/>
        </p:nvGraphicFramePr>
        <p:xfrm>
          <a:off x="1200150" y="1662113"/>
          <a:ext cx="421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4" imgW="4216320" imgH="1218960" progId="Equation.DSMT4">
                  <p:embed/>
                </p:oleObj>
              </mc:Choice>
              <mc:Fallback>
                <p:oleObj name="Equation" r:id="rId4" imgW="4216320" imgH="12189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662113"/>
                        <a:ext cx="4216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8" name="Object 64"/>
          <p:cNvGraphicFramePr>
            <a:graphicFrameLocks noChangeAspect="1"/>
          </p:cNvGraphicFramePr>
          <p:nvPr/>
        </p:nvGraphicFramePr>
        <p:xfrm>
          <a:off x="1227138" y="3321050"/>
          <a:ext cx="2514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6" imgW="2514600" imgH="634680" progId="Equation.DSMT4">
                  <p:embed/>
                </p:oleObj>
              </mc:Choice>
              <mc:Fallback>
                <p:oleObj name="Equation" r:id="rId6" imgW="2514600" imgH="6346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321050"/>
                        <a:ext cx="2514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49" name="Object 65"/>
          <p:cNvGraphicFramePr>
            <a:graphicFrameLocks noChangeAspect="1"/>
          </p:cNvGraphicFramePr>
          <p:nvPr/>
        </p:nvGraphicFramePr>
        <p:xfrm>
          <a:off x="1285875" y="4440238"/>
          <a:ext cx="242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8" imgW="2425680" imgH="1066680" progId="Equation.DSMT4">
                  <p:embed/>
                </p:oleObj>
              </mc:Choice>
              <mc:Fallback>
                <p:oleObj name="Equation" r:id="rId8" imgW="2425680" imgH="10666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440238"/>
                        <a:ext cx="2425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0" name="Oval 66"/>
          <p:cNvSpPr>
            <a:spLocks noChangeArrowheads="1"/>
          </p:cNvSpPr>
          <p:nvPr/>
        </p:nvSpPr>
        <p:spPr bwMode="auto">
          <a:xfrm>
            <a:off x="1917700" y="4406900"/>
            <a:ext cx="19431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400455" name="Object 71"/>
          <p:cNvGraphicFramePr>
            <a:graphicFrameLocks noChangeAspect="1"/>
          </p:cNvGraphicFramePr>
          <p:nvPr/>
        </p:nvGraphicFramePr>
        <p:xfrm>
          <a:off x="693738" y="166688"/>
          <a:ext cx="5334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0" imgW="5333760" imgH="1231560" progId="Equation.DSMT4">
                  <p:embed/>
                </p:oleObj>
              </mc:Choice>
              <mc:Fallback>
                <p:oleObj name="Equation" r:id="rId10" imgW="5333760" imgH="123156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66688"/>
                        <a:ext cx="5334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Text Box 72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  <p:grpSp>
        <p:nvGrpSpPr>
          <p:cNvPr id="27663" name="Group 54"/>
          <p:cNvGrpSpPr>
            <a:grpSpLocks/>
          </p:cNvGrpSpPr>
          <p:nvPr/>
        </p:nvGrpSpPr>
        <p:grpSpPr bwMode="auto">
          <a:xfrm>
            <a:off x="4140200" y="3098800"/>
            <a:ext cx="4730750" cy="2487613"/>
            <a:chOff x="856" y="0"/>
            <a:chExt cx="4278" cy="2249"/>
          </a:xfrm>
        </p:grpSpPr>
        <p:grpSp>
          <p:nvGrpSpPr>
            <p:cNvPr id="27664" name="Group 8"/>
            <p:cNvGrpSpPr>
              <a:grpSpLocks/>
            </p:cNvGrpSpPr>
            <p:nvPr/>
          </p:nvGrpSpPr>
          <p:grpSpPr bwMode="auto">
            <a:xfrm>
              <a:off x="856" y="0"/>
              <a:ext cx="4278" cy="2066"/>
              <a:chOff x="5605" y="5691"/>
              <a:chExt cx="5206" cy="2716"/>
            </a:xfrm>
          </p:grpSpPr>
          <p:sp>
            <p:nvSpPr>
              <p:cNvPr id="27675" name="Text Box 9"/>
              <p:cNvSpPr txBox="1">
                <a:spLocks noChangeArrowheads="1"/>
              </p:cNvSpPr>
              <p:nvPr/>
            </p:nvSpPr>
            <p:spPr bwMode="auto">
              <a:xfrm>
                <a:off x="6924" y="5799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6" name="Text Box 10"/>
              <p:cNvSpPr txBox="1">
                <a:spLocks noChangeArrowheads="1"/>
              </p:cNvSpPr>
              <p:nvPr/>
            </p:nvSpPr>
            <p:spPr bwMode="auto">
              <a:xfrm>
                <a:off x="8336" y="5691"/>
                <a:ext cx="53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ru-RU" i="1" baseline="-2500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7" name="Line 12"/>
              <p:cNvSpPr>
                <a:spLocks noChangeShapeType="1"/>
              </p:cNvSpPr>
              <p:nvPr/>
            </p:nvSpPr>
            <p:spPr bwMode="auto">
              <a:xfrm>
                <a:off x="7358" y="6381"/>
                <a:ext cx="8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27678" name="Group 13"/>
              <p:cNvGrpSpPr>
                <a:grpSpLocks/>
              </p:cNvGrpSpPr>
              <p:nvPr/>
            </p:nvGrpSpPr>
            <p:grpSpPr bwMode="auto">
              <a:xfrm flipH="1">
                <a:off x="9338" y="6918"/>
                <a:ext cx="137" cy="811"/>
                <a:chOff x="2709" y="2464"/>
                <a:chExt cx="136" cy="811"/>
              </a:xfrm>
            </p:grpSpPr>
            <p:sp>
              <p:nvSpPr>
                <p:cNvPr id="27702" name="Arc 14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7703" name="Arc 15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7704" name="Arc 16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7705" name="Arc 17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  <p:sp>
              <p:nvSpPr>
                <p:cNvPr id="27706" name="Arc 18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7707" name="Arc 19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/>
                <a:lstStyle/>
                <a:p>
                  <a:endParaRPr lang="ru-RU"/>
                </a:p>
              </p:txBody>
            </p:sp>
          </p:grpSp>
          <p:sp>
            <p:nvSpPr>
              <p:cNvPr id="27679" name="Line 20"/>
              <p:cNvSpPr>
                <a:spLocks noChangeShapeType="1"/>
              </p:cNvSpPr>
              <p:nvPr/>
            </p:nvSpPr>
            <p:spPr bwMode="auto">
              <a:xfrm>
                <a:off x="6193" y="6381"/>
                <a:ext cx="8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0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6924" y="6229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81" name="Line 22"/>
              <p:cNvSpPr>
                <a:spLocks noChangeShapeType="1"/>
              </p:cNvSpPr>
              <p:nvPr/>
            </p:nvSpPr>
            <p:spPr bwMode="auto">
              <a:xfrm rot="5400000">
                <a:off x="5438" y="7356"/>
                <a:ext cx="144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2" name="Line 23"/>
              <p:cNvSpPr>
                <a:spLocks noChangeShapeType="1"/>
              </p:cNvSpPr>
              <p:nvPr/>
            </p:nvSpPr>
            <p:spPr bwMode="auto">
              <a:xfrm>
                <a:off x="9338" y="6363"/>
                <a:ext cx="1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3" name="Line 24"/>
              <p:cNvSpPr>
                <a:spLocks noChangeShapeType="1"/>
              </p:cNvSpPr>
              <p:nvPr/>
            </p:nvSpPr>
            <p:spPr bwMode="auto">
              <a:xfrm>
                <a:off x="9338" y="7725"/>
                <a:ext cx="0" cy="6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4" name="Line 25"/>
              <p:cNvSpPr>
                <a:spLocks noChangeShapeType="1"/>
              </p:cNvSpPr>
              <p:nvPr/>
            </p:nvSpPr>
            <p:spPr bwMode="auto">
              <a:xfrm>
                <a:off x="6195" y="8361"/>
                <a:ext cx="394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5" name="Text Box 26"/>
              <p:cNvSpPr txBox="1">
                <a:spLocks noChangeArrowheads="1"/>
              </p:cNvSpPr>
              <p:nvPr/>
            </p:nvSpPr>
            <p:spPr bwMode="auto">
              <a:xfrm>
                <a:off x="9493" y="7111"/>
                <a:ext cx="406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10800" rIns="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i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ru-RU" altLang="ru-RU" baseline="-25000">
                    <a:latin typeface="Times New Roman" pitchFamily="18" charset="0"/>
                    <a:cs typeface="Times New Roman" pitchFamily="18" charset="0"/>
                  </a:rPr>
                  <a:t>Ф</a:t>
                </a:r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86" name="Text Box 27"/>
              <p:cNvSpPr txBox="1">
                <a:spLocks noChangeArrowheads="1"/>
              </p:cNvSpPr>
              <p:nvPr/>
            </p:nvSpPr>
            <p:spPr bwMode="auto">
              <a:xfrm>
                <a:off x="5605" y="7103"/>
                <a:ext cx="1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7687" name="Group 28"/>
              <p:cNvGrpSpPr>
                <a:grpSpLocks/>
              </p:cNvGrpSpPr>
              <p:nvPr/>
            </p:nvGrpSpPr>
            <p:grpSpPr bwMode="auto">
              <a:xfrm rot="16200000" flipH="1">
                <a:off x="8543" y="5895"/>
                <a:ext cx="135" cy="811"/>
                <a:chOff x="2709" y="2464"/>
                <a:chExt cx="136" cy="811"/>
              </a:xfrm>
            </p:grpSpPr>
            <p:sp>
              <p:nvSpPr>
                <p:cNvPr id="27696" name="Arc 29"/>
                <p:cNvSpPr>
                  <a:spLocks noChangeAspect="1"/>
                </p:cNvSpPr>
                <p:nvPr/>
              </p:nvSpPr>
              <p:spPr bwMode="auto">
                <a:xfrm flipH="1">
                  <a:off x="2709" y="246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7697" name="Arc 30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599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7698" name="Arc 31"/>
                <p:cNvSpPr>
                  <a:spLocks noChangeAspect="1"/>
                </p:cNvSpPr>
                <p:nvPr/>
              </p:nvSpPr>
              <p:spPr bwMode="auto">
                <a:xfrm flipH="1">
                  <a:off x="2709" y="2734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7699" name="Arc 32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2869"/>
                  <a:ext cx="136" cy="1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  <p:sp>
              <p:nvSpPr>
                <p:cNvPr id="27700" name="Arc 33"/>
                <p:cNvSpPr>
                  <a:spLocks noChangeAspect="1"/>
                </p:cNvSpPr>
                <p:nvPr/>
              </p:nvSpPr>
              <p:spPr bwMode="auto">
                <a:xfrm flipH="1">
                  <a:off x="2709" y="3005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/>
                <a:lstStyle/>
                <a:p>
                  <a:endParaRPr lang="ru-RU"/>
                </a:p>
              </p:txBody>
            </p:sp>
            <p:sp>
              <p:nvSpPr>
                <p:cNvPr id="27701" name="Arc 34"/>
                <p:cNvSpPr>
                  <a:spLocks noChangeAspect="1"/>
                </p:cNvSpPr>
                <p:nvPr/>
              </p:nvSpPr>
              <p:spPr bwMode="auto">
                <a:xfrm flipH="1" flipV="1">
                  <a:off x="2709" y="3140"/>
                  <a:ext cx="136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endParaRPr lang="ru-RU"/>
                </a:p>
              </p:txBody>
            </p:sp>
          </p:grpSp>
          <p:sp>
            <p:nvSpPr>
              <p:cNvPr id="27688" name="Line 35"/>
              <p:cNvSpPr>
                <a:spLocks noChangeShapeType="1"/>
              </p:cNvSpPr>
              <p:nvPr/>
            </p:nvSpPr>
            <p:spPr bwMode="auto">
              <a:xfrm>
                <a:off x="9029" y="6363"/>
                <a:ext cx="1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89" name="Oval 36"/>
              <p:cNvSpPr>
                <a:spLocks noChangeArrowheads="1"/>
              </p:cNvSpPr>
              <p:nvPr/>
            </p:nvSpPr>
            <p:spPr bwMode="auto">
              <a:xfrm>
                <a:off x="6110" y="8322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90" name="Oval 37"/>
              <p:cNvSpPr>
                <a:spLocks noChangeArrowheads="1"/>
              </p:cNvSpPr>
              <p:nvPr/>
            </p:nvSpPr>
            <p:spPr bwMode="auto">
              <a:xfrm>
                <a:off x="6101" y="6321"/>
                <a:ext cx="85" cy="8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91" name="Rectangle 40"/>
              <p:cNvSpPr>
                <a:spLocks noChangeAspect="1" noChangeArrowheads="1"/>
              </p:cNvSpPr>
              <p:nvPr/>
            </p:nvSpPr>
            <p:spPr bwMode="auto">
              <a:xfrm rot="5400000">
                <a:off x="9831" y="7218"/>
                <a:ext cx="589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692" name="AutoShape 41"/>
              <p:cNvCxnSpPr>
                <a:cxnSpLocks noChangeShapeType="1"/>
              </p:cNvCxnSpPr>
              <p:nvPr/>
            </p:nvCxnSpPr>
            <p:spPr bwMode="auto">
              <a:xfrm>
                <a:off x="10136" y="6366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93" name="AutoShape 42"/>
              <p:cNvCxnSpPr>
                <a:cxnSpLocks noChangeShapeType="1"/>
              </p:cNvCxnSpPr>
              <p:nvPr/>
            </p:nvCxnSpPr>
            <p:spPr bwMode="auto">
              <a:xfrm>
                <a:off x="10142" y="7669"/>
                <a:ext cx="1" cy="6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10314" y="7170"/>
                <a:ext cx="497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400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ru-RU" altLang="ru-RU" sz="2400" baseline="-25000">
                    <a:latin typeface="Times New Roman" pitchFamily="18" charset="0"/>
                    <a:cs typeface="Times New Roman" pitchFamily="18" charset="0"/>
                  </a:rPr>
                  <a:t>СТ</a:t>
                </a:r>
                <a:endParaRPr lang="ru-RU" altLang="ru-RU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95" name="Text Box 45"/>
              <p:cNvSpPr txBox="1">
                <a:spLocks noChangeArrowheads="1"/>
              </p:cNvSpPr>
              <p:nvPr/>
            </p:nvSpPr>
            <p:spPr bwMode="auto">
              <a:xfrm>
                <a:off x="8393" y="7103"/>
                <a:ext cx="1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665" name="Line 22"/>
            <p:cNvSpPr>
              <a:spLocks noChangeShapeType="1"/>
            </p:cNvSpPr>
            <p:nvPr/>
          </p:nvSpPr>
          <p:spPr bwMode="auto">
            <a:xfrm rot="5400000">
              <a:off x="3656" y="111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6" name="Line 22"/>
            <p:cNvSpPr>
              <a:spLocks noChangeShapeType="1"/>
            </p:cNvSpPr>
            <p:nvPr/>
          </p:nvSpPr>
          <p:spPr bwMode="auto">
            <a:xfrm rot="5400000">
              <a:off x="4241" y="800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67" name="Line 22"/>
            <p:cNvSpPr>
              <a:spLocks noChangeShapeType="1"/>
            </p:cNvSpPr>
            <p:nvPr/>
          </p:nvSpPr>
          <p:spPr bwMode="auto">
            <a:xfrm>
              <a:off x="1441" y="405"/>
              <a:ext cx="431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Полилиния 13"/>
            <p:cNvSpPr/>
            <p:nvPr/>
          </p:nvSpPr>
          <p:spPr>
            <a:xfrm rot="452901">
              <a:off x="3424" y="540"/>
              <a:ext cx="495" cy="1437"/>
            </a:xfrm>
            <a:custGeom>
              <a:avLst/>
              <a:gdLst>
                <a:gd name="connsiteX0" fmla="*/ 394741 w 604604"/>
                <a:gd name="connsiteY0" fmla="*/ 0 h 2053652"/>
                <a:gd name="connsiteX1" fmla="*/ 154899 w 604604"/>
                <a:gd name="connsiteY1" fmla="*/ 254833 h 2053652"/>
                <a:gd name="connsiteX2" fmla="*/ 4997 w 604604"/>
                <a:gd name="connsiteY2" fmla="*/ 899410 h 2053652"/>
                <a:gd name="connsiteX3" fmla="*/ 124918 w 604604"/>
                <a:gd name="connsiteY3" fmla="*/ 1618938 h 2053652"/>
                <a:gd name="connsiteX4" fmla="*/ 604604 w 604604"/>
                <a:gd name="connsiteY4" fmla="*/ 2053652 h 205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604" h="2053652">
                  <a:moveTo>
                    <a:pt x="394741" y="0"/>
                  </a:moveTo>
                  <a:cubicBezTo>
                    <a:pt x="307298" y="52465"/>
                    <a:pt x="219856" y="104931"/>
                    <a:pt x="154899" y="254833"/>
                  </a:cubicBezTo>
                  <a:cubicBezTo>
                    <a:pt x="89942" y="404735"/>
                    <a:pt x="9994" y="672059"/>
                    <a:pt x="4997" y="899410"/>
                  </a:cubicBezTo>
                  <a:cubicBezTo>
                    <a:pt x="0" y="1126761"/>
                    <a:pt x="24984" y="1426564"/>
                    <a:pt x="124918" y="1618938"/>
                  </a:cubicBezTo>
                  <a:cubicBezTo>
                    <a:pt x="224853" y="1811312"/>
                    <a:pt x="604604" y="2053652"/>
                    <a:pt x="604604" y="2053652"/>
                  </a:cubicBezTo>
                </a:path>
              </a:pathLst>
            </a:cu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00"/>
            </a:p>
          </p:txBody>
        </p:sp>
        <p:graphicFrame>
          <p:nvGraphicFramePr>
            <p:cNvPr id="34818" name="Object 93"/>
            <p:cNvGraphicFramePr>
              <a:graphicFrameLocks noChangeAspect="1"/>
            </p:cNvGraphicFramePr>
            <p:nvPr/>
          </p:nvGraphicFramePr>
          <p:xfrm>
            <a:off x="3151" y="112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name="Equation" r:id="rId12" imgW="431640" imgH="457200" progId="Equation.DSMT4">
                    <p:embed/>
                  </p:oleObj>
                </mc:Choice>
                <mc:Fallback>
                  <p:oleObj name="Equation" r:id="rId12" imgW="431640" imgH="457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125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94"/>
            <p:cNvGraphicFramePr>
              <a:graphicFrameLocks noChangeAspect="1"/>
            </p:cNvGraphicFramePr>
            <p:nvPr/>
          </p:nvGraphicFramePr>
          <p:xfrm>
            <a:off x="1513" y="73"/>
            <a:ext cx="1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name="Equation" r:id="rId14" imgW="203040" imgH="368280" progId="Equation.DSMT4">
                    <p:embed/>
                  </p:oleObj>
                </mc:Choice>
                <mc:Fallback>
                  <p:oleObj name="Equation" r:id="rId14" imgW="203040" imgH="36828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73"/>
                          <a:ext cx="12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95"/>
            <p:cNvGraphicFramePr>
              <a:graphicFrameLocks noChangeAspect="1"/>
            </p:cNvGraphicFramePr>
            <p:nvPr/>
          </p:nvGraphicFramePr>
          <p:xfrm>
            <a:off x="4141" y="63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4" name="Equation" r:id="rId16" imgW="444240" imgH="469800" progId="Equation.DSMT4">
                    <p:embed/>
                  </p:oleObj>
                </mc:Choice>
                <mc:Fallback>
                  <p:oleObj name="Equation" r:id="rId16" imgW="444240" imgH="4698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630"/>
                          <a:ext cx="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96"/>
            <p:cNvGraphicFramePr>
              <a:graphicFrameLocks noChangeAspect="1"/>
            </p:cNvGraphicFramePr>
            <p:nvPr/>
          </p:nvGraphicFramePr>
          <p:xfrm>
            <a:off x="3601" y="945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5" name="Equation" r:id="rId18" imgW="342720" imgH="457200" progId="Equation.DSMT4">
                    <p:embed/>
                  </p:oleObj>
                </mc:Choice>
                <mc:Fallback>
                  <p:oleObj name="Equation" r:id="rId18" imgW="342720" imgH="4572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945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97"/>
            <p:cNvGraphicFramePr>
              <a:graphicFrameLocks noChangeAspect="1"/>
            </p:cNvGraphicFramePr>
            <p:nvPr/>
          </p:nvGraphicFramePr>
          <p:xfrm>
            <a:off x="1075" y="107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6" name="Equation" r:id="rId20" imgW="291960" imgH="380880" progId="Equation.DSMT4">
                    <p:embed/>
                  </p:oleObj>
                </mc:Choice>
                <mc:Fallback>
                  <p:oleObj name="Equation" r:id="rId20" imgW="291960" imgH="3808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077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9" name="Group 98"/>
            <p:cNvGrpSpPr>
              <a:grpSpLocks/>
            </p:cNvGrpSpPr>
            <p:nvPr/>
          </p:nvGrpSpPr>
          <p:grpSpPr bwMode="auto">
            <a:xfrm>
              <a:off x="1121" y="216"/>
              <a:ext cx="2859" cy="2033"/>
              <a:chOff x="1073" y="1206"/>
              <a:chExt cx="2859" cy="2033"/>
            </a:xfrm>
          </p:grpSpPr>
          <p:sp>
            <p:nvSpPr>
              <p:cNvPr id="27670" name="Text Box 99"/>
              <p:cNvSpPr txBox="1">
                <a:spLocks noChangeArrowheads="1"/>
              </p:cNvSpPr>
              <p:nvPr/>
            </p:nvSpPr>
            <p:spPr bwMode="auto">
              <a:xfrm>
                <a:off x="1125" y="1216"/>
                <a:ext cx="12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 dirty="0"/>
                  <a:t>a</a:t>
                </a:r>
                <a:endParaRPr lang="ru-RU" altLang="ru-RU" sz="2000" dirty="0"/>
              </a:p>
            </p:txBody>
          </p:sp>
          <p:sp>
            <p:nvSpPr>
              <p:cNvPr id="27671" name="Text Box 100"/>
              <p:cNvSpPr txBox="1">
                <a:spLocks noChangeArrowheads="1"/>
              </p:cNvSpPr>
              <p:nvPr/>
            </p:nvSpPr>
            <p:spPr bwMode="auto">
              <a:xfrm>
                <a:off x="2622" y="1233"/>
                <a:ext cx="12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 dirty="0"/>
                  <a:t>b</a:t>
                </a:r>
                <a:endParaRPr lang="ru-RU" altLang="ru-RU" sz="2000" dirty="0"/>
              </a:p>
            </p:txBody>
          </p:sp>
          <p:sp>
            <p:nvSpPr>
              <p:cNvPr id="27672" name="Text Box 101"/>
              <p:cNvSpPr txBox="1">
                <a:spLocks noChangeArrowheads="1"/>
              </p:cNvSpPr>
              <p:nvPr/>
            </p:nvSpPr>
            <p:spPr bwMode="auto">
              <a:xfrm>
                <a:off x="3817" y="1206"/>
                <a:ext cx="115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 dirty="0"/>
                  <a:t>c</a:t>
                </a:r>
                <a:endParaRPr lang="ru-RU" altLang="ru-RU" sz="2000" dirty="0"/>
              </a:p>
            </p:txBody>
          </p:sp>
          <p:sp>
            <p:nvSpPr>
              <p:cNvPr id="27673" name="Text Box 102"/>
              <p:cNvSpPr txBox="1">
                <a:spLocks noChangeArrowheads="1"/>
              </p:cNvSpPr>
              <p:nvPr/>
            </p:nvSpPr>
            <p:spPr bwMode="auto">
              <a:xfrm>
                <a:off x="1073" y="2963"/>
                <a:ext cx="12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ru-RU" sz="2000"/>
                  <a:t>d</a:t>
                </a:r>
                <a:endParaRPr lang="ru-RU" altLang="ru-RU" sz="2000"/>
              </a:p>
            </p:txBody>
          </p:sp>
          <p:sp>
            <p:nvSpPr>
              <p:cNvPr id="27674" name="Oval 103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</p:grp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6108700" y="539750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22" imgW="1777680" imgH="469800" progId="Equation.DSMT4">
                  <p:embed/>
                </p:oleObj>
              </mc:Choice>
              <mc:Fallback>
                <p:oleObj name="Equation" r:id="rId22" imgW="177768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39750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BDF47F5-3FB9-4129-AFE7-8C5AA2365063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4</a:t>
            </a:fld>
            <a:endParaRPr lang="ru-RU" altLang="ru-RU" sz="1800"/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266700" y="2433638"/>
            <a:ext cx="863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2. Выражаем общее </a:t>
            </a:r>
            <a:r>
              <a:rPr lang="ru-RU" altLang="ru-RU" b="1"/>
              <a:t>магнитное напряжение </a:t>
            </a:r>
            <a:r>
              <a:rPr lang="en-US" altLang="ru-RU" b="1" i="1"/>
              <a:t>U</a:t>
            </a:r>
            <a:r>
              <a:rPr lang="en-US" altLang="ru-RU" b="1" baseline="-25000"/>
              <a:t>Mab</a:t>
            </a:r>
            <a:r>
              <a:rPr lang="ru-RU" altLang="ru-RU"/>
              <a:t> </a:t>
            </a:r>
            <a:br>
              <a:rPr lang="ru-RU" altLang="ru-RU"/>
            </a:br>
            <a:r>
              <a:rPr lang="ru-RU" altLang="ru-RU"/>
              <a:t>    через напряжения каждой ветви:</a:t>
            </a:r>
          </a:p>
        </p:txBody>
      </p:sp>
      <p:graphicFrame>
        <p:nvGraphicFramePr>
          <p:cNvPr id="447499" name="Object 11"/>
          <p:cNvGraphicFramePr>
            <a:graphicFrameLocks noChangeAspect="1"/>
          </p:cNvGraphicFramePr>
          <p:nvPr/>
        </p:nvGraphicFramePr>
        <p:xfrm>
          <a:off x="4459288" y="3527425"/>
          <a:ext cx="353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3530520" imgH="533160" progId="Equation.DSMT4">
                  <p:embed/>
                </p:oleObj>
              </mc:Choice>
              <mc:Fallback>
                <p:oleObj name="Equation" r:id="rId4" imgW="353052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527425"/>
                        <a:ext cx="353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754063" y="3543300"/>
            <a:ext cx="3670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– для первой ветви:</a:t>
            </a:r>
          </a:p>
        </p:txBody>
      </p:sp>
      <p:graphicFrame>
        <p:nvGraphicFramePr>
          <p:cNvPr id="447501" name="Object 13"/>
          <p:cNvGraphicFramePr>
            <a:graphicFrameLocks noChangeAspect="1"/>
          </p:cNvGraphicFramePr>
          <p:nvPr/>
        </p:nvGraphicFramePr>
        <p:xfrm>
          <a:off x="4425950" y="4141788"/>
          <a:ext cx="375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3759120" imgH="533160" progId="Equation.DSMT4">
                  <p:embed/>
                </p:oleObj>
              </mc:Choice>
              <mc:Fallback>
                <p:oleObj name="Equation" r:id="rId6" imgW="3759120" imgH="5331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141788"/>
                        <a:ext cx="375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758825" y="4144963"/>
            <a:ext cx="367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– для второй ветви:</a:t>
            </a:r>
          </a:p>
        </p:txBody>
      </p:sp>
      <p:graphicFrame>
        <p:nvGraphicFramePr>
          <p:cNvPr id="447503" name="Object 15"/>
          <p:cNvGraphicFramePr>
            <a:graphicFrameLocks noChangeAspect="1"/>
          </p:cNvGraphicFramePr>
          <p:nvPr/>
        </p:nvGraphicFramePr>
        <p:xfrm>
          <a:off x="4445000" y="4776788"/>
          <a:ext cx="3797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8" imgW="3797280" imgH="533160" progId="Equation.DSMT4">
                  <p:embed/>
                </p:oleObj>
              </mc:Choice>
              <mc:Fallback>
                <p:oleObj name="Equation" r:id="rId8" imgW="3797280" imgH="533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776788"/>
                        <a:ext cx="3797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04" name="Rectangle 16"/>
          <p:cNvSpPr>
            <a:spLocks noChangeArrowheads="1"/>
          </p:cNvSpPr>
          <p:nvPr/>
        </p:nvSpPr>
        <p:spPr bwMode="auto">
          <a:xfrm>
            <a:off x="758825" y="4779963"/>
            <a:ext cx="367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– для третьей ветви:</a:t>
            </a:r>
          </a:p>
        </p:txBody>
      </p:sp>
      <p:graphicFrame>
        <p:nvGraphicFramePr>
          <p:cNvPr id="3077" name="Object 17"/>
          <p:cNvGraphicFramePr>
            <a:graphicFrameLocks noChangeAspect="1"/>
          </p:cNvGraphicFramePr>
          <p:nvPr/>
        </p:nvGraphicFramePr>
        <p:xfrm>
          <a:off x="2286000" y="0"/>
          <a:ext cx="40005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10" imgW="4825746" imgH="3133725" progId="Visio.Drawing.11">
                  <p:embed/>
                </p:oleObj>
              </mc:Choice>
              <mc:Fallback>
                <p:oleObj name="Visio" r:id="rId10" imgW="4825746" imgH="313372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400050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8"/>
          <p:cNvGraphicFramePr>
            <a:graphicFrameLocks noChangeAspect="1"/>
          </p:cNvGraphicFramePr>
          <p:nvPr/>
        </p:nvGraphicFramePr>
        <p:xfrm>
          <a:off x="4803775" y="466725"/>
          <a:ext cx="64135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12" imgW="729615" imgH="1887855" progId="Visio.Drawing.11">
                  <p:embed/>
                </p:oleObj>
              </mc:Choice>
              <mc:Fallback>
                <p:oleObj name="Visio" r:id="rId12" imgW="729615" imgH="188785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466725"/>
                        <a:ext cx="641350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0" grpId="0"/>
      <p:bldP spid="447502" grpId="0"/>
      <p:bldP spid="4475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5D9DFAF-FAB9-4A26-97B4-CC8AE228B3E8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5</a:t>
            </a:fld>
            <a:endParaRPr lang="ru-RU" altLang="ru-RU" sz="1800"/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323850" y="776288"/>
          <a:ext cx="848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4" imgW="8483400" imgH="533160" progId="Equation.DSMT4">
                  <p:embed/>
                </p:oleObj>
              </mc:Choice>
              <mc:Fallback>
                <p:oleObj name="Equation" r:id="rId4" imgW="848340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76288"/>
                        <a:ext cx="848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104775" y="20638"/>
            <a:ext cx="731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/>
              <a:t>3. Необходимо рассчитать зависимости</a:t>
            </a: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109538" y="2552700"/>
            <a:ext cx="4243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3.1. Расчет зависимости</a:t>
            </a:r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4430713" y="2559050"/>
          <a:ext cx="276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6" imgW="2768400" imgH="533160" progId="Equation.DSMT4">
                  <p:embed/>
                </p:oleObj>
              </mc:Choice>
              <mc:Fallback>
                <p:oleObj name="Equation" r:id="rId6" imgW="276840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2559050"/>
                        <a:ext cx="276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4" name="Group 8"/>
          <p:cNvGraphicFramePr>
            <a:graphicFrameLocks noGrp="1"/>
          </p:cNvGraphicFramePr>
          <p:nvPr/>
        </p:nvGraphicFramePr>
        <p:xfrm>
          <a:off x="177800" y="3149600"/>
          <a:ext cx="8763000" cy="3213100"/>
        </p:xfrm>
        <a:graphic>
          <a:graphicData uri="http://schemas.openxmlformats.org/drawingml/2006/table">
            <a:tbl>
              <a:tblPr/>
              <a:tblGrid>
                <a:gridCol w="1143000"/>
                <a:gridCol w="1981200"/>
                <a:gridCol w="1917700"/>
                <a:gridCol w="1435100"/>
                <a:gridCol w="2286000"/>
              </a:tblGrid>
              <a:tr h="118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ru-RU" sz="2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9580" name="Object 44"/>
          <p:cNvGraphicFramePr>
            <a:graphicFrameLocks noChangeAspect="1"/>
          </p:cNvGraphicFramePr>
          <p:nvPr/>
        </p:nvGraphicFramePr>
        <p:xfrm>
          <a:off x="1571625" y="3249613"/>
          <a:ext cx="153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8" imgW="1536480" imgH="888840" progId="Equation.DSMT4">
                  <p:embed/>
                </p:oleObj>
              </mc:Choice>
              <mc:Fallback>
                <p:oleObj name="Equation" r:id="rId8" imgW="1536480" imgH="8888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49613"/>
                        <a:ext cx="153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1" name="Object 45"/>
          <p:cNvGraphicFramePr>
            <a:graphicFrameLocks noChangeAspect="1"/>
          </p:cNvGraphicFramePr>
          <p:nvPr/>
        </p:nvGraphicFramePr>
        <p:xfrm>
          <a:off x="287338" y="3457575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0" imgW="888840" imgH="431640" progId="Equation.DSMT4">
                  <p:embed/>
                </p:oleObj>
              </mc:Choice>
              <mc:Fallback>
                <p:oleObj name="Equation" r:id="rId10" imgW="888840" imgH="431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457575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2" name="Object 46"/>
          <p:cNvGraphicFramePr>
            <a:graphicFrameLocks noChangeAspect="1"/>
          </p:cNvGraphicFramePr>
          <p:nvPr/>
        </p:nvGraphicFramePr>
        <p:xfrm>
          <a:off x="3435350" y="3233738"/>
          <a:ext cx="173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12" imgW="1739880" imgH="990360" progId="Equation.DSMT4">
                  <p:embed/>
                </p:oleObj>
              </mc:Choice>
              <mc:Fallback>
                <p:oleObj name="Equation" r:id="rId12" imgW="1739880" imgH="9903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3233738"/>
                        <a:ext cx="173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3" name="Object 47"/>
          <p:cNvGraphicFramePr>
            <a:graphicFrameLocks noChangeAspect="1"/>
          </p:cNvGraphicFramePr>
          <p:nvPr/>
        </p:nvGraphicFramePr>
        <p:xfrm>
          <a:off x="5383213" y="34671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4" imgW="1130040" imgH="431640" progId="Equation.DSMT4">
                  <p:embed/>
                </p:oleObj>
              </mc:Choice>
              <mc:Fallback>
                <p:oleObj name="Equation" r:id="rId14" imgW="113004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34671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4" name="Object 48"/>
          <p:cNvGraphicFramePr>
            <a:graphicFrameLocks noChangeAspect="1"/>
          </p:cNvGraphicFramePr>
          <p:nvPr/>
        </p:nvGraphicFramePr>
        <p:xfrm>
          <a:off x="6745288" y="3222625"/>
          <a:ext cx="210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6" imgW="2108160" imgH="965160" progId="Equation.DSMT4">
                  <p:embed/>
                </p:oleObj>
              </mc:Choice>
              <mc:Fallback>
                <p:oleObj name="Equation" r:id="rId16" imgW="2108160" imgH="96516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3222625"/>
                        <a:ext cx="2108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85" name="Rectangle 49"/>
          <p:cNvSpPr>
            <a:spLocks noChangeArrowheads="1"/>
          </p:cNvSpPr>
          <p:nvPr/>
        </p:nvSpPr>
        <p:spPr bwMode="auto">
          <a:xfrm>
            <a:off x="376238" y="1473200"/>
            <a:ext cx="8232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Для этого задаемся значениями</a:t>
            </a:r>
            <a:br>
              <a:rPr lang="ru-RU" altLang="ru-RU"/>
            </a:br>
            <a:r>
              <a:rPr lang="en-US" altLang="ru-RU" i="1"/>
              <a:t>B</a:t>
            </a:r>
            <a:r>
              <a:rPr lang="en-US" altLang="ru-RU" baseline="-25000"/>
              <a:t>1</a:t>
            </a:r>
            <a:r>
              <a:rPr lang="en-US" altLang="ru-RU"/>
              <a:t>, </a:t>
            </a:r>
            <a:r>
              <a:rPr lang="en-US" altLang="ru-RU" i="1"/>
              <a:t>B</a:t>
            </a:r>
            <a:r>
              <a:rPr lang="en-US" altLang="ru-RU" baseline="-25000"/>
              <a:t>2</a:t>
            </a:r>
            <a:r>
              <a:rPr lang="en-US" altLang="ru-RU"/>
              <a:t>, </a:t>
            </a:r>
            <a:r>
              <a:rPr lang="en-US" altLang="ru-RU" i="1"/>
              <a:t>B</a:t>
            </a:r>
            <a:r>
              <a:rPr lang="en-US" altLang="ru-RU" baseline="-25000"/>
              <a:t>3</a:t>
            </a:r>
            <a:r>
              <a:rPr lang="ru-RU" altLang="ru-RU"/>
              <a:t> от нуля до 2 Тл.</a:t>
            </a:r>
          </a:p>
        </p:txBody>
      </p:sp>
      <p:sp>
        <p:nvSpPr>
          <p:cNvPr id="4143" name="Text Box 50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2" grpId="0"/>
      <p:bldP spid="4495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B71D73C-E935-4852-A79B-E68D1FD533E2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6</a:t>
            </a:fld>
            <a:endParaRPr lang="ru-RU" altLang="ru-RU" sz="1800"/>
          </a:p>
        </p:txBody>
      </p:sp>
      <p:sp>
        <p:nvSpPr>
          <p:cNvPr id="5136" name="Rectangle 4"/>
          <p:cNvSpPr>
            <a:spLocks noChangeArrowheads="1"/>
          </p:cNvSpPr>
          <p:nvPr/>
        </p:nvSpPr>
        <p:spPr bwMode="auto">
          <a:xfrm>
            <a:off x="109538" y="38100"/>
            <a:ext cx="4243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3.</a:t>
            </a:r>
            <a:r>
              <a:rPr lang="en-US" altLang="ru-RU"/>
              <a:t>2</a:t>
            </a:r>
            <a:r>
              <a:rPr lang="ru-RU" altLang="ru-RU"/>
              <a:t>. Расчет зависимости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373563" y="44450"/>
          <a:ext cx="2882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4" imgW="2882880" imgH="533160" progId="Equation.DSMT4">
                  <p:embed/>
                </p:oleObj>
              </mc:Choice>
              <mc:Fallback>
                <p:oleObj name="Equation" r:id="rId4" imgW="288288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4450"/>
                        <a:ext cx="2882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0" name="Group 6"/>
          <p:cNvGraphicFramePr>
            <a:graphicFrameLocks noGrp="1"/>
          </p:cNvGraphicFramePr>
          <p:nvPr/>
        </p:nvGraphicFramePr>
        <p:xfrm>
          <a:off x="177800" y="647700"/>
          <a:ext cx="8763000" cy="1854200"/>
        </p:xfrm>
        <a:graphic>
          <a:graphicData uri="http://schemas.openxmlformats.org/drawingml/2006/table">
            <a:tbl>
              <a:tblPr/>
              <a:tblGrid>
                <a:gridCol w="1143000"/>
                <a:gridCol w="1930400"/>
                <a:gridCol w="1879600"/>
                <a:gridCol w="1371600"/>
                <a:gridCol w="2438400"/>
              </a:tblGrid>
              <a:tr h="118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1614" name="Object 30"/>
          <p:cNvGraphicFramePr>
            <a:graphicFrameLocks noChangeAspect="1"/>
          </p:cNvGraphicFramePr>
          <p:nvPr/>
        </p:nvGraphicFramePr>
        <p:xfrm>
          <a:off x="1425575" y="798513"/>
          <a:ext cx="170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6" imgW="1701720" imgH="888840" progId="Equation.DSMT4">
                  <p:embed/>
                </p:oleObj>
              </mc:Choice>
              <mc:Fallback>
                <p:oleObj name="Equation" r:id="rId6" imgW="1701720" imgH="8888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798513"/>
                        <a:ext cx="170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1"/>
          <p:cNvGraphicFramePr>
            <a:graphicFrameLocks noChangeAspect="1"/>
          </p:cNvGraphicFramePr>
          <p:nvPr/>
        </p:nvGraphicFramePr>
        <p:xfrm>
          <a:off x="268288" y="1019175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8" imgW="952200" imgH="431640" progId="Equation.DSMT4">
                  <p:embed/>
                </p:oleObj>
              </mc:Choice>
              <mc:Fallback>
                <p:oleObj name="Equation" r:id="rId8" imgW="95220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1019175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6" name="Object 32"/>
          <p:cNvGraphicFramePr>
            <a:graphicFrameLocks noChangeAspect="1"/>
          </p:cNvGraphicFramePr>
          <p:nvPr/>
        </p:nvGraphicFramePr>
        <p:xfrm>
          <a:off x="3276600" y="769938"/>
          <a:ext cx="1854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10" imgW="1854000" imgH="990360" progId="Equation.DSMT4">
                  <p:embed/>
                </p:oleObj>
              </mc:Choice>
              <mc:Fallback>
                <p:oleObj name="Equation" r:id="rId10" imgW="1854000" imgH="9903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9938"/>
                        <a:ext cx="1854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7" name="Object 33"/>
          <p:cNvGraphicFramePr>
            <a:graphicFrameLocks noChangeAspect="1"/>
          </p:cNvGraphicFramePr>
          <p:nvPr/>
        </p:nvGraphicFramePr>
        <p:xfrm>
          <a:off x="5211763" y="100330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12" imgW="1244520" imgH="431640" progId="Equation.DSMT4">
                  <p:embed/>
                </p:oleObj>
              </mc:Choice>
              <mc:Fallback>
                <p:oleObj name="Equation" r:id="rId12" imgW="124452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1003300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8" name="Object 34"/>
          <p:cNvGraphicFramePr>
            <a:graphicFrameLocks noChangeAspect="1"/>
          </p:cNvGraphicFramePr>
          <p:nvPr/>
        </p:nvGraphicFramePr>
        <p:xfrm>
          <a:off x="6535738" y="758825"/>
          <a:ext cx="232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14" imgW="2323800" imgH="965160" progId="Equation.DSMT4">
                  <p:embed/>
                </p:oleObj>
              </mc:Choice>
              <mc:Fallback>
                <p:oleObj name="Equation" r:id="rId14" imgW="2323800" imgH="9651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758825"/>
                        <a:ext cx="232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14300" y="2697163"/>
            <a:ext cx="4243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3.</a:t>
            </a:r>
            <a:r>
              <a:rPr lang="en-US" altLang="ru-RU"/>
              <a:t>3</a:t>
            </a:r>
            <a:r>
              <a:rPr lang="ru-RU" altLang="ru-RU"/>
              <a:t>. Расчет зависимости</a:t>
            </a:r>
          </a:p>
        </p:txBody>
      </p:sp>
      <p:graphicFrame>
        <p:nvGraphicFramePr>
          <p:cNvPr id="451620" name="Object 36"/>
          <p:cNvGraphicFramePr>
            <a:graphicFrameLocks noChangeAspect="1"/>
          </p:cNvGraphicFramePr>
          <p:nvPr/>
        </p:nvGraphicFramePr>
        <p:xfrm>
          <a:off x="4397375" y="2703513"/>
          <a:ext cx="284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16" imgW="2844720" imgH="533160" progId="Equation.DSMT4">
                  <p:embed/>
                </p:oleObj>
              </mc:Choice>
              <mc:Fallback>
                <p:oleObj name="Equation" r:id="rId16" imgW="2844720" imgH="5331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2703513"/>
                        <a:ext cx="284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1" name="Group 37"/>
          <p:cNvGraphicFramePr>
            <a:graphicFrameLocks noGrp="1"/>
          </p:cNvGraphicFramePr>
          <p:nvPr/>
        </p:nvGraphicFramePr>
        <p:xfrm>
          <a:off x="80963" y="3294063"/>
          <a:ext cx="8974137" cy="2344737"/>
        </p:xfrm>
        <a:graphic>
          <a:graphicData uri="http://schemas.openxmlformats.org/drawingml/2006/table">
            <a:tbl>
              <a:tblPr/>
              <a:tblGrid>
                <a:gridCol w="1100137"/>
                <a:gridCol w="1955800"/>
                <a:gridCol w="1917700"/>
                <a:gridCol w="1562100"/>
                <a:gridCol w="2438400"/>
              </a:tblGrid>
              <a:tr h="1671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1645" name="Object 61"/>
          <p:cNvGraphicFramePr>
            <a:graphicFrameLocks noChangeAspect="1"/>
          </p:cNvGraphicFramePr>
          <p:nvPr/>
        </p:nvGraphicFramePr>
        <p:xfrm>
          <a:off x="1316038" y="3711575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18" imgW="1650960" imgH="888840" progId="Equation.DSMT4">
                  <p:embed/>
                </p:oleObj>
              </mc:Choice>
              <mc:Fallback>
                <p:oleObj name="Equation" r:id="rId18" imgW="1650960" imgH="8888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711575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6" name="Object 62"/>
          <p:cNvGraphicFramePr>
            <a:graphicFrameLocks noChangeAspect="1"/>
          </p:cNvGraphicFramePr>
          <p:nvPr/>
        </p:nvGraphicFramePr>
        <p:xfrm>
          <a:off x="158750" y="390683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20" imgW="927000" imgH="431640" progId="Equation.DSMT4">
                  <p:embed/>
                </p:oleObj>
              </mc:Choice>
              <mc:Fallback>
                <p:oleObj name="Equation" r:id="rId20" imgW="927000" imgH="4316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906838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7" name="Object 63"/>
          <p:cNvGraphicFramePr>
            <a:graphicFrameLocks noChangeAspect="1"/>
          </p:cNvGraphicFramePr>
          <p:nvPr/>
        </p:nvGraphicFramePr>
        <p:xfrm>
          <a:off x="3211513" y="3657600"/>
          <a:ext cx="1816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22" imgW="1815840" imgH="990360" progId="Equation.DSMT4">
                  <p:embed/>
                </p:oleObj>
              </mc:Choice>
              <mc:Fallback>
                <p:oleObj name="Equation" r:id="rId22" imgW="1815840" imgH="99036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3657600"/>
                        <a:ext cx="1816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8" name="Object 64"/>
          <p:cNvGraphicFramePr>
            <a:graphicFrameLocks noChangeAspect="1"/>
          </p:cNvGraphicFramePr>
          <p:nvPr/>
        </p:nvGraphicFramePr>
        <p:xfrm>
          <a:off x="6692900" y="3646488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24" imgW="2298600" imgH="965160" progId="Equation.DSMT4">
                  <p:embed/>
                </p:oleObj>
              </mc:Choice>
              <mc:Fallback>
                <p:oleObj name="Equation" r:id="rId24" imgW="2298600" imgH="96516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3646488"/>
                        <a:ext cx="229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9" name="Object 65"/>
          <p:cNvGraphicFramePr>
            <a:graphicFrameLocks noChangeAspect="1"/>
          </p:cNvGraphicFramePr>
          <p:nvPr/>
        </p:nvGraphicFramePr>
        <p:xfrm>
          <a:off x="5133975" y="3332163"/>
          <a:ext cx="143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26" imgW="1434960" imgH="1498320" progId="Equation.DSMT4">
                  <p:embed/>
                </p:oleObj>
              </mc:Choice>
              <mc:Fallback>
                <p:oleObj name="Equation" r:id="rId26" imgW="1434960" imgH="149832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3332163"/>
                        <a:ext cx="14351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50" name="Oval 66"/>
          <p:cNvSpPr>
            <a:spLocks noChangeArrowheads="1"/>
          </p:cNvSpPr>
          <p:nvPr/>
        </p:nvSpPr>
        <p:spPr bwMode="auto">
          <a:xfrm>
            <a:off x="1104900" y="3149600"/>
            <a:ext cx="2070100" cy="2755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1651" name="Oval 67"/>
          <p:cNvSpPr>
            <a:spLocks noChangeArrowheads="1"/>
          </p:cNvSpPr>
          <p:nvPr/>
        </p:nvSpPr>
        <p:spPr bwMode="auto">
          <a:xfrm>
            <a:off x="6545263" y="2989263"/>
            <a:ext cx="2586037" cy="2755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451652" name="Object 68"/>
          <p:cNvGraphicFramePr>
            <a:graphicFrameLocks noChangeAspect="1"/>
          </p:cNvGraphicFramePr>
          <p:nvPr/>
        </p:nvGraphicFramePr>
        <p:xfrm>
          <a:off x="3783013" y="58039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28" imgW="1358640" imgH="533160" progId="Equation.DSMT4">
                  <p:embed/>
                </p:oleObj>
              </mc:Choice>
              <mc:Fallback>
                <p:oleObj name="Equation" r:id="rId28" imgW="1358640" imgH="53316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58039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4" name="Text Box 6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9" grpId="0"/>
      <p:bldP spid="451650" grpId="0" animBg="1"/>
      <p:bldP spid="4516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048E1F6-42BD-498F-A365-9DF2CC73CAAC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7</a:t>
            </a:fld>
            <a:endParaRPr lang="ru-RU" altLang="ru-RU" sz="1800"/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190500" y="198438"/>
            <a:ext cx="871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4. </a:t>
            </a:r>
            <a:r>
              <a:rPr lang="ru-RU" altLang="ru-RU" b="1"/>
              <a:t>Графическое определение </a:t>
            </a:r>
            <a:r>
              <a:rPr lang="ru-RU" altLang="ru-RU"/>
              <a:t>магнитных потоков</a:t>
            </a:r>
          </a:p>
        </p:txBody>
      </p: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665163" y="1057275"/>
          <a:ext cx="8220075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4" imgW="8219694" imgH="5378196" progId="Visio.Drawing.11">
                  <p:embed/>
                </p:oleObj>
              </mc:Choice>
              <mc:Fallback>
                <p:oleObj name="Visio" r:id="rId4" imgW="8219694" imgH="537819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057275"/>
                        <a:ext cx="8220075" cy="537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1098550" y="2489200"/>
          <a:ext cx="6618288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6" imgW="6617970" imgH="3885438" progId="Visio.Drawing.11">
                  <p:embed/>
                </p:oleObj>
              </mc:Choice>
              <mc:Fallback>
                <p:oleObj name="Visio" r:id="rId6" imgW="6617970" imgH="388543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489200"/>
                        <a:ext cx="6618288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3011488" y="3973513"/>
          <a:ext cx="52038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8" imgW="5204079" imgH="1983867" progId="Visio.Drawing.11">
                  <p:embed/>
                </p:oleObj>
              </mc:Choice>
              <mc:Fallback>
                <p:oleObj name="Visio" r:id="rId8" imgW="5204079" imgH="198386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973513"/>
                        <a:ext cx="52038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3008313" y="1306513"/>
          <a:ext cx="3789362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Visio" r:id="rId10" imgW="3789045" imgH="5057394" progId="Visio.Drawing.11">
                  <p:embed/>
                </p:oleObj>
              </mc:Choice>
              <mc:Fallback>
                <p:oleObj name="Visio" r:id="rId10" imgW="3789045" imgH="505739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306513"/>
                        <a:ext cx="3789362" cy="505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3421063" y="1330325"/>
          <a:ext cx="3827462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Visio" r:id="rId12" imgW="3826764" imgH="1888236" progId="Visio.Drawing.11">
                  <p:embed/>
                </p:oleObj>
              </mc:Choice>
              <mc:Fallback>
                <p:oleObj name="Visio" r:id="rId12" imgW="3826764" imgH="188823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330325"/>
                        <a:ext cx="3827462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2541588" y="2033588"/>
          <a:ext cx="18272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14" imgW="1826514" imgH="557403" progId="Visio.Drawing.11">
                  <p:embed/>
                </p:oleObj>
              </mc:Choice>
              <mc:Fallback>
                <p:oleObj name="Visio" r:id="rId14" imgW="1826514" imgH="55740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033588"/>
                        <a:ext cx="18272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4222750" y="2359025"/>
          <a:ext cx="141288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16" imgW="141351" imgH="3589782" progId="Visio.Drawing.11">
                  <p:embed/>
                </p:oleObj>
              </mc:Choice>
              <mc:Fallback>
                <p:oleObj name="Visio" r:id="rId16" imgW="141351" imgH="358978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2359025"/>
                        <a:ext cx="141288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2554288" y="2947988"/>
          <a:ext cx="18272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Visio" r:id="rId18" imgW="1826514" imgH="557403" progId="Visio.Drawing.11">
                  <p:embed/>
                </p:oleObj>
              </mc:Choice>
              <mc:Fallback>
                <p:oleObj name="Visio" r:id="rId18" imgW="1826514" imgH="557403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947988"/>
                        <a:ext cx="18272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2541588" y="4916488"/>
          <a:ext cx="18272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Visio" r:id="rId20" imgW="1826514" imgH="557403" progId="Visio.Drawing.11">
                  <p:embed/>
                </p:oleObj>
              </mc:Choice>
              <mc:Fallback>
                <p:oleObj name="Visio" r:id="rId20" imgW="1826514" imgH="557403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4916488"/>
                        <a:ext cx="18272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5BBA5D0-857B-4449-80AE-3830AA2CA6A9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8</a:t>
            </a:fld>
            <a:endParaRPr lang="ru-RU" altLang="ru-RU" sz="1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76238" y="103188"/>
            <a:ext cx="84216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40000"/>
              </a:spcAft>
            </a:pPr>
            <a:r>
              <a:rPr lang="ru-RU" altLang="ru-RU" b="1" i="1"/>
              <a:t>Катушка и трансформатор</a:t>
            </a:r>
            <a:br>
              <a:rPr lang="ru-RU" altLang="ru-RU" b="1" i="1"/>
            </a:br>
            <a:r>
              <a:rPr lang="ru-RU" altLang="ru-RU" b="1" i="1"/>
              <a:t>с ферромагнитным сердечником</a:t>
            </a:r>
            <a:br>
              <a:rPr lang="ru-RU" altLang="ru-RU" b="1" i="1"/>
            </a:br>
            <a:r>
              <a:rPr lang="ru-RU" altLang="ru-RU" b="1" i="1"/>
              <a:t>в цепях переменного тока</a:t>
            </a:r>
          </a:p>
        </p:txBody>
      </p:sp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782638" y="1684338"/>
          <a:ext cx="7129462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2880360" imgH="1483995" progId="Visio.Drawing.11">
                  <p:embed/>
                </p:oleObj>
              </mc:Choice>
              <mc:Fallback>
                <p:oleObj name="Visio" r:id="rId4" imgW="2880360" imgH="148399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684338"/>
                        <a:ext cx="7129462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2447925" y="5464175"/>
            <a:ext cx="46497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/>
              <a:t>w – </a:t>
            </a:r>
            <a:r>
              <a:rPr lang="ru-RU" altLang="ru-RU"/>
              <a:t>количество витков;</a:t>
            </a:r>
          </a:p>
          <a:p>
            <a:pPr algn="ctr" eaLnBrk="1" hangingPunct="1"/>
            <a:r>
              <a:rPr lang="ru-RU" altLang="ru-RU"/>
              <a:t>Ф – магнитный поток, Вб.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8228013" y="2303463"/>
            <a:ext cx="21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>
                <a:cs typeface="Arial" charset="0"/>
              </a:rPr>
              <a:t>ℓ</a:t>
            </a:r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V="1">
            <a:off x="7442200" y="2679700"/>
            <a:ext cx="8001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/>
      <p:bldP spid="455687" grpId="0"/>
      <p:bldP spid="4556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182563" y="153988"/>
            <a:ext cx="87518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Зависимость </a:t>
            </a:r>
            <a:r>
              <a:rPr lang="en-US" altLang="ru-RU" b="1" i="1"/>
              <a:t>B(H)</a:t>
            </a:r>
            <a:r>
              <a:rPr lang="en-US" altLang="ru-RU"/>
              <a:t> </a:t>
            </a:r>
            <a:r>
              <a:rPr lang="ru-RU" altLang="ru-RU"/>
              <a:t>эквивалентна зависимости </a:t>
            </a:r>
            <a:r>
              <a:rPr lang="el-GR" altLang="ru-RU" b="1" i="1">
                <a:cs typeface="Arial" charset="0"/>
              </a:rPr>
              <a:t>Ψ</a:t>
            </a:r>
            <a:r>
              <a:rPr lang="en-US" altLang="ru-RU" b="1" i="1">
                <a:cs typeface="Arial" charset="0"/>
              </a:rPr>
              <a:t>(i),</a:t>
            </a:r>
            <a:r>
              <a:rPr lang="en-US" altLang="ru-RU">
                <a:cs typeface="Arial" charset="0"/>
              </a:rPr>
              <a:t> </a:t>
            </a:r>
            <a:r>
              <a:rPr lang="ru-RU" altLang="ru-RU">
                <a:cs typeface="Arial" charset="0"/>
              </a:rPr>
              <a:t>где </a:t>
            </a:r>
            <a:r>
              <a:rPr lang="en-US" altLang="ru-RU" b="1" i="1">
                <a:cs typeface="Arial" charset="0"/>
              </a:rPr>
              <a:t>B</a:t>
            </a:r>
            <a:r>
              <a:rPr lang="en-US" altLang="ru-RU">
                <a:cs typeface="Arial" charset="0"/>
              </a:rPr>
              <a:t> – </a:t>
            </a:r>
            <a:r>
              <a:rPr lang="ru-RU" altLang="ru-RU">
                <a:cs typeface="Arial" charset="0"/>
              </a:rPr>
              <a:t>магнитная индукция, </a:t>
            </a:r>
            <a:r>
              <a:rPr lang="ru-RU" altLang="ru-RU" b="1" i="1">
                <a:cs typeface="Arial" charset="0"/>
              </a:rPr>
              <a:t>Н</a:t>
            </a:r>
            <a:r>
              <a:rPr lang="ru-RU" altLang="ru-RU">
                <a:cs typeface="Arial" charset="0"/>
              </a:rPr>
              <a:t> – напряженность магнитного поля, </a:t>
            </a:r>
            <a:r>
              <a:rPr lang="el-GR" altLang="ru-RU" b="1" i="1"/>
              <a:t>Ψ</a:t>
            </a:r>
            <a:r>
              <a:rPr lang="ru-RU" altLang="ru-RU"/>
              <a:t> – потокосцепление:</a:t>
            </a:r>
            <a:endParaRPr lang="el-GR" altLang="ru-RU"/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241300" y="1965325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1511280" imgH="380880" progId="Equation.DSMT4">
                  <p:embed/>
                </p:oleObj>
              </mc:Choice>
              <mc:Fallback>
                <p:oleObj name="Equation" r:id="rId4" imgW="15112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965325"/>
                        <a:ext cx="151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1760538" y="1966913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6" imgW="1244520" imgH="380880" progId="Equation.DSMT4">
                  <p:embed/>
                </p:oleObj>
              </mc:Choice>
              <mc:Fallback>
                <p:oleObj name="Equation" r:id="rId6" imgW="124452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966913"/>
                        <a:ext cx="124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/>
        </p:nvGraphicFramePr>
        <p:xfrm>
          <a:off x="3051175" y="1968500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8" imgW="799920" imgH="457200" progId="Equation.DSMT4">
                  <p:embed/>
                </p:oleObj>
              </mc:Choice>
              <mc:Fallback>
                <p:oleObj name="Equation" r:id="rId8" imgW="7999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1968500"/>
                        <a:ext cx="80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3765550" y="4652963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0" imgW="1498320" imgH="469800" progId="Equation.DSMT4">
                  <p:embed/>
                </p:oleObj>
              </mc:Choice>
              <mc:Fallback>
                <p:oleObj name="Equation" r:id="rId10" imgW="149832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652963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6" name="Object 8"/>
          <p:cNvGraphicFramePr>
            <a:graphicFrameLocks noChangeAspect="1"/>
          </p:cNvGraphicFramePr>
          <p:nvPr/>
        </p:nvGraphicFramePr>
        <p:xfrm>
          <a:off x="280988" y="4902200"/>
          <a:ext cx="1435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2" imgW="1434960" imgH="1066680" progId="Equation.DSMT4">
                  <p:embed/>
                </p:oleObj>
              </mc:Choice>
              <mc:Fallback>
                <p:oleObj name="Equation" r:id="rId12" imgW="1434960" imgH="1066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902200"/>
                        <a:ext cx="1435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7" name="Object 9"/>
          <p:cNvGraphicFramePr>
            <a:graphicFrameLocks noChangeAspect="1"/>
          </p:cNvGraphicFramePr>
          <p:nvPr/>
        </p:nvGraphicFramePr>
        <p:xfrm>
          <a:off x="1851025" y="5284788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4" imgW="583920" imgH="355320" progId="Equation.DSMT4">
                  <p:embed/>
                </p:oleObj>
              </mc:Choice>
              <mc:Fallback>
                <p:oleObj name="Equation" r:id="rId14" imgW="58392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284788"/>
                        <a:ext cx="584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8748713" y="0"/>
            <a:ext cx="3952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7200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A2E3EB8-2814-4982-B7B2-0DEB8D5EF961}" type="slidenum">
              <a:rPr lang="ru-RU" altLang="ru-RU" sz="1800"/>
              <a:pPr algn="r" eaLnBrk="1" hangingPunct="1">
                <a:spcBef>
                  <a:spcPct val="50000"/>
                </a:spcBef>
              </a:pPr>
              <a:t>9</a:t>
            </a:fld>
            <a:endParaRPr lang="ru-RU" altLang="ru-RU" sz="1800"/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184150" y="2543175"/>
            <a:ext cx="875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Второй закон Кирхгофа для магнитных цепей:</a:t>
            </a:r>
            <a:endParaRPr lang="el-GR" altLang="ru-RU"/>
          </a:p>
        </p:txBody>
      </p:sp>
      <p:graphicFrame>
        <p:nvGraphicFramePr>
          <p:cNvPr id="457740" name="Object 12"/>
          <p:cNvGraphicFramePr>
            <a:graphicFrameLocks noChangeAspect="1"/>
          </p:cNvGraphicFramePr>
          <p:nvPr/>
        </p:nvGraphicFramePr>
        <p:xfrm>
          <a:off x="2846388" y="3130550"/>
          <a:ext cx="3340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6" imgW="3340080" imgH="749160" progId="Equation.DSMT4">
                  <p:embed/>
                </p:oleObj>
              </mc:Choice>
              <mc:Fallback>
                <p:oleObj name="Equation" r:id="rId16" imgW="334008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3130550"/>
                        <a:ext cx="3340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1" name="Text Box 13"/>
          <p:cNvSpPr txBox="1">
            <a:spLocks noChangeArrowheads="1"/>
          </p:cNvSpPr>
          <p:nvPr/>
        </p:nvSpPr>
        <p:spPr bwMode="auto">
          <a:xfrm>
            <a:off x="185738" y="4017963"/>
            <a:ext cx="875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ru-RU" altLang="ru-RU"/>
              <a:t>В рассматриваемом примере:</a:t>
            </a:r>
            <a:endParaRPr lang="el-GR" altLang="ru-RU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0" y="6570663"/>
            <a:ext cx="91440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1200" dirty="0" err="1" smtClean="0">
                <a:solidFill>
                  <a:schemeClr val="tx2"/>
                </a:solidFill>
              </a:rPr>
              <a:t>ОмГУПС</a:t>
            </a:r>
            <a:r>
              <a:rPr lang="ru-RU" altLang="ru-RU" sz="1200" dirty="0" smtClean="0">
                <a:solidFill>
                  <a:schemeClr val="tx2"/>
                </a:solidFill>
              </a:rPr>
              <a:t>,    </a:t>
            </a:r>
            <a:r>
              <a:rPr lang="ru-RU" altLang="ru-RU" sz="1200" dirty="0">
                <a:solidFill>
                  <a:schemeClr val="tx2"/>
                </a:solidFill>
              </a:rPr>
              <a:t>Кафедра теоретической электротехники. ТОЭ-</a:t>
            </a:r>
            <a:r>
              <a:rPr lang="en-US" altLang="ru-RU" sz="1200" dirty="0">
                <a:solidFill>
                  <a:schemeClr val="tx2"/>
                </a:solidFill>
              </a:rPr>
              <a:t>3</a:t>
            </a:r>
            <a:r>
              <a:rPr lang="ru-RU" altLang="ru-RU" sz="1200" dirty="0">
                <a:solidFill>
                  <a:schemeClr val="tx2"/>
                </a:solidFill>
              </a:rPr>
              <a:t>. </a:t>
            </a:r>
            <a:r>
              <a:rPr lang="ru-RU" altLang="ru-RU" sz="1200" dirty="0" smtClean="0">
                <a:solidFill>
                  <a:schemeClr val="tx2"/>
                </a:solidFill>
              </a:rPr>
              <a:t>Лекция №9.     </a:t>
            </a:r>
            <a:r>
              <a:rPr lang="ru-RU" altLang="ru-RU" sz="1200" dirty="0" err="1">
                <a:solidFill>
                  <a:schemeClr val="tx2"/>
                </a:solidFill>
              </a:rPr>
              <a:t>Тэттэр</a:t>
            </a:r>
            <a:r>
              <a:rPr lang="ru-RU" altLang="ru-RU" sz="1200" dirty="0">
                <a:solidFill>
                  <a:schemeClr val="tx2"/>
                </a:solidFill>
              </a:rPr>
              <a:t> А.Ю., Ковалева Т.В., Пономарев А.В.</a:t>
            </a:r>
            <a:endParaRPr lang="ru-RU" alt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9" grpId="0"/>
      <p:bldP spid="457741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1438</Words>
  <Application>Microsoft Office PowerPoint</Application>
  <PresentationFormat>Экран (4:3)</PresentationFormat>
  <Paragraphs>243</Paragraphs>
  <Slides>33</Slides>
  <Notes>33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Times New Roman</vt:lpstr>
      <vt:lpstr>Calibri</vt:lpstr>
      <vt:lpstr>Оформление по умолчанию</vt:lpstr>
      <vt:lpstr>Microsoft Visio Drawing</vt:lpstr>
      <vt:lpstr>MathType 5.0 Equation</vt:lpstr>
      <vt:lpstr>MathType 6.0 Equation</vt:lpstr>
      <vt:lpstr>Equation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ТЭ-Пономарев</dc:creator>
  <cp:lastModifiedBy>Пономарев Антон Витальевич</cp:lastModifiedBy>
  <cp:revision>725</cp:revision>
  <dcterms:created xsi:type="dcterms:W3CDTF">2009-12-07T09:47:05Z</dcterms:created>
  <dcterms:modified xsi:type="dcterms:W3CDTF">2021-12-02T07:46:57Z</dcterms:modified>
</cp:coreProperties>
</file>