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7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7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0000"/>
    <a:srgbClr val="0000FF"/>
    <a:srgbClr val="008000"/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1" autoAdjust="0"/>
    <p:restoredTop sz="94728" autoAdjust="0"/>
  </p:normalViewPr>
  <p:slideViewPr>
    <p:cSldViewPr>
      <p:cViewPr>
        <p:scale>
          <a:sx n="50" d="100"/>
          <a:sy n="50" d="100"/>
        </p:scale>
        <p:origin x="-1728" y="-1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image" Target="../media/image42.w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1.emf"/><Relationship Id="rId11" Type="http://schemas.openxmlformats.org/officeDocument/2006/relationships/image" Target="../media/image41.wmf"/><Relationship Id="rId5" Type="http://schemas.openxmlformats.org/officeDocument/2006/relationships/image" Target="../media/image30.emf"/><Relationship Id="rId10" Type="http://schemas.openxmlformats.org/officeDocument/2006/relationships/image" Target="../media/image40.emf"/><Relationship Id="rId4" Type="http://schemas.openxmlformats.org/officeDocument/2006/relationships/image" Target="../media/image36.emf"/><Relationship Id="rId9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emf"/><Relationship Id="rId7" Type="http://schemas.openxmlformats.org/officeDocument/2006/relationships/image" Target="../media/image47.w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C264C7-0D12-4C54-B0A7-B2406717CA7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41008E-D85D-4E93-957E-36DB0B9196A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1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11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12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17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18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19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20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21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22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23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24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2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25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4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5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6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7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8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9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2884-747E-488F-9378-FFC313B75F3D}" type="slidenum">
              <a:rPr lang="ru-RU"/>
              <a:pPr/>
              <a:t>10</a:t>
            </a:fld>
            <a:endParaRPr 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357E5-80CC-4071-B4AB-39A663BF1FA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86FF8-D70D-4103-8BDF-761AB4A16E3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E31BB-6F66-4754-BAF1-32DB4DE85DE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0F5D-4DAF-4C96-AB86-2F2D97A9D5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77D1B-C698-44FC-8F7A-BE17007E7D5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97BBD-098B-47BB-AEB1-C80AA50093E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53A7A-0FA8-44D2-BBD0-90AC6FF805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106A5-BF88-4A05-9E8D-BFC64E0D7D3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F5AF0-5181-4C3F-AB99-8CD4BDCAB8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C22A5-4A30-4DA8-B182-D34F194247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C2778-C16A-4BD0-A207-68DD282A506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7ED60-1157-4848-82D3-8ED77F543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8F3CB47-497D-4131-AFB6-BA48FFAEEC2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7" Type="http://schemas.openxmlformats.org/officeDocument/2006/relationships/image" Target="../media/image2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47.bin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4.png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412875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>
                <a:solidFill>
                  <a:schemeClr val="tx2"/>
                </a:solidFill>
              </a:rPr>
              <a:t>Лекция </a:t>
            </a:r>
            <a:r>
              <a:rPr lang="ru-RU" sz="3200" b="1" smtClean="0">
                <a:solidFill>
                  <a:schemeClr val="tx2"/>
                </a:solidFill>
              </a:rPr>
              <a:t>15</a:t>
            </a:r>
            <a:endParaRPr lang="ru-RU" sz="3200" b="1" dirty="0">
              <a:solidFill>
                <a:schemeClr val="tx2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246313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Дополнение к трехфазным цепям:</a:t>
            </a:r>
          </a:p>
          <a:p>
            <a:pPr algn="ctr"/>
            <a:endParaRPr lang="ru-RU" dirty="0" smtClean="0">
              <a:solidFill>
                <a:schemeClr val="tx2"/>
              </a:solidFill>
            </a:endParaRPr>
          </a:p>
          <a:p>
            <a:pPr algn="ctr"/>
            <a:r>
              <a:rPr lang="ru-RU" dirty="0" smtClean="0">
                <a:solidFill>
                  <a:schemeClr val="tx2"/>
                </a:solidFill>
              </a:rPr>
              <a:t>Вращающееся магнитное поле</a:t>
            </a:r>
          </a:p>
          <a:p>
            <a:pPr algn="ctr"/>
            <a:endParaRPr lang="ru-RU" dirty="0" smtClean="0">
              <a:solidFill>
                <a:schemeClr val="tx2"/>
              </a:solidFill>
            </a:endParaRPr>
          </a:p>
          <a:p>
            <a:pPr algn="ctr"/>
            <a:r>
              <a:rPr lang="ru-RU" dirty="0" smtClean="0">
                <a:solidFill>
                  <a:schemeClr val="tx2"/>
                </a:solidFill>
              </a:rPr>
              <a:t>Метод симметричных составляющих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</a:t>
            </a:fld>
            <a:endParaRPr lang="ru-RU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10</a:t>
            </a:fld>
            <a:endParaRPr lang="ru-RU" sz="1800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15516" y="188640"/>
            <a:ext cx="882015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Сравнивая картину магнитных полей, видим, что магнитное поле вращается и за один период питающего напряжения делает один полный оборот.</a:t>
            </a:r>
            <a:endParaRPr lang="ru-RU" baseline="-25000" dirty="0">
              <a:solidFill>
                <a:schemeClr val="tx2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15516" y="4593785"/>
            <a:ext cx="882015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Для изменения направления вращения необходимо два любых начала обмоток поменять местами.</a:t>
            </a:r>
            <a:endParaRPr lang="ru-RU" baseline="-25000" dirty="0">
              <a:solidFill>
                <a:schemeClr val="tx2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15516" y="2541557"/>
            <a:ext cx="882015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Результирующее магнитное поле вращается с постоянной угловой скоростью </a:t>
            </a:r>
            <a:r>
              <a:rPr lang="el-GR" dirty="0" smtClean="0">
                <a:solidFill>
                  <a:schemeClr val="tx2"/>
                </a:solidFill>
              </a:rPr>
              <a:t>ω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с амплитудой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err="1" smtClean="0">
                <a:solidFill>
                  <a:schemeClr val="tx2"/>
                </a:solidFill>
              </a:rPr>
              <a:t>B</a:t>
            </a:r>
            <a:r>
              <a:rPr lang="en-US" baseline="-25000" dirty="0" err="1" smtClean="0">
                <a:solidFill>
                  <a:schemeClr val="tx2"/>
                </a:solidFill>
              </a:rPr>
              <a:t>m</a:t>
            </a:r>
            <a:r>
              <a:rPr lang="en-US" dirty="0" smtClean="0">
                <a:solidFill>
                  <a:schemeClr val="tx2"/>
                </a:solidFill>
              </a:rPr>
              <a:t> = 1,5 </a:t>
            </a:r>
            <a:r>
              <a:rPr lang="en-US" dirty="0" err="1" smtClean="0">
                <a:solidFill>
                  <a:schemeClr val="tx2"/>
                </a:solidFill>
              </a:rPr>
              <a:t>B</a:t>
            </a:r>
            <a:r>
              <a:rPr lang="en-US" baseline="-25000" dirty="0" err="1" smtClean="0">
                <a:solidFill>
                  <a:schemeClr val="tx2"/>
                </a:solidFill>
              </a:rPr>
              <a:t>mA</a:t>
            </a:r>
            <a:endParaRPr lang="ru-RU" baseline="-25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3phase-rmf-180f-airop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9804" y="2871192"/>
            <a:ext cx="2286000" cy="2286000"/>
          </a:xfrm>
          <a:prstGeom prst="rect">
            <a:avLst/>
          </a:prstGeom>
        </p:spPr>
      </p:pic>
      <p:pic>
        <p:nvPicPr>
          <p:cNvPr id="6" name="Рисунок 5" descr="i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188640"/>
            <a:ext cx="2286000" cy="2286000"/>
          </a:xfrm>
          <a:prstGeom prst="rect">
            <a:avLst/>
          </a:prstGeom>
        </p:spPr>
      </p:pic>
      <p:pic>
        <p:nvPicPr>
          <p:cNvPr id="7" name="Рисунок 6" descr="i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9872" y="188640"/>
            <a:ext cx="2286000" cy="2286000"/>
          </a:xfrm>
          <a:prstGeom prst="rect">
            <a:avLst/>
          </a:prstGeom>
        </p:spPr>
      </p:pic>
      <p:pic>
        <p:nvPicPr>
          <p:cNvPr id="8" name="Рисунок 7" descr="i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188640"/>
            <a:ext cx="2286000" cy="2286000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11</a:t>
            </a:fld>
            <a:endParaRPr lang="ru-RU" sz="1800" dirty="0"/>
          </a:p>
        </p:txBody>
      </p:sp>
      <p:pic>
        <p:nvPicPr>
          <p:cNvPr id="16" name="Рисунок 15" descr="3phase-rmf-60fv2-airopt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67844" y="2852936"/>
            <a:ext cx="3048000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5516" y="2492545"/>
            <a:ext cx="882015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Любую несимметричную трехфазную систему ЭДС, напряжений или токов можно представить в виде суммы трех симметричных трехфазных систем: прямой, обратной и нулевой последовательностей.</a:t>
            </a:r>
            <a:endParaRPr lang="ru-RU" baseline="-25000" dirty="0">
              <a:solidFill>
                <a:schemeClr val="tx2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12</a:t>
            </a:fld>
            <a:endParaRPr lang="ru-RU" sz="18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5516" y="1160046"/>
            <a:ext cx="8820150" cy="107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Разложение несимметричных трехфазных систем на симметричные составляющие</a:t>
            </a:r>
            <a:endParaRPr lang="ru-RU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415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500063" y="1090613"/>
          <a:ext cx="3173412" cy="3143250"/>
        </p:xfrm>
        <a:graphic>
          <a:graphicData uri="http://schemas.openxmlformats.org/presentationml/2006/ole">
            <p:oleObj spid="_x0000_s228354" name="Visio" r:id="rId3" imgW="3429875" imgH="3396670" progId="">
              <p:embed/>
            </p:oleObj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5472113" y="1143000"/>
          <a:ext cx="2884487" cy="2857500"/>
        </p:xfrm>
        <a:graphic>
          <a:graphicData uri="http://schemas.openxmlformats.org/presentationml/2006/ole">
            <p:oleObj spid="_x0000_s228355" name="Visio" r:id="rId4" imgW="3429771" imgH="3396641" progId="">
              <p:embed/>
            </p:oleObj>
          </a:graphicData>
        </a:graphic>
      </p:graphicFrame>
      <p:graphicFrame>
        <p:nvGraphicFramePr>
          <p:cNvPr id="273420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4845050" y="4500563"/>
          <a:ext cx="2227263" cy="2122487"/>
        </p:xfrm>
        <a:graphic>
          <a:graphicData uri="http://schemas.openxmlformats.org/presentationml/2006/ole">
            <p:oleObj spid="_x0000_s228356" name="Visio" r:id="rId5" imgW="2659624" imgH="2534371" progId="">
              <p:embed/>
            </p:oleObj>
          </a:graphicData>
        </a:graphic>
      </p:graphicFrame>
      <p:sp>
        <p:nvSpPr>
          <p:cNvPr id="273423" name="TextBox 8"/>
          <p:cNvSpPr txBox="1">
            <a:spLocks noChangeArrowheads="1"/>
          </p:cNvSpPr>
          <p:nvPr/>
        </p:nvSpPr>
        <p:spPr bwMode="auto">
          <a:xfrm>
            <a:off x="179388" y="115888"/>
            <a:ext cx="42465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i="1">
                <a:cs typeface="Times New Roman" pitchFamily="18" charset="0"/>
              </a:rPr>
              <a:t>Система  прямой последовательности</a:t>
            </a:r>
          </a:p>
        </p:txBody>
      </p:sp>
      <p:sp>
        <p:nvSpPr>
          <p:cNvPr id="273424" name="TextBox 8"/>
          <p:cNvSpPr txBox="1">
            <a:spLocks noChangeArrowheads="1"/>
          </p:cNvSpPr>
          <p:nvPr/>
        </p:nvSpPr>
        <p:spPr bwMode="auto">
          <a:xfrm>
            <a:off x="4643438" y="115888"/>
            <a:ext cx="42465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i="1">
                <a:cs typeface="Times New Roman" pitchFamily="18" charset="0"/>
              </a:rPr>
              <a:t>Система  обратной последовательности</a:t>
            </a:r>
          </a:p>
        </p:txBody>
      </p:sp>
      <p:sp>
        <p:nvSpPr>
          <p:cNvPr id="273425" name="TextBox 8"/>
          <p:cNvSpPr txBox="1">
            <a:spLocks noChangeArrowheads="1"/>
          </p:cNvSpPr>
          <p:nvPr/>
        </p:nvSpPr>
        <p:spPr bwMode="auto">
          <a:xfrm>
            <a:off x="395288" y="4724400"/>
            <a:ext cx="42465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i="1">
                <a:cs typeface="Times New Roman" pitchFamily="18" charset="0"/>
              </a:rPr>
              <a:t>Система  нулевой последовательности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13</a:t>
            </a:fld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3" grpId="0"/>
      <p:bldP spid="273424" grpId="0"/>
      <p:bldP spid="2734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5"/>
          <p:cNvGraphicFramePr>
            <a:graphicFrameLocks noChangeAspect="1"/>
          </p:cNvGraphicFramePr>
          <p:nvPr/>
        </p:nvGraphicFramePr>
        <p:xfrm>
          <a:off x="1773238" y="3714750"/>
          <a:ext cx="2227262" cy="2122488"/>
        </p:xfrm>
        <a:graphic>
          <a:graphicData uri="http://schemas.openxmlformats.org/presentationml/2006/ole">
            <p:oleObj spid="_x0000_s229378" name="Visio" r:id="rId3" imgW="2659624" imgH="2534371" progId="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603500" y="3367088"/>
          <a:ext cx="2884488" cy="2857500"/>
        </p:xfrm>
        <a:graphic>
          <a:graphicData uri="http://schemas.openxmlformats.org/presentationml/2006/ole">
            <p:oleObj spid="_x0000_s229379" name="Visio" r:id="rId4" imgW="3429771" imgH="3396641" progId="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273175" y="1071563"/>
          <a:ext cx="2884488" cy="2857500"/>
        </p:xfrm>
        <a:graphic>
          <a:graphicData uri="http://schemas.openxmlformats.org/presentationml/2006/ole">
            <p:oleObj spid="_x0000_s229380" name="Visio" r:id="rId5" imgW="3429771" imgH="3396641" progId="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-71438" y="3386138"/>
          <a:ext cx="2884488" cy="2857500"/>
        </p:xfrm>
        <a:graphic>
          <a:graphicData uri="http://schemas.openxmlformats.org/presentationml/2006/ole">
            <p:oleObj spid="_x0000_s229381" name="Visio" r:id="rId6" imgW="3429771" imgH="3396641" progId="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5643563" y="71438"/>
          <a:ext cx="3173412" cy="3143250"/>
        </p:xfrm>
        <a:graphic>
          <a:graphicData uri="http://schemas.openxmlformats.org/presentationml/2006/ole">
            <p:oleObj spid="_x0000_s229382" name="Visio" r:id="rId7" imgW="3429875" imgH="3396670" progId="">
              <p:embed/>
            </p:oleObj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5786438" y="2428875"/>
          <a:ext cx="2884487" cy="2857500"/>
        </p:xfrm>
        <a:graphic>
          <a:graphicData uri="http://schemas.openxmlformats.org/presentationml/2006/ole">
            <p:oleObj spid="_x0000_s229383" name="Visio" r:id="rId8" imgW="3429771" imgH="3396641" progId="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1130300" y="2428875"/>
          <a:ext cx="3171825" cy="3143250"/>
        </p:xfrm>
        <a:graphic>
          <a:graphicData uri="http://schemas.openxmlformats.org/presentationml/2006/ole">
            <p:oleObj spid="_x0000_s229384" name="Visio" r:id="rId9" imgW="3429771" imgH="3396641" progId="">
              <p:embed/>
            </p:oleObj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2559050" y="4043363"/>
          <a:ext cx="2227263" cy="2122487"/>
        </p:xfrm>
        <a:graphic>
          <a:graphicData uri="http://schemas.openxmlformats.org/presentationml/2006/ole">
            <p:oleObj spid="_x0000_s229385" name="Visio" r:id="rId10" imgW="2659624" imgH="2534371" progId="">
              <p:embed/>
            </p:oleObj>
          </a:graphicData>
        </a:graphic>
      </p:graphicFrame>
      <p:cxnSp>
        <p:nvCxnSpPr>
          <p:cNvPr id="37" name="Прямая со стрелкой 36"/>
          <p:cNvCxnSpPr/>
          <p:nvPr/>
        </p:nvCxnSpPr>
        <p:spPr>
          <a:xfrm rot="5400000" flipH="1" flipV="1">
            <a:off x="1380331" y="2393157"/>
            <a:ext cx="3214687" cy="571500"/>
          </a:xfrm>
          <a:prstGeom prst="straightConnector1">
            <a:avLst/>
          </a:prstGeom>
          <a:ln w="317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753" name="Object 33"/>
          <p:cNvGraphicFramePr>
            <a:graphicFrameLocks noChangeAspect="1"/>
          </p:cNvGraphicFramePr>
          <p:nvPr/>
        </p:nvGraphicFramePr>
        <p:xfrm>
          <a:off x="2987675" y="2786063"/>
          <a:ext cx="330200" cy="469900"/>
        </p:xfrm>
        <a:graphic>
          <a:graphicData uri="http://schemas.openxmlformats.org/presentationml/2006/ole">
            <p:oleObj spid="_x0000_s229386" name="Equation" r:id="rId11" imgW="330120" imgH="469800" progId="Equation.DSMT4">
              <p:embed/>
            </p:oleObj>
          </a:graphicData>
        </a:graphic>
      </p:graphicFrame>
      <p:cxnSp>
        <p:nvCxnSpPr>
          <p:cNvPr id="42" name="Прямая со стрелкой 41"/>
          <p:cNvCxnSpPr/>
          <p:nvPr/>
        </p:nvCxnSpPr>
        <p:spPr>
          <a:xfrm rot="16200000" flipH="1">
            <a:off x="2344737" y="4572001"/>
            <a:ext cx="1000125" cy="285750"/>
          </a:xfrm>
          <a:prstGeom prst="straightConnector1">
            <a:avLst/>
          </a:prstGeom>
          <a:ln w="317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16200000" flipH="1">
            <a:off x="2701925" y="4286250"/>
            <a:ext cx="928688" cy="928688"/>
          </a:xfrm>
          <a:prstGeom prst="straightConnector1">
            <a:avLst/>
          </a:prstGeom>
          <a:ln w="317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4"/>
          <p:cNvGraphicFramePr>
            <a:graphicFrameLocks noChangeAspect="1"/>
          </p:cNvGraphicFramePr>
          <p:nvPr/>
        </p:nvGraphicFramePr>
        <p:xfrm>
          <a:off x="2487613" y="214313"/>
          <a:ext cx="2227262" cy="2122487"/>
        </p:xfrm>
        <a:graphic>
          <a:graphicData uri="http://schemas.openxmlformats.org/presentationml/2006/ole">
            <p:oleObj spid="_x0000_s229387" name="Visio" r:id="rId12" imgW="2659624" imgH="2534371" progId="">
              <p:embed/>
            </p:oleObj>
          </a:graphicData>
        </a:graphic>
      </p:graphicFrame>
      <p:graphicFrame>
        <p:nvGraphicFramePr>
          <p:cNvPr id="31756" name="Object 36"/>
          <p:cNvGraphicFramePr>
            <a:graphicFrameLocks noChangeAspect="1"/>
          </p:cNvGraphicFramePr>
          <p:nvPr/>
        </p:nvGraphicFramePr>
        <p:xfrm>
          <a:off x="2487613" y="4602163"/>
          <a:ext cx="330200" cy="469900"/>
        </p:xfrm>
        <a:graphic>
          <a:graphicData uri="http://schemas.openxmlformats.org/presentationml/2006/ole">
            <p:oleObj spid="_x0000_s229388" name="Equation" r:id="rId13" imgW="330120" imgH="469800" progId="Equation.DSMT4">
              <p:embed/>
            </p:oleObj>
          </a:graphicData>
        </a:graphic>
      </p:graphicFrame>
      <p:graphicFrame>
        <p:nvGraphicFramePr>
          <p:cNvPr id="31757" name="Object 37"/>
          <p:cNvGraphicFramePr>
            <a:graphicFrameLocks noChangeAspect="1"/>
          </p:cNvGraphicFramePr>
          <p:nvPr/>
        </p:nvGraphicFramePr>
        <p:xfrm>
          <a:off x="3273425" y="4572000"/>
          <a:ext cx="330200" cy="469900"/>
        </p:xfrm>
        <a:graphic>
          <a:graphicData uri="http://schemas.openxmlformats.org/presentationml/2006/ole">
            <p:oleObj spid="_x0000_s229389" name="Equation" r:id="rId14" imgW="330120" imgH="469800" progId="Equation.DSMT4">
              <p:embed/>
            </p:oleObj>
          </a:graphicData>
        </a:graphic>
      </p:graphicFrame>
      <p:graphicFrame>
        <p:nvGraphicFramePr>
          <p:cNvPr id="34" name="Object 38"/>
          <p:cNvGraphicFramePr>
            <a:graphicFrameLocks noChangeAspect="1"/>
          </p:cNvGraphicFramePr>
          <p:nvPr/>
        </p:nvGraphicFramePr>
        <p:xfrm>
          <a:off x="6215063" y="4617132"/>
          <a:ext cx="2227262" cy="2122488"/>
        </p:xfrm>
        <a:graphic>
          <a:graphicData uri="http://schemas.openxmlformats.org/presentationml/2006/ole">
            <p:oleObj spid="_x0000_s229390" name="Visio" r:id="rId15" imgW="2659624" imgH="2534371" progId="">
              <p:embed/>
            </p:oleObj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14</a:t>
            </a:fld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0" y="71438"/>
          <a:ext cx="2335645" cy="2313446"/>
        </p:xfrm>
        <a:graphic>
          <a:graphicData uri="http://schemas.openxmlformats.org/presentationml/2006/ole">
            <p:oleObj spid="_x0000_s230406" name="Visio" r:id="rId3" imgW="3429875" imgH="3396670" progId="">
              <p:embed/>
            </p:oleObj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1" y="2420888"/>
          <a:ext cx="2544082" cy="2520280"/>
        </p:xfrm>
        <a:graphic>
          <a:graphicData uri="http://schemas.openxmlformats.org/presentationml/2006/ole">
            <p:oleObj spid="_x0000_s230407" name="Visio" r:id="rId4" imgW="3429771" imgH="3396641" progId="">
              <p:embed/>
            </p:oleObj>
          </a:graphicData>
        </a:graphic>
      </p:graphicFrame>
      <p:graphicFrame>
        <p:nvGraphicFramePr>
          <p:cNvPr id="34" name="Object 38"/>
          <p:cNvGraphicFramePr>
            <a:graphicFrameLocks noChangeAspect="1"/>
          </p:cNvGraphicFramePr>
          <p:nvPr/>
        </p:nvGraphicFramePr>
        <p:xfrm>
          <a:off x="215516" y="4509120"/>
          <a:ext cx="2227262" cy="2122488"/>
        </p:xfrm>
        <a:graphic>
          <a:graphicData uri="http://schemas.openxmlformats.org/presentationml/2006/ole">
            <p:oleObj spid="_x0000_s230414" name="Visio" r:id="rId5" imgW="2659624" imgH="2534371" progId="">
              <p:embed/>
            </p:oleObj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15</a:t>
            </a:fld>
            <a:endParaRPr lang="ru-RU" sz="1800" dirty="0"/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5389624" y="368300"/>
          <a:ext cx="3636962" cy="2424113"/>
        </p:xfrm>
        <a:graphic>
          <a:graphicData uri="http://schemas.openxmlformats.org/presentationml/2006/ole">
            <p:oleObj spid="_x0000_s230415" name="Equation" r:id="rId6" imgW="3733560" imgH="2514600" progId="Equation.DSMT4">
              <p:embed/>
            </p:oleObj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2483768" y="777317"/>
          <a:ext cx="2774950" cy="1679575"/>
        </p:xfrm>
        <a:graphic>
          <a:graphicData uri="http://schemas.openxmlformats.org/presentationml/2006/ole">
            <p:oleObj spid="_x0000_s230416" name="Equation" r:id="rId7" imgW="2895480" imgH="1752480" progId="Equation.DSMT4">
              <p:embed/>
            </p:oleObj>
          </a:graphicData>
        </a:graphic>
      </p:graphicFrame>
      <p:graphicFrame>
        <p:nvGraphicFramePr>
          <p:cNvPr id="277514" name="Object 10"/>
          <p:cNvGraphicFramePr>
            <a:graphicFrameLocks noChangeAspect="1"/>
          </p:cNvGraphicFramePr>
          <p:nvPr/>
        </p:nvGraphicFramePr>
        <p:xfrm>
          <a:off x="2519772" y="2960948"/>
          <a:ext cx="1679575" cy="1666875"/>
        </p:xfrm>
        <a:graphic>
          <a:graphicData uri="http://schemas.openxmlformats.org/presentationml/2006/ole">
            <p:oleObj spid="_x0000_s230417" name="Equation" r:id="rId8" imgW="1765080" imgH="1752480" progId="Equation.DSMT4">
              <p:embed/>
            </p:oleObj>
          </a:graphicData>
        </a:graphic>
      </p:graphicFrame>
      <p:graphicFrame>
        <p:nvGraphicFramePr>
          <p:cNvPr id="277515" name="Object 11"/>
          <p:cNvGraphicFramePr>
            <a:graphicFrameLocks noChangeAspect="1"/>
          </p:cNvGraphicFramePr>
          <p:nvPr/>
        </p:nvGraphicFramePr>
        <p:xfrm>
          <a:off x="4391980" y="2914823"/>
          <a:ext cx="1751012" cy="1738313"/>
        </p:xfrm>
        <a:graphic>
          <a:graphicData uri="http://schemas.openxmlformats.org/presentationml/2006/ole">
            <p:oleObj spid="_x0000_s230418" name="Equation" r:id="rId9" imgW="1765080" imgH="1752480" progId="Equation.DSMT4">
              <p:embed/>
            </p:oleObj>
          </a:graphicData>
        </a:graphic>
      </p:graphicFrame>
      <p:graphicFrame>
        <p:nvGraphicFramePr>
          <p:cNvPr id="277516" name="Object 12"/>
          <p:cNvGraphicFramePr>
            <a:graphicFrameLocks noChangeAspect="1"/>
          </p:cNvGraphicFramePr>
          <p:nvPr/>
        </p:nvGraphicFramePr>
        <p:xfrm>
          <a:off x="6336196" y="3516623"/>
          <a:ext cx="2714625" cy="452437"/>
        </p:xfrm>
        <a:graphic>
          <a:graphicData uri="http://schemas.openxmlformats.org/presentationml/2006/ole">
            <p:oleObj spid="_x0000_s230419" name="Equation" r:id="rId10" imgW="2806560" imgH="469800" progId="Equation.DSMT4">
              <p:embed/>
            </p:oleObj>
          </a:graphicData>
        </a:graphic>
      </p:graphicFrame>
      <p:graphicFrame>
        <p:nvGraphicFramePr>
          <p:cNvPr id="277517" name="Object 13"/>
          <p:cNvGraphicFramePr>
            <a:graphicFrameLocks noChangeAspect="1"/>
          </p:cNvGraphicFramePr>
          <p:nvPr/>
        </p:nvGraphicFramePr>
        <p:xfrm>
          <a:off x="2519772" y="4791794"/>
          <a:ext cx="3340100" cy="1733550"/>
        </p:xfrm>
        <a:graphic>
          <a:graphicData uri="http://schemas.openxmlformats.org/presentationml/2006/ole">
            <p:oleObj spid="_x0000_s230420" name="Equation" r:id="rId11" imgW="3377880" imgH="1752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5" name="TextBox 8"/>
          <p:cNvSpPr txBox="1">
            <a:spLocks noChangeArrowheads="1"/>
          </p:cNvSpPr>
          <p:nvPr/>
        </p:nvSpPr>
        <p:spPr bwMode="auto">
          <a:xfrm>
            <a:off x="757238" y="71438"/>
            <a:ext cx="7775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Arial" charset="0"/>
                <a:cs typeface="Arial" charset="0"/>
              </a:rPr>
              <a:t>Определение симметричных составляющих</a:t>
            </a:r>
          </a:p>
        </p:txBody>
      </p:sp>
      <p:grpSp>
        <p:nvGrpSpPr>
          <p:cNvPr id="35" name="Группа 34"/>
          <p:cNvGrpSpPr/>
          <p:nvPr/>
        </p:nvGrpSpPr>
        <p:grpSpPr>
          <a:xfrm>
            <a:off x="395536" y="656692"/>
            <a:ext cx="2647702" cy="469900"/>
            <a:chOff x="395536" y="656692"/>
            <a:chExt cx="2647702" cy="469900"/>
          </a:xfrm>
        </p:grpSpPr>
        <p:sp>
          <p:nvSpPr>
            <p:cNvPr id="280582" name="TextBox 8"/>
            <p:cNvSpPr txBox="1">
              <a:spLocks noChangeArrowheads="1"/>
            </p:cNvSpPr>
            <p:nvPr/>
          </p:nvSpPr>
          <p:spPr bwMode="auto">
            <a:xfrm>
              <a:off x="395536" y="694792"/>
              <a:ext cx="23967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2200" i="1" dirty="0">
                  <a:cs typeface="Times New Roman" pitchFamily="18" charset="0"/>
                </a:rPr>
                <a:t>1. Определение</a:t>
              </a:r>
            </a:p>
          </p:txBody>
        </p:sp>
        <p:graphicFrame>
          <p:nvGraphicFramePr>
            <p:cNvPr id="280583" name="Object 7"/>
            <p:cNvGraphicFramePr>
              <a:graphicFrameLocks noChangeAspect="1"/>
            </p:cNvGraphicFramePr>
            <p:nvPr>
              <p:ph sz="half" idx="1"/>
            </p:nvPr>
          </p:nvGraphicFramePr>
          <p:xfrm>
            <a:off x="2598738" y="656692"/>
            <a:ext cx="444500" cy="469900"/>
          </p:xfrm>
          <a:graphic>
            <a:graphicData uri="http://schemas.openxmlformats.org/presentationml/2006/ole">
              <p:oleObj spid="_x0000_s231426" name="Equation" r:id="rId3" imgW="444240" imgH="469800" progId="Equation.DSMT4">
                <p:embed/>
              </p:oleObj>
            </a:graphicData>
          </a:graphic>
        </p:graphicFrame>
      </p:grpSp>
      <p:graphicFrame>
        <p:nvGraphicFramePr>
          <p:cNvPr id="280585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79388" y="1493304"/>
          <a:ext cx="3975100" cy="1000125"/>
        </p:xfrm>
        <a:graphic>
          <a:graphicData uri="http://schemas.openxmlformats.org/presentationml/2006/ole">
            <p:oleObj spid="_x0000_s231427" name="Equation" r:id="rId4" imgW="4241520" imgH="1066680" progId="Equation.DSMT4">
              <p:embed/>
            </p:oleObj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2570163" y="915454"/>
            <a:ext cx="1296987" cy="569913"/>
            <a:chOff x="2570163" y="915454"/>
            <a:chExt cx="1296987" cy="569913"/>
          </a:xfrm>
        </p:grpSpPr>
        <p:sp>
          <p:nvSpPr>
            <p:cNvPr id="280588" name="AutoShape 12"/>
            <p:cNvSpPr>
              <a:spLocks/>
            </p:cNvSpPr>
            <p:nvPr/>
          </p:nvSpPr>
          <p:spPr bwMode="auto">
            <a:xfrm rot="5400000">
              <a:off x="3039269" y="800361"/>
              <a:ext cx="215900" cy="1154112"/>
            </a:xfrm>
            <a:prstGeom prst="leftBrace">
              <a:avLst>
                <a:gd name="adj1" fmla="val 4454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0590" name="TextBox 8"/>
            <p:cNvSpPr txBox="1">
              <a:spLocks noChangeArrowheads="1"/>
            </p:cNvSpPr>
            <p:nvPr/>
          </p:nvSpPr>
          <p:spPr bwMode="auto">
            <a:xfrm>
              <a:off x="3146425" y="915454"/>
              <a:ext cx="72072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200" i="1">
                  <a:solidFill>
                    <a:srgbClr val="FF0000"/>
                  </a:solidFill>
                  <a:cs typeface="Times New Roman" pitchFamily="18" charset="0"/>
                </a:rPr>
                <a:t>=0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914400" y="2423084"/>
            <a:ext cx="1281336" cy="535049"/>
            <a:chOff x="914400" y="2423084"/>
            <a:chExt cx="1281336" cy="535049"/>
          </a:xfrm>
        </p:grpSpPr>
        <p:sp>
          <p:nvSpPr>
            <p:cNvPr id="280589" name="AutoShape 13"/>
            <p:cNvSpPr>
              <a:spLocks/>
            </p:cNvSpPr>
            <p:nvPr/>
          </p:nvSpPr>
          <p:spPr bwMode="auto">
            <a:xfrm rot="-5400000">
              <a:off x="1383507" y="1953977"/>
              <a:ext cx="215900" cy="1154113"/>
            </a:xfrm>
            <a:prstGeom prst="leftBrace">
              <a:avLst>
                <a:gd name="adj1" fmla="val 4454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0591" name="TextBox 8"/>
            <p:cNvSpPr txBox="1">
              <a:spLocks noChangeArrowheads="1"/>
            </p:cNvSpPr>
            <p:nvPr/>
          </p:nvSpPr>
          <p:spPr bwMode="auto">
            <a:xfrm>
              <a:off x="1475011" y="2531095"/>
              <a:ext cx="72072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200" i="1" dirty="0">
                  <a:solidFill>
                    <a:srgbClr val="FF0000"/>
                  </a:solidFill>
                  <a:cs typeface="Times New Roman" pitchFamily="18" charset="0"/>
                </a:rPr>
                <a:t>=0</a:t>
              </a:r>
            </a:p>
          </p:txBody>
        </p:sp>
      </p:grpSp>
      <p:graphicFrame>
        <p:nvGraphicFramePr>
          <p:cNvPr id="280592" name="Object 16"/>
          <p:cNvGraphicFramePr>
            <a:graphicFrameLocks noChangeAspect="1"/>
          </p:cNvGraphicFramePr>
          <p:nvPr/>
        </p:nvGraphicFramePr>
        <p:xfrm>
          <a:off x="4489450" y="1501242"/>
          <a:ext cx="4546600" cy="1000125"/>
        </p:xfrm>
        <a:graphic>
          <a:graphicData uri="http://schemas.openxmlformats.org/presentationml/2006/ole">
            <p:oleObj spid="_x0000_s231428" name="Equation" r:id="rId5" imgW="4851360" imgH="1066680" progId="Equation.DSMT4">
              <p:embed/>
            </p:oleObj>
          </a:graphicData>
        </a:graphic>
      </p:graphicFrame>
      <p:grpSp>
        <p:nvGrpSpPr>
          <p:cNvPr id="38" name="Группа 37"/>
          <p:cNvGrpSpPr/>
          <p:nvPr/>
        </p:nvGrpSpPr>
        <p:grpSpPr>
          <a:xfrm>
            <a:off x="4896036" y="658279"/>
            <a:ext cx="2689039" cy="469900"/>
            <a:chOff x="4896036" y="658279"/>
            <a:chExt cx="2689039" cy="469900"/>
          </a:xfrm>
        </p:grpSpPr>
        <p:sp>
          <p:nvSpPr>
            <p:cNvPr id="280593" name="TextBox 8"/>
            <p:cNvSpPr txBox="1">
              <a:spLocks noChangeArrowheads="1"/>
            </p:cNvSpPr>
            <p:nvPr/>
          </p:nvSpPr>
          <p:spPr bwMode="auto">
            <a:xfrm>
              <a:off x="4896036" y="696379"/>
              <a:ext cx="25078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2200" i="1" dirty="0">
                  <a:cs typeface="Times New Roman" pitchFamily="18" charset="0"/>
                </a:rPr>
                <a:t>2. Определение</a:t>
              </a:r>
            </a:p>
          </p:txBody>
        </p:sp>
        <p:graphicFrame>
          <p:nvGraphicFramePr>
            <p:cNvPr id="280594" name="Object 18"/>
            <p:cNvGraphicFramePr>
              <a:graphicFrameLocks noChangeAspect="1"/>
            </p:cNvGraphicFramePr>
            <p:nvPr/>
          </p:nvGraphicFramePr>
          <p:xfrm>
            <a:off x="7140575" y="658279"/>
            <a:ext cx="444500" cy="469900"/>
          </p:xfrm>
          <a:graphic>
            <a:graphicData uri="http://schemas.openxmlformats.org/presentationml/2006/ole">
              <p:oleObj spid="_x0000_s231429" name="Equation" r:id="rId6" imgW="444240" imgH="469800" progId="Equation.DSMT4">
                <p:embed/>
              </p:oleObj>
            </a:graphicData>
          </a:graphic>
        </p:graphicFrame>
      </p:grpSp>
      <p:grpSp>
        <p:nvGrpSpPr>
          <p:cNvPr id="39" name="Группа 38"/>
          <p:cNvGrpSpPr/>
          <p:nvPr/>
        </p:nvGrpSpPr>
        <p:grpSpPr>
          <a:xfrm>
            <a:off x="7451725" y="917042"/>
            <a:ext cx="1296988" cy="569912"/>
            <a:chOff x="7451725" y="917042"/>
            <a:chExt cx="1296988" cy="569912"/>
          </a:xfrm>
        </p:grpSpPr>
        <p:sp>
          <p:nvSpPr>
            <p:cNvPr id="280595" name="AutoShape 19"/>
            <p:cNvSpPr>
              <a:spLocks/>
            </p:cNvSpPr>
            <p:nvPr/>
          </p:nvSpPr>
          <p:spPr bwMode="auto">
            <a:xfrm rot="5400000">
              <a:off x="7920832" y="801947"/>
              <a:ext cx="215900" cy="1154113"/>
            </a:xfrm>
            <a:prstGeom prst="leftBrace">
              <a:avLst>
                <a:gd name="adj1" fmla="val 4454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0596" name="TextBox 8"/>
            <p:cNvSpPr txBox="1">
              <a:spLocks noChangeArrowheads="1"/>
            </p:cNvSpPr>
            <p:nvPr/>
          </p:nvSpPr>
          <p:spPr bwMode="auto">
            <a:xfrm>
              <a:off x="8027988" y="917042"/>
              <a:ext cx="720725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200" i="1">
                  <a:solidFill>
                    <a:srgbClr val="FF0000"/>
                  </a:solidFill>
                  <a:cs typeface="Times New Roman" pitchFamily="18" charset="0"/>
                </a:rPr>
                <a:t>=3</a:t>
              </a: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5362575" y="2499779"/>
            <a:ext cx="1225550" cy="500063"/>
            <a:chOff x="5362575" y="2499779"/>
            <a:chExt cx="1225550" cy="500063"/>
          </a:xfrm>
        </p:grpSpPr>
        <p:sp>
          <p:nvSpPr>
            <p:cNvPr id="280597" name="AutoShape 21"/>
            <p:cNvSpPr>
              <a:spLocks/>
            </p:cNvSpPr>
            <p:nvPr/>
          </p:nvSpPr>
          <p:spPr bwMode="auto">
            <a:xfrm rot="-5400000">
              <a:off x="5831682" y="2030672"/>
              <a:ext cx="215900" cy="1154113"/>
            </a:xfrm>
            <a:prstGeom prst="leftBrace">
              <a:avLst>
                <a:gd name="adj1" fmla="val 4454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0598" name="TextBox 8"/>
            <p:cNvSpPr txBox="1">
              <a:spLocks noChangeArrowheads="1"/>
            </p:cNvSpPr>
            <p:nvPr/>
          </p:nvSpPr>
          <p:spPr bwMode="auto">
            <a:xfrm>
              <a:off x="5867400" y="2572804"/>
              <a:ext cx="72072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200" i="1">
                  <a:solidFill>
                    <a:srgbClr val="FF0000"/>
                  </a:solidFill>
                  <a:cs typeface="Times New Roman" pitchFamily="18" charset="0"/>
                </a:rPr>
                <a:t>=0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594600" y="2499779"/>
            <a:ext cx="1225550" cy="500063"/>
            <a:chOff x="7594600" y="2499779"/>
            <a:chExt cx="1225550" cy="500063"/>
          </a:xfrm>
        </p:grpSpPr>
        <p:sp>
          <p:nvSpPr>
            <p:cNvPr id="280599" name="AutoShape 23"/>
            <p:cNvSpPr>
              <a:spLocks/>
            </p:cNvSpPr>
            <p:nvPr/>
          </p:nvSpPr>
          <p:spPr bwMode="auto">
            <a:xfrm rot="-5400000">
              <a:off x="8063707" y="2030672"/>
              <a:ext cx="215900" cy="1154113"/>
            </a:xfrm>
            <a:prstGeom prst="leftBrace">
              <a:avLst>
                <a:gd name="adj1" fmla="val 4454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0600" name="TextBox 8"/>
            <p:cNvSpPr txBox="1">
              <a:spLocks noChangeArrowheads="1"/>
            </p:cNvSpPr>
            <p:nvPr/>
          </p:nvSpPr>
          <p:spPr bwMode="auto">
            <a:xfrm>
              <a:off x="8099425" y="2572804"/>
              <a:ext cx="72072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200" i="1">
                  <a:solidFill>
                    <a:srgbClr val="FF0000"/>
                  </a:solidFill>
                  <a:cs typeface="Times New Roman" pitchFamily="18" charset="0"/>
                </a:rPr>
                <a:t>=0</a:t>
              </a:r>
            </a:p>
          </p:txBody>
        </p:sp>
      </p:grpSp>
      <p:graphicFrame>
        <p:nvGraphicFramePr>
          <p:cNvPr id="280601" name="Object 25"/>
          <p:cNvGraphicFramePr>
            <a:graphicFrameLocks noChangeAspect="1"/>
          </p:cNvGraphicFramePr>
          <p:nvPr/>
        </p:nvGraphicFramePr>
        <p:xfrm>
          <a:off x="650875" y="3001963"/>
          <a:ext cx="2898775" cy="852487"/>
        </p:xfrm>
        <a:graphic>
          <a:graphicData uri="http://schemas.openxmlformats.org/presentationml/2006/ole">
            <p:oleObj spid="_x0000_s231430" name="Equation" r:id="rId7" imgW="2946240" imgH="838080" progId="Equation.DSMT4">
              <p:embed/>
            </p:oleObj>
          </a:graphicData>
        </a:graphic>
      </p:graphicFrame>
      <p:graphicFrame>
        <p:nvGraphicFramePr>
          <p:cNvPr id="280603" name="Object 27"/>
          <p:cNvGraphicFramePr>
            <a:graphicFrameLocks noChangeAspect="1"/>
          </p:cNvGraphicFramePr>
          <p:nvPr/>
        </p:nvGraphicFramePr>
        <p:xfrm>
          <a:off x="5075238" y="3040063"/>
          <a:ext cx="3351212" cy="852487"/>
        </p:xfrm>
        <a:graphic>
          <a:graphicData uri="http://schemas.openxmlformats.org/presentationml/2006/ole">
            <p:oleObj spid="_x0000_s231431" name="Equation" r:id="rId8" imgW="3429000" imgH="838080" progId="Equation.DSMT4">
              <p:embed/>
            </p:oleObj>
          </a:graphicData>
        </a:graphic>
      </p:graphicFrame>
      <p:grpSp>
        <p:nvGrpSpPr>
          <p:cNvPr id="42" name="Группа 41"/>
          <p:cNvGrpSpPr/>
          <p:nvPr/>
        </p:nvGrpSpPr>
        <p:grpSpPr>
          <a:xfrm>
            <a:off x="4984750" y="4439307"/>
            <a:ext cx="2719598" cy="900100"/>
            <a:chOff x="4984750" y="4439307"/>
            <a:chExt cx="2719598" cy="900100"/>
          </a:xfrm>
        </p:grpSpPr>
        <p:sp>
          <p:nvSpPr>
            <p:cNvPr id="280607" name="TextBox 8"/>
            <p:cNvSpPr txBox="1">
              <a:spLocks noChangeArrowheads="1"/>
            </p:cNvSpPr>
            <p:nvPr/>
          </p:nvSpPr>
          <p:spPr bwMode="auto">
            <a:xfrm>
              <a:off x="4984750" y="4468279"/>
              <a:ext cx="257558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2200" i="1" dirty="0">
                  <a:cs typeface="Times New Roman" pitchFamily="18" charset="0"/>
                </a:rPr>
                <a:t>3. Определение</a:t>
              </a:r>
            </a:p>
          </p:txBody>
        </p:sp>
        <p:graphicFrame>
          <p:nvGraphicFramePr>
            <p:cNvPr id="280608" name="Object 32"/>
            <p:cNvGraphicFramePr>
              <a:graphicFrameLocks noChangeAspect="1"/>
            </p:cNvGraphicFramePr>
            <p:nvPr/>
          </p:nvGraphicFramePr>
          <p:xfrm>
            <a:off x="7259848" y="4439307"/>
            <a:ext cx="444500" cy="425450"/>
          </p:xfrm>
          <a:graphic>
            <a:graphicData uri="http://schemas.openxmlformats.org/presentationml/2006/ole">
              <p:oleObj spid="_x0000_s231432" name="Equation" r:id="rId9" imgW="444240" imgH="469800" progId="Equation.DSMT4">
                <p:embed/>
              </p:oleObj>
            </a:graphicData>
          </a:graphic>
        </p:graphicFrame>
        <p:sp>
          <p:nvSpPr>
            <p:cNvPr id="280609" name="TextBox 8"/>
            <p:cNvSpPr txBox="1">
              <a:spLocks noChangeArrowheads="1"/>
            </p:cNvSpPr>
            <p:nvPr/>
          </p:nvSpPr>
          <p:spPr bwMode="auto">
            <a:xfrm>
              <a:off x="5000625" y="4900079"/>
              <a:ext cx="2307679" cy="43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2200" dirty="0">
                  <a:cs typeface="Times New Roman" pitchFamily="18" charset="0"/>
                </a:rPr>
                <a:t>По аналогии с</a:t>
              </a:r>
            </a:p>
          </p:txBody>
        </p:sp>
        <p:graphicFrame>
          <p:nvGraphicFramePr>
            <p:cNvPr id="280611" name="Object 35"/>
            <p:cNvGraphicFramePr>
              <a:graphicFrameLocks noChangeAspect="1"/>
            </p:cNvGraphicFramePr>
            <p:nvPr/>
          </p:nvGraphicFramePr>
          <p:xfrm>
            <a:off x="7056276" y="4858804"/>
            <a:ext cx="444500" cy="469900"/>
          </p:xfrm>
          <a:graphic>
            <a:graphicData uri="http://schemas.openxmlformats.org/presentationml/2006/ole">
              <p:oleObj spid="_x0000_s231433" name="Equation" r:id="rId10" imgW="444240" imgH="469800" progId="Equation.DSMT4">
                <p:embed/>
              </p:oleObj>
            </a:graphicData>
          </a:graphic>
        </p:graphicFrame>
      </p:grpSp>
      <p:graphicFrame>
        <p:nvGraphicFramePr>
          <p:cNvPr id="280612" name="Object 36"/>
          <p:cNvGraphicFramePr>
            <a:graphicFrameLocks noChangeAspect="1"/>
          </p:cNvGraphicFramePr>
          <p:nvPr/>
        </p:nvGraphicFramePr>
        <p:xfrm>
          <a:off x="5072063" y="5384800"/>
          <a:ext cx="3351212" cy="852488"/>
        </p:xfrm>
        <a:graphic>
          <a:graphicData uri="http://schemas.openxmlformats.org/presentationml/2006/ole">
            <p:oleObj spid="_x0000_s231434" name="Equation" r:id="rId11" imgW="3429000" imgH="838080" progId="Equation.DSMT4">
              <p:embed/>
            </p:oleObj>
          </a:graphicData>
        </a:graphic>
      </p:graphicFrame>
      <p:sp>
        <p:nvSpPr>
          <p:cNvPr id="3382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4" name="Object 11"/>
          <p:cNvGraphicFramePr>
            <a:graphicFrameLocks noChangeAspect="1"/>
          </p:cNvGraphicFramePr>
          <p:nvPr/>
        </p:nvGraphicFramePr>
        <p:xfrm>
          <a:off x="625475" y="4025900"/>
          <a:ext cx="3498850" cy="2357438"/>
        </p:xfrm>
        <a:graphic>
          <a:graphicData uri="http://schemas.openxmlformats.org/presentationml/2006/ole">
            <p:oleObj spid="_x0000_s231435" name="Equation" r:id="rId12" imgW="3733560" imgH="2514600" progId="Equation.DSMT4">
              <p:embed/>
            </p:oleObj>
          </a:graphicData>
        </a:graphic>
      </p:graphicFrame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16</a:t>
            </a:fld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17</a:t>
            </a:fld>
            <a:endParaRPr lang="ru-RU" sz="1800" dirty="0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15516" y="1449950"/>
            <a:ext cx="8820150" cy="107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Пусть фазные ЭДС симметричного трехфазного генератора содержат высшие гармоники.</a:t>
            </a:r>
            <a:endParaRPr lang="ru-RU" baseline="-25000" dirty="0">
              <a:solidFill>
                <a:schemeClr val="tx2"/>
              </a:solidFill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215516" y="116632"/>
            <a:ext cx="8820150" cy="107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Особенности поведения высших гармоник</a:t>
            </a:r>
            <a:b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в трехфазных цепях</a:t>
            </a:r>
            <a:endParaRPr lang="ru-RU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15516" y="2710090"/>
            <a:ext cx="8820150" cy="107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Кривые ЭДС во всех фазах одинаковы и сдвинуты на 120</a:t>
            </a:r>
            <a:r>
              <a:rPr lang="ru-RU" baseline="30000" dirty="0" smtClean="0">
                <a:solidFill>
                  <a:schemeClr val="tx2"/>
                </a:solidFill>
              </a:rPr>
              <a:t>о</a:t>
            </a:r>
            <a:r>
              <a:rPr lang="ru-RU" dirty="0" smtClean="0">
                <a:solidFill>
                  <a:schemeClr val="tx2"/>
                </a:solidFill>
              </a:rPr>
              <a:t> друг относительно друга.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215516" y="4006234"/>
            <a:ext cx="882015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Так как период </a:t>
            </a:r>
            <a:r>
              <a:rPr lang="en-US" dirty="0" smtClean="0">
                <a:solidFill>
                  <a:schemeClr val="tx2"/>
                </a:solidFill>
              </a:rPr>
              <a:t>k-</a:t>
            </a:r>
            <a:r>
              <a:rPr lang="ru-RU" dirty="0" err="1" smtClean="0">
                <a:solidFill>
                  <a:schemeClr val="tx2"/>
                </a:solidFill>
              </a:rPr>
              <a:t>й</a:t>
            </a:r>
            <a:r>
              <a:rPr lang="ru-RU" dirty="0" smtClean="0">
                <a:solidFill>
                  <a:schemeClr val="tx2"/>
                </a:solidFill>
              </a:rPr>
              <a:t> гармоники меньше периода основной в </a:t>
            </a:r>
            <a:r>
              <a:rPr lang="en-US" dirty="0" smtClean="0">
                <a:solidFill>
                  <a:schemeClr val="tx2"/>
                </a:solidFill>
              </a:rPr>
              <a:t>k </a:t>
            </a:r>
            <a:r>
              <a:rPr lang="ru-RU" dirty="0" smtClean="0">
                <a:solidFill>
                  <a:schemeClr val="tx2"/>
                </a:solidFill>
              </a:rPr>
              <a:t>раз, то угол сдвига </a:t>
            </a:r>
            <a:r>
              <a:rPr lang="en-US" dirty="0" smtClean="0">
                <a:solidFill>
                  <a:schemeClr val="tx2"/>
                </a:solidFill>
              </a:rPr>
              <a:t>k-</a:t>
            </a:r>
            <a:r>
              <a:rPr lang="ru-RU" dirty="0" err="1" smtClean="0">
                <a:solidFill>
                  <a:schemeClr val="tx2"/>
                </a:solidFill>
              </a:rPr>
              <a:t>й</a:t>
            </a:r>
            <a:r>
              <a:rPr lang="ru-RU" dirty="0" smtClean="0">
                <a:solidFill>
                  <a:schemeClr val="tx2"/>
                </a:solidFill>
              </a:rPr>
              <a:t> гармоники в последующей фазе по отношению к предыдущей равен </a:t>
            </a:r>
            <a:r>
              <a:rPr lang="en-US" i="1" dirty="0" smtClean="0">
                <a:solidFill>
                  <a:schemeClr val="tx2"/>
                </a:solidFill>
              </a:rPr>
              <a:t>k</a:t>
            </a:r>
            <a:r>
              <a:rPr lang="en-US" dirty="0" smtClean="0">
                <a:solidFill>
                  <a:schemeClr val="tx2"/>
                </a:solidFill>
              </a:rPr>
              <a:t>120</a:t>
            </a:r>
            <a:r>
              <a:rPr lang="en-US" baseline="30000" dirty="0" smtClean="0">
                <a:solidFill>
                  <a:schemeClr val="tx2"/>
                </a:solidFill>
              </a:rPr>
              <a:t>o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18</a:t>
            </a:fld>
            <a:endParaRPr lang="ru-RU" sz="1800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215516" y="80628"/>
            <a:ext cx="882015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Таким образом все гармоники можно разделить на три группы: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47936" y="1160748"/>
            <a:ext cx="8272536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1) 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k – 1) </a:t>
            </a:r>
            <a:r>
              <a:rPr lang="ru-RU" dirty="0" smtClean="0">
                <a:solidFill>
                  <a:srgbClr val="FF0000"/>
                </a:solidFill>
              </a:rPr>
              <a:t>делится на три</a:t>
            </a:r>
            <a:r>
              <a:rPr lang="ru-RU" dirty="0" smtClean="0">
                <a:solidFill>
                  <a:schemeClr val="tx2"/>
                </a:solidFill>
              </a:rPr>
              <a:t>:  </a:t>
            </a:r>
            <a:r>
              <a:rPr lang="en-US" dirty="0" smtClean="0">
                <a:solidFill>
                  <a:schemeClr val="tx2"/>
                </a:solidFill>
              </a:rPr>
              <a:t>k=4,7,10,13,…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образуют симметричные системы прямой последовательности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9552" y="2911935"/>
            <a:ext cx="8272536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2) 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k 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1) </a:t>
            </a:r>
            <a:r>
              <a:rPr lang="ru-RU" dirty="0" smtClean="0">
                <a:solidFill>
                  <a:srgbClr val="FF0000"/>
                </a:solidFill>
              </a:rPr>
              <a:t>делится на три</a:t>
            </a:r>
            <a:r>
              <a:rPr lang="ru-RU" dirty="0" smtClean="0">
                <a:solidFill>
                  <a:schemeClr val="tx2"/>
                </a:solidFill>
              </a:rPr>
              <a:t>:  </a:t>
            </a:r>
            <a:r>
              <a:rPr lang="en-US" dirty="0" smtClean="0">
                <a:solidFill>
                  <a:schemeClr val="tx2"/>
                </a:solidFill>
              </a:rPr>
              <a:t>k=</a:t>
            </a:r>
            <a:r>
              <a:rPr lang="ru-RU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ru-RU" dirty="0" smtClean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ru-RU" dirty="0" smtClean="0">
                <a:solidFill>
                  <a:schemeClr val="tx2"/>
                </a:solidFill>
              </a:rPr>
              <a:t>8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ru-RU" dirty="0" smtClean="0">
                <a:solidFill>
                  <a:schemeClr val="tx2"/>
                </a:solidFill>
              </a:rPr>
              <a:t>11</a:t>
            </a:r>
            <a:r>
              <a:rPr lang="en-US" dirty="0" smtClean="0">
                <a:solidFill>
                  <a:schemeClr val="tx2"/>
                </a:solidFill>
              </a:rPr>
              <a:t>,…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образуют симметричные системы обратной последовательности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39552" y="4545124"/>
            <a:ext cx="8272536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3) </a:t>
            </a:r>
            <a:r>
              <a:rPr lang="en-US" dirty="0" smtClean="0">
                <a:solidFill>
                  <a:srgbClr val="FF0000"/>
                </a:solidFill>
              </a:rPr>
              <a:t>k </a:t>
            </a:r>
            <a:r>
              <a:rPr lang="ru-RU" dirty="0" smtClean="0">
                <a:solidFill>
                  <a:srgbClr val="FF0000"/>
                </a:solidFill>
              </a:rPr>
              <a:t>делится на три</a:t>
            </a:r>
            <a:r>
              <a:rPr lang="ru-RU" dirty="0" smtClean="0">
                <a:solidFill>
                  <a:schemeClr val="tx2"/>
                </a:solidFill>
              </a:rPr>
              <a:t>:  </a:t>
            </a:r>
            <a:r>
              <a:rPr lang="en-US" dirty="0" smtClean="0">
                <a:solidFill>
                  <a:schemeClr val="tx2"/>
                </a:solidFill>
              </a:rPr>
              <a:t>k=</a:t>
            </a:r>
            <a:r>
              <a:rPr lang="ru-RU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ru-RU" dirty="0" smtClean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ru-RU" dirty="0" smtClean="0">
                <a:solidFill>
                  <a:schemeClr val="tx2"/>
                </a:solidFill>
              </a:rPr>
              <a:t>9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ru-RU" dirty="0" smtClean="0">
                <a:solidFill>
                  <a:schemeClr val="tx2"/>
                </a:solidFill>
              </a:rPr>
              <a:t>12</a:t>
            </a:r>
            <a:r>
              <a:rPr lang="en-US" dirty="0" smtClean="0">
                <a:solidFill>
                  <a:schemeClr val="tx2"/>
                </a:solidFill>
              </a:rPr>
              <a:t>,…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образуют симметричные системы нулевой последовательности</a:t>
            </a:r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19</a:t>
            </a:fld>
            <a:endParaRPr lang="ru-RU" sz="1800" dirty="0"/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3668" y="152636"/>
            <a:ext cx="6000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3668" y="2167880"/>
            <a:ext cx="6000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3668" y="4185084"/>
            <a:ext cx="6000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4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9692" y="584684"/>
            <a:ext cx="48958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5" name="Picture 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9692" y="2600697"/>
            <a:ext cx="48958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6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9692" y="4617132"/>
            <a:ext cx="54292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7" name="Picture 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9692" y="620477"/>
            <a:ext cx="48958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8" name="Picture 10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9692" y="2600908"/>
            <a:ext cx="46196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9" name="Picture 1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7046" y="4617132"/>
            <a:ext cx="54292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60" name="Picture 1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5915" y="800708"/>
            <a:ext cx="4886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61" name="Picture 1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9692" y="2852936"/>
            <a:ext cx="4352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62" name="Picture 1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9692" y="4869160"/>
            <a:ext cx="54292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63" name="Picture 1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980728"/>
            <a:ext cx="4857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64" name="Picture 16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9692" y="2996952"/>
            <a:ext cx="43434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65" name="Picture 17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5040027"/>
            <a:ext cx="5419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7516" name="Object 12"/>
          <p:cNvGraphicFramePr>
            <a:graphicFrameLocks noChangeAspect="1"/>
          </p:cNvGraphicFramePr>
          <p:nvPr/>
        </p:nvGraphicFramePr>
        <p:xfrm>
          <a:off x="1439652" y="96751"/>
          <a:ext cx="307975" cy="415925"/>
        </p:xfrm>
        <a:graphic>
          <a:graphicData uri="http://schemas.openxmlformats.org/presentationml/2006/ole">
            <p:oleObj spid="_x0000_s233474" name="Equation" r:id="rId19" imgW="317160" imgH="431640" progId="Equation.DSMT4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439652" y="2096852"/>
          <a:ext cx="307975" cy="415925"/>
        </p:xfrm>
        <a:graphic>
          <a:graphicData uri="http://schemas.openxmlformats.org/presentationml/2006/ole">
            <p:oleObj spid="_x0000_s233475" name="Equation" r:id="rId20" imgW="317160" imgH="431640" progId="Equation.DSMT4">
              <p:embed/>
            </p:oleObj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479017" y="4149725"/>
          <a:ext cx="320675" cy="415925"/>
        </p:xfrm>
        <a:graphic>
          <a:graphicData uri="http://schemas.openxmlformats.org/presentationml/2006/ole">
            <p:oleObj spid="_x0000_s233476" name="Equation" r:id="rId21" imgW="3301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5516" y="1340768"/>
            <a:ext cx="8820150" cy="159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Одним из главных преимуществ трехфазной системы ЭДС является легкость получения вращающегося магнитного поля.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2</a:t>
            </a:fld>
            <a:endParaRPr lang="ru-RU" sz="18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5516" y="3165134"/>
            <a:ext cx="8820150" cy="159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Это дает возможность создания большого класса трехфазных электрических машин переменного тока – генераторов и двигателей.</a:t>
            </a:r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913" y="152636"/>
            <a:ext cx="8371523" cy="341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20</a:t>
            </a:fld>
            <a:endParaRPr lang="ru-RU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56076" y="36004"/>
            <a:ext cx="3312368" cy="3537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635896" y="188640"/>
            <a:ext cx="5292588" cy="107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Для прямой и обратной последовательностей:</a:t>
            </a:r>
          </a:p>
        </p:txBody>
      </p:sp>
      <p:graphicFrame>
        <p:nvGraphicFramePr>
          <p:cNvPr id="261122" name="Object 2"/>
          <p:cNvGraphicFramePr>
            <a:graphicFrameLocks noChangeAspect="1"/>
          </p:cNvGraphicFramePr>
          <p:nvPr/>
        </p:nvGraphicFramePr>
        <p:xfrm>
          <a:off x="4580024" y="1412776"/>
          <a:ext cx="2908300" cy="533400"/>
        </p:xfrm>
        <a:graphic>
          <a:graphicData uri="http://schemas.openxmlformats.org/presentationml/2006/ole">
            <p:oleObj spid="_x0000_s261122" name="Equation" r:id="rId5" imgW="2908080" imgH="533160" progId="Equation.DSMT4">
              <p:embed/>
            </p:oleObj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35896" y="2060848"/>
            <a:ext cx="5292588" cy="107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Для нулевой последовательности: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230688" y="3278188"/>
          <a:ext cx="3606800" cy="546100"/>
        </p:xfrm>
        <a:graphic>
          <a:graphicData uri="http://schemas.openxmlformats.org/presentationml/2006/ole">
            <p:oleObj spid="_x0000_s261123" name="Equation" r:id="rId6" imgW="3606480" imgH="545760" progId="Equation.DSMT4">
              <p:embed/>
            </p:oleObj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87524" y="4017721"/>
            <a:ext cx="882098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Поэтому даже при отсутствии нагрузки в фазах генератора, соединенных треугольником, протекают токи гармоник, кратных трем.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21</a:t>
            </a:fld>
            <a:endParaRPr lang="ru-RU" sz="18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87524" y="116632"/>
            <a:ext cx="88209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Однако, падения напряжения на обмотках генератора компенсируют ЭДС нулевой последовательности так, что в линейных напряжениях гармоник, кратных трем, не содержится.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87524" y="3055600"/>
            <a:ext cx="882098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Поэтому соединение обмоток генератора или трансформатора треугольником используют для предотвращения поступления в линию электропередачи гармоник ЭДС, кратных трем.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22</a:t>
            </a:fld>
            <a:endParaRPr lang="ru-RU" sz="18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87524" y="116632"/>
            <a:ext cx="882098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При соединении обмоток генератора звездой в линейных напряжениях гармоник, кратных трем, также не будет, так как</a:t>
            </a:r>
          </a:p>
        </p:txBody>
      </p:sp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3157538" y="1887538"/>
          <a:ext cx="2641600" cy="533400"/>
        </p:xfrm>
        <a:graphic>
          <a:graphicData uri="http://schemas.openxmlformats.org/presentationml/2006/ole">
            <p:oleObj spid="_x0000_s264194" name="Equation" r:id="rId4" imgW="2641320" imgH="533160" progId="Equation.DSMT4">
              <p:embed/>
            </p:oleObj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7524" y="2649569"/>
            <a:ext cx="882098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Однако, в фазных напряжениях эти гармоники будут присутствовать.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7524" y="3706694"/>
            <a:ext cx="882098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В случае наличия гармоник, кратных трем</a:t>
            </a:r>
          </a:p>
        </p:txBody>
      </p:sp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1101688" y="4710113"/>
          <a:ext cx="1562100" cy="1066800"/>
        </p:xfrm>
        <a:graphic>
          <a:graphicData uri="http://schemas.openxmlformats.org/presentationml/2006/ole">
            <p:oleObj spid="_x0000_s264195" name="Equation" r:id="rId5" imgW="1562040" imgH="1066680" progId="Equation.DSMT4">
              <p:embed/>
            </p:oleObj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3635896" y="4492625"/>
          <a:ext cx="4648200" cy="1460500"/>
        </p:xfrm>
        <a:graphic>
          <a:graphicData uri="http://schemas.openxmlformats.org/presentationml/2006/ole">
            <p:oleObj spid="_x0000_s264196" name="Equation" r:id="rId6" imgW="4647960" imgH="1460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23</a:t>
            </a:fld>
            <a:endParaRPr lang="ru-RU" sz="18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1520" y="116632"/>
            <a:ext cx="882098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Наличие гармоник, кратных трем, приводит к ряду нежелательных явлений: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1366434"/>
            <a:ext cx="882098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1) Избыточный ток в нейтральном проводе или повышенное (опасное) значение напряжения смещения </a:t>
            </a:r>
            <a:r>
              <a:rPr lang="ru-RU" dirty="0" err="1" smtClean="0">
                <a:solidFill>
                  <a:schemeClr val="tx2"/>
                </a:solidFill>
              </a:rPr>
              <a:t>нейтрали</a:t>
            </a:r>
            <a:r>
              <a:rPr lang="ru-RU" dirty="0" smtClean="0">
                <a:solidFill>
                  <a:schemeClr val="tx2"/>
                </a:solidFill>
              </a:rPr>
              <a:t> утроенной частоты (при соединении звездой)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520" y="3824693"/>
            <a:ext cx="882098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2) Перегрев трансформаторов (особенно при соединении «</a:t>
            </a:r>
            <a:r>
              <a:rPr lang="el-GR" dirty="0" smtClean="0">
                <a:solidFill>
                  <a:schemeClr val="tx2"/>
                </a:solidFill>
              </a:rPr>
              <a:t>Δ</a:t>
            </a:r>
            <a:r>
              <a:rPr lang="ru-RU" dirty="0" smtClean="0">
                <a:solidFill>
                  <a:schemeClr val="tx2"/>
                </a:solidFill>
              </a:rPr>
              <a:t>-</a:t>
            </a:r>
            <a:r>
              <a:rPr lang="en-US" dirty="0" smtClean="0">
                <a:solidFill>
                  <a:schemeClr val="tx2"/>
                </a:solidFill>
              </a:rPr>
              <a:t>Y</a:t>
            </a:r>
            <a:r>
              <a:rPr lang="ru-RU" dirty="0" smtClean="0">
                <a:solidFill>
                  <a:schemeClr val="tx2"/>
                </a:solidFill>
              </a:rPr>
              <a:t>», за счет токов, циркулирующих в первичной цепи – в «</a:t>
            </a:r>
            <a:r>
              <a:rPr lang="el-GR" dirty="0" smtClean="0">
                <a:solidFill>
                  <a:schemeClr val="tx2"/>
                </a:solidFill>
              </a:rPr>
              <a:t>Δ</a:t>
            </a:r>
            <a:r>
              <a:rPr lang="ru-RU" dirty="0" smtClean="0">
                <a:solidFill>
                  <a:schemeClr val="tx2"/>
                </a:solidFill>
              </a:rPr>
              <a:t>-обмотках»)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24</a:t>
            </a:fld>
            <a:endParaRPr lang="ru-RU" sz="18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1520" y="116632"/>
            <a:ext cx="882098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Кроме того, ЭДС симметричного генератора не содержит четных гармоник вследствие симметричности результирующей кривой ЭДС относительно оси абсцисс.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1520" y="2600557"/>
            <a:ext cx="882098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Поэтому основную долю в ЭДС, вырабатываемых симметричными трехфазными генераторами, составляют гармоники с номерами</a:t>
            </a:r>
          </a:p>
        </p:txBody>
      </p:sp>
      <p:graphicFrame>
        <p:nvGraphicFramePr>
          <p:cNvPr id="265218" name="Object 2"/>
          <p:cNvGraphicFramePr>
            <a:graphicFrameLocks noChangeAspect="1"/>
          </p:cNvGraphicFramePr>
          <p:nvPr/>
        </p:nvGraphicFramePr>
        <p:xfrm>
          <a:off x="2044700" y="4389438"/>
          <a:ext cx="5029200" cy="444500"/>
        </p:xfrm>
        <a:graphic>
          <a:graphicData uri="http://schemas.openxmlformats.org/presentationml/2006/ole">
            <p:oleObj spid="_x0000_s265218" name="Equation" r:id="rId4" imgW="5029200" imgH="444240" progId="Equation.DSMT4">
              <p:embed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9512" y="4845813"/>
            <a:ext cx="882098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(нечетные, некратные трем)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25</a:t>
            </a:fld>
            <a:endParaRPr lang="ru-RU" sz="18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1520" y="116632"/>
            <a:ext cx="88209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Также следует отметить влияние высших гармоник на работу трехфазных электродвигателей.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520" y="1196752"/>
            <a:ext cx="88209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Токи прямой последовательности </a:t>
            </a:r>
            <a:r>
              <a:rPr lang="ru-RU" dirty="0" smtClean="0">
                <a:solidFill>
                  <a:schemeClr val="tx2"/>
                </a:solidFill>
              </a:rPr>
              <a:t>создают магнитное поле, вращающееся в том же направлении, что поле, создаваемое основной гармоникой.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51520" y="3140968"/>
            <a:ext cx="88209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Токи обратной последовательности </a:t>
            </a:r>
            <a:r>
              <a:rPr lang="ru-RU" dirty="0" smtClean="0">
                <a:solidFill>
                  <a:schemeClr val="tx2"/>
                </a:solidFill>
              </a:rPr>
              <a:t>создают магнитное поле, вращающееся в обратном направлении (что снижает КПД двигателя).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51520" y="4653136"/>
            <a:ext cx="88209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Токи нулевой последовательности </a:t>
            </a:r>
            <a:r>
              <a:rPr lang="ru-RU" dirty="0" smtClean="0">
                <a:solidFill>
                  <a:schemeClr val="tx2"/>
                </a:solidFill>
              </a:rPr>
              <a:t>не создают вращающееся магнитное поле, и лишь вызывают избыточный нагрев токопроводящих частей машин.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86" name="Object 11"/>
          <p:cNvGraphicFramePr>
            <a:graphicFrameLocks noChangeAspect="1"/>
          </p:cNvGraphicFramePr>
          <p:nvPr/>
        </p:nvGraphicFramePr>
        <p:xfrm>
          <a:off x="287338" y="908050"/>
          <a:ext cx="5076825" cy="3687763"/>
        </p:xfrm>
        <a:graphic>
          <a:graphicData uri="http://schemas.openxmlformats.org/presentationml/2006/ole">
            <p:oleObj spid="_x0000_s226306" name="Visio" r:id="rId3" imgW="4626864" imgH="3461004" progId="">
              <p:embed/>
            </p:oleObj>
          </a:graphicData>
        </a:graphic>
      </p:graphicFrame>
      <p:graphicFrame>
        <p:nvGraphicFramePr>
          <p:cNvPr id="164889" name="Object 12"/>
          <p:cNvGraphicFramePr>
            <a:graphicFrameLocks noChangeAspect="1"/>
          </p:cNvGraphicFramePr>
          <p:nvPr/>
        </p:nvGraphicFramePr>
        <p:xfrm>
          <a:off x="431800" y="930275"/>
          <a:ext cx="4743450" cy="3703638"/>
        </p:xfrm>
        <a:graphic>
          <a:graphicData uri="http://schemas.openxmlformats.org/presentationml/2006/ole">
            <p:oleObj spid="_x0000_s226307" name="Visio" r:id="rId4" imgW="4336923" imgH="3475863" progId="">
              <p:embed/>
            </p:oleObj>
          </a:graphicData>
        </a:graphic>
      </p:graphicFrame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8688318B-CD7C-4E0E-9EE1-C987E3727683}" type="slidenum">
              <a:rPr lang="ru-RU" sz="1800"/>
              <a:pPr algn="r">
                <a:spcBef>
                  <a:spcPct val="50000"/>
                </a:spcBef>
              </a:pPr>
              <a:t>3</a:t>
            </a:fld>
            <a:endParaRPr lang="ru-RU" sz="1800"/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№17.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graphicFrame>
        <p:nvGraphicFramePr>
          <p:cNvPr id="203785" name="Object 9"/>
          <p:cNvGraphicFramePr>
            <a:graphicFrameLocks noChangeAspect="1"/>
          </p:cNvGraphicFramePr>
          <p:nvPr/>
        </p:nvGraphicFramePr>
        <p:xfrm>
          <a:off x="0" y="404813"/>
          <a:ext cx="6192838" cy="5392737"/>
        </p:xfrm>
        <a:graphic>
          <a:graphicData uri="http://schemas.openxmlformats.org/presentationml/2006/ole">
            <p:oleObj spid="_x0000_s226308" name="Visio" r:id="rId5" imgW="5631561" imgH="5181600" progId="">
              <p:embed/>
            </p:oleObj>
          </a:graphicData>
        </a:graphic>
      </p:graphicFrame>
      <p:graphicFrame>
        <p:nvGraphicFramePr>
          <p:cNvPr id="164879" name="Object 10"/>
          <p:cNvGraphicFramePr>
            <a:graphicFrameLocks noChangeAspect="1"/>
          </p:cNvGraphicFramePr>
          <p:nvPr/>
        </p:nvGraphicFramePr>
        <p:xfrm>
          <a:off x="446088" y="908050"/>
          <a:ext cx="4810125" cy="3816350"/>
        </p:xfrm>
        <a:graphic>
          <a:graphicData uri="http://schemas.openxmlformats.org/presentationml/2006/ole">
            <p:oleObj spid="_x0000_s226309" name="Visio" r:id="rId6" imgW="4375404" imgH="3453003" progId="">
              <p:embed/>
            </p:oleObj>
          </a:graphicData>
        </a:graphic>
      </p:graphicFrame>
      <p:graphicFrame>
        <p:nvGraphicFramePr>
          <p:cNvPr id="203791" name="Object 15"/>
          <p:cNvGraphicFramePr>
            <a:graphicFrameLocks noChangeAspect="1"/>
          </p:cNvGraphicFramePr>
          <p:nvPr/>
        </p:nvGraphicFramePr>
        <p:xfrm>
          <a:off x="5175250" y="4329113"/>
          <a:ext cx="2413000" cy="482600"/>
        </p:xfrm>
        <a:graphic>
          <a:graphicData uri="http://schemas.openxmlformats.org/presentationml/2006/ole">
            <p:oleObj spid="_x0000_s226310" name="Equation" r:id="rId7" imgW="2412720" imgH="482400" progId="Equation.DSMT4">
              <p:embed/>
            </p:oleObj>
          </a:graphicData>
        </a:graphic>
      </p:graphicFrame>
      <p:graphicFrame>
        <p:nvGraphicFramePr>
          <p:cNvPr id="203792" name="Object 16"/>
          <p:cNvGraphicFramePr>
            <a:graphicFrameLocks noChangeAspect="1"/>
          </p:cNvGraphicFramePr>
          <p:nvPr/>
        </p:nvGraphicFramePr>
        <p:xfrm>
          <a:off x="5175250" y="4868863"/>
          <a:ext cx="3835400" cy="558800"/>
        </p:xfrm>
        <a:graphic>
          <a:graphicData uri="http://schemas.openxmlformats.org/presentationml/2006/ole">
            <p:oleObj spid="_x0000_s226311" name="Equation" r:id="rId8" imgW="3835080" imgH="558720" progId="Equation.DSMT4">
              <p:embed/>
            </p:oleObj>
          </a:graphicData>
        </a:graphic>
      </p:graphicFrame>
      <p:graphicFrame>
        <p:nvGraphicFramePr>
          <p:cNvPr id="203793" name="Object 17"/>
          <p:cNvGraphicFramePr>
            <a:graphicFrameLocks noChangeAspect="1"/>
          </p:cNvGraphicFramePr>
          <p:nvPr/>
        </p:nvGraphicFramePr>
        <p:xfrm>
          <a:off x="5181600" y="5499100"/>
          <a:ext cx="3822700" cy="558800"/>
        </p:xfrm>
        <a:graphic>
          <a:graphicData uri="http://schemas.openxmlformats.org/presentationml/2006/ole">
            <p:oleObj spid="_x0000_s226312" name="Equation" r:id="rId9" imgW="3822480" imgH="558720" progId="Equation.DSMT4">
              <p:embed/>
            </p:oleObj>
          </a:graphicData>
        </a:graphic>
      </p:graphicFrame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120650" y="29606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4</a:t>
            </a:fld>
            <a:endParaRPr lang="ru-RU" sz="18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5516" y="152636"/>
            <a:ext cx="882015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Для того, чтобы создать вращающееся магнитное поле три обмотки двигателя располагают в пространстве под углом 120°.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636" y="1592796"/>
            <a:ext cx="4774840" cy="453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15516" y="1893485"/>
            <a:ext cx="4176464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К началам обмоток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i="1" dirty="0" smtClean="0">
                <a:solidFill>
                  <a:schemeClr val="tx2"/>
                </a:solidFill>
              </a:rPr>
              <a:t>А</a:t>
            </a:r>
            <a:r>
              <a:rPr lang="ru-RU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i="1" dirty="0" smtClean="0">
                <a:solidFill>
                  <a:schemeClr val="tx2"/>
                </a:solidFill>
              </a:rPr>
              <a:t>В</a:t>
            </a:r>
            <a:r>
              <a:rPr lang="ru-RU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i="1" dirty="0" smtClean="0">
                <a:solidFill>
                  <a:schemeClr val="tx2"/>
                </a:solidFill>
              </a:rPr>
              <a:t>С</a:t>
            </a:r>
            <a:r>
              <a:rPr lang="ru-RU" dirty="0" smtClean="0">
                <a:solidFill>
                  <a:schemeClr val="tx2"/>
                </a:solidFill>
              </a:rPr>
              <a:t> присоединены фазы генератора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i="1" dirty="0" err="1" smtClean="0">
                <a:solidFill>
                  <a:schemeClr val="tx2"/>
                </a:solidFill>
              </a:rPr>
              <a:t>e</a:t>
            </a:r>
            <a:r>
              <a:rPr lang="en-US" i="1" baseline="-25000" dirty="0" err="1" smtClean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e</a:t>
            </a:r>
            <a:r>
              <a:rPr lang="en-US" i="1" baseline="-25000" dirty="0" err="1" smtClean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i="1" dirty="0" err="1" smtClean="0">
                <a:solidFill>
                  <a:schemeClr val="tx2"/>
                </a:solidFill>
              </a:rPr>
              <a:t>e</a:t>
            </a:r>
            <a:r>
              <a:rPr lang="en-US" i="1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15516" y="4161737"/>
            <a:ext cx="4176464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Концы обмоток </a:t>
            </a:r>
            <a:r>
              <a:rPr lang="en-US" dirty="0" smtClean="0">
                <a:solidFill>
                  <a:schemeClr val="tx2"/>
                </a:solidFill>
              </a:rPr>
              <a:t>X, Y, Z </a:t>
            </a:r>
            <a:r>
              <a:rPr lang="ru-RU" dirty="0" smtClean="0">
                <a:solidFill>
                  <a:schemeClr val="tx2"/>
                </a:solidFill>
              </a:rPr>
              <a:t>соединены в одной точке.</a:t>
            </a:r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5</a:t>
            </a:fld>
            <a:endParaRPr lang="ru-RU" sz="1800" dirty="0"/>
          </a:p>
        </p:txBody>
      </p:sp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88032"/>
            <a:ext cx="4268022" cy="274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3420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52020" y="116632"/>
            <a:ext cx="395509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79512" y="3429000"/>
            <a:ext cx="882015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Пусть длина каждого вектора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273421" name="Object 13"/>
          <p:cNvGraphicFramePr>
            <a:graphicFrameLocks noChangeAspect="1"/>
          </p:cNvGraphicFramePr>
          <p:nvPr/>
        </p:nvGraphicFramePr>
        <p:xfrm>
          <a:off x="1289050" y="4184650"/>
          <a:ext cx="6210300" cy="584200"/>
        </p:xfrm>
        <a:graphic>
          <a:graphicData uri="http://schemas.openxmlformats.org/presentationml/2006/ole">
            <p:oleObj spid="_x0000_s273421" name="Equation" r:id="rId6" imgW="6210000" imgH="583920" progId="Equation.DSMT4">
              <p:embed/>
            </p:oleObj>
          </a:graphicData>
        </a:graphic>
      </p:graphicFrame>
      <p:graphicFrame>
        <p:nvGraphicFramePr>
          <p:cNvPr id="273422" name="Object 14"/>
          <p:cNvGraphicFramePr>
            <a:graphicFrameLocks noChangeAspect="1"/>
          </p:cNvGraphicFramePr>
          <p:nvPr/>
        </p:nvGraphicFramePr>
        <p:xfrm>
          <a:off x="3563888" y="5013176"/>
          <a:ext cx="1536700" cy="482600"/>
        </p:xfrm>
        <a:graphic>
          <a:graphicData uri="http://schemas.openxmlformats.org/presentationml/2006/ole">
            <p:oleObj spid="_x0000_s273422" name="Equation" r:id="rId7" imgW="1536480" imgH="482400" progId="Equation.DSMT4">
              <p:embed/>
            </p:oleObj>
          </a:graphicData>
        </a:graphic>
      </p:graphicFrame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180342" y="5430198"/>
            <a:ext cx="882015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Тогда при </a:t>
            </a:r>
            <a:r>
              <a:rPr lang="en-US" sz="3600" i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/2; </a:t>
            </a:r>
            <a:endParaRPr lang="ru-RU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6</a:t>
            </a:fld>
            <a:endParaRPr lang="ru-RU" sz="1800" dirty="0"/>
          </a:p>
        </p:txBody>
      </p:sp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800708"/>
            <a:ext cx="5688632" cy="540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0"/>
            <a:ext cx="882015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/2; </a:t>
            </a:r>
            <a:endParaRPr lang="ru-RU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443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6594" y="2600908"/>
            <a:ext cx="17716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443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1952836"/>
            <a:ext cx="21717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540" y="1196752"/>
            <a:ext cx="2807804" cy="219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9793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1304764"/>
            <a:ext cx="553403" cy="63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328" y="4689140"/>
            <a:ext cx="695706" cy="67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9797" name="Picture 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55876" y="4725144"/>
            <a:ext cx="632460" cy="72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7</a:t>
            </a:fld>
            <a:endParaRPr lang="ru-RU" sz="1800" dirty="0"/>
          </a:p>
        </p:txBody>
      </p:sp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800708"/>
            <a:ext cx="5688632" cy="540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0"/>
            <a:ext cx="882015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l-GR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/3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/2; </a:t>
            </a:r>
            <a:endParaRPr lang="ru-RU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1196752"/>
            <a:ext cx="31146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545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6076" y="3104964"/>
            <a:ext cx="27146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1304764"/>
            <a:ext cx="553403" cy="63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76694" y="4725144"/>
            <a:ext cx="695706" cy="67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55876" y="4725144"/>
            <a:ext cx="632460" cy="72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8</a:t>
            </a:fld>
            <a:endParaRPr lang="ru-RU" sz="1800" dirty="0"/>
          </a:p>
        </p:txBody>
      </p:sp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800708"/>
            <a:ext cx="5688632" cy="540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0"/>
            <a:ext cx="882015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el-GR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/3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6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/2; </a:t>
            </a:r>
            <a:endParaRPr lang="ru-RU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1052736"/>
            <a:ext cx="31051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48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3948" y="3140968"/>
            <a:ext cx="22193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1304764"/>
            <a:ext cx="553403" cy="63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328" y="4689140"/>
            <a:ext cx="695706" cy="67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55876" y="4689140"/>
            <a:ext cx="632460" cy="72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 dirty="0" err="1">
                <a:solidFill>
                  <a:schemeClr val="tx2"/>
                </a:solidFill>
              </a:rPr>
              <a:t>ОмГУПС</a:t>
            </a:r>
            <a:r>
              <a:rPr lang="ru-RU" sz="1200" dirty="0">
                <a:solidFill>
                  <a:schemeClr val="tx2"/>
                </a:solidFill>
              </a:rPr>
              <a:t>, 2010 г. Кафедра теоретической электротехники. ТОЭ-2. Лекция </a:t>
            </a:r>
            <a:r>
              <a:rPr lang="ru-RU" sz="1200" dirty="0" smtClean="0">
                <a:solidFill>
                  <a:schemeClr val="tx2"/>
                </a:solidFill>
              </a:rPr>
              <a:t>№</a:t>
            </a:r>
            <a:r>
              <a:rPr lang="en-US" sz="1200" dirty="0" smtClean="0">
                <a:solidFill>
                  <a:schemeClr val="tx2"/>
                </a:solidFill>
              </a:rPr>
              <a:t>17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  <a:r>
              <a:rPr lang="ru-RU" sz="1200" dirty="0">
                <a:solidFill>
                  <a:schemeClr val="tx2"/>
                </a:solidFill>
              </a:rPr>
              <a:t>	           </a:t>
            </a:r>
            <a:r>
              <a:rPr lang="ru-RU" sz="1200" dirty="0" err="1">
                <a:solidFill>
                  <a:schemeClr val="tx2"/>
                </a:solidFill>
              </a:rPr>
              <a:t>Тэттэр</a:t>
            </a:r>
            <a:r>
              <a:rPr lang="ru-RU" sz="1200" dirty="0">
                <a:solidFill>
                  <a:schemeClr val="tx2"/>
                </a:solidFill>
              </a:rPr>
              <a:t> А.Ю., Пономарев А.В.</a:t>
            </a:r>
            <a:endParaRPr lang="ru-RU" sz="3200" dirty="0">
              <a:latin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72000" bIns="0">
            <a:spAutoFit/>
          </a:bodyPr>
          <a:lstStyle/>
          <a:p>
            <a:pPr algn="r">
              <a:spcBef>
                <a:spcPct val="50000"/>
              </a:spcBef>
            </a:pPr>
            <a:fld id="{CD93C376-6657-4D38-A8FF-4458122E23D8}" type="slidenum">
              <a:rPr lang="ru-RU" sz="1800"/>
              <a:pPr algn="r">
                <a:spcBef>
                  <a:spcPct val="50000"/>
                </a:spcBef>
              </a:pPr>
              <a:t>9</a:t>
            </a:fld>
            <a:endParaRPr lang="ru-RU" sz="1800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15516" y="512325"/>
            <a:ext cx="882015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Будем считать направления положительных токов от начала обмотки к концу.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По правилу буравчика определяем направление вектора магнитной индукции В.</a:t>
            </a:r>
            <a:endParaRPr lang="ru-RU" baseline="-25000" dirty="0">
              <a:solidFill>
                <a:schemeClr val="tx2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15516" y="3091604"/>
            <a:ext cx="88201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/>
                </a:solidFill>
              </a:rPr>
              <a:t>Через Т/3 направления токов в обмотках изменятся и результирующий вектор магнитной индукции повернется по часовой стрелке на 120°. Еще через Т/3 результирующий вектор магнитной индукции повернется еще на 120° по часовой стрелке.</a:t>
            </a:r>
            <a:endParaRPr lang="ru-RU" baseline="-25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1123</Words>
  <Application>Microsoft Office PowerPoint</Application>
  <PresentationFormat>Экран (4:3)</PresentationFormat>
  <Paragraphs>135</Paragraphs>
  <Slides>25</Slides>
  <Notes>20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Оформление по умолчанию</vt:lpstr>
      <vt:lpstr>Visio</vt:lpstr>
      <vt:lpstr>Equation</vt:lpstr>
      <vt:lpstr>MathType 5.0 Equation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Company>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ТЭ-Пономарев</dc:creator>
  <cp:lastModifiedBy>ММ350</cp:lastModifiedBy>
  <cp:revision>473</cp:revision>
  <dcterms:created xsi:type="dcterms:W3CDTF">2009-12-07T09:47:05Z</dcterms:created>
  <dcterms:modified xsi:type="dcterms:W3CDTF">2012-12-17T05:58:25Z</dcterms:modified>
</cp:coreProperties>
</file>