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2" r:id="rId2"/>
    <p:sldId id="442" r:id="rId3"/>
    <p:sldId id="443" r:id="rId4"/>
    <p:sldId id="444" r:id="rId5"/>
    <p:sldId id="445" r:id="rId6"/>
    <p:sldId id="446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8" r:id="rId19"/>
    <p:sldId id="437" r:id="rId20"/>
    <p:sldId id="439" r:id="rId21"/>
    <p:sldId id="440" r:id="rId22"/>
    <p:sldId id="441" r:id="rId23"/>
  </p:sldIdLst>
  <p:sldSz cx="9144000" cy="6858000" type="screen4x3"/>
  <p:notesSz cx="9928225" cy="666908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008000"/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28" autoAdjust="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emf"/><Relationship Id="rId16" Type="http://schemas.openxmlformats.org/officeDocument/2006/relationships/image" Target="../media/image70.w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wmf"/><Relationship Id="rId5" Type="http://schemas.openxmlformats.org/officeDocument/2006/relationships/image" Target="../media/image59.e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4" Type="http://schemas.openxmlformats.org/officeDocument/2006/relationships/image" Target="../media/image58.e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emf"/><Relationship Id="rId7" Type="http://schemas.openxmlformats.org/officeDocument/2006/relationships/image" Target="../media/image81.w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emf"/><Relationship Id="rId3" Type="http://schemas.openxmlformats.org/officeDocument/2006/relationships/image" Target="../media/image90.w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emf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17" Type="http://schemas.openxmlformats.org/officeDocument/2006/relationships/image" Target="../media/image118.emf"/><Relationship Id="rId2" Type="http://schemas.openxmlformats.org/officeDocument/2006/relationships/image" Target="../media/image103.emf"/><Relationship Id="rId16" Type="http://schemas.openxmlformats.org/officeDocument/2006/relationships/image" Target="../media/image117.emf"/><Relationship Id="rId1" Type="http://schemas.openxmlformats.org/officeDocument/2006/relationships/image" Target="../media/image102.w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5" Type="http://schemas.openxmlformats.org/officeDocument/2006/relationships/image" Target="../media/image11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Relationship Id="rId14" Type="http://schemas.openxmlformats.org/officeDocument/2006/relationships/image" Target="../media/image11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4" Type="http://schemas.openxmlformats.org/officeDocument/2006/relationships/image" Target="../media/image130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image" Target="../media/image142.wmf"/><Relationship Id="rId3" Type="http://schemas.openxmlformats.org/officeDocument/2006/relationships/image" Target="../media/image133.emf"/><Relationship Id="rId7" Type="http://schemas.openxmlformats.org/officeDocument/2006/relationships/image" Target="../media/image137.wmf"/><Relationship Id="rId12" Type="http://schemas.openxmlformats.org/officeDocument/2006/relationships/image" Target="../media/image141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wmf"/><Relationship Id="rId11" Type="http://schemas.openxmlformats.org/officeDocument/2006/relationships/image" Target="../media/image140.emf"/><Relationship Id="rId5" Type="http://schemas.openxmlformats.org/officeDocument/2006/relationships/image" Target="../media/image135.wmf"/><Relationship Id="rId15" Type="http://schemas.openxmlformats.org/officeDocument/2006/relationships/image" Target="../media/image144.wmf"/><Relationship Id="rId10" Type="http://schemas.openxmlformats.org/officeDocument/2006/relationships/image" Target="../media/image139.emf"/><Relationship Id="rId4" Type="http://schemas.openxmlformats.org/officeDocument/2006/relationships/image" Target="../media/image134.emf"/><Relationship Id="rId9" Type="http://schemas.openxmlformats.org/officeDocument/2006/relationships/image" Target="../media/image85.emf"/><Relationship Id="rId14" Type="http://schemas.openxmlformats.org/officeDocument/2006/relationships/image" Target="../media/image1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32.emf"/><Relationship Id="rId7" Type="http://schemas.openxmlformats.org/officeDocument/2006/relationships/image" Target="../media/image149.emf"/><Relationship Id="rId2" Type="http://schemas.openxmlformats.org/officeDocument/2006/relationships/image" Target="../media/image131.emf"/><Relationship Id="rId1" Type="http://schemas.openxmlformats.org/officeDocument/2006/relationships/image" Target="../media/image145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emf"/><Relationship Id="rId7" Type="http://schemas.openxmlformats.org/officeDocument/2006/relationships/image" Target="../media/image10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wmf"/><Relationship Id="rId4" Type="http://schemas.openxmlformats.org/officeDocument/2006/relationships/image" Target="../media/image7.e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wmf"/><Relationship Id="rId7" Type="http://schemas.openxmlformats.org/officeDocument/2006/relationships/image" Target="../media/image21.e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wmf"/><Relationship Id="rId9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w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w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e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F1B3F59-8E0F-41D7-BC0C-C0718DA76E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36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298825" y="501650"/>
            <a:ext cx="3332163" cy="249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167063"/>
            <a:ext cx="79438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4E7772-9416-4A20-888A-FC47148DB9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161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1483A7-6693-4A7B-B972-B18315FE1B26}" type="slidenum">
              <a:rPr lang="ru-RU" altLang="ru-RU" sz="1200"/>
              <a:pPr eaLnBrk="1" hangingPunct="1"/>
              <a:t>1</a:t>
            </a:fld>
            <a:endParaRPr lang="ru-RU" altLang="ru-RU" sz="120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9CB321-C2C4-4911-B284-61ADC442CCE5}" type="slidenum">
              <a:rPr lang="ru-RU" altLang="ru-RU" sz="1200"/>
              <a:pPr eaLnBrk="1" hangingPunct="1"/>
              <a:t>10</a:t>
            </a:fld>
            <a:endParaRPr lang="ru-RU" altLang="ru-RU" sz="120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193AB0-1F07-4C94-91DA-9B1EEC051E4B}" type="slidenum">
              <a:rPr lang="ru-RU" altLang="ru-RU" sz="1200"/>
              <a:pPr eaLnBrk="1" hangingPunct="1"/>
              <a:t>11</a:t>
            </a:fld>
            <a:endParaRPr lang="ru-RU" altLang="ru-RU" sz="120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3A584B-B485-4F38-864D-FC5009C0F297}" type="slidenum">
              <a:rPr lang="ru-RU" altLang="ru-RU" sz="1200"/>
              <a:pPr eaLnBrk="1" hangingPunct="1"/>
              <a:t>12</a:t>
            </a:fld>
            <a:endParaRPr lang="ru-RU" altLang="ru-RU" sz="120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131588-1716-4D48-AF39-8BB6CA12B606}" type="slidenum">
              <a:rPr lang="ru-RU" altLang="ru-RU" sz="1200"/>
              <a:pPr eaLnBrk="1" hangingPunct="1"/>
              <a:t>13</a:t>
            </a:fld>
            <a:endParaRPr lang="ru-RU" altLang="ru-RU" sz="120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1BAE17-4185-4058-9926-887B736486CF}" type="slidenum">
              <a:rPr lang="ru-RU" altLang="ru-RU" sz="1200"/>
              <a:pPr eaLnBrk="1" hangingPunct="1"/>
              <a:t>14</a:t>
            </a:fld>
            <a:endParaRPr lang="ru-RU" altLang="ru-RU" sz="120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A9ACDD-59F3-4009-9FFB-B74400E14259}" type="slidenum">
              <a:rPr lang="ru-RU" altLang="ru-RU" sz="1200"/>
              <a:pPr eaLnBrk="1" hangingPunct="1"/>
              <a:t>15</a:t>
            </a:fld>
            <a:endParaRPr lang="ru-RU" altLang="ru-RU" sz="120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E9D2EB-B37B-48BC-8EB8-A5E00A88016A}" type="slidenum">
              <a:rPr lang="ru-RU" altLang="ru-RU" sz="1200"/>
              <a:pPr eaLnBrk="1" hangingPunct="1"/>
              <a:t>16</a:t>
            </a:fld>
            <a:endParaRPr lang="ru-RU" altLang="ru-RU" sz="120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EEECD8-5F86-4A55-B9F7-1625E89C8BDF}" type="slidenum">
              <a:rPr lang="ru-RU" altLang="ru-RU" sz="1200"/>
              <a:pPr eaLnBrk="1" hangingPunct="1"/>
              <a:t>17</a:t>
            </a:fld>
            <a:endParaRPr lang="ru-RU" altLang="ru-RU" sz="120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1474C4-FA96-4ACA-BA47-F3B313EA7D9E}" type="slidenum">
              <a:rPr lang="ru-RU" altLang="ru-RU" sz="1200"/>
              <a:pPr eaLnBrk="1" hangingPunct="1"/>
              <a:t>20</a:t>
            </a:fld>
            <a:endParaRPr lang="ru-RU" altLang="ru-RU" sz="120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F04461-DAB5-439B-9EE0-F339E84DE824}" type="slidenum">
              <a:rPr lang="ru-RU" altLang="ru-RU" sz="1200"/>
              <a:pPr eaLnBrk="1" hangingPunct="1"/>
              <a:t>21</a:t>
            </a:fld>
            <a:endParaRPr lang="ru-RU" altLang="ru-RU" sz="120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DC88D4-64C9-413E-9B71-56D3782DA54D}" type="slidenum">
              <a:rPr lang="ru-RU" altLang="ru-RU" sz="1200"/>
              <a:pPr eaLnBrk="1" hangingPunct="1"/>
              <a:t>2</a:t>
            </a:fld>
            <a:endParaRPr lang="ru-RU" altLang="ru-RU" sz="120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CFC568-9326-44EF-BCB9-0577BAE8A743}" type="slidenum">
              <a:rPr lang="ru-RU" altLang="ru-RU" sz="1200"/>
              <a:pPr eaLnBrk="1" hangingPunct="1"/>
              <a:t>22</a:t>
            </a:fld>
            <a:endParaRPr lang="ru-RU" altLang="ru-RU" sz="120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537105-7548-4A33-8931-EFA6129DEDA2}" type="slidenum">
              <a:rPr lang="ru-RU" altLang="ru-RU" sz="1200"/>
              <a:pPr eaLnBrk="1" hangingPunct="1"/>
              <a:t>3</a:t>
            </a:fld>
            <a:endParaRPr lang="ru-RU" altLang="ru-RU" sz="120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97C28C-ABB7-408D-ACB2-E642C097E873}" type="slidenum">
              <a:rPr lang="ru-RU" altLang="ru-RU" sz="1200"/>
              <a:pPr eaLnBrk="1" hangingPunct="1"/>
              <a:t>4</a:t>
            </a:fld>
            <a:endParaRPr lang="ru-RU" altLang="ru-RU" sz="120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C2B076-0091-419E-AF2A-381831BD073E}" type="slidenum">
              <a:rPr lang="ru-RU" altLang="ru-RU" sz="1200"/>
              <a:pPr eaLnBrk="1" hangingPunct="1"/>
              <a:t>5</a:t>
            </a:fld>
            <a:endParaRPr lang="ru-RU" altLang="ru-RU" sz="120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752E8B-1B32-45FA-96CA-AE80A9DB8933}" type="slidenum">
              <a:rPr lang="ru-RU" altLang="ru-RU" sz="1200"/>
              <a:pPr eaLnBrk="1" hangingPunct="1"/>
              <a:t>6</a:t>
            </a:fld>
            <a:endParaRPr lang="ru-RU" altLang="ru-RU" sz="120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DD4BCF-B28F-4E02-B0E7-1D8C94B252FE}" type="slidenum">
              <a:rPr lang="ru-RU" altLang="ru-RU" sz="1200"/>
              <a:pPr eaLnBrk="1" hangingPunct="1"/>
              <a:t>7</a:t>
            </a:fld>
            <a:endParaRPr lang="ru-RU" altLang="ru-RU" sz="120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37FC33-74CB-4332-8D2B-F9AC0CDBE3AE}" type="slidenum">
              <a:rPr lang="ru-RU" altLang="ru-RU" sz="1200"/>
              <a:pPr eaLnBrk="1" hangingPunct="1"/>
              <a:t>8</a:t>
            </a:fld>
            <a:endParaRPr lang="ru-RU" altLang="ru-RU" sz="120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C764BB-1B26-4372-B297-99669A351733}" type="slidenum">
              <a:rPr lang="ru-RU" altLang="ru-RU" sz="1200"/>
              <a:pPr eaLnBrk="1" hangingPunct="1"/>
              <a:t>9</a:t>
            </a:fld>
            <a:endParaRPr lang="ru-RU" altLang="ru-RU" sz="120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3E23B-0228-4EB3-BB8C-871BEA544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6308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FFF53-F278-406B-B521-7940D2E38D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0761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FB834-DCD6-4A43-8F0A-059C004176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324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AA72B-D1E3-4D80-BA01-3D7C31747A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3777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06BC4-CA86-497B-9B15-673924EE73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5051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EF284-3397-4C59-898D-A3EE7155D0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91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3D02D-CA88-4561-9510-2BC371481B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8331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1DFE6-B1A5-4BB8-97AB-AD66EF65F6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9581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F22E5-EC78-41A4-840A-955DC3CAC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0006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CC217-D002-4811-B6D5-ABA79C8E2A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8597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B1A5-D349-4185-9623-DBE6321A9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9597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A15A048-417F-4F25-AB5D-BF841256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9.e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9" Type="http://schemas.openxmlformats.org/officeDocument/2006/relationships/image" Target="../media/image72.wmf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63.wmf"/><Relationship Id="rId34" Type="http://schemas.openxmlformats.org/officeDocument/2006/relationships/oleObject" Target="../embeddings/oleObject70.bin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1.emf"/><Relationship Id="rId25" Type="http://schemas.openxmlformats.org/officeDocument/2006/relationships/image" Target="../media/image65.wmf"/><Relationship Id="rId33" Type="http://schemas.openxmlformats.org/officeDocument/2006/relationships/image" Target="../media/image69.wmf"/><Relationship Id="rId38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image" Target="../media/image67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8.emf"/><Relationship Id="rId24" Type="http://schemas.openxmlformats.org/officeDocument/2006/relationships/oleObject" Target="../embeddings/oleObject65.bin"/><Relationship Id="rId32" Type="http://schemas.openxmlformats.org/officeDocument/2006/relationships/oleObject" Target="../embeddings/oleObject69.bin"/><Relationship Id="rId37" Type="http://schemas.openxmlformats.org/officeDocument/2006/relationships/image" Target="../media/image71.wmf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wmf"/><Relationship Id="rId28" Type="http://schemas.openxmlformats.org/officeDocument/2006/relationships/oleObject" Target="../embeddings/oleObject67.bin"/><Relationship Id="rId36" Type="http://schemas.openxmlformats.org/officeDocument/2006/relationships/oleObject" Target="../embeddings/oleObject71.bin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2.emf"/><Relationship Id="rId31" Type="http://schemas.openxmlformats.org/officeDocument/2006/relationships/image" Target="../media/image68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7.e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66.wmf"/><Relationship Id="rId30" Type="http://schemas.openxmlformats.org/officeDocument/2006/relationships/oleObject" Target="../embeddings/oleObject68.bin"/><Relationship Id="rId35" Type="http://schemas.openxmlformats.org/officeDocument/2006/relationships/image" Target="../media/image7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3.emf"/><Relationship Id="rId4" Type="http://schemas.openxmlformats.org/officeDocument/2006/relationships/oleObject" Target="../embeddings/oleObject7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9.emf"/><Relationship Id="rId18" Type="http://schemas.openxmlformats.org/officeDocument/2006/relationships/oleObject" Target="../embeddings/oleObject8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5" Type="http://schemas.openxmlformats.org/officeDocument/2006/relationships/image" Target="../media/image80.e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7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4.emf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6.emf"/><Relationship Id="rId5" Type="http://schemas.openxmlformats.org/officeDocument/2006/relationships/image" Target="../media/image83.e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2.emf"/><Relationship Id="rId18" Type="http://schemas.openxmlformats.org/officeDocument/2006/relationships/oleObject" Target="../embeddings/oleObject95.bin"/><Relationship Id="rId26" Type="http://schemas.openxmlformats.org/officeDocument/2006/relationships/oleObject" Target="../embeddings/oleObject99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96.emf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4.emf"/><Relationship Id="rId25" Type="http://schemas.openxmlformats.org/officeDocument/2006/relationships/image" Target="../media/image98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29" Type="http://schemas.openxmlformats.org/officeDocument/2006/relationships/image" Target="../media/image100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1.emf"/><Relationship Id="rId24" Type="http://schemas.openxmlformats.org/officeDocument/2006/relationships/oleObject" Target="../embeddings/oleObject98.bin"/><Relationship Id="rId5" Type="http://schemas.openxmlformats.org/officeDocument/2006/relationships/image" Target="../media/image88.emf"/><Relationship Id="rId15" Type="http://schemas.openxmlformats.org/officeDocument/2006/relationships/image" Target="../media/image93.emf"/><Relationship Id="rId23" Type="http://schemas.openxmlformats.org/officeDocument/2006/relationships/image" Target="../media/image97.emf"/><Relationship Id="rId28" Type="http://schemas.openxmlformats.org/officeDocument/2006/relationships/oleObject" Target="../embeddings/oleObject100.bin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95.e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93.bin"/><Relationship Id="rId22" Type="http://schemas.openxmlformats.org/officeDocument/2006/relationships/oleObject" Target="../embeddings/oleObject97.bin"/><Relationship Id="rId27" Type="http://schemas.openxmlformats.org/officeDocument/2006/relationships/image" Target="../media/image99.emf"/><Relationship Id="rId30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6.emf"/><Relationship Id="rId18" Type="http://schemas.openxmlformats.org/officeDocument/2006/relationships/oleObject" Target="../embeddings/oleObject108.bin"/><Relationship Id="rId26" Type="http://schemas.openxmlformats.org/officeDocument/2006/relationships/oleObject" Target="../embeddings/oleObject112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10.emf"/><Relationship Id="rId34" Type="http://schemas.openxmlformats.org/officeDocument/2006/relationships/oleObject" Target="../embeddings/oleObject116.bin"/><Relationship Id="rId7" Type="http://schemas.openxmlformats.org/officeDocument/2006/relationships/image" Target="../media/image103.e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33" Type="http://schemas.openxmlformats.org/officeDocument/2006/relationships/image" Target="../media/image116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29" Type="http://schemas.openxmlformats.org/officeDocument/2006/relationships/image" Target="../media/image114.e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5.emf"/><Relationship Id="rId24" Type="http://schemas.openxmlformats.org/officeDocument/2006/relationships/oleObject" Target="../embeddings/oleObject111.bin"/><Relationship Id="rId32" Type="http://schemas.openxmlformats.org/officeDocument/2006/relationships/oleObject" Target="../embeddings/oleObject115.bin"/><Relationship Id="rId37" Type="http://schemas.openxmlformats.org/officeDocument/2006/relationships/image" Target="../media/image118.emf"/><Relationship Id="rId5" Type="http://schemas.openxmlformats.org/officeDocument/2006/relationships/image" Target="../media/image102.w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28" Type="http://schemas.openxmlformats.org/officeDocument/2006/relationships/oleObject" Target="../embeddings/oleObject113.bin"/><Relationship Id="rId36" Type="http://schemas.openxmlformats.org/officeDocument/2006/relationships/oleObject" Target="../embeddings/oleObject117.bin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9.emf"/><Relationship Id="rId31" Type="http://schemas.openxmlformats.org/officeDocument/2006/relationships/image" Target="../media/image115.e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Relationship Id="rId27" Type="http://schemas.openxmlformats.org/officeDocument/2006/relationships/image" Target="../media/image113.emf"/><Relationship Id="rId30" Type="http://schemas.openxmlformats.org/officeDocument/2006/relationships/oleObject" Target="../embeddings/oleObject114.bin"/><Relationship Id="rId35" Type="http://schemas.openxmlformats.org/officeDocument/2006/relationships/image" Target="../media/image11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30.emf"/><Relationship Id="rId5" Type="http://schemas.openxmlformats.org/officeDocument/2006/relationships/image" Target="../media/image127.e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37.bin"/><Relationship Id="rId26" Type="http://schemas.openxmlformats.org/officeDocument/2006/relationships/oleObject" Target="../embeddings/oleObject141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85.emf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7.wmf"/><Relationship Id="rId25" Type="http://schemas.openxmlformats.org/officeDocument/2006/relationships/image" Target="../media/image140.emf"/><Relationship Id="rId33" Type="http://schemas.openxmlformats.org/officeDocument/2006/relationships/image" Target="../media/image14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29" Type="http://schemas.openxmlformats.org/officeDocument/2006/relationships/image" Target="../media/image142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4.emf"/><Relationship Id="rId24" Type="http://schemas.openxmlformats.org/officeDocument/2006/relationships/oleObject" Target="../embeddings/oleObject140.bin"/><Relationship Id="rId32" Type="http://schemas.openxmlformats.org/officeDocument/2006/relationships/oleObject" Target="../embeddings/oleObject144.bin"/><Relationship Id="rId5" Type="http://schemas.openxmlformats.org/officeDocument/2006/relationships/image" Target="../media/image131.emf"/><Relationship Id="rId15" Type="http://schemas.openxmlformats.org/officeDocument/2006/relationships/image" Target="../media/image136.wmf"/><Relationship Id="rId23" Type="http://schemas.openxmlformats.org/officeDocument/2006/relationships/image" Target="../media/image139.emf"/><Relationship Id="rId28" Type="http://schemas.openxmlformats.org/officeDocument/2006/relationships/oleObject" Target="../embeddings/oleObject142.bin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38.emf"/><Relationship Id="rId31" Type="http://schemas.openxmlformats.org/officeDocument/2006/relationships/image" Target="../media/image143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9.bin"/><Relationship Id="rId27" Type="http://schemas.openxmlformats.org/officeDocument/2006/relationships/image" Target="../media/image141.emf"/><Relationship Id="rId30" Type="http://schemas.openxmlformats.org/officeDocument/2006/relationships/oleObject" Target="../embeddings/oleObject1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47.emf"/><Relationship Id="rId18" Type="http://schemas.openxmlformats.org/officeDocument/2006/relationships/oleObject" Target="../embeddings/oleObject152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151.emf"/><Relationship Id="rId7" Type="http://schemas.openxmlformats.org/officeDocument/2006/relationships/image" Target="../media/image131.e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49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6.emf"/><Relationship Id="rId5" Type="http://schemas.openxmlformats.org/officeDocument/2006/relationships/image" Target="../media/image145.emf"/><Relationship Id="rId15" Type="http://schemas.openxmlformats.org/officeDocument/2006/relationships/image" Target="../media/image148.e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50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32.emf"/><Relationship Id="rId14" Type="http://schemas.openxmlformats.org/officeDocument/2006/relationships/oleObject" Target="../embeddings/oleObject15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e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2.w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25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9.e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3.e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15.w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2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4.e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8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6.emf"/><Relationship Id="rId25" Type="http://schemas.openxmlformats.org/officeDocument/2006/relationships/image" Target="../media/image40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3.emf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30.emf"/><Relationship Id="rId15" Type="http://schemas.openxmlformats.org/officeDocument/2006/relationships/image" Target="../media/image35.emf"/><Relationship Id="rId23" Type="http://schemas.openxmlformats.org/officeDocument/2006/relationships/image" Target="../media/image39.emf"/><Relationship Id="rId28" Type="http://schemas.openxmlformats.org/officeDocument/2006/relationships/oleObject" Target="../embeddings/oleObject42.bin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7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17002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200" b="1">
                <a:solidFill>
                  <a:schemeClr val="tx2"/>
                </a:solidFill>
              </a:rPr>
              <a:t>Лекция </a:t>
            </a:r>
            <a:r>
              <a:rPr lang="en-US" altLang="ru-RU" sz="3200" b="1">
                <a:solidFill>
                  <a:schemeClr val="tx2"/>
                </a:solidFill>
              </a:rPr>
              <a:t>5</a:t>
            </a:r>
            <a:endParaRPr lang="ru-RU" altLang="ru-RU" sz="3200" b="1">
              <a:solidFill>
                <a:schemeClr val="tx2"/>
              </a:solidFill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2495550"/>
            <a:ext cx="914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/>
              <a:t>Статические и динамические характеристики.</a:t>
            </a:r>
          </a:p>
          <a:p>
            <a:pPr algn="ctr" eaLnBrk="1" hangingPunct="1">
              <a:spcAft>
                <a:spcPct val="40000"/>
              </a:spcAft>
            </a:pPr>
            <a:r>
              <a:rPr lang="ru-RU" altLang="ru-RU"/>
              <a:t>Аппроксимация характеристик.</a:t>
            </a:r>
            <a:endParaRPr lang="en-US" altLang="ru-RU"/>
          </a:p>
          <a:p>
            <a:pPr algn="ctr" eaLnBrk="1" hangingPunct="1">
              <a:spcAft>
                <a:spcPct val="40000"/>
              </a:spcAft>
            </a:pPr>
            <a:r>
              <a:rPr lang="ru-RU" altLang="ru-RU"/>
              <a:t>Нелинейные элементы в цепях с источниками постоянного напряжения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F4A260D-CAAE-498D-878E-DDE055D8E14E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</a:t>
            </a:fld>
            <a:endParaRPr lang="ru-RU" altLang="ru-RU" sz="1800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EFD2D6F-C644-47EE-AFE4-23565F2B1EDE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10</a:t>
            </a:fld>
            <a:endParaRPr lang="ru-RU" altLang="ru-RU" sz="1800"/>
          </a:p>
        </p:txBody>
      </p:sp>
      <p:graphicFrame>
        <p:nvGraphicFramePr>
          <p:cNvPr id="249864" name="Object 8"/>
          <p:cNvGraphicFramePr>
            <a:graphicFrameLocks noChangeAspect="1"/>
          </p:cNvGraphicFramePr>
          <p:nvPr/>
        </p:nvGraphicFramePr>
        <p:xfrm>
          <a:off x="4695825" y="519113"/>
          <a:ext cx="4000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4" imgW="4000320" imgH="622080" progId="Equation.DSMT4">
                  <p:embed/>
                </p:oleObj>
              </mc:Choice>
              <mc:Fallback>
                <p:oleObj name="Equation" r:id="rId4" imgW="4000320" imgH="622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519113"/>
                        <a:ext cx="4000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"/>
          <p:cNvGraphicFramePr>
            <a:graphicFrameLocks noChangeAspect="1"/>
          </p:cNvGraphicFramePr>
          <p:nvPr/>
        </p:nvGraphicFramePr>
        <p:xfrm>
          <a:off x="179388" y="260350"/>
          <a:ext cx="3995737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Visio" r:id="rId6" imgW="3996309" imgH="3388233" progId="Visio.Drawing.11">
                  <p:embed/>
                </p:oleObj>
              </mc:Choice>
              <mc:Fallback>
                <p:oleObj name="Visio" r:id="rId6" imgW="3996309" imgH="3388233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60350"/>
                        <a:ext cx="3995737" cy="338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8" name="Object 12"/>
          <p:cNvGraphicFramePr>
            <a:graphicFrameLocks noChangeAspect="1"/>
          </p:cNvGraphicFramePr>
          <p:nvPr/>
        </p:nvGraphicFramePr>
        <p:xfrm>
          <a:off x="4643438" y="1265238"/>
          <a:ext cx="4114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8" imgW="4114800" imgH="622080" progId="Equation.DSMT4">
                  <p:embed/>
                </p:oleObj>
              </mc:Choice>
              <mc:Fallback>
                <p:oleObj name="Equation" r:id="rId8" imgW="4114800" imgH="6220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265238"/>
                        <a:ext cx="4114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9" name="Object 13"/>
          <p:cNvGraphicFramePr>
            <a:graphicFrameLocks noChangeAspect="1"/>
          </p:cNvGraphicFramePr>
          <p:nvPr/>
        </p:nvGraphicFramePr>
        <p:xfrm>
          <a:off x="4662488" y="2020888"/>
          <a:ext cx="407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0" imgW="4076640" imgH="622080" progId="Equation.DSMT4">
                  <p:embed/>
                </p:oleObj>
              </mc:Choice>
              <mc:Fallback>
                <p:oleObj name="Equation" r:id="rId10" imgW="4076640" imgH="622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2020888"/>
                        <a:ext cx="4076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0" name="AutoShape 14"/>
          <p:cNvSpPr>
            <a:spLocks/>
          </p:cNvSpPr>
          <p:nvPr/>
        </p:nvSpPr>
        <p:spPr bwMode="auto">
          <a:xfrm>
            <a:off x="4391025" y="661988"/>
            <a:ext cx="180975" cy="1981200"/>
          </a:xfrm>
          <a:prstGeom prst="leftBrace">
            <a:avLst>
              <a:gd name="adj1" fmla="val 9122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49871" name="Object 15"/>
          <p:cNvGraphicFramePr>
            <a:graphicFrameLocks noChangeAspect="1"/>
          </p:cNvGraphicFramePr>
          <p:nvPr/>
        </p:nvGraphicFramePr>
        <p:xfrm>
          <a:off x="5364163" y="2967038"/>
          <a:ext cx="2578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12" imgW="2577960" imgH="533160" progId="Equation.DSMT4">
                  <p:embed/>
                </p:oleObj>
              </mc:Choice>
              <mc:Fallback>
                <p:oleObj name="Equation" r:id="rId12" imgW="2577960" imgH="5331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67038"/>
                        <a:ext cx="2578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2" name="Text Box 16"/>
          <p:cNvSpPr txBox="1">
            <a:spLocks noChangeArrowheads="1"/>
          </p:cNvSpPr>
          <p:nvPr/>
        </p:nvSpPr>
        <p:spPr bwMode="auto">
          <a:xfrm>
            <a:off x="215900" y="3681413"/>
            <a:ext cx="87487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Если ограничиться двумя членами полинома, то и количество уравнений сократится до двух:</a:t>
            </a:r>
          </a:p>
        </p:txBody>
      </p:sp>
      <p:graphicFrame>
        <p:nvGraphicFramePr>
          <p:cNvPr id="249873" name="Object 17"/>
          <p:cNvGraphicFramePr>
            <a:graphicFrameLocks noChangeAspect="1"/>
          </p:cNvGraphicFramePr>
          <p:nvPr/>
        </p:nvGraphicFramePr>
        <p:xfrm>
          <a:off x="1971675" y="4652963"/>
          <a:ext cx="278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14" imgW="2781000" imgH="622080" progId="Equation.DSMT4">
                  <p:embed/>
                </p:oleObj>
              </mc:Choice>
              <mc:Fallback>
                <p:oleObj name="Equation" r:id="rId14" imgW="2781000" imgH="6220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652963"/>
                        <a:ext cx="2781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4" name="Object 18"/>
          <p:cNvGraphicFramePr>
            <a:graphicFrameLocks noChangeAspect="1"/>
          </p:cNvGraphicFramePr>
          <p:nvPr/>
        </p:nvGraphicFramePr>
        <p:xfrm>
          <a:off x="1982788" y="5265738"/>
          <a:ext cx="2755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6" imgW="2755800" imgH="622080" progId="Equation.DSMT4">
                  <p:embed/>
                </p:oleObj>
              </mc:Choice>
              <mc:Fallback>
                <p:oleObj name="Equation" r:id="rId16" imgW="2755800" imgH="6220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5265738"/>
                        <a:ext cx="2755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5" name="AutoShape 19"/>
          <p:cNvSpPr>
            <a:spLocks/>
          </p:cNvSpPr>
          <p:nvPr/>
        </p:nvSpPr>
        <p:spPr bwMode="auto">
          <a:xfrm>
            <a:off x="1619250" y="4735513"/>
            <a:ext cx="179388" cy="1295400"/>
          </a:xfrm>
          <a:prstGeom prst="leftBrace">
            <a:avLst>
              <a:gd name="adj1" fmla="val 6017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49876" name="Object 20"/>
          <p:cNvGraphicFramePr>
            <a:graphicFrameLocks noChangeAspect="1"/>
          </p:cNvGraphicFramePr>
          <p:nvPr/>
        </p:nvGraphicFramePr>
        <p:xfrm>
          <a:off x="5616575" y="5029200"/>
          <a:ext cx="196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8" imgW="1968480" imgH="533160" progId="Equation.DSMT4">
                  <p:embed/>
                </p:oleObj>
              </mc:Choice>
              <mc:Fallback>
                <p:oleObj name="Equation" r:id="rId18" imgW="1968480" imgH="5331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5029200"/>
                        <a:ext cx="1968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21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70" grpId="0" animBg="1"/>
      <p:bldP spid="249872" grpId="0"/>
      <p:bldP spid="2498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EB96E1D-06E4-4742-BCD6-9891E8F6E48B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11</a:t>
            </a:fld>
            <a:endParaRPr lang="ru-RU" altLang="ru-RU" sz="1800"/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3492500" y="944563"/>
            <a:ext cx="48958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Число отрезков прямых определяет количество уравнений.</a:t>
            </a: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179388" y="7938"/>
            <a:ext cx="8748712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 sz="3200" i="1"/>
              <a:t>Кусочно-линейная аппроксимация</a:t>
            </a:r>
            <a:br>
              <a:rPr lang="ru-RU" altLang="ru-RU" sz="3200" i="1"/>
            </a:br>
            <a:r>
              <a:rPr lang="ru-RU" altLang="ru-RU" sz="2400"/>
              <a:t>(представление характеристики отрезками прямых линий)</a:t>
            </a:r>
          </a:p>
        </p:txBody>
      </p:sp>
      <p:graphicFrame>
        <p:nvGraphicFramePr>
          <p:cNvPr id="251920" name="Object 16"/>
          <p:cNvGraphicFramePr>
            <a:graphicFrameLocks noChangeAspect="1"/>
          </p:cNvGraphicFramePr>
          <p:nvPr/>
        </p:nvGraphicFramePr>
        <p:xfrm>
          <a:off x="179388" y="944563"/>
          <a:ext cx="3008312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Visio" r:id="rId4" imgW="3996309" imgH="3388233" progId="Visio.Drawing.11">
                  <p:embed/>
                </p:oleObj>
              </mc:Choice>
              <mc:Fallback>
                <p:oleObj name="Visio" r:id="rId4" imgW="3996309" imgH="3388233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44563"/>
                        <a:ext cx="3008312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1" name="Object 17"/>
          <p:cNvGraphicFramePr>
            <a:graphicFrameLocks noChangeAspect="1"/>
          </p:cNvGraphicFramePr>
          <p:nvPr/>
        </p:nvGraphicFramePr>
        <p:xfrm>
          <a:off x="179388" y="3500438"/>
          <a:ext cx="3008312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Visio" r:id="rId6" imgW="3996309" imgH="3388233" progId="Visio.Drawing.11">
                  <p:embed/>
                </p:oleObj>
              </mc:Choice>
              <mc:Fallback>
                <p:oleObj name="Visio" r:id="rId6" imgW="3996309" imgH="3388233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500438"/>
                        <a:ext cx="3008312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3492500" y="2416175"/>
            <a:ext cx="48958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Чем больше отрезков прямых, тем больше объем вычислений.</a:t>
            </a:r>
          </a:p>
        </p:txBody>
      </p:sp>
      <p:sp>
        <p:nvSpPr>
          <p:cNvPr id="251923" name="Text Box 19"/>
          <p:cNvSpPr txBox="1">
            <a:spLocks noChangeArrowheads="1"/>
          </p:cNvSpPr>
          <p:nvPr/>
        </p:nvSpPr>
        <p:spPr bwMode="auto">
          <a:xfrm>
            <a:off x="3492500" y="3895725"/>
            <a:ext cx="536416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На каждом интервале решается система линейных дифференциальных уравнений, отличающаяся значениями коэффициентов.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11188" y="1233488"/>
            <a:ext cx="2089150" cy="1871662"/>
            <a:chOff x="385" y="777"/>
            <a:chExt cx="1316" cy="1179"/>
          </a:xfrm>
        </p:grpSpPr>
        <p:sp>
          <p:nvSpPr>
            <p:cNvPr id="9230" name="Line 21"/>
            <p:cNvSpPr>
              <a:spLocks noChangeShapeType="1"/>
            </p:cNvSpPr>
            <p:nvPr/>
          </p:nvSpPr>
          <p:spPr bwMode="auto">
            <a:xfrm flipV="1">
              <a:off x="385" y="1842"/>
              <a:ext cx="363" cy="1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1" name="Line 22"/>
            <p:cNvSpPr>
              <a:spLocks noChangeShapeType="1"/>
            </p:cNvSpPr>
            <p:nvPr/>
          </p:nvSpPr>
          <p:spPr bwMode="auto">
            <a:xfrm flipV="1">
              <a:off x="748" y="1593"/>
              <a:ext cx="431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2" name="Line 23"/>
            <p:cNvSpPr>
              <a:spLocks noChangeShapeType="1"/>
            </p:cNvSpPr>
            <p:nvPr/>
          </p:nvSpPr>
          <p:spPr bwMode="auto">
            <a:xfrm flipV="1">
              <a:off x="1179" y="1185"/>
              <a:ext cx="340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3" name="Line 24"/>
            <p:cNvSpPr>
              <a:spLocks noChangeShapeType="1"/>
            </p:cNvSpPr>
            <p:nvPr/>
          </p:nvSpPr>
          <p:spPr bwMode="auto">
            <a:xfrm flipV="1">
              <a:off x="1519" y="777"/>
              <a:ext cx="182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1188" y="3789363"/>
            <a:ext cx="2124075" cy="1871662"/>
            <a:chOff x="385" y="2387"/>
            <a:chExt cx="1338" cy="1179"/>
          </a:xfrm>
        </p:grpSpPr>
        <p:sp>
          <p:nvSpPr>
            <p:cNvPr id="9228" name="Line 26"/>
            <p:cNvSpPr>
              <a:spLocks noChangeShapeType="1"/>
            </p:cNvSpPr>
            <p:nvPr/>
          </p:nvSpPr>
          <p:spPr bwMode="auto">
            <a:xfrm flipV="1">
              <a:off x="385" y="3226"/>
              <a:ext cx="794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29" name="Line 27"/>
            <p:cNvSpPr>
              <a:spLocks noChangeShapeType="1"/>
            </p:cNvSpPr>
            <p:nvPr/>
          </p:nvSpPr>
          <p:spPr bwMode="auto">
            <a:xfrm flipV="1">
              <a:off x="1179" y="2387"/>
              <a:ext cx="544" cy="8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227" name="Text Box 2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4" grpId="0"/>
      <p:bldP spid="251922" grpId="0"/>
      <p:bldP spid="2519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42D7BBC-25DF-4AB1-9EF9-B25506699B23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12</a:t>
            </a:fld>
            <a:endParaRPr lang="ru-RU" altLang="ru-RU" sz="1800"/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4500563" y="7938"/>
            <a:ext cx="4608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Уравнение прямой</a:t>
            </a:r>
            <a:r>
              <a:rPr lang="en-US" altLang="ru-RU" b="1"/>
              <a:t>:</a:t>
            </a:r>
            <a:endParaRPr lang="ru-RU" altLang="ru-RU"/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4500563" y="614363"/>
            <a:ext cx="46085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en-US" altLang="ru-RU"/>
              <a:t>- </a:t>
            </a:r>
            <a:r>
              <a:rPr lang="ru-RU" altLang="ru-RU"/>
              <a:t>проходящей через </a:t>
            </a:r>
            <a:r>
              <a:rPr lang="en-US" altLang="ru-RU"/>
              <a:t/>
            </a:r>
            <a:br>
              <a:rPr lang="en-US" altLang="ru-RU"/>
            </a:br>
            <a:r>
              <a:rPr lang="en-US" altLang="ru-RU"/>
              <a:t>  </a:t>
            </a:r>
            <a:r>
              <a:rPr lang="ru-RU" altLang="ru-RU"/>
              <a:t>начало координат: </a:t>
            </a:r>
            <a:r>
              <a:rPr lang="en-US" altLang="ru-RU" i="1"/>
              <a:t>y</a:t>
            </a:r>
            <a:r>
              <a:rPr lang="en-US" altLang="ru-RU" sz="1200" i="1"/>
              <a:t> </a:t>
            </a:r>
            <a:r>
              <a:rPr lang="en-US" altLang="ru-RU"/>
              <a:t>=</a:t>
            </a:r>
            <a:r>
              <a:rPr lang="en-US" altLang="ru-RU" sz="1200"/>
              <a:t> </a:t>
            </a:r>
            <a:r>
              <a:rPr lang="en-US" altLang="ru-RU" i="1"/>
              <a:t>kx</a:t>
            </a:r>
            <a:r>
              <a:rPr lang="en-US" altLang="ru-RU"/>
              <a:t>;</a:t>
            </a:r>
            <a:endParaRPr lang="ru-RU" altLang="ru-RU"/>
          </a:p>
        </p:txBody>
      </p:sp>
      <p:sp>
        <p:nvSpPr>
          <p:cNvPr id="253973" name="Text Box 21"/>
          <p:cNvSpPr txBox="1">
            <a:spLocks noChangeArrowheads="1"/>
          </p:cNvSpPr>
          <p:nvPr/>
        </p:nvSpPr>
        <p:spPr bwMode="auto">
          <a:xfrm>
            <a:off x="4500563" y="1473200"/>
            <a:ext cx="46085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en-US" altLang="ru-RU"/>
              <a:t>- </a:t>
            </a:r>
            <a:r>
              <a:rPr lang="ru-RU" altLang="ru-RU"/>
              <a:t>не проходящей через </a:t>
            </a:r>
            <a:r>
              <a:rPr lang="en-US" altLang="ru-RU"/>
              <a:t/>
            </a:r>
            <a:br>
              <a:rPr lang="en-US" altLang="ru-RU"/>
            </a:br>
            <a:r>
              <a:rPr lang="en-US" altLang="ru-RU"/>
              <a:t>  </a:t>
            </a:r>
            <a:r>
              <a:rPr lang="ru-RU" altLang="ru-RU"/>
              <a:t>начало координат:</a:t>
            </a:r>
            <a:r>
              <a:rPr lang="en-US" altLang="ru-RU"/>
              <a:t/>
            </a:r>
            <a:br>
              <a:rPr lang="en-US" altLang="ru-RU"/>
            </a:br>
            <a:r>
              <a:rPr lang="en-US" altLang="ru-RU"/>
              <a:t>  </a:t>
            </a:r>
            <a:r>
              <a:rPr lang="en-US" altLang="ru-RU" i="1"/>
              <a:t>y </a:t>
            </a:r>
            <a:r>
              <a:rPr lang="en-US" altLang="ru-RU"/>
              <a:t>= </a:t>
            </a:r>
            <a:r>
              <a:rPr lang="en-US" altLang="ru-RU" i="1"/>
              <a:t>y</a:t>
            </a:r>
            <a:r>
              <a:rPr lang="en-US" altLang="ru-RU" baseline="-25000"/>
              <a:t>0</a:t>
            </a:r>
            <a:r>
              <a:rPr lang="en-US" altLang="ru-RU" i="1" baseline="-25000"/>
              <a:t> </a:t>
            </a:r>
            <a:r>
              <a:rPr lang="en-US" altLang="ru-RU" i="1"/>
              <a:t>+ kx</a:t>
            </a:r>
            <a:r>
              <a:rPr lang="en-US" altLang="ru-RU"/>
              <a:t>.</a:t>
            </a:r>
            <a:endParaRPr lang="ru-RU" altLang="ru-RU"/>
          </a:p>
        </p:txBody>
      </p:sp>
      <p:graphicFrame>
        <p:nvGraphicFramePr>
          <p:cNvPr id="10242" name="Object 25"/>
          <p:cNvGraphicFramePr>
            <a:graphicFrameLocks noChangeAspect="1"/>
          </p:cNvGraphicFramePr>
          <p:nvPr/>
        </p:nvGraphicFramePr>
        <p:xfrm>
          <a:off x="0" y="0"/>
          <a:ext cx="4356100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Visio" r:id="rId4" imgW="4356354" imgH="5620131" progId="Visio.Drawing.11">
                  <p:embed/>
                </p:oleObj>
              </mc:Choice>
              <mc:Fallback>
                <p:oleObj name="Visio" r:id="rId4" imgW="4356354" imgH="5620131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356100" cy="561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9" name="Object 27"/>
          <p:cNvGraphicFramePr>
            <a:graphicFrameLocks noChangeAspect="1"/>
          </p:cNvGraphicFramePr>
          <p:nvPr/>
        </p:nvGraphicFramePr>
        <p:xfrm>
          <a:off x="503238" y="368300"/>
          <a:ext cx="2990850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Visio" r:id="rId6" imgW="2990088" imgH="3148203" progId="Visio.Drawing.11">
                  <p:embed/>
                </p:oleObj>
              </mc:Choice>
              <mc:Fallback>
                <p:oleObj name="Visio" r:id="rId6" imgW="2990088" imgH="3148203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68300"/>
                        <a:ext cx="2990850" cy="314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80" name="Object 28"/>
          <p:cNvGraphicFramePr>
            <a:graphicFrameLocks noChangeAspect="1"/>
          </p:cNvGraphicFramePr>
          <p:nvPr/>
        </p:nvGraphicFramePr>
        <p:xfrm>
          <a:off x="142875" y="2312988"/>
          <a:ext cx="21161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Visio" r:id="rId8" imgW="2116836" imgH="557403" progId="Visio.Drawing.11">
                  <p:embed/>
                </p:oleObj>
              </mc:Choice>
              <mc:Fallback>
                <p:oleObj name="Visio" r:id="rId8" imgW="2116836" imgH="557403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312988"/>
                        <a:ext cx="21161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81" name="Object 29"/>
          <p:cNvGraphicFramePr>
            <a:graphicFrameLocks noChangeAspect="1"/>
          </p:cNvGraphicFramePr>
          <p:nvPr/>
        </p:nvGraphicFramePr>
        <p:xfrm>
          <a:off x="2124075" y="2622550"/>
          <a:ext cx="25876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Visio" r:id="rId10" imgW="258318" imgH="1311783" progId="Visio.Drawing.11">
                  <p:embed/>
                </p:oleObj>
              </mc:Choice>
              <mc:Fallback>
                <p:oleObj name="Visio" r:id="rId10" imgW="258318" imgH="1311783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22550"/>
                        <a:ext cx="258763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82" name="Object 30"/>
          <p:cNvGraphicFramePr>
            <a:graphicFrameLocks noChangeAspect="1"/>
          </p:cNvGraphicFramePr>
          <p:nvPr/>
        </p:nvGraphicFramePr>
        <p:xfrm>
          <a:off x="142875" y="603250"/>
          <a:ext cx="32686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Visio" r:id="rId12" imgW="3268980" imgH="557403" progId="Visio.Drawing.11">
                  <p:embed/>
                </p:oleObj>
              </mc:Choice>
              <mc:Fallback>
                <p:oleObj name="Visio" r:id="rId12" imgW="3268980" imgH="557403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603250"/>
                        <a:ext cx="326866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83" name="Object 31"/>
          <p:cNvGraphicFramePr>
            <a:graphicFrameLocks noChangeAspect="1"/>
          </p:cNvGraphicFramePr>
          <p:nvPr/>
        </p:nvGraphicFramePr>
        <p:xfrm>
          <a:off x="3276600" y="908050"/>
          <a:ext cx="258763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Visio" r:id="rId14" imgW="258318" imgH="3057906" progId="Visio.Drawing.11">
                  <p:embed/>
                </p:oleObj>
              </mc:Choice>
              <mc:Fallback>
                <p:oleObj name="Visio" r:id="rId14" imgW="258318" imgH="3057906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08050"/>
                        <a:ext cx="258763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84" name="Object 32"/>
          <p:cNvGraphicFramePr>
            <a:graphicFrameLocks noChangeAspect="1"/>
          </p:cNvGraphicFramePr>
          <p:nvPr/>
        </p:nvGraphicFramePr>
        <p:xfrm>
          <a:off x="539750" y="1649413"/>
          <a:ext cx="38481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Visio" r:id="rId16" imgW="3848100" imgH="1815846" progId="Visio.Drawing.11">
                  <p:embed/>
                </p:oleObj>
              </mc:Choice>
              <mc:Fallback>
                <p:oleObj name="Visio" r:id="rId16" imgW="3848100" imgH="1815846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49413"/>
                        <a:ext cx="38481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85" name="Object 33"/>
          <p:cNvGraphicFramePr>
            <a:graphicFrameLocks noChangeAspect="1"/>
          </p:cNvGraphicFramePr>
          <p:nvPr/>
        </p:nvGraphicFramePr>
        <p:xfrm>
          <a:off x="539750" y="368300"/>
          <a:ext cx="3249613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Visio" r:id="rId18" imgW="3250311" imgH="4891278" progId="Visio.Drawing.11">
                  <p:embed/>
                </p:oleObj>
              </mc:Choice>
              <mc:Fallback>
                <p:oleObj name="Visio" r:id="rId18" imgW="3250311" imgH="4891278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8300"/>
                        <a:ext cx="3249613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4" name="Object 22"/>
          <p:cNvGraphicFramePr>
            <a:graphicFrameLocks noChangeAspect="1"/>
          </p:cNvGraphicFramePr>
          <p:nvPr/>
        </p:nvGraphicFramePr>
        <p:xfrm>
          <a:off x="3384550" y="1989138"/>
          <a:ext cx="109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20" imgW="1091880" imgH="533160" progId="Equation.DSMT4">
                  <p:embed/>
                </p:oleObj>
              </mc:Choice>
              <mc:Fallback>
                <p:oleObj name="Equation" r:id="rId20" imgW="1091880" imgH="5331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989138"/>
                        <a:ext cx="109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5" name="Object 23"/>
          <p:cNvGraphicFramePr>
            <a:graphicFrameLocks noChangeAspect="1"/>
          </p:cNvGraphicFramePr>
          <p:nvPr/>
        </p:nvGraphicFramePr>
        <p:xfrm>
          <a:off x="1727200" y="0"/>
          <a:ext cx="196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22" imgW="1968480" imgH="533160" progId="Equation.DSMT4">
                  <p:embed/>
                </p:oleObj>
              </mc:Choice>
              <mc:Fallback>
                <p:oleObj name="Equation" r:id="rId22" imgW="1968480" imgH="5331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0"/>
                        <a:ext cx="1968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6" name="Object 24"/>
          <p:cNvGraphicFramePr>
            <a:graphicFrameLocks noChangeAspect="1"/>
          </p:cNvGraphicFramePr>
          <p:nvPr/>
        </p:nvGraphicFramePr>
        <p:xfrm>
          <a:off x="142875" y="4941888"/>
          <a:ext cx="40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24" imgW="406080" imgH="533160" progId="Equation.DSMT4">
                  <p:embed/>
                </p:oleObj>
              </mc:Choice>
              <mc:Fallback>
                <p:oleObj name="Equation" r:id="rId24" imgW="406080" imgH="5331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4941888"/>
                        <a:ext cx="406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86" name="Object 34"/>
          <p:cNvGraphicFramePr>
            <a:graphicFrameLocks noChangeAspect="1"/>
          </p:cNvGraphicFramePr>
          <p:nvPr/>
        </p:nvGraphicFramePr>
        <p:xfrm>
          <a:off x="4932363" y="3176588"/>
          <a:ext cx="168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26" imgW="1688760" imgH="533160" progId="Equation.DSMT4">
                  <p:embed/>
                </p:oleObj>
              </mc:Choice>
              <mc:Fallback>
                <p:oleObj name="Equation" r:id="rId26" imgW="1688760" imgH="5331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176588"/>
                        <a:ext cx="168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87" name="Object 35"/>
          <p:cNvGraphicFramePr>
            <a:graphicFrameLocks noChangeAspect="1"/>
          </p:cNvGraphicFramePr>
          <p:nvPr/>
        </p:nvGraphicFramePr>
        <p:xfrm>
          <a:off x="4968875" y="3902075"/>
          <a:ext cx="119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28" imgW="1193760" imgH="533160" progId="Equation.DSMT4">
                  <p:embed/>
                </p:oleObj>
              </mc:Choice>
              <mc:Fallback>
                <p:oleObj name="Equation" r:id="rId28" imgW="1193760" imgH="53316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3902075"/>
                        <a:ext cx="1193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89" name="Object 37"/>
          <p:cNvGraphicFramePr>
            <a:graphicFrameLocks noChangeAspect="1"/>
          </p:cNvGraphicFramePr>
          <p:nvPr/>
        </p:nvGraphicFramePr>
        <p:xfrm>
          <a:off x="6769100" y="3608388"/>
          <a:ext cx="12954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30" imgW="1295280" imgH="1180800" progId="Equation.DSMT4">
                  <p:embed/>
                </p:oleObj>
              </mc:Choice>
              <mc:Fallback>
                <p:oleObj name="Equation" r:id="rId30" imgW="1295280" imgH="1180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3608388"/>
                        <a:ext cx="12954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90" name="Object 38"/>
          <p:cNvGraphicFramePr>
            <a:graphicFrameLocks noChangeAspect="1"/>
          </p:cNvGraphicFramePr>
          <p:nvPr/>
        </p:nvGraphicFramePr>
        <p:xfrm>
          <a:off x="1597025" y="4473575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2" imgW="1879560" imgH="533160" progId="Equation.DSMT4">
                  <p:embed/>
                </p:oleObj>
              </mc:Choice>
              <mc:Fallback>
                <p:oleObj name="Equation" r:id="rId32" imgW="1879560" imgH="53316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4473575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91" name="Object 39"/>
          <p:cNvGraphicFramePr>
            <a:graphicFrameLocks noChangeAspect="1"/>
          </p:cNvGraphicFramePr>
          <p:nvPr/>
        </p:nvGraphicFramePr>
        <p:xfrm>
          <a:off x="1589088" y="5272088"/>
          <a:ext cx="208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34" imgW="2082600" imgH="533160" progId="Equation.DSMT4">
                  <p:embed/>
                </p:oleObj>
              </mc:Choice>
              <mc:Fallback>
                <p:oleObj name="Equation" r:id="rId34" imgW="2082600" imgH="5331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5272088"/>
                        <a:ext cx="2082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92" name="Object 40"/>
          <p:cNvGraphicFramePr>
            <a:graphicFrameLocks noChangeAspect="1"/>
          </p:cNvGraphicFramePr>
          <p:nvPr/>
        </p:nvGraphicFramePr>
        <p:xfrm>
          <a:off x="4211638" y="5013325"/>
          <a:ext cx="2590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36" imgW="2590560" imgH="1091880" progId="Equation.DSMT4">
                  <p:embed/>
                </p:oleObj>
              </mc:Choice>
              <mc:Fallback>
                <p:oleObj name="Equation" r:id="rId36" imgW="2590560" imgH="10918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013325"/>
                        <a:ext cx="2590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93" name="Object 41"/>
          <p:cNvGraphicFramePr>
            <a:graphicFrameLocks noChangeAspect="1"/>
          </p:cNvGraphicFramePr>
          <p:nvPr/>
        </p:nvGraphicFramePr>
        <p:xfrm>
          <a:off x="7235825" y="5300663"/>
          <a:ext cx="1536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38" imgW="1536480" imgH="533160" progId="Equation.DSMT4">
                  <p:embed/>
                </p:oleObj>
              </mc:Choice>
              <mc:Fallback>
                <p:oleObj name="Equation" r:id="rId38" imgW="1536480" imgH="53316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300663"/>
                        <a:ext cx="1536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94" name="Rectangle 42"/>
          <p:cNvSpPr>
            <a:spLocks noChangeArrowheads="1"/>
          </p:cNvSpPr>
          <p:nvPr/>
        </p:nvSpPr>
        <p:spPr bwMode="auto">
          <a:xfrm>
            <a:off x="4824413" y="3141663"/>
            <a:ext cx="1944687" cy="574675"/>
          </a:xfrm>
          <a:prstGeom prst="rect">
            <a:avLst/>
          </a:prstGeom>
          <a:noFill/>
          <a:ln w="38100" cmpd="dbl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53995" name="Rectangle 43"/>
          <p:cNvSpPr>
            <a:spLocks noChangeArrowheads="1"/>
          </p:cNvSpPr>
          <p:nvPr/>
        </p:nvSpPr>
        <p:spPr bwMode="auto">
          <a:xfrm>
            <a:off x="1476375" y="4473575"/>
            <a:ext cx="2159000" cy="574675"/>
          </a:xfrm>
          <a:prstGeom prst="rect">
            <a:avLst/>
          </a:prstGeom>
          <a:noFill/>
          <a:ln w="38100" cmpd="dbl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266" name="Text Box 4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5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5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2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1" grpId="0"/>
      <p:bldP spid="253972" grpId="0"/>
      <p:bldP spid="253973" grpId="0"/>
      <p:bldP spid="253994" grpId="0" animBg="1"/>
      <p:bldP spid="2539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A8DB18D-B948-4D5D-B6D2-803F1BF5C313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13</a:t>
            </a:fld>
            <a:endParaRPr lang="ru-RU" altLang="ru-RU" sz="180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95288" y="7938"/>
            <a:ext cx="83883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Качество аппроксимации ВАХ зависит от выбора точек 1 и 2, которые могут располагаться и вне характеристики.</a:t>
            </a:r>
          </a:p>
        </p:txBody>
      </p:sp>
      <p:graphicFrame>
        <p:nvGraphicFramePr>
          <p:cNvPr id="256028" name="Object 28"/>
          <p:cNvGraphicFramePr>
            <a:graphicFrameLocks noChangeAspect="1"/>
          </p:cNvGraphicFramePr>
          <p:nvPr/>
        </p:nvGraphicFramePr>
        <p:xfrm>
          <a:off x="107950" y="1414463"/>
          <a:ext cx="43561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4" imgW="4356354" imgH="4000500" progId="Visio.Drawing.11">
                  <p:embed/>
                </p:oleObj>
              </mc:Choice>
              <mc:Fallback>
                <p:oleObj name="Visio" r:id="rId4" imgW="4356354" imgH="4000500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414463"/>
                        <a:ext cx="43561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9" name="Object 29"/>
          <p:cNvGraphicFramePr>
            <a:graphicFrameLocks noChangeAspect="1"/>
          </p:cNvGraphicFramePr>
          <p:nvPr/>
        </p:nvGraphicFramePr>
        <p:xfrm>
          <a:off x="4659313" y="1341438"/>
          <a:ext cx="4376737" cy="425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6" imgW="4376166" imgH="4252341" progId="Visio.Drawing.11">
                  <p:embed/>
                </p:oleObj>
              </mc:Choice>
              <mc:Fallback>
                <p:oleObj name="Visio" r:id="rId6" imgW="4376166" imgH="4252341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1341438"/>
                        <a:ext cx="4376737" cy="425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30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21A241A-9920-4DD2-BE62-F7611D3F5A66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14</a:t>
            </a:fld>
            <a:endParaRPr lang="ru-RU" altLang="ru-RU" sz="1800"/>
          </a:p>
        </p:txBody>
      </p:sp>
      <p:sp>
        <p:nvSpPr>
          <p:cNvPr id="12299" name="Text Box 4"/>
          <p:cNvSpPr txBox="1">
            <a:spLocks noChangeArrowheads="1"/>
          </p:cNvSpPr>
          <p:nvPr/>
        </p:nvSpPr>
        <p:spPr bwMode="auto">
          <a:xfrm>
            <a:off x="144463" y="7938"/>
            <a:ext cx="896461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Кусочно-линейная аппроксимация при расчетах дает наибольший эффект, если выбранные отрезки параллельны или совпадают с осями координат.</a:t>
            </a:r>
          </a:p>
        </p:txBody>
      </p:sp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0" y="1376363"/>
          <a:ext cx="1855788" cy="276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4" imgW="3279267" imgH="4647438" progId="Visio.Drawing.11">
                  <p:embed/>
                </p:oleObj>
              </mc:Choice>
              <mc:Fallback>
                <p:oleObj name="Visio" r:id="rId4" imgW="3279267" imgH="464743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6363"/>
                        <a:ext cx="1855788" cy="276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6" name="Object 8"/>
          <p:cNvGraphicFramePr>
            <a:graphicFrameLocks noChangeAspect="1"/>
          </p:cNvGraphicFramePr>
          <p:nvPr/>
        </p:nvGraphicFramePr>
        <p:xfrm>
          <a:off x="1871663" y="1244600"/>
          <a:ext cx="1658937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6" imgW="2196084" imgH="3794760" progId="Visio.Drawing.11">
                  <p:embed/>
                </p:oleObj>
              </mc:Choice>
              <mc:Fallback>
                <p:oleObj name="Visio" r:id="rId6" imgW="2196084" imgH="379476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244600"/>
                        <a:ext cx="1658937" cy="286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7" name="Object 9"/>
          <p:cNvGraphicFramePr>
            <a:graphicFrameLocks noChangeAspect="1"/>
          </p:cNvGraphicFramePr>
          <p:nvPr/>
        </p:nvGraphicFramePr>
        <p:xfrm>
          <a:off x="3567113" y="1196975"/>
          <a:ext cx="1328737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Visio" r:id="rId8" imgW="1728216" imgH="3794760" progId="Visio.Drawing.11">
                  <p:embed/>
                </p:oleObj>
              </mc:Choice>
              <mc:Fallback>
                <p:oleObj name="Visio" r:id="rId8" imgW="1728216" imgH="379476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1196975"/>
                        <a:ext cx="1328737" cy="291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8" name="Object 10"/>
          <p:cNvGraphicFramePr>
            <a:graphicFrameLocks noChangeAspect="1"/>
          </p:cNvGraphicFramePr>
          <p:nvPr/>
        </p:nvGraphicFramePr>
        <p:xfrm>
          <a:off x="3024188" y="3392488"/>
          <a:ext cx="309562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Visio" r:id="rId10" imgW="3096006" imgH="3003042" progId="Visio.Drawing.11">
                  <p:embed/>
                </p:oleObj>
              </mc:Choice>
              <mc:Fallback>
                <p:oleObj name="Visio" r:id="rId10" imgW="3096006" imgH="3003042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392488"/>
                        <a:ext cx="3095625" cy="300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9" name="Object 11"/>
          <p:cNvGraphicFramePr>
            <a:graphicFrameLocks noChangeAspect="1"/>
          </p:cNvGraphicFramePr>
          <p:nvPr/>
        </p:nvGraphicFramePr>
        <p:xfrm>
          <a:off x="6229350" y="3392488"/>
          <a:ext cx="2124075" cy="26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Visio" r:id="rId12" imgW="2124075" imgH="2668524" progId="Visio.Drawing.11">
                  <p:embed/>
                </p:oleObj>
              </mc:Choice>
              <mc:Fallback>
                <p:oleObj name="Visio" r:id="rId12" imgW="2124075" imgH="266852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3392488"/>
                        <a:ext cx="2124075" cy="266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0" name="Object 12"/>
          <p:cNvGraphicFramePr>
            <a:graphicFrameLocks noChangeAspect="1"/>
          </p:cNvGraphicFramePr>
          <p:nvPr/>
        </p:nvGraphicFramePr>
        <p:xfrm>
          <a:off x="647700" y="4868863"/>
          <a:ext cx="20161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Visio" r:id="rId14" imgW="1433322" imgH="371475" progId="Visio.Drawing.11">
                  <p:embed/>
                </p:oleObj>
              </mc:Choice>
              <mc:Fallback>
                <p:oleObj name="Visio" r:id="rId14" imgW="1433322" imgH="37147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868863"/>
                        <a:ext cx="20161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1" name="Object 13"/>
          <p:cNvGraphicFramePr>
            <a:graphicFrameLocks noChangeAspect="1"/>
          </p:cNvGraphicFramePr>
          <p:nvPr/>
        </p:nvGraphicFramePr>
        <p:xfrm>
          <a:off x="7770813" y="3984625"/>
          <a:ext cx="1193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6" imgW="1193760" imgH="596880" progId="Equation.DSMT4">
                  <p:embed/>
                </p:oleObj>
              </mc:Choice>
              <mc:Fallback>
                <p:oleObj name="Equation" r:id="rId16" imgW="1193760" imgH="596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13" y="3984625"/>
                        <a:ext cx="1193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2" name="Object 14"/>
          <p:cNvGraphicFramePr>
            <a:graphicFrameLocks noChangeAspect="1"/>
          </p:cNvGraphicFramePr>
          <p:nvPr/>
        </p:nvGraphicFramePr>
        <p:xfrm>
          <a:off x="6300788" y="5624513"/>
          <a:ext cx="129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18" imgW="1295280" imgH="533160" progId="Equation.DSMT4">
                  <p:embed/>
                </p:oleObj>
              </mc:Choice>
              <mc:Fallback>
                <p:oleObj name="Equation" r:id="rId18" imgW="1295280" imgH="5331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624513"/>
                        <a:ext cx="129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6473E790-B321-43DF-80FD-2FF64BB57955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15</a:t>
            </a:fld>
            <a:endParaRPr lang="ru-RU" altLang="ru-RU" sz="1800"/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179388" y="7938"/>
            <a:ext cx="8748712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 sz="3200" i="1"/>
              <a:t>Графические методы расчета установившегося процесса в нелинейных цепях постоянного тока</a:t>
            </a:r>
            <a:endParaRPr lang="ru-RU" altLang="ru-RU" sz="2400"/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898525" y="4437063"/>
            <a:ext cx="3133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Дано: </a:t>
            </a:r>
            <a:r>
              <a:rPr lang="en-US" altLang="ru-RU" i="1"/>
              <a:t>E</a:t>
            </a:r>
            <a:r>
              <a:rPr lang="en-US" altLang="ru-RU"/>
              <a:t>, </a:t>
            </a:r>
            <a:r>
              <a:rPr lang="ru-RU" altLang="ru-RU"/>
              <a:t>ВАХ НЭ.</a:t>
            </a:r>
            <a:br>
              <a:rPr lang="ru-RU" altLang="ru-RU"/>
            </a:br>
            <a:r>
              <a:rPr lang="ru-RU" altLang="ru-RU"/>
              <a:t>Найти: </a:t>
            </a:r>
            <a:r>
              <a:rPr lang="en-US" altLang="ru-RU" i="1"/>
              <a:t>I</a:t>
            </a:r>
            <a:r>
              <a:rPr lang="en-US" altLang="ru-RU"/>
              <a:t>.</a:t>
            </a:r>
            <a:endParaRPr lang="ru-RU" altLang="ru-RU"/>
          </a:p>
        </p:txBody>
      </p:sp>
      <p:graphicFrame>
        <p:nvGraphicFramePr>
          <p:cNvPr id="260114" name="Object 18"/>
          <p:cNvGraphicFramePr>
            <a:graphicFrameLocks noChangeAspect="1"/>
          </p:cNvGraphicFramePr>
          <p:nvPr/>
        </p:nvGraphicFramePr>
        <p:xfrm>
          <a:off x="825500" y="2673350"/>
          <a:ext cx="3070225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Visio" r:id="rId4" imgW="3070860" imgH="1551051" progId="Visio.Drawing.11">
                  <p:embed/>
                </p:oleObj>
              </mc:Choice>
              <mc:Fallback>
                <p:oleObj name="Visio" r:id="rId4" imgW="3070860" imgH="1551051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673350"/>
                        <a:ext cx="3070225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5" name="Text Box 19"/>
          <p:cNvSpPr txBox="1">
            <a:spLocks noChangeArrowheads="1"/>
          </p:cNvSpPr>
          <p:nvPr/>
        </p:nvSpPr>
        <p:spPr bwMode="auto">
          <a:xfrm>
            <a:off x="3563938" y="162877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 b="1"/>
              <a:t>Задача 1</a:t>
            </a:r>
          </a:p>
        </p:txBody>
      </p:sp>
      <p:graphicFrame>
        <p:nvGraphicFramePr>
          <p:cNvPr id="260117" name="Object 21"/>
          <p:cNvGraphicFramePr>
            <a:graphicFrameLocks noChangeAspect="1"/>
          </p:cNvGraphicFramePr>
          <p:nvPr/>
        </p:nvGraphicFramePr>
        <p:xfrm>
          <a:off x="4643438" y="2119313"/>
          <a:ext cx="3562350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Visio" r:id="rId6" imgW="3747516" imgH="3783330" progId="Visio.Drawing.11">
                  <p:embed/>
                </p:oleObj>
              </mc:Choice>
              <mc:Fallback>
                <p:oleObj name="Visio" r:id="rId6" imgW="3747516" imgH="378333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119313"/>
                        <a:ext cx="3562350" cy="379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8" name="Object 22"/>
          <p:cNvGraphicFramePr>
            <a:graphicFrameLocks noChangeAspect="1"/>
          </p:cNvGraphicFramePr>
          <p:nvPr/>
        </p:nvGraphicFramePr>
        <p:xfrm>
          <a:off x="5292725" y="2528888"/>
          <a:ext cx="2420938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Visio" r:id="rId8" imgW="2420493" imgH="2780538" progId="Visio.Drawing.11">
                  <p:embed/>
                </p:oleObj>
              </mc:Choice>
              <mc:Fallback>
                <p:oleObj name="Visio" r:id="rId8" imgW="2420493" imgH="2780538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28888"/>
                        <a:ext cx="2420938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9" name="Object 23"/>
          <p:cNvGraphicFramePr>
            <a:graphicFrameLocks noChangeAspect="1"/>
          </p:cNvGraphicFramePr>
          <p:nvPr/>
        </p:nvGraphicFramePr>
        <p:xfrm>
          <a:off x="4968875" y="3173413"/>
          <a:ext cx="2498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Visio" r:id="rId10" imgW="2499360" imgH="542925" progId="Visio.Drawing.11">
                  <p:embed/>
                </p:oleObj>
              </mc:Choice>
              <mc:Fallback>
                <p:oleObj name="Visio" r:id="rId10" imgW="2499360" imgH="542925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3173413"/>
                        <a:ext cx="24987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20" name="Object 24"/>
          <p:cNvGraphicFramePr>
            <a:graphicFrameLocks noChangeAspect="1"/>
          </p:cNvGraphicFramePr>
          <p:nvPr/>
        </p:nvGraphicFramePr>
        <p:xfrm>
          <a:off x="7308850" y="3444875"/>
          <a:ext cx="160338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Visio" r:id="rId12" imgW="160020" imgH="2323338" progId="Visio.Drawing.11">
                  <p:embed/>
                </p:oleObj>
              </mc:Choice>
              <mc:Fallback>
                <p:oleObj name="Visio" r:id="rId12" imgW="160020" imgH="2323338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444875"/>
                        <a:ext cx="160338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25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5" grpId="0"/>
      <p:bldP spid="2601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5A6DBB1-B6D2-4895-B69D-CED7F9CE1DAC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16</a:t>
            </a:fld>
            <a:endParaRPr lang="ru-RU" altLang="ru-RU" sz="1800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358775" y="3741738"/>
            <a:ext cx="3900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Дано:</a:t>
            </a:r>
            <a:r>
              <a:rPr lang="ru-RU" altLang="ru-RU"/>
              <a:t> </a:t>
            </a:r>
            <a:r>
              <a:rPr lang="en-US" altLang="ru-RU" i="1"/>
              <a:t>E</a:t>
            </a:r>
            <a:r>
              <a:rPr lang="en-US" altLang="ru-RU"/>
              <a:t>, </a:t>
            </a:r>
            <a:r>
              <a:rPr lang="ru-RU" altLang="ru-RU"/>
              <a:t>ВАХ1, ВАХ2.</a:t>
            </a:r>
            <a:br>
              <a:rPr lang="ru-RU" altLang="ru-RU"/>
            </a:br>
            <a:r>
              <a:rPr lang="ru-RU" altLang="ru-RU" b="1"/>
              <a:t>Найти:</a:t>
            </a:r>
            <a:r>
              <a:rPr lang="ru-RU" altLang="ru-RU"/>
              <a:t> </a:t>
            </a:r>
            <a:r>
              <a:rPr lang="en-US" altLang="ru-RU" i="1"/>
              <a:t>I</a:t>
            </a:r>
            <a:r>
              <a:rPr lang="en-US" altLang="ru-RU"/>
              <a:t>.</a:t>
            </a:r>
            <a:endParaRPr lang="ru-RU" altLang="ru-RU"/>
          </a:p>
        </p:txBody>
      </p:sp>
      <p:sp>
        <p:nvSpPr>
          <p:cNvPr id="14353" name="Text Box 7"/>
          <p:cNvSpPr txBox="1">
            <a:spLocks noChangeArrowheads="1"/>
          </p:cNvSpPr>
          <p:nvPr/>
        </p:nvSpPr>
        <p:spPr bwMode="auto">
          <a:xfrm>
            <a:off x="252413" y="225425"/>
            <a:ext cx="864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Задача </a:t>
            </a:r>
            <a:r>
              <a:rPr lang="en-US" altLang="ru-RU" b="1"/>
              <a:t>2</a:t>
            </a:r>
            <a:r>
              <a:rPr lang="en-US" altLang="ru-RU"/>
              <a:t> – </a:t>
            </a:r>
            <a:r>
              <a:rPr lang="ru-RU" altLang="ru-RU"/>
              <a:t>Последовательное соединение</a:t>
            </a:r>
          </a:p>
        </p:txBody>
      </p:sp>
      <p:graphicFrame>
        <p:nvGraphicFramePr>
          <p:cNvPr id="262156" name="Object 12"/>
          <p:cNvGraphicFramePr>
            <a:graphicFrameLocks noChangeAspect="1"/>
          </p:cNvGraphicFramePr>
          <p:nvPr/>
        </p:nvGraphicFramePr>
        <p:xfrm>
          <a:off x="46038" y="1016000"/>
          <a:ext cx="4703762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Visio" r:id="rId4" imgW="4703826" imgH="2566416" progId="Visio.Drawing.11">
                  <p:embed/>
                </p:oleObj>
              </mc:Choice>
              <mc:Fallback>
                <p:oleObj name="Visio" r:id="rId4" imgW="4703826" imgH="2566416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" y="1016000"/>
                        <a:ext cx="4703762" cy="25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7" name="Object 13"/>
          <p:cNvGraphicFramePr>
            <a:graphicFrameLocks noChangeAspect="1"/>
          </p:cNvGraphicFramePr>
          <p:nvPr/>
        </p:nvGraphicFramePr>
        <p:xfrm>
          <a:off x="1916113" y="1987550"/>
          <a:ext cx="16224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Visio" r:id="rId6" imgW="1623060" imgH="1214247" progId="Visio.Drawing.11">
                  <p:embed/>
                </p:oleObj>
              </mc:Choice>
              <mc:Fallback>
                <p:oleObj name="Visio" r:id="rId6" imgW="1623060" imgH="1214247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987550"/>
                        <a:ext cx="162242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8" name="Object 14"/>
          <p:cNvGraphicFramePr>
            <a:graphicFrameLocks noChangeAspect="1"/>
          </p:cNvGraphicFramePr>
          <p:nvPr/>
        </p:nvGraphicFramePr>
        <p:xfrm>
          <a:off x="1403350" y="5084763"/>
          <a:ext cx="2298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8" imgW="2298600" imgH="533160" progId="Equation.DSMT4">
                  <p:embed/>
                </p:oleObj>
              </mc:Choice>
              <mc:Fallback>
                <p:oleObj name="Equation" r:id="rId8" imgW="2298600" imgH="5331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84763"/>
                        <a:ext cx="2298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61" name="Object 17"/>
          <p:cNvGraphicFramePr>
            <a:graphicFrameLocks noChangeAspect="1"/>
          </p:cNvGraphicFramePr>
          <p:nvPr/>
        </p:nvGraphicFramePr>
        <p:xfrm>
          <a:off x="4762500" y="1303338"/>
          <a:ext cx="4176713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Visio" r:id="rId10" imgW="4176141" imgH="4581144" progId="Visio.Drawing.11">
                  <p:embed/>
                </p:oleObj>
              </mc:Choice>
              <mc:Fallback>
                <p:oleObj name="Visio" r:id="rId10" imgW="4176141" imgH="4581144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303338"/>
                        <a:ext cx="4176713" cy="458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62" name="Object 18"/>
          <p:cNvGraphicFramePr>
            <a:graphicFrameLocks noChangeAspect="1"/>
          </p:cNvGraphicFramePr>
          <p:nvPr/>
        </p:nvGraphicFramePr>
        <p:xfrm>
          <a:off x="5295900" y="3644900"/>
          <a:ext cx="3751263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Visio" r:id="rId12" imgW="3751707" imgH="1780413" progId="Visio.Drawing.11">
                  <p:embed/>
                </p:oleObj>
              </mc:Choice>
              <mc:Fallback>
                <p:oleObj name="Visio" r:id="rId12" imgW="3751707" imgH="1780413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644900"/>
                        <a:ext cx="3751263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63" name="Object 19"/>
          <p:cNvGraphicFramePr>
            <a:graphicFrameLocks noChangeAspect="1"/>
          </p:cNvGraphicFramePr>
          <p:nvPr/>
        </p:nvGraphicFramePr>
        <p:xfrm>
          <a:off x="5302250" y="3068638"/>
          <a:ext cx="3770313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Visio" r:id="rId14" imgW="3769614" imgH="2320290" progId="Visio.Drawing.11">
                  <p:embed/>
                </p:oleObj>
              </mc:Choice>
              <mc:Fallback>
                <p:oleObj name="Visio" r:id="rId14" imgW="3769614" imgH="232029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068638"/>
                        <a:ext cx="3770313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64" name="Object 20"/>
          <p:cNvGraphicFramePr>
            <a:graphicFrameLocks noChangeAspect="1"/>
          </p:cNvGraphicFramePr>
          <p:nvPr/>
        </p:nvGraphicFramePr>
        <p:xfrm>
          <a:off x="6994525" y="1573213"/>
          <a:ext cx="279400" cy="433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Visio" r:id="rId16" imgW="279273" imgH="4339209" progId="Visio.Drawing.11">
                  <p:embed/>
                </p:oleObj>
              </mc:Choice>
              <mc:Fallback>
                <p:oleObj name="Visio" r:id="rId16" imgW="279273" imgH="4339209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1573213"/>
                        <a:ext cx="279400" cy="433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65" name="Object 21"/>
          <p:cNvGraphicFramePr>
            <a:graphicFrameLocks noChangeAspect="1"/>
          </p:cNvGraphicFramePr>
          <p:nvPr/>
        </p:nvGraphicFramePr>
        <p:xfrm>
          <a:off x="4725988" y="3392488"/>
          <a:ext cx="2420937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Visio" r:id="rId18" imgW="2421636" imgH="1418082" progId="Visio.Drawing.11">
                  <p:embed/>
                </p:oleObj>
              </mc:Choice>
              <mc:Fallback>
                <p:oleObj name="Visio" r:id="rId18" imgW="2421636" imgH="1418082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3392488"/>
                        <a:ext cx="2420937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68" name="Object 24"/>
          <p:cNvGraphicFramePr>
            <a:graphicFrameLocks noChangeAspect="1"/>
          </p:cNvGraphicFramePr>
          <p:nvPr/>
        </p:nvGraphicFramePr>
        <p:xfrm>
          <a:off x="5302250" y="1952625"/>
          <a:ext cx="3322638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Visio" r:id="rId20" imgW="3322320" imgH="3468243" progId="Visio.Drawing.11">
                  <p:embed/>
                </p:oleObj>
              </mc:Choice>
              <mc:Fallback>
                <p:oleObj name="Visio" r:id="rId20" imgW="3322320" imgH="3468243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1952625"/>
                        <a:ext cx="3322638" cy="346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67" name="Object 23"/>
          <p:cNvGraphicFramePr>
            <a:graphicFrameLocks noChangeAspect="1"/>
          </p:cNvGraphicFramePr>
          <p:nvPr/>
        </p:nvGraphicFramePr>
        <p:xfrm>
          <a:off x="5267325" y="1916113"/>
          <a:ext cx="33813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Visio" r:id="rId22" imgW="3381756" imgH="3527298" progId="Visio.Drawing.11">
                  <p:embed/>
                </p:oleObj>
              </mc:Choice>
              <mc:Fallback>
                <p:oleObj name="Visio" r:id="rId22" imgW="3381756" imgH="3527298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1916113"/>
                        <a:ext cx="3381375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69" name="Object 25"/>
          <p:cNvGraphicFramePr>
            <a:graphicFrameLocks noChangeAspect="1"/>
          </p:cNvGraphicFramePr>
          <p:nvPr/>
        </p:nvGraphicFramePr>
        <p:xfrm>
          <a:off x="5014913" y="1912938"/>
          <a:ext cx="30940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Visio" r:id="rId24" imgW="3093720" imgH="542925" progId="Visio.Drawing.11">
                  <p:embed/>
                </p:oleObj>
              </mc:Choice>
              <mc:Fallback>
                <p:oleObj name="Visio" r:id="rId24" imgW="3093720" imgH="542925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1912938"/>
                        <a:ext cx="30940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70" name="Object 26"/>
          <p:cNvGraphicFramePr>
            <a:graphicFrameLocks noChangeAspect="1"/>
          </p:cNvGraphicFramePr>
          <p:nvPr/>
        </p:nvGraphicFramePr>
        <p:xfrm>
          <a:off x="7931150" y="2174875"/>
          <a:ext cx="168275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Visio" r:id="rId26" imgW="168021" imgH="3736848" progId="Visio.Drawing.11">
                  <p:embed/>
                </p:oleObj>
              </mc:Choice>
              <mc:Fallback>
                <p:oleObj name="Visio" r:id="rId26" imgW="168021" imgH="3736848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2174875"/>
                        <a:ext cx="168275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66" name="Object 22"/>
          <p:cNvGraphicFramePr>
            <a:graphicFrameLocks noChangeAspect="1"/>
          </p:cNvGraphicFramePr>
          <p:nvPr/>
        </p:nvGraphicFramePr>
        <p:xfrm>
          <a:off x="4799013" y="2600325"/>
          <a:ext cx="24145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Visio" r:id="rId28" imgW="2416683" imgH="556641" progId="Visio.Drawing.11">
                  <p:embed/>
                </p:oleObj>
              </mc:Choice>
              <mc:Fallback>
                <p:oleObj name="Visio" r:id="rId28" imgW="2416683" imgH="556641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2600325"/>
                        <a:ext cx="24145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72" name="AutoShape 28"/>
          <p:cNvSpPr>
            <a:spLocks/>
          </p:cNvSpPr>
          <p:nvPr/>
        </p:nvSpPr>
        <p:spPr bwMode="auto">
          <a:xfrm>
            <a:off x="6886575" y="3752850"/>
            <a:ext cx="215900" cy="1584325"/>
          </a:xfrm>
          <a:prstGeom prst="leftBrace">
            <a:avLst>
              <a:gd name="adj1" fmla="val 61152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62173" name="AutoShape 29"/>
          <p:cNvSpPr>
            <a:spLocks/>
          </p:cNvSpPr>
          <p:nvPr/>
        </p:nvSpPr>
        <p:spPr bwMode="auto">
          <a:xfrm>
            <a:off x="7210425" y="4616450"/>
            <a:ext cx="107950" cy="720725"/>
          </a:xfrm>
          <a:prstGeom prst="rightBrace">
            <a:avLst>
              <a:gd name="adj1" fmla="val 55637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62174" name="AutoShape 30"/>
          <p:cNvSpPr>
            <a:spLocks/>
          </p:cNvSpPr>
          <p:nvPr/>
        </p:nvSpPr>
        <p:spPr bwMode="auto">
          <a:xfrm>
            <a:off x="7210425" y="2924175"/>
            <a:ext cx="323850" cy="2447925"/>
          </a:xfrm>
          <a:prstGeom prst="rightBrace">
            <a:avLst>
              <a:gd name="adj1" fmla="val 6299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4357" name="Text Box 31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  <p:pic>
        <p:nvPicPr>
          <p:cNvPr id="14360" name="Picture 24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95637"/>
            <a:ext cx="32385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6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6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26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26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6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26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6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000"/>
                                        <p:tgtEl>
                                          <p:spTgt spid="26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26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2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2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62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2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2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26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26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000"/>
                                        <p:tgtEl>
                                          <p:spTgt spid="26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/>
      <p:bldP spid="262172" grpId="0" animBg="1"/>
      <p:bldP spid="262172" grpId="1" animBg="1"/>
      <p:bldP spid="262173" grpId="0" animBg="1"/>
      <p:bldP spid="262173" grpId="1" animBg="1"/>
      <p:bldP spid="262174" grpId="0" animBg="1"/>
      <p:bldP spid="26217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9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3050F559-C23B-47F4-84D8-2E546D38DB98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17</a:t>
            </a:fld>
            <a:endParaRPr lang="ru-RU" altLang="ru-RU" sz="1800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214313" y="3706813"/>
            <a:ext cx="39258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Дано:</a:t>
            </a:r>
            <a:r>
              <a:rPr lang="ru-RU" altLang="ru-RU"/>
              <a:t> </a:t>
            </a:r>
            <a:r>
              <a:rPr lang="en-US" altLang="ru-RU" i="1"/>
              <a:t>E</a:t>
            </a:r>
            <a:r>
              <a:rPr lang="en-US" altLang="ru-RU"/>
              <a:t>, </a:t>
            </a:r>
            <a:r>
              <a:rPr lang="ru-RU" altLang="ru-RU"/>
              <a:t>ВАХ1, ВАХ2.</a:t>
            </a:r>
            <a:br>
              <a:rPr lang="ru-RU" altLang="ru-RU"/>
            </a:br>
            <a:r>
              <a:rPr lang="ru-RU" altLang="ru-RU" b="1"/>
              <a:t>Найти:</a:t>
            </a:r>
            <a:r>
              <a:rPr lang="ru-RU" altLang="ru-RU"/>
              <a:t> </a:t>
            </a:r>
            <a:r>
              <a:rPr lang="en-US" altLang="ru-RU" i="1"/>
              <a:t>I</a:t>
            </a:r>
            <a:r>
              <a:rPr lang="ru-RU" altLang="ru-RU" i="1"/>
              <a:t>, </a:t>
            </a:r>
            <a:r>
              <a:rPr lang="en-US" altLang="ru-RU" i="1"/>
              <a:t>I</a:t>
            </a:r>
            <a:r>
              <a:rPr lang="en-US" altLang="ru-RU" baseline="-25000"/>
              <a:t>1</a:t>
            </a:r>
            <a:r>
              <a:rPr lang="en-US" altLang="ru-RU" i="1"/>
              <a:t>, I</a:t>
            </a:r>
            <a:r>
              <a:rPr lang="en-US" altLang="ru-RU" baseline="-25000"/>
              <a:t>2</a:t>
            </a:r>
            <a:r>
              <a:rPr lang="en-US" altLang="ru-RU"/>
              <a:t>.</a:t>
            </a:r>
            <a:endParaRPr lang="ru-RU" altLang="ru-RU"/>
          </a:p>
        </p:txBody>
      </p:sp>
      <p:sp>
        <p:nvSpPr>
          <p:cNvPr id="15381" name="Text Box 5"/>
          <p:cNvSpPr txBox="1">
            <a:spLocks noChangeArrowheads="1"/>
          </p:cNvSpPr>
          <p:nvPr/>
        </p:nvSpPr>
        <p:spPr bwMode="auto">
          <a:xfrm>
            <a:off x="288925" y="296863"/>
            <a:ext cx="8531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Задача 3</a:t>
            </a:r>
            <a:r>
              <a:rPr lang="en-US" altLang="ru-RU"/>
              <a:t> – </a:t>
            </a:r>
            <a:r>
              <a:rPr lang="ru-RU" altLang="ru-RU"/>
              <a:t>Параллельное соединение</a:t>
            </a:r>
          </a:p>
        </p:txBody>
      </p:sp>
      <p:graphicFrame>
        <p:nvGraphicFramePr>
          <p:cNvPr id="264200" name="Object 8"/>
          <p:cNvGraphicFramePr>
            <a:graphicFrameLocks noChangeAspect="1"/>
          </p:cNvGraphicFramePr>
          <p:nvPr/>
        </p:nvGraphicFramePr>
        <p:xfrm>
          <a:off x="1116013" y="5121275"/>
          <a:ext cx="190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4" imgW="1904760" imgH="533160" progId="Equation.DSMT4">
                  <p:embed/>
                </p:oleObj>
              </mc:Choice>
              <mc:Fallback>
                <p:oleObj name="Equation" r:id="rId4" imgW="190476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21275"/>
                        <a:ext cx="1905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2" name="Object 20"/>
          <p:cNvGraphicFramePr>
            <a:graphicFrameLocks noChangeAspect="1"/>
          </p:cNvGraphicFramePr>
          <p:nvPr/>
        </p:nvGraphicFramePr>
        <p:xfrm>
          <a:off x="71438" y="1268413"/>
          <a:ext cx="3879850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Visio" r:id="rId6" imgW="3682746" imgH="2136267" progId="Visio.Drawing.11">
                  <p:embed/>
                </p:oleObj>
              </mc:Choice>
              <mc:Fallback>
                <p:oleObj name="Visio" r:id="rId6" imgW="3682746" imgH="2136267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1268413"/>
                        <a:ext cx="3879850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4" name="Object 22"/>
          <p:cNvGraphicFramePr>
            <a:graphicFrameLocks noChangeAspect="1"/>
          </p:cNvGraphicFramePr>
          <p:nvPr/>
        </p:nvGraphicFramePr>
        <p:xfrm>
          <a:off x="1609725" y="1624013"/>
          <a:ext cx="4778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Visio" r:id="rId8" imgW="478536" imgH="1518285" progId="Visio.Drawing.11">
                  <p:embed/>
                </p:oleObj>
              </mc:Choice>
              <mc:Fallback>
                <p:oleObj name="Visio" r:id="rId8" imgW="478536" imgH="1518285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624013"/>
                        <a:ext cx="4778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5" name="Object 23"/>
          <p:cNvGraphicFramePr>
            <a:graphicFrameLocks noChangeAspect="1"/>
          </p:cNvGraphicFramePr>
          <p:nvPr/>
        </p:nvGraphicFramePr>
        <p:xfrm>
          <a:off x="763588" y="1408113"/>
          <a:ext cx="24765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Visio" r:id="rId10" imgW="2476881" imgH="688848" progId="Visio.Drawing.11">
                  <p:embed/>
                </p:oleObj>
              </mc:Choice>
              <mc:Fallback>
                <p:oleObj name="Visio" r:id="rId10" imgW="2476881" imgH="688848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408113"/>
                        <a:ext cx="24765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9" name="Object 27"/>
          <p:cNvGraphicFramePr>
            <a:graphicFrameLocks noChangeAspect="1"/>
          </p:cNvGraphicFramePr>
          <p:nvPr/>
        </p:nvGraphicFramePr>
        <p:xfrm>
          <a:off x="3887788" y="1089025"/>
          <a:ext cx="5184775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Visio" r:id="rId12" imgW="5184267" imgH="4682871" progId="Visio.Drawing.11">
                  <p:embed/>
                </p:oleObj>
              </mc:Choice>
              <mc:Fallback>
                <p:oleObj name="Visio" r:id="rId12" imgW="5184267" imgH="4682871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1089025"/>
                        <a:ext cx="5184775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0" name="Object 28"/>
          <p:cNvGraphicFramePr>
            <a:graphicFrameLocks noChangeAspect="1"/>
          </p:cNvGraphicFramePr>
          <p:nvPr/>
        </p:nvGraphicFramePr>
        <p:xfrm>
          <a:off x="4419600" y="1182688"/>
          <a:ext cx="2060575" cy="411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Visio" r:id="rId14" imgW="2060448" imgH="4120134" progId="Visio.Drawing.11">
                  <p:embed/>
                </p:oleObj>
              </mc:Choice>
              <mc:Fallback>
                <p:oleObj name="Visio" r:id="rId14" imgW="2060448" imgH="4120134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82688"/>
                        <a:ext cx="2060575" cy="411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1" name="Object 29"/>
          <p:cNvGraphicFramePr>
            <a:graphicFrameLocks noChangeAspect="1"/>
          </p:cNvGraphicFramePr>
          <p:nvPr/>
        </p:nvGraphicFramePr>
        <p:xfrm>
          <a:off x="4419600" y="1196975"/>
          <a:ext cx="2492375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Visio" r:id="rId16" imgW="2491740" imgH="4120134" progId="Visio.Drawing.11">
                  <p:embed/>
                </p:oleObj>
              </mc:Choice>
              <mc:Fallback>
                <p:oleObj name="Visio" r:id="rId16" imgW="2491740" imgH="4120134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96975"/>
                        <a:ext cx="2492375" cy="411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3" name="Object 31"/>
          <p:cNvGraphicFramePr>
            <a:graphicFrameLocks noChangeAspect="1"/>
          </p:cNvGraphicFramePr>
          <p:nvPr/>
        </p:nvGraphicFramePr>
        <p:xfrm>
          <a:off x="3970338" y="2673350"/>
          <a:ext cx="48148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Visio" r:id="rId18" imgW="4814316" imgH="575691" progId="Visio.Drawing.11">
                  <p:embed/>
                </p:oleObj>
              </mc:Choice>
              <mc:Fallback>
                <p:oleObj name="Visio" r:id="rId18" imgW="4814316" imgH="575691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2673350"/>
                        <a:ext cx="48148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4" name="Object 32"/>
          <p:cNvGraphicFramePr>
            <a:graphicFrameLocks noChangeAspect="1"/>
          </p:cNvGraphicFramePr>
          <p:nvPr/>
        </p:nvGraphicFramePr>
        <p:xfrm>
          <a:off x="4787900" y="3108325"/>
          <a:ext cx="403225" cy="269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Visio" r:id="rId20" imgW="403098" imgH="2697861" progId="Visio.Drawing.11">
                  <p:embed/>
                </p:oleObj>
              </mc:Choice>
              <mc:Fallback>
                <p:oleObj name="Visio" r:id="rId20" imgW="403098" imgH="2697861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08325"/>
                        <a:ext cx="403225" cy="269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5" name="Object 33"/>
          <p:cNvGraphicFramePr>
            <a:graphicFrameLocks/>
          </p:cNvGraphicFramePr>
          <p:nvPr/>
        </p:nvGraphicFramePr>
        <p:xfrm>
          <a:off x="6119813" y="2936875"/>
          <a:ext cx="579437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Visio" r:id="rId22" imgW="582549" imgH="2876931" progId="Visio.Drawing.11">
                  <p:embed/>
                </p:oleObj>
              </mc:Choice>
              <mc:Fallback>
                <p:oleObj name="Visio" r:id="rId22" imgW="582549" imgH="2876931" progId="Visio.Drawing.11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2936875"/>
                        <a:ext cx="579437" cy="286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6" name="Object 34"/>
          <p:cNvGraphicFramePr>
            <a:graphicFrameLocks/>
          </p:cNvGraphicFramePr>
          <p:nvPr/>
        </p:nvGraphicFramePr>
        <p:xfrm>
          <a:off x="6751638" y="3033713"/>
          <a:ext cx="449262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Visio" r:id="rId24" imgW="449961" imgH="2732532" progId="Visio.Drawing.11">
                  <p:embed/>
                </p:oleObj>
              </mc:Choice>
              <mc:Fallback>
                <p:oleObj name="Visio" r:id="rId24" imgW="449961" imgH="2732532" progId="Visio.Drawing.11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3033713"/>
                        <a:ext cx="449262" cy="273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9" name="Object 37"/>
          <p:cNvGraphicFramePr>
            <a:graphicFrameLocks noChangeAspect="1"/>
          </p:cNvGraphicFramePr>
          <p:nvPr/>
        </p:nvGraphicFramePr>
        <p:xfrm>
          <a:off x="4427538" y="1628775"/>
          <a:ext cx="4219575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Visio" r:id="rId26" imgW="4220337" imgH="3680460" progId="Visio.Drawing.11">
                  <p:embed/>
                </p:oleObj>
              </mc:Choice>
              <mc:Fallback>
                <p:oleObj name="Visio" r:id="rId26" imgW="4220337" imgH="3680460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628775"/>
                        <a:ext cx="4219575" cy="367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8" name="Object 36"/>
          <p:cNvGraphicFramePr>
            <a:graphicFrameLocks noChangeAspect="1"/>
          </p:cNvGraphicFramePr>
          <p:nvPr/>
        </p:nvGraphicFramePr>
        <p:xfrm>
          <a:off x="4392613" y="1597025"/>
          <a:ext cx="4279900" cy="374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Visio" r:id="rId28" imgW="4279773" imgH="3739515" progId="Visio.Drawing.11">
                  <p:embed/>
                </p:oleObj>
              </mc:Choice>
              <mc:Fallback>
                <p:oleObj name="Visio" r:id="rId28" imgW="4279773" imgH="3739515" progId="Visio.Drawing.11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597025"/>
                        <a:ext cx="4279900" cy="374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31" name="Object 39"/>
          <p:cNvGraphicFramePr>
            <a:graphicFrameLocks noChangeAspect="1"/>
          </p:cNvGraphicFramePr>
          <p:nvPr/>
        </p:nvGraphicFramePr>
        <p:xfrm>
          <a:off x="5616575" y="2008188"/>
          <a:ext cx="2794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Visio" r:id="rId30" imgW="279273" imgH="3777615" progId="Visio.Drawing.11">
                  <p:embed/>
                </p:oleObj>
              </mc:Choice>
              <mc:Fallback>
                <p:oleObj name="Visio" r:id="rId30" imgW="279273" imgH="3777615" progId="Visio.Drawing.11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2008188"/>
                        <a:ext cx="279400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32" name="Object 40"/>
          <p:cNvGraphicFramePr>
            <a:graphicFrameLocks/>
          </p:cNvGraphicFramePr>
          <p:nvPr/>
        </p:nvGraphicFramePr>
        <p:xfrm>
          <a:off x="6372225" y="1844675"/>
          <a:ext cx="428625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Visio" r:id="rId32" imgW="432435" imgH="3956685" progId="Visio.Drawing.11">
                  <p:embed/>
                </p:oleObj>
              </mc:Choice>
              <mc:Fallback>
                <p:oleObj name="Visio" r:id="rId32" imgW="432435" imgH="3956685" progId="Visio.Drawing.11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844675"/>
                        <a:ext cx="428625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33" name="Object 41"/>
          <p:cNvGraphicFramePr>
            <a:graphicFrameLocks noChangeAspect="1"/>
          </p:cNvGraphicFramePr>
          <p:nvPr/>
        </p:nvGraphicFramePr>
        <p:xfrm>
          <a:off x="7775575" y="2016125"/>
          <a:ext cx="155575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Visio" r:id="rId34" imgW="155448" imgH="3763137" progId="Visio.Drawing.11">
                  <p:embed/>
                </p:oleObj>
              </mc:Choice>
              <mc:Fallback>
                <p:oleObj name="Visio" r:id="rId34" imgW="155448" imgH="3763137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2016125"/>
                        <a:ext cx="155575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34" name="AutoShape 42"/>
          <p:cNvSpPr>
            <a:spLocks/>
          </p:cNvSpPr>
          <p:nvPr/>
        </p:nvSpPr>
        <p:spPr bwMode="auto">
          <a:xfrm rot="-5400000">
            <a:off x="4662487" y="2908301"/>
            <a:ext cx="142875" cy="539750"/>
          </a:xfrm>
          <a:prstGeom prst="leftBrace">
            <a:avLst>
              <a:gd name="adj1" fmla="val 31481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64235" name="AutoShape 43"/>
          <p:cNvSpPr>
            <a:spLocks/>
          </p:cNvSpPr>
          <p:nvPr/>
        </p:nvSpPr>
        <p:spPr bwMode="auto">
          <a:xfrm rot="5400000" flipV="1">
            <a:off x="5309394" y="2007394"/>
            <a:ext cx="180975" cy="1871663"/>
          </a:xfrm>
          <a:prstGeom prst="leftBrace">
            <a:avLst>
              <a:gd name="adj1" fmla="val 86184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64236" name="AutoShape 44"/>
          <p:cNvSpPr>
            <a:spLocks/>
          </p:cNvSpPr>
          <p:nvPr/>
        </p:nvSpPr>
        <p:spPr bwMode="auto">
          <a:xfrm rot="5400000" flipV="1">
            <a:off x="5471319" y="1558131"/>
            <a:ext cx="433388" cy="2447925"/>
          </a:xfrm>
          <a:prstGeom prst="leftBrace">
            <a:avLst>
              <a:gd name="adj1" fmla="val 4707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64230" name="Object 38"/>
          <p:cNvGraphicFramePr>
            <a:graphicFrameLocks noChangeAspect="1"/>
          </p:cNvGraphicFramePr>
          <p:nvPr/>
        </p:nvGraphicFramePr>
        <p:xfrm>
          <a:off x="4119563" y="1736725"/>
          <a:ext cx="4305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Visio" r:id="rId36" imgW="4305300" imgH="542925" progId="Visio.Drawing.11">
                  <p:embed/>
                </p:oleObj>
              </mc:Choice>
              <mc:Fallback>
                <p:oleObj name="Visio" r:id="rId36" imgW="4305300" imgH="542925" progId="Visio.Drawing.11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1736725"/>
                        <a:ext cx="43053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45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26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26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6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26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2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4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64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64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4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4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0"/>
                                        <p:tgtEl>
                                          <p:spTgt spid="2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000"/>
                                        <p:tgtEl>
                                          <p:spTgt spid="2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00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2000"/>
                                        <p:tgtEl>
                                          <p:spTgt spid="26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/>
      <p:bldP spid="264234" grpId="0" animBg="1"/>
      <p:bldP spid="264234" grpId="1" animBg="1"/>
      <p:bldP spid="264235" grpId="0" animBg="1"/>
      <p:bldP spid="264235" grpId="1" animBg="1"/>
      <p:bldP spid="264236" grpId="0" animBg="1"/>
      <p:bldP spid="26423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65"/>
          <p:cNvSpPr txBox="1">
            <a:spLocks noChangeArrowheads="1"/>
          </p:cNvSpPr>
          <p:nvPr/>
        </p:nvSpPr>
        <p:spPr bwMode="auto">
          <a:xfrm>
            <a:off x="0" y="7938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Задача 4</a:t>
            </a:r>
            <a:r>
              <a:rPr lang="en-US" altLang="ru-RU"/>
              <a:t> – </a:t>
            </a:r>
            <a:r>
              <a:rPr lang="ru-RU" altLang="ru-RU"/>
              <a:t>Смешанное соединение</a:t>
            </a:r>
          </a:p>
        </p:txBody>
      </p:sp>
      <p:sp>
        <p:nvSpPr>
          <p:cNvPr id="16390" name="Text Box 67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833DE57-638C-438D-A0E1-6E21E6DD5317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18</a:t>
            </a:fld>
            <a:endParaRPr lang="ru-RU" altLang="ru-RU" sz="1800"/>
          </a:p>
        </p:txBody>
      </p:sp>
      <p:graphicFrame>
        <p:nvGraphicFramePr>
          <p:cNvPr id="267332" name="Object 68"/>
          <p:cNvGraphicFramePr>
            <a:graphicFrameLocks noChangeAspect="1"/>
          </p:cNvGraphicFramePr>
          <p:nvPr/>
        </p:nvGraphicFramePr>
        <p:xfrm>
          <a:off x="214313" y="441325"/>
          <a:ext cx="4214812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3" imgW="4215003" imgH="2961513" progId="Visio.Drawing.11">
                  <p:embed/>
                </p:oleObj>
              </mc:Choice>
              <mc:Fallback>
                <p:oleObj name="Visio" r:id="rId3" imgW="4215003" imgH="2961513" progId="Visio.Drawing.11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41325"/>
                        <a:ext cx="4214812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33" name="Object 69"/>
          <p:cNvGraphicFramePr>
            <a:graphicFrameLocks noChangeAspect="1"/>
          </p:cNvGraphicFramePr>
          <p:nvPr/>
        </p:nvGraphicFramePr>
        <p:xfrm>
          <a:off x="358775" y="3176588"/>
          <a:ext cx="3487738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Visio" r:id="rId5" imgW="3487674" imgH="2961513" progId="Visio.Drawing.11">
                  <p:embed/>
                </p:oleObj>
              </mc:Choice>
              <mc:Fallback>
                <p:oleObj name="Visio" r:id="rId5" imgW="3487674" imgH="2961513" progId="Visio.Drawing.11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3176588"/>
                        <a:ext cx="3487738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34" name="Object 70"/>
          <p:cNvGraphicFramePr>
            <a:graphicFrameLocks noChangeAspect="1"/>
          </p:cNvGraphicFramePr>
          <p:nvPr/>
        </p:nvGraphicFramePr>
        <p:xfrm>
          <a:off x="4354513" y="3789363"/>
          <a:ext cx="2508250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7" imgW="2508504" imgH="1858518" progId="Visio.Drawing.11">
                  <p:embed/>
                </p:oleObj>
              </mc:Choice>
              <mc:Fallback>
                <p:oleObj name="Visio" r:id="rId7" imgW="2508504" imgH="1858518" progId="Visio.Drawing.11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3789363"/>
                        <a:ext cx="2508250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35" name="Text Box 71"/>
          <p:cNvSpPr txBox="1">
            <a:spLocks noChangeArrowheads="1"/>
          </p:cNvSpPr>
          <p:nvPr/>
        </p:nvSpPr>
        <p:spPr bwMode="auto">
          <a:xfrm>
            <a:off x="4643438" y="1017588"/>
            <a:ext cx="4176712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Дано:</a:t>
            </a:r>
            <a:r>
              <a:rPr lang="ru-RU" altLang="ru-RU"/>
              <a:t/>
            </a:r>
            <a:br>
              <a:rPr lang="ru-RU" altLang="ru-RU"/>
            </a:br>
            <a:r>
              <a:rPr lang="en-US" altLang="ru-RU" i="1"/>
              <a:t>E</a:t>
            </a:r>
            <a:r>
              <a:rPr lang="en-US" altLang="ru-RU"/>
              <a:t>, </a:t>
            </a:r>
            <a:r>
              <a:rPr lang="ru-RU" altLang="ru-RU"/>
              <a:t>ВАХ1, ВАХ2, ВАХ3.</a:t>
            </a:r>
          </a:p>
          <a:p>
            <a:pPr eaLnBrk="1" hangingPunct="1">
              <a:spcAft>
                <a:spcPct val="40000"/>
              </a:spcAft>
            </a:pPr>
            <a:r>
              <a:rPr lang="ru-RU" altLang="ru-RU" b="1"/>
              <a:t>Найти:</a:t>
            </a:r>
            <a:r>
              <a:rPr lang="en-US" altLang="ru-RU" b="1"/>
              <a:t/>
            </a:r>
            <a:br>
              <a:rPr lang="en-US" altLang="ru-RU" b="1"/>
            </a:br>
            <a:r>
              <a:rPr lang="en-US" altLang="ru-RU" i="1"/>
              <a:t>I</a:t>
            </a:r>
            <a:r>
              <a:rPr lang="ru-RU" altLang="ru-RU" baseline="-25000"/>
              <a:t>1</a:t>
            </a:r>
            <a:r>
              <a:rPr lang="ru-RU" altLang="ru-RU" i="1"/>
              <a:t>, </a:t>
            </a:r>
            <a:r>
              <a:rPr lang="en-US" altLang="ru-RU" i="1"/>
              <a:t>I</a:t>
            </a:r>
            <a:r>
              <a:rPr lang="en-US" altLang="ru-RU" baseline="-25000"/>
              <a:t>2</a:t>
            </a:r>
            <a:r>
              <a:rPr lang="en-US" altLang="ru-RU" i="1"/>
              <a:t>, I</a:t>
            </a:r>
            <a:r>
              <a:rPr lang="en-US" altLang="ru-RU" baseline="-25000"/>
              <a:t>3</a:t>
            </a:r>
            <a:r>
              <a:rPr lang="en-US" altLang="ru-RU" i="1"/>
              <a:t>, U</a:t>
            </a:r>
            <a:r>
              <a:rPr lang="en-US" altLang="ru-RU" i="1" baseline="-25000"/>
              <a:t>ab</a:t>
            </a:r>
            <a:r>
              <a:rPr lang="en-US" altLang="ru-RU"/>
              <a:t>.</a:t>
            </a:r>
            <a:endParaRPr lang="ru-RU" altLang="ru-RU"/>
          </a:p>
        </p:txBody>
      </p:sp>
      <p:sp>
        <p:nvSpPr>
          <p:cNvPr id="16392" name="Text Box 72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48"/>
          <p:cNvGrpSpPr>
            <a:grpSpLocks/>
          </p:cNvGrpSpPr>
          <p:nvPr/>
        </p:nvGrpSpPr>
        <p:grpSpPr bwMode="auto">
          <a:xfrm rot="5400000" flipH="1">
            <a:off x="3644901" y="981075"/>
            <a:ext cx="5643562" cy="5354637"/>
            <a:chOff x="3569425" y="1428736"/>
            <a:chExt cx="5643578" cy="5355382"/>
          </a:xfrm>
        </p:grpSpPr>
        <p:grpSp>
          <p:nvGrpSpPr>
            <p:cNvPr id="17470" name="Группа 47"/>
            <p:cNvGrpSpPr>
              <a:grpSpLocks/>
            </p:cNvGrpSpPr>
            <p:nvPr/>
          </p:nvGrpSpPr>
          <p:grpSpPr bwMode="auto">
            <a:xfrm>
              <a:off x="4193381" y="1428736"/>
              <a:ext cx="4950619" cy="4613745"/>
              <a:chOff x="4193381" y="1428736"/>
              <a:chExt cx="4950619" cy="4613745"/>
            </a:xfrm>
          </p:grpSpPr>
          <p:sp>
            <p:nvSpPr>
              <p:cNvPr id="17473" name="Line 18"/>
              <p:cNvSpPr>
                <a:spLocks noChangeShapeType="1"/>
              </p:cNvSpPr>
              <p:nvPr/>
            </p:nvSpPr>
            <p:spPr bwMode="auto">
              <a:xfrm rot="16200000" flipV="1">
                <a:off x="1886509" y="3735609"/>
                <a:ext cx="46137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74" name="Line 19"/>
              <p:cNvSpPr>
                <a:spLocks noChangeShapeType="1"/>
              </p:cNvSpPr>
              <p:nvPr/>
            </p:nvSpPr>
            <p:spPr bwMode="auto">
              <a:xfrm flipV="1">
                <a:off x="4193381" y="6042481"/>
                <a:ext cx="495061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7471" name="Text Box 20"/>
            <p:cNvSpPr txBox="1">
              <a:spLocks noChangeArrowheads="1"/>
            </p:cNvSpPr>
            <p:nvPr/>
          </p:nvSpPr>
          <p:spPr bwMode="auto">
            <a:xfrm rot="5400000">
              <a:off x="3577690" y="1510877"/>
              <a:ext cx="550069" cy="56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ru-RU" sz="2400">
                  <a:latin typeface="Times New Roman" pitchFamily="18" charset="0"/>
                </a:rPr>
                <a:t>U</a:t>
              </a:r>
              <a:endParaRPr lang="ru-RU" altLang="ru-RU" sz="2400"/>
            </a:p>
          </p:txBody>
        </p:sp>
        <p:sp>
          <p:nvSpPr>
            <p:cNvPr id="17472" name="Text Box 26"/>
            <p:cNvSpPr txBox="1">
              <a:spLocks noChangeArrowheads="1"/>
            </p:cNvSpPr>
            <p:nvPr/>
          </p:nvSpPr>
          <p:spPr bwMode="auto">
            <a:xfrm rot="5400000">
              <a:off x="8562990" y="6134106"/>
              <a:ext cx="733425" cy="56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ru-RU" sz="2400">
                  <a:latin typeface="Times New Roman" pitchFamily="18" charset="0"/>
                </a:rPr>
                <a:t>I</a:t>
              </a:r>
              <a:endParaRPr lang="ru-RU" altLang="ru-RU" sz="2400"/>
            </a:p>
          </p:txBody>
        </p:sp>
      </p:grpSp>
      <p:grpSp>
        <p:nvGrpSpPr>
          <p:cNvPr id="4" name="Группа 49"/>
          <p:cNvGrpSpPr>
            <a:grpSpLocks/>
          </p:cNvGrpSpPr>
          <p:nvPr/>
        </p:nvGrpSpPr>
        <p:grpSpPr bwMode="auto">
          <a:xfrm rot="5400000" flipV="1">
            <a:off x="5664994" y="2926556"/>
            <a:ext cx="1785938" cy="4029075"/>
            <a:chOff x="3045608" y="1858158"/>
            <a:chExt cx="2210265" cy="1214447"/>
          </a:xfrm>
        </p:grpSpPr>
        <p:cxnSp>
          <p:nvCxnSpPr>
            <p:cNvPr id="67" name="Прямая соединительная линия 66"/>
            <p:cNvCxnSpPr/>
            <p:nvPr/>
          </p:nvCxnSpPr>
          <p:spPr>
            <a:xfrm rot="5400000" flipH="1" flipV="1">
              <a:off x="3010327" y="2322180"/>
              <a:ext cx="785706" cy="715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Полилиния 67"/>
            <p:cNvSpPr>
              <a:spLocks noChangeArrowheads="1"/>
            </p:cNvSpPr>
            <p:nvPr/>
          </p:nvSpPr>
          <p:spPr bwMode="auto">
            <a:xfrm>
              <a:off x="3760752" y="1858158"/>
              <a:ext cx="1495122" cy="428741"/>
            </a:xfrm>
            <a:custGeom>
              <a:avLst/>
              <a:gdLst>
                <a:gd name="T0" fmla="*/ 0 w 1422400"/>
                <a:gd name="T1" fmla="*/ 428628 h 537029"/>
                <a:gd name="T2" fmla="*/ 152640 w 1422400"/>
                <a:gd name="T3" fmla="*/ 324367 h 537029"/>
                <a:gd name="T4" fmla="*/ 274754 w 1422400"/>
                <a:gd name="T5" fmla="*/ 266445 h 537029"/>
                <a:gd name="T6" fmla="*/ 442660 w 1422400"/>
                <a:gd name="T7" fmla="*/ 220107 h 537029"/>
                <a:gd name="T8" fmla="*/ 580036 w 1422400"/>
                <a:gd name="T9" fmla="*/ 185353 h 537029"/>
                <a:gd name="T10" fmla="*/ 808999 w 1422400"/>
                <a:gd name="T11" fmla="*/ 127431 h 537029"/>
                <a:gd name="T12" fmla="*/ 1129546 w 1422400"/>
                <a:gd name="T13" fmla="*/ 57923 h 537029"/>
                <a:gd name="T14" fmla="*/ 1495885 w 1422400"/>
                <a:gd name="T15" fmla="*/ 0 h 5370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2400"/>
                <a:gd name="T25" fmla="*/ 0 h 537029"/>
                <a:gd name="T26" fmla="*/ 1422400 w 1422400"/>
                <a:gd name="T27" fmla="*/ 537029 h 5370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2400" h="537029">
                  <a:moveTo>
                    <a:pt x="0" y="537029"/>
                  </a:moveTo>
                  <a:cubicBezTo>
                    <a:pt x="50799" y="488648"/>
                    <a:pt x="101599" y="440267"/>
                    <a:pt x="145142" y="406400"/>
                  </a:cubicBezTo>
                  <a:cubicBezTo>
                    <a:pt x="188685" y="372533"/>
                    <a:pt x="215295" y="355600"/>
                    <a:pt x="261257" y="333829"/>
                  </a:cubicBezTo>
                  <a:cubicBezTo>
                    <a:pt x="307219" y="312058"/>
                    <a:pt x="372533" y="292705"/>
                    <a:pt x="420914" y="275772"/>
                  </a:cubicBezTo>
                  <a:cubicBezTo>
                    <a:pt x="469295" y="258839"/>
                    <a:pt x="551542" y="232229"/>
                    <a:pt x="551542" y="232229"/>
                  </a:cubicBezTo>
                  <a:cubicBezTo>
                    <a:pt x="609599" y="212877"/>
                    <a:pt x="682171" y="186268"/>
                    <a:pt x="769257" y="159658"/>
                  </a:cubicBezTo>
                  <a:cubicBezTo>
                    <a:pt x="856343" y="133049"/>
                    <a:pt x="965200" y="99182"/>
                    <a:pt x="1074057" y="72572"/>
                  </a:cubicBezTo>
                  <a:cubicBezTo>
                    <a:pt x="1182914" y="45962"/>
                    <a:pt x="1369181" y="14514"/>
                    <a:pt x="1422400" y="0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>
                <a:latin typeface="+mn-lt"/>
              </a:endParaRPr>
            </a:p>
          </p:txBody>
        </p:sp>
      </p:grpSp>
      <p:grpSp>
        <p:nvGrpSpPr>
          <p:cNvPr id="5" name="Группа 52"/>
          <p:cNvGrpSpPr>
            <a:grpSpLocks/>
          </p:cNvGrpSpPr>
          <p:nvPr/>
        </p:nvGrpSpPr>
        <p:grpSpPr bwMode="auto">
          <a:xfrm rot="5400000" flipV="1">
            <a:off x="5164138" y="2354263"/>
            <a:ext cx="2857500" cy="4102100"/>
            <a:chOff x="3045608" y="1835669"/>
            <a:chExt cx="2271662" cy="1236936"/>
          </a:xfrm>
        </p:grpSpPr>
        <p:cxnSp>
          <p:nvCxnSpPr>
            <p:cNvPr id="70" name="Прямая соединительная линия 69"/>
            <p:cNvCxnSpPr/>
            <p:nvPr/>
          </p:nvCxnSpPr>
          <p:spPr>
            <a:xfrm rot="5400000" flipH="1" flipV="1">
              <a:off x="3009759" y="2322444"/>
              <a:ext cx="786010" cy="714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Полилиния 70"/>
            <p:cNvSpPr>
              <a:spLocks noChangeArrowheads="1"/>
            </p:cNvSpPr>
            <p:nvPr/>
          </p:nvSpPr>
          <p:spPr bwMode="auto">
            <a:xfrm>
              <a:off x="3759919" y="1835669"/>
              <a:ext cx="1557351" cy="450926"/>
            </a:xfrm>
            <a:custGeom>
              <a:avLst/>
              <a:gdLst>
                <a:gd name="T0" fmla="*/ 0 w 1422400"/>
                <a:gd name="T1" fmla="*/ 451118 h 537029"/>
                <a:gd name="T2" fmla="*/ 158905 w 1422400"/>
                <a:gd name="T3" fmla="*/ 341386 h 537029"/>
                <a:gd name="T4" fmla="*/ 286031 w 1422400"/>
                <a:gd name="T5" fmla="*/ 280425 h 537029"/>
                <a:gd name="T6" fmla="*/ 460828 w 1422400"/>
                <a:gd name="T7" fmla="*/ 231655 h 537029"/>
                <a:gd name="T8" fmla="*/ 603843 w 1422400"/>
                <a:gd name="T9" fmla="*/ 195078 h 537029"/>
                <a:gd name="T10" fmla="*/ 842203 w 1422400"/>
                <a:gd name="T11" fmla="*/ 134117 h 537029"/>
                <a:gd name="T12" fmla="*/ 1175907 w 1422400"/>
                <a:gd name="T13" fmla="*/ 60962 h 537029"/>
                <a:gd name="T14" fmla="*/ 1557282 w 1422400"/>
                <a:gd name="T15" fmla="*/ 0 h 5370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2400"/>
                <a:gd name="T25" fmla="*/ 0 h 537029"/>
                <a:gd name="T26" fmla="*/ 1422400 w 1422400"/>
                <a:gd name="T27" fmla="*/ 537029 h 5370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2400" h="537029">
                  <a:moveTo>
                    <a:pt x="0" y="537029"/>
                  </a:moveTo>
                  <a:cubicBezTo>
                    <a:pt x="50799" y="488648"/>
                    <a:pt x="101599" y="440267"/>
                    <a:pt x="145142" y="406400"/>
                  </a:cubicBezTo>
                  <a:cubicBezTo>
                    <a:pt x="188685" y="372533"/>
                    <a:pt x="215295" y="355600"/>
                    <a:pt x="261257" y="333829"/>
                  </a:cubicBezTo>
                  <a:cubicBezTo>
                    <a:pt x="307219" y="312058"/>
                    <a:pt x="372533" y="292705"/>
                    <a:pt x="420914" y="275772"/>
                  </a:cubicBezTo>
                  <a:cubicBezTo>
                    <a:pt x="469295" y="258839"/>
                    <a:pt x="551542" y="232229"/>
                    <a:pt x="551542" y="232229"/>
                  </a:cubicBezTo>
                  <a:cubicBezTo>
                    <a:pt x="609599" y="212877"/>
                    <a:pt x="682171" y="186268"/>
                    <a:pt x="769257" y="159658"/>
                  </a:cubicBezTo>
                  <a:cubicBezTo>
                    <a:pt x="856343" y="133049"/>
                    <a:pt x="965200" y="99182"/>
                    <a:pt x="1074057" y="72572"/>
                  </a:cubicBezTo>
                  <a:cubicBezTo>
                    <a:pt x="1182914" y="45962"/>
                    <a:pt x="1369181" y="14514"/>
                    <a:pt x="1422400" y="0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>
                <a:latin typeface="+mn-lt"/>
              </a:endParaRPr>
            </a:p>
          </p:txBody>
        </p:sp>
      </p:grpSp>
      <p:grpSp>
        <p:nvGrpSpPr>
          <p:cNvPr id="6" name="Группа 55"/>
          <p:cNvGrpSpPr>
            <a:grpSpLocks/>
          </p:cNvGrpSpPr>
          <p:nvPr/>
        </p:nvGrpSpPr>
        <p:grpSpPr bwMode="auto">
          <a:xfrm rot="5400000" flipV="1">
            <a:off x="4190207" y="1532731"/>
            <a:ext cx="4643438" cy="3959225"/>
            <a:chOff x="3045608" y="1835669"/>
            <a:chExt cx="2271662" cy="1236936"/>
          </a:xfrm>
        </p:grpSpPr>
        <p:cxnSp>
          <p:nvCxnSpPr>
            <p:cNvPr id="17464" name="Прямая соединительная линия 72"/>
            <p:cNvCxnSpPr>
              <a:cxnSpLocks noChangeShapeType="1"/>
            </p:cNvCxnSpPr>
            <p:nvPr/>
          </p:nvCxnSpPr>
          <p:spPr bwMode="auto">
            <a:xfrm rot="5400000" flipH="1" flipV="1">
              <a:off x="3009890" y="2322508"/>
              <a:ext cx="785815" cy="714379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Полилиния 73"/>
            <p:cNvSpPr>
              <a:spLocks noChangeArrowheads="1"/>
            </p:cNvSpPr>
            <p:nvPr/>
          </p:nvSpPr>
          <p:spPr bwMode="auto">
            <a:xfrm>
              <a:off x="3760114" y="1835669"/>
              <a:ext cx="1557156" cy="451328"/>
            </a:xfrm>
            <a:custGeom>
              <a:avLst/>
              <a:gdLst>
                <a:gd name="T0" fmla="*/ 0 w 1422400"/>
                <a:gd name="T1" fmla="*/ 451118 h 537029"/>
                <a:gd name="T2" fmla="*/ 158905 w 1422400"/>
                <a:gd name="T3" fmla="*/ 341386 h 537029"/>
                <a:gd name="T4" fmla="*/ 286031 w 1422400"/>
                <a:gd name="T5" fmla="*/ 280425 h 537029"/>
                <a:gd name="T6" fmla="*/ 460828 w 1422400"/>
                <a:gd name="T7" fmla="*/ 231655 h 537029"/>
                <a:gd name="T8" fmla="*/ 603843 w 1422400"/>
                <a:gd name="T9" fmla="*/ 195078 h 537029"/>
                <a:gd name="T10" fmla="*/ 842203 w 1422400"/>
                <a:gd name="T11" fmla="*/ 134117 h 537029"/>
                <a:gd name="T12" fmla="*/ 1175907 w 1422400"/>
                <a:gd name="T13" fmla="*/ 60962 h 537029"/>
                <a:gd name="T14" fmla="*/ 1557282 w 1422400"/>
                <a:gd name="T15" fmla="*/ 0 h 5370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2400"/>
                <a:gd name="T25" fmla="*/ 0 h 537029"/>
                <a:gd name="T26" fmla="*/ 1422400 w 1422400"/>
                <a:gd name="T27" fmla="*/ 537029 h 5370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2400" h="537029">
                  <a:moveTo>
                    <a:pt x="0" y="537029"/>
                  </a:moveTo>
                  <a:cubicBezTo>
                    <a:pt x="50799" y="488648"/>
                    <a:pt x="101599" y="440267"/>
                    <a:pt x="145142" y="406400"/>
                  </a:cubicBezTo>
                  <a:cubicBezTo>
                    <a:pt x="188685" y="372533"/>
                    <a:pt x="215295" y="355600"/>
                    <a:pt x="261257" y="333829"/>
                  </a:cubicBezTo>
                  <a:cubicBezTo>
                    <a:pt x="307219" y="312058"/>
                    <a:pt x="372533" y="292705"/>
                    <a:pt x="420914" y="275772"/>
                  </a:cubicBezTo>
                  <a:cubicBezTo>
                    <a:pt x="469295" y="258839"/>
                    <a:pt x="551542" y="232229"/>
                    <a:pt x="551542" y="232229"/>
                  </a:cubicBezTo>
                  <a:cubicBezTo>
                    <a:pt x="609599" y="212877"/>
                    <a:pt x="682171" y="186268"/>
                    <a:pt x="769257" y="159658"/>
                  </a:cubicBezTo>
                  <a:cubicBezTo>
                    <a:pt x="856343" y="133049"/>
                    <a:pt x="965200" y="99182"/>
                    <a:pt x="1074057" y="72572"/>
                  </a:cubicBezTo>
                  <a:cubicBezTo>
                    <a:pt x="1182914" y="45962"/>
                    <a:pt x="1369181" y="14514"/>
                    <a:pt x="1422400" y="0"/>
                  </a:cubicBezTo>
                </a:path>
              </a:pathLst>
            </a:custGeom>
            <a:noFill/>
            <a:ln w="381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>
                <a:latin typeface="+mn-lt"/>
              </a:endParaRPr>
            </a:p>
          </p:txBody>
        </p:sp>
      </p:grpSp>
      <p:grpSp>
        <p:nvGrpSpPr>
          <p:cNvPr id="7" name="Группа 74"/>
          <p:cNvGrpSpPr>
            <a:grpSpLocks/>
          </p:cNvGrpSpPr>
          <p:nvPr/>
        </p:nvGrpSpPr>
        <p:grpSpPr bwMode="auto">
          <a:xfrm>
            <a:off x="4572000" y="836613"/>
            <a:ext cx="2000250" cy="4957762"/>
            <a:chOff x="4214810" y="1071546"/>
            <a:chExt cx="2000265" cy="4957492"/>
          </a:xfrm>
        </p:grpSpPr>
        <p:cxnSp>
          <p:nvCxnSpPr>
            <p:cNvPr id="76" name="Прямая соединительная линия 75"/>
            <p:cNvCxnSpPr/>
            <p:nvPr/>
          </p:nvCxnSpPr>
          <p:spPr>
            <a:xfrm rot="5400000">
              <a:off x="4051406" y="2443047"/>
              <a:ext cx="3535169" cy="792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олилиния 76"/>
            <p:cNvSpPr>
              <a:spLocks noChangeArrowheads="1"/>
            </p:cNvSpPr>
            <p:nvPr/>
          </p:nvSpPr>
          <p:spPr bwMode="auto">
            <a:xfrm flipH="1" flipV="1">
              <a:off x="4214810" y="4606715"/>
              <a:ext cx="1208097" cy="1422323"/>
            </a:xfrm>
            <a:custGeom>
              <a:avLst/>
              <a:gdLst>
                <a:gd name="T0" fmla="*/ 0 w 1422400"/>
                <a:gd name="T1" fmla="*/ 1421928 h 537029"/>
                <a:gd name="T2" fmla="*/ 123337 w 1422400"/>
                <a:gd name="T3" fmla="*/ 1076053 h 537029"/>
                <a:gd name="T4" fmla="*/ 222008 w 1422400"/>
                <a:gd name="T5" fmla="*/ 883902 h 537029"/>
                <a:gd name="T6" fmla="*/ 357680 w 1422400"/>
                <a:gd name="T7" fmla="*/ 730180 h 537029"/>
                <a:gd name="T8" fmla="*/ 468684 w 1422400"/>
                <a:gd name="T9" fmla="*/ 614888 h 537029"/>
                <a:gd name="T10" fmla="*/ 653692 w 1422400"/>
                <a:gd name="T11" fmla="*/ 422737 h 537029"/>
                <a:gd name="T12" fmla="*/ 912702 w 1422400"/>
                <a:gd name="T13" fmla="*/ 192154 h 537029"/>
                <a:gd name="T14" fmla="*/ 1208713 w 1422400"/>
                <a:gd name="T15" fmla="*/ 0 h 5370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2400"/>
                <a:gd name="T25" fmla="*/ 0 h 537029"/>
                <a:gd name="T26" fmla="*/ 1422400 w 1422400"/>
                <a:gd name="T27" fmla="*/ 537029 h 5370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2400" h="537029">
                  <a:moveTo>
                    <a:pt x="0" y="537029"/>
                  </a:moveTo>
                  <a:cubicBezTo>
                    <a:pt x="50799" y="488648"/>
                    <a:pt x="101599" y="440267"/>
                    <a:pt x="145142" y="406400"/>
                  </a:cubicBezTo>
                  <a:cubicBezTo>
                    <a:pt x="188685" y="372533"/>
                    <a:pt x="215295" y="355600"/>
                    <a:pt x="261257" y="333829"/>
                  </a:cubicBezTo>
                  <a:cubicBezTo>
                    <a:pt x="307219" y="312058"/>
                    <a:pt x="372533" y="292705"/>
                    <a:pt x="420914" y="275772"/>
                  </a:cubicBezTo>
                  <a:cubicBezTo>
                    <a:pt x="469295" y="258839"/>
                    <a:pt x="551542" y="232229"/>
                    <a:pt x="551542" y="232229"/>
                  </a:cubicBezTo>
                  <a:cubicBezTo>
                    <a:pt x="609599" y="212877"/>
                    <a:pt x="682171" y="186268"/>
                    <a:pt x="769257" y="159658"/>
                  </a:cubicBezTo>
                  <a:cubicBezTo>
                    <a:pt x="856343" y="133049"/>
                    <a:pt x="965200" y="99182"/>
                    <a:pt x="1074057" y="72572"/>
                  </a:cubicBezTo>
                  <a:cubicBezTo>
                    <a:pt x="1182914" y="45962"/>
                    <a:pt x="1369181" y="14514"/>
                    <a:pt x="1422400" y="0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>
                <a:latin typeface="+mn-lt"/>
              </a:endParaRPr>
            </a:p>
          </p:txBody>
        </p:sp>
      </p:grpSp>
      <p:sp>
        <p:nvSpPr>
          <p:cNvPr id="79" name="Полилиния 78"/>
          <p:cNvSpPr/>
          <p:nvPr/>
        </p:nvSpPr>
        <p:spPr>
          <a:xfrm>
            <a:off x="4527550" y="1960563"/>
            <a:ext cx="4391025" cy="3883025"/>
          </a:xfrm>
          <a:custGeom>
            <a:avLst/>
            <a:gdLst>
              <a:gd name="connsiteX0" fmla="*/ 0 w 4392118"/>
              <a:gd name="connsiteY0" fmla="*/ 3882452 h 3882452"/>
              <a:gd name="connsiteX1" fmla="*/ 329783 w 4392118"/>
              <a:gd name="connsiteY1" fmla="*/ 3777521 h 3882452"/>
              <a:gd name="connsiteX2" fmla="*/ 674557 w 4392118"/>
              <a:gd name="connsiteY2" fmla="*/ 3567659 h 3882452"/>
              <a:gd name="connsiteX3" fmla="*/ 1079291 w 4392118"/>
              <a:gd name="connsiteY3" fmla="*/ 3237875 h 3882452"/>
              <a:gd name="connsiteX4" fmla="*/ 1364104 w 4392118"/>
              <a:gd name="connsiteY4" fmla="*/ 2953062 h 3882452"/>
              <a:gd name="connsiteX5" fmla="*/ 1693888 w 4392118"/>
              <a:gd name="connsiteY5" fmla="*/ 2503357 h 3882452"/>
              <a:gd name="connsiteX6" fmla="*/ 2473377 w 4392118"/>
              <a:gd name="connsiteY6" fmla="*/ 1259173 h 3882452"/>
              <a:gd name="connsiteX7" fmla="*/ 3927422 w 4392118"/>
              <a:gd name="connsiteY7" fmla="*/ 254832 h 3882452"/>
              <a:gd name="connsiteX8" fmla="*/ 4392118 w 4392118"/>
              <a:gd name="connsiteY8" fmla="*/ 0 h 388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2118" h="3882452">
                <a:moveTo>
                  <a:pt x="0" y="3882452"/>
                </a:moveTo>
                <a:cubicBezTo>
                  <a:pt x="108678" y="3856219"/>
                  <a:pt x="217357" y="3829986"/>
                  <a:pt x="329783" y="3777521"/>
                </a:cubicBezTo>
                <a:cubicBezTo>
                  <a:pt x="442209" y="3725056"/>
                  <a:pt x="549639" y="3657600"/>
                  <a:pt x="674557" y="3567659"/>
                </a:cubicBezTo>
                <a:cubicBezTo>
                  <a:pt x="799475" y="3477718"/>
                  <a:pt x="964367" y="3340308"/>
                  <a:pt x="1079291" y="3237875"/>
                </a:cubicBezTo>
                <a:cubicBezTo>
                  <a:pt x="1194215" y="3135442"/>
                  <a:pt x="1261671" y="3075482"/>
                  <a:pt x="1364104" y="2953062"/>
                </a:cubicBezTo>
                <a:cubicBezTo>
                  <a:pt x="1466537" y="2830642"/>
                  <a:pt x="1509009" y="2785672"/>
                  <a:pt x="1693888" y="2503357"/>
                </a:cubicBezTo>
                <a:cubicBezTo>
                  <a:pt x="1878767" y="2221042"/>
                  <a:pt x="2101121" y="1633927"/>
                  <a:pt x="2473377" y="1259173"/>
                </a:cubicBezTo>
                <a:cubicBezTo>
                  <a:pt x="2845633" y="884419"/>
                  <a:pt x="3607632" y="464694"/>
                  <a:pt x="3927422" y="254832"/>
                </a:cubicBezTo>
                <a:cubicBezTo>
                  <a:pt x="4247212" y="44970"/>
                  <a:pt x="4392118" y="0"/>
                  <a:pt x="4392118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graphicFrame>
        <p:nvGraphicFramePr>
          <p:cNvPr id="28675" name="Object 22"/>
          <p:cNvGraphicFramePr>
            <a:graphicFrameLocks noChangeAspect="1"/>
          </p:cNvGraphicFramePr>
          <p:nvPr/>
        </p:nvGraphicFramePr>
        <p:xfrm>
          <a:off x="8689975" y="3902075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3" imgW="190440" imgH="304560" progId="Equation.DSMT4">
                  <p:embed/>
                </p:oleObj>
              </mc:Choice>
              <mc:Fallback>
                <p:oleObj name="Equation" r:id="rId3" imgW="190440" imgH="3045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975" y="3902075"/>
                        <a:ext cx="190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3"/>
          <p:cNvGraphicFramePr>
            <a:graphicFrameLocks noChangeAspect="1"/>
          </p:cNvGraphicFramePr>
          <p:nvPr/>
        </p:nvGraphicFramePr>
        <p:xfrm>
          <a:off x="8755063" y="2836863"/>
          <a:ext cx="20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5" imgW="203040" imgH="291960" progId="Equation.DSMT4">
                  <p:embed/>
                </p:oleObj>
              </mc:Choice>
              <mc:Fallback>
                <p:oleObj name="Equation" r:id="rId5" imgW="203040" imgH="2919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063" y="2836863"/>
                        <a:ext cx="203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4"/>
          <p:cNvGraphicFramePr>
            <a:graphicFrameLocks noChangeAspect="1"/>
          </p:cNvGraphicFramePr>
          <p:nvPr/>
        </p:nvGraphicFramePr>
        <p:xfrm>
          <a:off x="7812088" y="901700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7" imgW="660240" imgH="304560" progId="Equation.DSMT4">
                  <p:embed/>
                </p:oleObj>
              </mc:Choice>
              <mc:Fallback>
                <p:oleObj name="Equation" r:id="rId7" imgW="660240" imgH="3045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901700"/>
                        <a:ext cx="660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25"/>
          <p:cNvGraphicFramePr>
            <a:graphicFrameLocks noChangeAspect="1"/>
          </p:cNvGraphicFramePr>
          <p:nvPr/>
        </p:nvGraphicFramePr>
        <p:xfrm>
          <a:off x="6286500" y="836613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9" imgW="139680" imgH="291960" progId="Equation.DSMT4">
                  <p:embed/>
                </p:oleObj>
              </mc:Choice>
              <mc:Fallback>
                <p:oleObj name="Equation" r:id="rId9" imgW="139680" imgH="29196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836613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26"/>
          <p:cNvGraphicFramePr>
            <a:graphicFrameLocks noChangeAspect="1"/>
          </p:cNvGraphicFramePr>
          <p:nvPr/>
        </p:nvGraphicFramePr>
        <p:xfrm>
          <a:off x="8343900" y="1527175"/>
          <a:ext cx="596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11" imgW="596880" imgH="482400" progId="Equation.DSMT4">
                  <p:embed/>
                </p:oleObj>
              </mc:Choice>
              <mc:Fallback>
                <p:oleObj name="Equation" r:id="rId11" imgW="596880" imgH="482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900" y="1527175"/>
                        <a:ext cx="596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 Box 20"/>
          <p:cNvSpPr txBox="1">
            <a:spLocks noChangeArrowheads="1"/>
          </p:cNvSpPr>
          <p:nvPr/>
        </p:nvSpPr>
        <p:spPr bwMode="auto">
          <a:xfrm flipH="1">
            <a:off x="7358063" y="5913438"/>
            <a:ext cx="5508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>
                <a:latin typeface="Times New Roman" pitchFamily="18" charset="0"/>
              </a:rPr>
              <a:t>U</a:t>
            </a:r>
            <a:endParaRPr lang="ru-RU" altLang="ru-RU" sz="2400"/>
          </a:p>
        </p:txBody>
      </p:sp>
      <p:sp>
        <p:nvSpPr>
          <p:cNvPr id="86" name="Line 31"/>
          <p:cNvSpPr>
            <a:spLocks noChangeShapeType="1"/>
          </p:cNvSpPr>
          <p:nvPr/>
        </p:nvSpPr>
        <p:spPr bwMode="auto">
          <a:xfrm rot="16200000" flipV="1">
            <a:off x="6022182" y="4315619"/>
            <a:ext cx="3003550" cy="4603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" name="Line 31"/>
          <p:cNvSpPr>
            <a:spLocks noChangeShapeType="1"/>
          </p:cNvSpPr>
          <p:nvPr/>
        </p:nvSpPr>
        <p:spPr bwMode="auto">
          <a:xfrm rot="10800000" flipV="1">
            <a:off x="4500563" y="2836863"/>
            <a:ext cx="3003550" cy="4603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8" name="Text Box 26"/>
          <p:cNvSpPr txBox="1">
            <a:spLocks noChangeArrowheads="1"/>
          </p:cNvSpPr>
          <p:nvPr/>
        </p:nvSpPr>
        <p:spPr bwMode="auto">
          <a:xfrm flipH="1">
            <a:off x="3929063" y="2693988"/>
            <a:ext cx="7334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>
                <a:latin typeface="Times New Roman" pitchFamily="18" charset="0"/>
              </a:rPr>
              <a:t>I</a:t>
            </a:r>
            <a:r>
              <a:rPr lang="ru-RU" altLang="ru-RU" sz="2400" baseline="-25000">
                <a:latin typeface="Times New Roman" pitchFamily="18" charset="0"/>
              </a:rPr>
              <a:t>1</a:t>
            </a:r>
            <a:endParaRPr lang="ru-RU" altLang="ru-RU" sz="2400"/>
          </a:p>
        </p:txBody>
      </p:sp>
      <p:grpSp>
        <p:nvGrpSpPr>
          <p:cNvPr id="8" name="Группа 96"/>
          <p:cNvGrpSpPr>
            <a:grpSpLocks/>
          </p:cNvGrpSpPr>
          <p:nvPr/>
        </p:nvGrpSpPr>
        <p:grpSpPr bwMode="auto">
          <a:xfrm>
            <a:off x="304800" y="1000125"/>
            <a:ext cx="3838575" cy="4676775"/>
            <a:chOff x="304800" y="1000108"/>
            <a:chExt cx="3838572" cy="4676507"/>
          </a:xfrm>
        </p:grpSpPr>
        <p:grpSp>
          <p:nvGrpSpPr>
            <p:cNvPr id="17434" name="Group 3"/>
            <p:cNvGrpSpPr>
              <a:grpSpLocks/>
            </p:cNvGrpSpPr>
            <p:nvPr/>
          </p:nvGrpSpPr>
          <p:grpSpPr bwMode="auto">
            <a:xfrm>
              <a:off x="304800" y="1000108"/>
              <a:ext cx="3838572" cy="4071966"/>
              <a:chOff x="1521" y="2214"/>
              <a:chExt cx="3467" cy="2700"/>
            </a:xfrm>
          </p:grpSpPr>
          <p:sp>
            <p:nvSpPr>
              <p:cNvPr id="17437" name="Line 5"/>
              <p:cNvSpPr>
                <a:spLocks noChangeShapeType="1"/>
              </p:cNvSpPr>
              <p:nvPr/>
            </p:nvSpPr>
            <p:spPr bwMode="auto">
              <a:xfrm flipH="1">
                <a:off x="1521" y="2574"/>
                <a:ext cx="3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38" name="Line 6"/>
              <p:cNvSpPr>
                <a:spLocks noChangeShapeType="1"/>
              </p:cNvSpPr>
              <p:nvPr/>
            </p:nvSpPr>
            <p:spPr bwMode="auto">
              <a:xfrm>
                <a:off x="2241" y="293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39" name="Text Box 7"/>
              <p:cNvSpPr txBox="1">
                <a:spLocks noChangeArrowheads="1"/>
              </p:cNvSpPr>
              <p:nvPr/>
            </p:nvSpPr>
            <p:spPr bwMode="auto">
              <a:xfrm>
                <a:off x="2241" y="2964"/>
                <a:ext cx="72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sz="2400">
                    <a:latin typeface="Times New Roman" pitchFamily="18" charset="0"/>
                  </a:rPr>
                  <a:t>U</a:t>
                </a:r>
                <a:r>
                  <a:rPr lang="en-US" altLang="ru-RU" sz="2400" baseline="-25000">
                    <a:latin typeface="Times New Roman" pitchFamily="18" charset="0"/>
                  </a:rPr>
                  <a:t>1</a:t>
                </a:r>
                <a:endParaRPr lang="ru-RU" altLang="ru-RU" sz="2400"/>
              </a:p>
            </p:txBody>
          </p:sp>
          <p:sp>
            <p:nvSpPr>
              <p:cNvPr id="17440" name="Line 8"/>
              <p:cNvSpPr>
                <a:spLocks noChangeShapeType="1"/>
              </p:cNvSpPr>
              <p:nvPr/>
            </p:nvSpPr>
            <p:spPr bwMode="auto">
              <a:xfrm>
                <a:off x="1521" y="2574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41" name="Text Box 9"/>
              <p:cNvSpPr txBox="1">
                <a:spLocks noChangeArrowheads="1"/>
              </p:cNvSpPr>
              <p:nvPr/>
            </p:nvSpPr>
            <p:spPr bwMode="auto">
              <a:xfrm>
                <a:off x="1521" y="2214"/>
                <a:ext cx="54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sz="2400">
                    <a:latin typeface="Times New Roman" pitchFamily="18" charset="0"/>
                  </a:rPr>
                  <a:t>I</a:t>
                </a:r>
                <a:r>
                  <a:rPr lang="en-US" altLang="ru-RU" sz="2400" baseline="-25000">
                    <a:latin typeface="Times New Roman" pitchFamily="18" charset="0"/>
                  </a:rPr>
                  <a:t>1</a:t>
                </a:r>
                <a:endParaRPr lang="ru-RU" altLang="ru-RU" sz="2400"/>
              </a:p>
            </p:txBody>
          </p:sp>
          <p:sp>
            <p:nvSpPr>
              <p:cNvPr id="17442" name="Line 10"/>
              <p:cNvSpPr>
                <a:spLocks noChangeShapeType="1"/>
              </p:cNvSpPr>
              <p:nvPr/>
            </p:nvSpPr>
            <p:spPr bwMode="auto">
              <a:xfrm flipH="1">
                <a:off x="1521" y="4914"/>
                <a:ext cx="3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43" name="Line 11"/>
              <p:cNvSpPr>
                <a:spLocks noChangeShapeType="1"/>
              </p:cNvSpPr>
              <p:nvPr/>
            </p:nvSpPr>
            <p:spPr bwMode="auto">
              <a:xfrm rot="5400000">
                <a:off x="711" y="3744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44" name="Text Box 12"/>
              <p:cNvSpPr txBox="1">
                <a:spLocks noChangeArrowheads="1"/>
              </p:cNvSpPr>
              <p:nvPr/>
            </p:nvSpPr>
            <p:spPr bwMode="auto">
              <a:xfrm>
                <a:off x="1521" y="3474"/>
                <a:ext cx="54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sz="2400">
                    <a:latin typeface="Times New Roman" pitchFamily="18" charset="0"/>
                  </a:rPr>
                  <a:t>U</a:t>
                </a:r>
                <a:endParaRPr lang="ru-RU" altLang="ru-RU" sz="2400"/>
              </a:p>
            </p:txBody>
          </p:sp>
          <p:grpSp>
            <p:nvGrpSpPr>
              <p:cNvPr id="17445" name="Group 13"/>
              <p:cNvGrpSpPr>
                <a:grpSpLocks/>
              </p:cNvGrpSpPr>
              <p:nvPr/>
            </p:nvGrpSpPr>
            <p:grpSpPr bwMode="auto">
              <a:xfrm rot="-5400000">
                <a:off x="2311" y="2274"/>
                <a:ext cx="449" cy="590"/>
                <a:chOff x="4514" y="3090"/>
                <a:chExt cx="449" cy="590"/>
              </a:xfrm>
            </p:grpSpPr>
            <p:sp>
              <p:nvSpPr>
                <p:cNvPr id="17460" name="Rectangle 1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4434" y="3237"/>
                  <a:ext cx="590" cy="2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ru-RU" altLang="ru-RU" sz="2400">
                    <a:latin typeface="Calibri" pitchFamily="34" charset="0"/>
                  </a:endParaRPr>
                </a:p>
              </p:txBody>
            </p:sp>
            <p:sp>
              <p:nvSpPr>
                <p:cNvPr id="17461" name="Freeform 15"/>
                <p:cNvSpPr>
                  <a:spLocks noChangeAspect="1"/>
                </p:cNvSpPr>
                <p:nvPr/>
              </p:nvSpPr>
              <p:spPr bwMode="auto">
                <a:xfrm rot="5400000">
                  <a:off x="4461" y="3152"/>
                  <a:ext cx="556" cy="449"/>
                </a:xfrm>
                <a:custGeom>
                  <a:avLst/>
                  <a:gdLst>
                    <a:gd name="T0" fmla="*/ 0 w 716"/>
                    <a:gd name="T1" fmla="*/ 449 h 788"/>
                    <a:gd name="T2" fmla="*/ 179 w 716"/>
                    <a:gd name="T3" fmla="*/ 449 h 788"/>
                    <a:gd name="T4" fmla="*/ 556 w 716"/>
                    <a:gd name="T5" fmla="*/ 0 h 788"/>
                    <a:gd name="T6" fmla="*/ 0 60000 65536"/>
                    <a:gd name="T7" fmla="*/ 0 60000 65536"/>
                    <a:gd name="T8" fmla="*/ 0 60000 65536"/>
                    <a:gd name="T9" fmla="*/ 0 w 716"/>
                    <a:gd name="T10" fmla="*/ 0 h 788"/>
                    <a:gd name="T11" fmla="*/ 716 w 716"/>
                    <a:gd name="T12" fmla="*/ 788 h 7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16" h="788">
                      <a:moveTo>
                        <a:pt x="0" y="788"/>
                      </a:moveTo>
                      <a:cubicBezTo>
                        <a:pt x="77" y="788"/>
                        <a:pt x="153" y="788"/>
                        <a:pt x="230" y="788"/>
                      </a:cubicBezTo>
                      <a:lnTo>
                        <a:pt x="716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7446" name="Line 16"/>
              <p:cNvSpPr>
                <a:spLocks noChangeShapeType="1"/>
              </p:cNvSpPr>
              <p:nvPr/>
            </p:nvSpPr>
            <p:spPr bwMode="auto">
              <a:xfrm>
                <a:off x="4771" y="2574"/>
                <a:ext cx="0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47" name="Line 17"/>
              <p:cNvSpPr>
                <a:spLocks noChangeShapeType="1"/>
              </p:cNvSpPr>
              <p:nvPr/>
            </p:nvSpPr>
            <p:spPr bwMode="auto">
              <a:xfrm rot="5400000">
                <a:off x="4416" y="2934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48" name="Text Box 18"/>
              <p:cNvSpPr txBox="1">
                <a:spLocks noChangeArrowheads="1"/>
              </p:cNvSpPr>
              <p:nvPr/>
            </p:nvSpPr>
            <p:spPr bwMode="auto">
              <a:xfrm>
                <a:off x="4221" y="2934"/>
                <a:ext cx="54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sz="2400">
                    <a:latin typeface="Times New Roman" pitchFamily="18" charset="0"/>
                  </a:rPr>
                  <a:t>I</a:t>
                </a:r>
                <a:r>
                  <a:rPr lang="en-US" altLang="ru-RU" sz="2400" baseline="-25000">
                    <a:latin typeface="Times New Roman" pitchFamily="18" charset="0"/>
                  </a:rPr>
                  <a:t>3</a:t>
                </a:r>
                <a:endParaRPr lang="ru-RU" altLang="ru-RU" sz="2400"/>
              </a:p>
            </p:txBody>
          </p:sp>
          <p:sp>
            <p:nvSpPr>
              <p:cNvPr id="17449" name="Line 19"/>
              <p:cNvSpPr>
                <a:spLocks noChangeShapeType="1"/>
              </p:cNvSpPr>
              <p:nvPr/>
            </p:nvSpPr>
            <p:spPr bwMode="auto">
              <a:xfrm>
                <a:off x="3826" y="2574"/>
                <a:ext cx="0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50" name="Line 20"/>
              <p:cNvSpPr>
                <a:spLocks noChangeShapeType="1"/>
              </p:cNvSpPr>
              <p:nvPr/>
            </p:nvSpPr>
            <p:spPr bwMode="auto">
              <a:xfrm rot="5400000">
                <a:off x="3471" y="2934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51" name="Text Box 21"/>
              <p:cNvSpPr txBox="1">
                <a:spLocks noChangeArrowheads="1"/>
              </p:cNvSpPr>
              <p:nvPr/>
            </p:nvSpPr>
            <p:spPr bwMode="auto">
              <a:xfrm>
                <a:off x="3321" y="2934"/>
                <a:ext cx="54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sz="2400">
                    <a:latin typeface="Times New Roman" pitchFamily="18" charset="0"/>
                  </a:rPr>
                  <a:t>I</a:t>
                </a:r>
                <a:r>
                  <a:rPr lang="en-US" altLang="ru-RU" sz="2400" baseline="-25000">
                    <a:latin typeface="Times New Roman" pitchFamily="18" charset="0"/>
                  </a:rPr>
                  <a:t>2</a:t>
                </a:r>
                <a:endParaRPr lang="ru-RU" altLang="ru-RU" sz="2400"/>
              </a:p>
            </p:txBody>
          </p:sp>
          <p:grpSp>
            <p:nvGrpSpPr>
              <p:cNvPr id="17452" name="Group 22"/>
              <p:cNvGrpSpPr>
                <a:grpSpLocks/>
              </p:cNvGrpSpPr>
              <p:nvPr/>
            </p:nvGrpSpPr>
            <p:grpSpPr bwMode="auto">
              <a:xfrm>
                <a:off x="4539" y="3539"/>
                <a:ext cx="449" cy="590"/>
                <a:chOff x="4514" y="3090"/>
                <a:chExt cx="449" cy="590"/>
              </a:xfrm>
            </p:grpSpPr>
            <p:sp>
              <p:nvSpPr>
                <p:cNvPr id="17458" name="Rectangle 23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4434" y="3237"/>
                  <a:ext cx="590" cy="2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ru-RU" altLang="ru-RU" sz="2400">
                    <a:latin typeface="Calibri" pitchFamily="34" charset="0"/>
                  </a:endParaRPr>
                </a:p>
              </p:txBody>
            </p:sp>
            <p:sp>
              <p:nvSpPr>
                <p:cNvPr id="17459" name="Freeform 24"/>
                <p:cNvSpPr>
                  <a:spLocks noChangeAspect="1"/>
                </p:cNvSpPr>
                <p:nvPr/>
              </p:nvSpPr>
              <p:spPr bwMode="auto">
                <a:xfrm rot="5400000">
                  <a:off x="4461" y="3152"/>
                  <a:ext cx="556" cy="449"/>
                </a:xfrm>
                <a:custGeom>
                  <a:avLst/>
                  <a:gdLst>
                    <a:gd name="T0" fmla="*/ 0 w 716"/>
                    <a:gd name="T1" fmla="*/ 449 h 788"/>
                    <a:gd name="T2" fmla="*/ 179 w 716"/>
                    <a:gd name="T3" fmla="*/ 449 h 788"/>
                    <a:gd name="T4" fmla="*/ 556 w 716"/>
                    <a:gd name="T5" fmla="*/ 0 h 788"/>
                    <a:gd name="T6" fmla="*/ 0 60000 65536"/>
                    <a:gd name="T7" fmla="*/ 0 60000 65536"/>
                    <a:gd name="T8" fmla="*/ 0 60000 65536"/>
                    <a:gd name="T9" fmla="*/ 0 w 716"/>
                    <a:gd name="T10" fmla="*/ 0 h 788"/>
                    <a:gd name="T11" fmla="*/ 716 w 716"/>
                    <a:gd name="T12" fmla="*/ 788 h 7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16" h="788">
                      <a:moveTo>
                        <a:pt x="0" y="788"/>
                      </a:moveTo>
                      <a:cubicBezTo>
                        <a:pt x="77" y="788"/>
                        <a:pt x="153" y="788"/>
                        <a:pt x="230" y="788"/>
                      </a:cubicBezTo>
                      <a:lnTo>
                        <a:pt x="716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7453" name="Group 25"/>
              <p:cNvGrpSpPr>
                <a:grpSpLocks/>
              </p:cNvGrpSpPr>
              <p:nvPr/>
            </p:nvGrpSpPr>
            <p:grpSpPr bwMode="auto">
              <a:xfrm>
                <a:off x="3592" y="3539"/>
                <a:ext cx="449" cy="590"/>
                <a:chOff x="4514" y="3090"/>
                <a:chExt cx="449" cy="590"/>
              </a:xfrm>
            </p:grpSpPr>
            <p:sp>
              <p:nvSpPr>
                <p:cNvPr id="17456" name="Rectangle 2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4434" y="3237"/>
                  <a:ext cx="590" cy="2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ru-RU" altLang="ru-RU" sz="2400">
                    <a:latin typeface="Calibri" pitchFamily="34" charset="0"/>
                  </a:endParaRPr>
                </a:p>
              </p:txBody>
            </p:sp>
            <p:sp>
              <p:nvSpPr>
                <p:cNvPr id="17457" name="Freeform 27"/>
                <p:cNvSpPr>
                  <a:spLocks noChangeAspect="1"/>
                </p:cNvSpPr>
                <p:nvPr/>
              </p:nvSpPr>
              <p:spPr bwMode="auto">
                <a:xfrm rot="5400000">
                  <a:off x="4461" y="3152"/>
                  <a:ext cx="556" cy="449"/>
                </a:xfrm>
                <a:custGeom>
                  <a:avLst/>
                  <a:gdLst>
                    <a:gd name="T0" fmla="*/ 0 w 716"/>
                    <a:gd name="T1" fmla="*/ 449 h 788"/>
                    <a:gd name="T2" fmla="*/ 179 w 716"/>
                    <a:gd name="T3" fmla="*/ 449 h 788"/>
                    <a:gd name="T4" fmla="*/ 556 w 716"/>
                    <a:gd name="T5" fmla="*/ 0 h 788"/>
                    <a:gd name="T6" fmla="*/ 0 60000 65536"/>
                    <a:gd name="T7" fmla="*/ 0 60000 65536"/>
                    <a:gd name="T8" fmla="*/ 0 60000 65536"/>
                    <a:gd name="T9" fmla="*/ 0 w 716"/>
                    <a:gd name="T10" fmla="*/ 0 h 788"/>
                    <a:gd name="T11" fmla="*/ 716 w 716"/>
                    <a:gd name="T12" fmla="*/ 788 h 7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16" h="788">
                      <a:moveTo>
                        <a:pt x="0" y="788"/>
                      </a:moveTo>
                      <a:cubicBezTo>
                        <a:pt x="77" y="788"/>
                        <a:pt x="153" y="788"/>
                        <a:pt x="230" y="788"/>
                      </a:cubicBezTo>
                      <a:lnTo>
                        <a:pt x="716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7454" name="Text Box 28"/>
              <p:cNvSpPr txBox="1">
                <a:spLocks noChangeArrowheads="1"/>
              </p:cNvSpPr>
              <p:nvPr/>
            </p:nvSpPr>
            <p:spPr bwMode="auto">
              <a:xfrm>
                <a:off x="2841" y="3654"/>
                <a:ext cx="54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sz="2400">
                    <a:latin typeface="Times New Roman" pitchFamily="18" charset="0"/>
                  </a:rPr>
                  <a:t>U</a:t>
                </a:r>
                <a:r>
                  <a:rPr lang="en-US" altLang="ru-RU" sz="2400" baseline="-25000">
                    <a:latin typeface="Times New Roman" pitchFamily="18" charset="0"/>
                  </a:rPr>
                  <a:t>2</a:t>
                </a:r>
                <a:endParaRPr lang="ru-RU" altLang="ru-RU" sz="2400"/>
              </a:p>
            </p:txBody>
          </p:sp>
          <p:sp>
            <p:nvSpPr>
              <p:cNvPr id="17455" name="Line 29"/>
              <p:cNvSpPr>
                <a:spLocks noChangeShapeType="1"/>
              </p:cNvSpPr>
              <p:nvPr/>
            </p:nvSpPr>
            <p:spPr bwMode="auto">
              <a:xfrm rot="5400000">
                <a:off x="2511" y="3744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7435" name="TextBox 88"/>
            <p:cNvSpPr txBox="1">
              <a:spLocks noChangeArrowheads="1"/>
            </p:cNvSpPr>
            <p:nvPr/>
          </p:nvSpPr>
          <p:spPr bwMode="auto">
            <a:xfrm>
              <a:off x="2714612" y="100010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ru-RU" sz="2400">
                  <a:cs typeface="Arial" charset="0"/>
                </a:rPr>
                <a:t>a</a:t>
              </a:r>
              <a:endParaRPr lang="ru-RU" altLang="ru-RU" sz="2400">
                <a:cs typeface="Arial" charset="0"/>
              </a:endParaRPr>
            </a:p>
          </p:txBody>
        </p:sp>
        <p:sp>
          <p:nvSpPr>
            <p:cNvPr id="17436" name="TextBox 89"/>
            <p:cNvSpPr txBox="1">
              <a:spLocks noChangeArrowheads="1"/>
            </p:cNvSpPr>
            <p:nvPr/>
          </p:nvSpPr>
          <p:spPr bwMode="auto">
            <a:xfrm>
              <a:off x="2714612" y="521495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ru-RU" sz="2400">
                  <a:cs typeface="Arial" charset="0"/>
                </a:rPr>
                <a:t>b</a:t>
              </a:r>
              <a:endParaRPr lang="ru-RU" altLang="ru-RU" sz="2400">
                <a:cs typeface="Arial" charset="0"/>
              </a:endParaRPr>
            </a:p>
          </p:txBody>
        </p:sp>
      </p:grpSp>
      <p:sp>
        <p:nvSpPr>
          <p:cNvPr id="91" name="Line 31"/>
          <p:cNvSpPr>
            <a:spLocks noChangeShapeType="1"/>
          </p:cNvSpPr>
          <p:nvPr/>
        </p:nvSpPr>
        <p:spPr bwMode="auto">
          <a:xfrm rot="5400000">
            <a:off x="4236244" y="4387056"/>
            <a:ext cx="3003550" cy="4603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 flipH="1">
            <a:off x="5500688" y="5913438"/>
            <a:ext cx="5508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>
                <a:latin typeface="Times New Roman" pitchFamily="18" charset="0"/>
              </a:rPr>
              <a:t>U</a:t>
            </a:r>
            <a:r>
              <a:rPr lang="en-US" altLang="ru-RU" sz="2400" baseline="-25000">
                <a:latin typeface="Times New Roman" pitchFamily="18" charset="0"/>
              </a:rPr>
              <a:t>ab</a:t>
            </a:r>
            <a:endParaRPr lang="ru-RU" altLang="ru-RU" sz="2400"/>
          </a:p>
        </p:txBody>
      </p:sp>
      <p:sp>
        <p:nvSpPr>
          <p:cNvPr id="93" name="Line 24"/>
          <p:cNvSpPr>
            <a:spLocks noChangeShapeType="1"/>
          </p:cNvSpPr>
          <p:nvPr/>
        </p:nvSpPr>
        <p:spPr bwMode="auto">
          <a:xfrm rot="10800000" flipV="1">
            <a:off x="4500563" y="4051300"/>
            <a:ext cx="1214437" cy="46038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4" name="Line 24"/>
          <p:cNvSpPr>
            <a:spLocks noChangeShapeType="1"/>
          </p:cNvSpPr>
          <p:nvPr/>
        </p:nvSpPr>
        <p:spPr bwMode="auto">
          <a:xfrm rot="10800000" flipV="1">
            <a:off x="4500563" y="4694238"/>
            <a:ext cx="1214437" cy="46037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5" name="Text Box 26"/>
          <p:cNvSpPr txBox="1">
            <a:spLocks noChangeArrowheads="1"/>
          </p:cNvSpPr>
          <p:nvPr/>
        </p:nvSpPr>
        <p:spPr bwMode="auto">
          <a:xfrm flipH="1">
            <a:off x="3929063" y="3908425"/>
            <a:ext cx="7334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>
                <a:latin typeface="Times New Roman" pitchFamily="18" charset="0"/>
              </a:rPr>
              <a:t>I</a:t>
            </a:r>
            <a:r>
              <a:rPr lang="en-US" altLang="ru-RU" sz="2400" baseline="-25000">
                <a:latin typeface="Times New Roman" pitchFamily="18" charset="0"/>
              </a:rPr>
              <a:t>2</a:t>
            </a:r>
            <a:endParaRPr lang="ru-RU" altLang="ru-RU" sz="2400"/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 flipH="1">
            <a:off x="3929063" y="4622800"/>
            <a:ext cx="7334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>
                <a:latin typeface="Times New Roman" pitchFamily="18" charset="0"/>
              </a:rPr>
              <a:t>I</a:t>
            </a:r>
            <a:r>
              <a:rPr lang="en-US" altLang="ru-RU" sz="2400" baseline="-25000">
                <a:latin typeface="Times New Roman" pitchFamily="18" charset="0"/>
              </a:rPr>
              <a:t>3</a:t>
            </a:r>
            <a:endParaRPr lang="ru-RU" altLang="ru-RU" sz="2400"/>
          </a:p>
        </p:txBody>
      </p:sp>
      <p:sp>
        <p:nvSpPr>
          <p:cNvPr id="17432" name="Text Box 70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3026272A-AEA4-43FA-A0AC-FCFAFA559405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19</a:t>
            </a:fld>
            <a:endParaRPr lang="ru-RU" altLang="ru-RU" sz="1800"/>
          </a:p>
        </p:txBody>
      </p:sp>
      <p:sp>
        <p:nvSpPr>
          <p:cNvPr id="17433" name="Text Box 71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7" grpId="0" animBg="1"/>
      <p:bldP spid="88" grpId="0"/>
      <p:bldP spid="91" grpId="0" animBg="1"/>
      <p:bldP spid="92" grpId="0"/>
      <p:bldP spid="93" grpId="0" animBg="1"/>
      <p:bldP spid="94" grpId="0" animBg="1"/>
      <p:bldP spid="95" grpId="0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399E50C-9271-4D79-B964-4A551BF79BF9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</a:t>
            </a:fld>
            <a:endParaRPr lang="ru-RU" altLang="ru-RU" sz="18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114425" y="295275"/>
            <a:ext cx="7129463" cy="627063"/>
          </a:xfrm>
          <a:prstGeom prst="rect">
            <a:avLst/>
          </a:prstGeom>
          <a:solidFill>
            <a:srgbClr val="C0C0C0">
              <a:alpha val="25098"/>
            </a:srgbClr>
          </a:solidFill>
          <a:ln w="38100" cmpd="dbl" algn="ctr">
            <a:solidFill>
              <a:srgbClr val="99CCFF"/>
            </a:solidFill>
            <a:miter lim="800000"/>
            <a:headEnd/>
            <a:tailEnd/>
          </a:ln>
        </p:spPr>
        <p:txBody>
          <a:bodyPr tIns="72000" bIns="9000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Характеристики нелинейных элементов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79388" y="2271713"/>
            <a:ext cx="87852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Статические</a:t>
            </a:r>
            <a:r>
              <a:rPr lang="ru-RU" altLang="ru-RU"/>
              <a:t> – характеристики, в которых каждая точка дает значение постоянного напряжения при соответствующем значении постоянного тока.</a:t>
            </a:r>
            <a:endParaRPr lang="ru-RU" altLang="ru-RU" b="1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14425" y="942975"/>
            <a:ext cx="7127875" cy="1225550"/>
            <a:chOff x="703" y="572"/>
            <a:chExt cx="4490" cy="772"/>
          </a:xfrm>
        </p:grpSpPr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703" y="949"/>
              <a:ext cx="2041" cy="395"/>
            </a:xfrm>
            <a:prstGeom prst="rect">
              <a:avLst/>
            </a:prstGeom>
            <a:solidFill>
              <a:srgbClr val="C0C0C0">
                <a:alpha val="25098"/>
              </a:srgbClr>
            </a:solidFill>
            <a:ln w="38100" cmpd="dbl">
              <a:solidFill>
                <a:srgbClr val="99CCFF"/>
              </a:solidFill>
              <a:miter lim="800000"/>
              <a:headEnd/>
              <a:tailEnd/>
            </a:ln>
          </p:spPr>
          <p:txBody>
            <a:bodyPr tIns="72000" bIns="9000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/>
                <a:t>Статические</a:t>
              </a:r>
              <a:endParaRPr lang="ru-RU" altLang="ru-RU" b="1"/>
            </a:p>
          </p:txBody>
        </p:sp>
        <p:sp>
          <p:nvSpPr>
            <p:cNvPr id="1034" name="Text Box 8"/>
            <p:cNvSpPr txBox="1">
              <a:spLocks noChangeArrowheads="1"/>
            </p:cNvSpPr>
            <p:nvPr/>
          </p:nvSpPr>
          <p:spPr bwMode="auto">
            <a:xfrm>
              <a:off x="3016" y="949"/>
              <a:ext cx="2177" cy="395"/>
            </a:xfrm>
            <a:prstGeom prst="rect">
              <a:avLst/>
            </a:prstGeom>
            <a:solidFill>
              <a:srgbClr val="C0C0C0">
                <a:alpha val="25098"/>
              </a:srgbClr>
            </a:solidFill>
            <a:ln w="38100" cmpd="dbl">
              <a:solidFill>
                <a:srgbClr val="99CCFF"/>
              </a:solidFill>
              <a:miter lim="800000"/>
              <a:headEnd/>
              <a:tailEnd/>
            </a:ln>
          </p:spPr>
          <p:txBody>
            <a:bodyPr tIns="72000" bIns="9000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/>
                <a:t>Динамические</a:t>
              </a:r>
              <a:endParaRPr lang="ru-RU" altLang="ru-RU" b="1"/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1610" y="754"/>
              <a:ext cx="2540" cy="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2880" y="572"/>
              <a:ext cx="0" cy="18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>
              <a:off x="1610" y="754"/>
              <a:ext cx="0" cy="181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>
              <a:off x="4150" y="754"/>
              <a:ext cx="0" cy="181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179388" y="3676650"/>
            <a:ext cx="89646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Из них определяются </a:t>
            </a:r>
            <a:r>
              <a:rPr lang="ru-RU" altLang="ru-RU" b="1"/>
              <a:t>статическое сопротивление</a:t>
            </a:r>
            <a:r>
              <a:rPr lang="ru-RU" altLang="ru-RU"/>
              <a:t> и </a:t>
            </a:r>
            <a:r>
              <a:rPr lang="ru-RU" altLang="ru-RU" b="1"/>
              <a:t>статическая проводимость</a:t>
            </a:r>
            <a:r>
              <a:rPr lang="ru-RU" altLang="ru-RU"/>
              <a:t> нелинейного элемента:</a:t>
            </a:r>
          </a:p>
        </p:txBody>
      </p:sp>
      <p:graphicFrame>
        <p:nvGraphicFramePr>
          <p:cNvPr id="282638" name="Object 14"/>
          <p:cNvGraphicFramePr>
            <a:graphicFrameLocks noChangeAspect="1"/>
          </p:cNvGraphicFramePr>
          <p:nvPr/>
        </p:nvGraphicFramePr>
        <p:xfrm>
          <a:off x="1328738" y="5062538"/>
          <a:ext cx="627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6273720" imgH="1066680" progId="Equation.DSMT4">
                  <p:embed/>
                </p:oleObj>
              </mc:Choice>
              <mc:Fallback>
                <p:oleObj name="Equation" r:id="rId4" imgW="6273720" imgH="10666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5062538"/>
                        <a:ext cx="6273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5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/>
      <p:bldP spid="2826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20325CDB-279D-4507-8A68-9E7D79811CC8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20</a:t>
            </a:fld>
            <a:endParaRPr lang="ru-RU" altLang="ru-RU" sz="1800"/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179388" y="7938"/>
            <a:ext cx="8748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 sz="3200" i="1"/>
              <a:t>Метод пересечения</a:t>
            </a:r>
            <a:endParaRPr lang="ru-RU" altLang="ru-RU" sz="2400"/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3959225" y="908050"/>
            <a:ext cx="496887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Дано:</a:t>
            </a:r>
            <a:r>
              <a:rPr lang="ru-RU" altLang="ru-RU"/>
              <a:t/>
            </a:r>
            <a:br>
              <a:rPr lang="ru-RU" altLang="ru-RU"/>
            </a:br>
            <a:r>
              <a:rPr lang="ru-RU" altLang="ru-RU"/>
              <a:t>параметры ЛЭЦ</a:t>
            </a:r>
            <a:r>
              <a:rPr lang="en-US" altLang="ru-RU"/>
              <a:t>, </a:t>
            </a:r>
            <a:r>
              <a:rPr lang="ru-RU" altLang="ru-RU"/>
              <a:t>ВАХ НЭ.</a:t>
            </a:r>
          </a:p>
          <a:p>
            <a:pPr eaLnBrk="1" hangingPunct="1">
              <a:spcAft>
                <a:spcPct val="40000"/>
              </a:spcAft>
            </a:pPr>
            <a:r>
              <a:rPr lang="ru-RU" altLang="ru-RU" b="1"/>
              <a:t>Найти:</a:t>
            </a:r>
            <a:r>
              <a:rPr lang="ru-RU" altLang="ru-RU"/>
              <a:t> </a:t>
            </a:r>
            <a:r>
              <a:rPr lang="en-US" altLang="ru-RU" i="1"/>
              <a:t>U</a:t>
            </a:r>
            <a:r>
              <a:rPr lang="ru-RU" altLang="ru-RU" baseline="-25000"/>
              <a:t>НЭ</a:t>
            </a:r>
            <a:r>
              <a:rPr lang="en-US" altLang="ru-RU" i="1"/>
              <a:t>, I</a:t>
            </a:r>
            <a:r>
              <a:rPr lang="ru-RU" altLang="ru-RU" baseline="-25000"/>
              <a:t>НЭ</a:t>
            </a:r>
            <a:r>
              <a:rPr lang="ru-RU" altLang="ru-RU" i="1"/>
              <a:t>.</a:t>
            </a:r>
            <a:endParaRPr lang="ru-RU" altLang="ru-RU"/>
          </a:p>
        </p:txBody>
      </p:sp>
      <p:graphicFrame>
        <p:nvGraphicFramePr>
          <p:cNvPr id="268300" name="Object 12"/>
          <p:cNvGraphicFramePr>
            <a:graphicFrameLocks noChangeAspect="1"/>
          </p:cNvGraphicFramePr>
          <p:nvPr/>
        </p:nvGraphicFramePr>
        <p:xfrm>
          <a:off x="215900" y="657225"/>
          <a:ext cx="35179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Visio" r:id="rId4" imgW="3517773" imgH="2215896" progId="Visio.Drawing.11">
                  <p:embed/>
                </p:oleObj>
              </mc:Choice>
              <mc:Fallback>
                <p:oleObj name="Visio" r:id="rId4" imgW="3517773" imgH="2215896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657225"/>
                        <a:ext cx="351790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2" name="Object 14"/>
          <p:cNvGraphicFramePr>
            <a:graphicFrameLocks noChangeAspect="1"/>
          </p:cNvGraphicFramePr>
          <p:nvPr/>
        </p:nvGraphicFramePr>
        <p:xfrm>
          <a:off x="1403350" y="2997200"/>
          <a:ext cx="31083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Visio" r:id="rId6" imgW="3108960" imgH="1568196" progId="Visio.Drawing.11">
                  <p:embed/>
                </p:oleObj>
              </mc:Choice>
              <mc:Fallback>
                <p:oleObj name="Visio" r:id="rId6" imgW="3108960" imgH="1568196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97200"/>
                        <a:ext cx="31083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3" name="Object 15"/>
          <p:cNvGraphicFramePr>
            <a:graphicFrameLocks noChangeAspect="1"/>
          </p:cNvGraphicFramePr>
          <p:nvPr/>
        </p:nvGraphicFramePr>
        <p:xfrm>
          <a:off x="1403350" y="4705350"/>
          <a:ext cx="32924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Visio" r:id="rId8" imgW="3292983" imgH="1568196" progId="Visio.Drawing.11">
                  <p:embed/>
                </p:oleObj>
              </mc:Choice>
              <mc:Fallback>
                <p:oleObj name="Visio" r:id="rId8" imgW="3292983" imgH="1568196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05350"/>
                        <a:ext cx="329247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4" name="Object 16"/>
          <p:cNvGraphicFramePr>
            <a:graphicFrameLocks noChangeAspect="1"/>
          </p:cNvGraphicFramePr>
          <p:nvPr/>
        </p:nvGraphicFramePr>
        <p:xfrm>
          <a:off x="5365750" y="3536950"/>
          <a:ext cx="35623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Visio" r:id="rId10" imgW="3561969" imgH="1981962" progId="Visio.Drawing.11">
                  <p:embed/>
                </p:oleObj>
              </mc:Choice>
              <mc:Fallback>
                <p:oleObj name="Visio" r:id="rId10" imgW="3561969" imgH="1981962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536950"/>
                        <a:ext cx="35623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5" name="AutoShape 17"/>
          <p:cNvSpPr>
            <a:spLocks noChangeArrowheads="1"/>
          </p:cNvSpPr>
          <p:nvPr/>
        </p:nvSpPr>
        <p:spPr bwMode="auto">
          <a:xfrm rot="10800000" flipH="1">
            <a:off x="431800" y="3933825"/>
            <a:ext cx="900113" cy="1008063"/>
          </a:xfrm>
          <a:custGeom>
            <a:avLst/>
            <a:gdLst>
              <a:gd name="T0" fmla="*/ 630329 w 21600"/>
              <a:gd name="T1" fmla="*/ 0 h 21600"/>
              <a:gd name="T2" fmla="*/ 630329 w 21600"/>
              <a:gd name="T3" fmla="*/ 567409 h 21600"/>
              <a:gd name="T4" fmla="*/ 134892 w 21600"/>
              <a:gd name="T5" fmla="*/ 1008063 h 21600"/>
              <a:gd name="T6" fmla="*/ 900113 w 21600"/>
              <a:gd name="T7" fmla="*/ 28370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8306" name="AutoShape 18"/>
          <p:cNvSpPr>
            <a:spLocks noChangeArrowheads="1"/>
          </p:cNvSpPr>
          <p:nvPr/>
        </p:nvSpPr>
        <p:spPr bwMode="auto">
          <a:xfrm>
            <a:off x="4356100" y="4257675"/>
            <a:ext cx="936625" cy="684213"/>
          </a:xfrm>
          <a:prstGeom prst="rightArrow">
            <a:avLst>
              <a:gd name="adj1" fmla="val 50000"/>
              <a:gd name="adj2" fmla="val 34223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8443" name="Text Box 1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  <p:bldP spid="268305" grpId="0" animBg="1"/>
      <p:bldP spid="2683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FE6E4288-55F2-4F03-BE3B-E3A26E3143C8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21</a:t>
            </a:fld>
            <a:endParaRPr lang="ru-RU" altLang="ru-RU" sz="1800"/>
          </a:p>
        </p:txBody>
      </p:sp>
      <p:graphicFrame>
        <p:nvGraphicFramePr>
          <p:cNvPr id="19458" name="Object 12"/>
          <p:cNvGraphicFramePr>
            <a:graphicFrameLocks noChangeAspect="1"/>
          </p:cNvGraphicFramePr>
          <p:nvPr/>
        </p:nvGraphicFramePr>
        <p:xfrm>
          <a:off x="250825" y="366713"/>
          <a:ext cx="42814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Visio" r:id="rId4" imgW="4282059" imgH="1981962" progId="Visio.Drawing.11">
                  <p:embed/>
                </p:oleObj>
              </mc:Choice>
              <mc:Fallback>
                <p:oleObj name="Visio" r:id="rId4" imgW="4282059" imgH="1981962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66713"/>
                        <a:ext cx="42814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9" name="Object 13"/>
          <p:cNvGraphicFramePr>
            <a:graphicFrameLocks noChangeAspect="1"/>
          </p:cNvGraphicFramePr>
          <p:nvPr/>
        </p:nvGraphicFramePr>
        <p:xfrm>
          <a:off x="2232025" y="7938"/>
          <a:ext cx="9477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Visio" r:id="rId6" imgW="948309" imgH="613410" progId="Visio.Drawing.11">
                  <p:embed/>
                </p:oleObj>
              </mc:Choice>
              <mc:Fallback>
                <p:oleObj name="Visio" r:id="rId6" imgW="948309" imgH="61341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7938"/>
                        <a:ext cx="9477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0" name="Object 14"/>
          <p:cNvGraphicFramePr>
            <a:graphicFrameLocks noChangeAspect="1"/>
          </p:cNvGraphicFramePr>
          <p:nvPr/>
        </p:nvGraphicFramePr>
        <p:xfrm>
          <a:off x="2847975" y="823913"/>
          <a:ext cx="6080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Visio" r:id="rId8" imgW="607695" imgH="1200531" progId="Visio.Drawing.11">
                  <p:embed/>
                </p:oleObj>
              </mc:Choice>
              <mc:Fallback>
                <p:oleObj name="Visio" r:id="rId8" imgW="607695" imgH="1200531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823913"/>
                        <a:ext cx="6080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1" name="Object 15"/>
          <p:cNvGraphicFramePr>
            <a:graphicFrameLocks noChangeAspect="1"/>
          </p:cNvGraphicFramePr>
          <p:nvPr/>
        </p:nvGraphicFramePr>
        <p:xfrm>
          <a:off x="1657350" y="836613"/>
          <a:ext cx="10779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Visio" r:id="rId10" imgW="1077468" imgH="1076325" progId="Visio.Drawing.11">
                  <p:embed/>
                </p:oleObj>
              </mc:Choice>
              <mc:Fallback>
                <p:oleObj name="Visio" r:id="rId10" imgW="1077468" imgH="107632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836613"/>
                        <a:ext cx="107791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2" name="Object 16"/>
          <p:cNvGraphicFramePr>
            <a:graphicFrameLocks noChangeAspect="1"/>
          </p:cNvGraphicFramePr>
          <p:nvPr/>
        </p:nvGraphicFramePr>
        <p:xfrm>
          <a:off x="5076825" y="296863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12" imgW="2311200" imgH="533160" progId="Equation.DSMT4">
                  <p:embed/>
                </p:oleObj>
              </mc:Choice>
              <mc:Fallback>
                <p:oleObj name="Equation" r:id="rId12" imgW="2311200" imgH="5331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96863"/>
                        <a:ext cx="231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3" name="Object 17"/>
          <p:cNvGraphicFramePr>
            <a:graphicFrameLocks noChangeAspect="1"/>
          </p:cNvGraphicFramePr>
          <p:nvPr/>
        </p:nvGraphicFramePr>
        <p:xfrm>
          <a:off x="5076825" y="1123950"/>
          <a:ext cx="2298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14" imgW="2298600" imgH="533160" progId="Equation.DSMT4">
                  <p:embed/>
                </p:oleObj>
              </mc:Choice>
              <mc:Fallback>
                <p:oleObj name="Equation" r:id="rId14" imgW="2298600" imgH="533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123950"/>
                        <a:ext cx="2298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6" name="Object 20"/>
          <p:cNvGraphicFramePr>
            <a:graphicFrameLocks noChangeAspect="1"/>
          </p:cNvGraphicFramePr>
          <p:nvPr/>
        </p:nvGraphicFramePr>
        <p:xfrm>
          <a:off x="6581775" y="4660900"/>
          <a:ext cx="16383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16" imgW="1638000" imgH="1180800" progId="Equation.DSMT4">
                  <p:embed/>
                </p:oleObj>
              </mc:Choice>
              <mc:Fallback>
                <p:oleObj name="Equation" r:id="rId16" imgW="1638000" imgH="1180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4660900"/>
                        <a:ext cx="16383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7" name="Object 21"/>
          <p:cNvGraphicFramePr>
            <a:graphicFrameLocks noChangeAspect="1"/>
          </p:cNvGraphicFramePr>
          <p:nvPr/>
        </p:nvGraphicFramePr>
        <p:xfrm>
          <a:off x="287338" y="2349500"/>
          <a:ext cx="4019550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Visio" r:id="rId18" imgW="4019169" imgH="3681222" progId="Visio.Drawing.11">
                  <p:embed/>
                </p:oleObj>
              </mc:Choice>
              <mc:Fallback>
                <p:oleObj name="Visio" r:id="rId18" imgW="4019169" imgH="3681222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2349500"/>
                        <a:ext cx="4019550" cy="368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8" name="Object 22"/>
          <p:cNvGraphicFramePr>
            <a:graphicFrameLocks noChangeAspect="1"/>
          </p:cNvGraphicFramePr>
          <p:nvPr/>
        </p:nvGraphicFramePr>
        <p:xfrm>
          <a:off x="819150" y="2781300"/>
          <a:ext cx="2420938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Visio" r:id="rId20" imgW="2420493" imgH="2780538" progId="Visio.Drawing.11">
                  <p:embed/>
                </p:oleObj>
              </mc:Choice>
              <mc:Fallback>
                <p:oleObj name="Visio" r:id="rId20" imgW="2420493" imgH="2780538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781300"/>
                        <a:ext cx="2420938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9" name="Object 23"/>
          <p:cNvGraphicFramePr>
            <a:graphicFrameLocks noChangeAspect="1"/>
          </p:cNvGraphicFramePr>
          <p:nvPr/>
        </p:nvGraphicFramePr>
        <p:xfrm>
          <a:off x="417513" y="3081338"/>
          <a:ext cx="3362325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Visio" r:id="rId22" imgW="3361563" imgH="2975991" progId="Visio.Drawing.11">
                  <p:embed/>
                </p:oleObj>
              </mc:Choice>
              <mc:Fallback>
                <p:oleObj name="Visio" r:id="rId22" imgW="3361563" imgH="2975991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081338"/>
                        <a:ext cx="3362325" cy="297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61" name="Object 25"/>
          <p:cNvGraphicFramePr>
            <a:graphicFrameLocks noChangeAspect="1"/>
          </p:cNvGraphicFramePr>
          <p:nvPr/>
        </p:nvGraphicFramePr>
        <p:xfrm>
          <a:off x="368300" y="4329113"/>
          <a:ext cx="20796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Visio" r:id="rId24" imgW="2079498" imgH="557403" progId="Visio.Drawing.11">
                  <p:embed/>
                </p:oleObj>
              </mc:Choice>
              <mc:Fallback>
                <p:oleObj name="Visio" r:id="rId24" imgW="2079498" imgH="557403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4329113"/>
                        <a:ext cx="20796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60" name="Object 24"/>
          <p:cNvGraphicFramePr>
            <a:graphicFrameLocks noChangeAspect="1"/>
          </p:cNvGraphicFramePr>
          <p:nvPr/>
        </p:nvGraphicFramePr>
        <p:xfrm>
          <a:off x="2305050" y="4545013"/>
          <a:ext cx="28733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Visio" r:id="rId26" imgW="288036" imgH="1485138" progId="Visio.Drawing.11">
                  <p:embed/>
                </p:oleObj>
              </mc:Choice>
              <mc:Fallback>
                <p:oleObj name="Visio" r:id="rId26" imgW="288036" imgH="1485138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4545013"/>
                        <a:ext cx="287338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62" name="Object 26"/>
          <p:cNvGraphicFramePr>
            <a:graphicFrameLocks noChangeAspect="1"/>
          </p:cNvGraphicFramePr>
          <p:nvPr/>
        </p:nvGraphicFramePr>
        <p:xfrm>
          <a:off x="5067300" y="1952625"/>
          <a:ext cx="256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28" imgW="2565360" imgH="533160" progId="Equation.DSMT4">
                  <p:embed/>
                </p:oleObj>
              </mc:Choice>
              <mc:Fallback>
                <p:oleObj name="Equation" r:id="rId28" imgW="2565360" imgH="5331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1952625"/>
                        <a:ext cx="256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63" name="Object 27"/>
          <p:cNvGraphicFramePr>
            <a:graphicFrameLocks noChangeAspect="1"/>
          </p:cNvGraphicFramePr>
          <p:nvPr/>
        </p:nvGraphicFramePr>
        <p:xfrm>
          <a:off x="3600450" y="3006725"/>
          <a:ext cx="455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30" imgW="4559040" imgH="533160" progId="Equation.DSMT4">
                  <p:embed/>
                </p:oleObj>
              </mc:Choice>
              <mc:Fallback>
                <p:oleObj name="Equation" r:id="rId30" imgW="4559040" imgH="53316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006725"/>
                        <a:ext cx="4559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64" name="Object 28"/>
          <p:cNvGraphicFramePr>
            <a:graphicFrameLocks noChangeAspect="1"/>
          </p:cNvGraphicFramePr>
          <p:nvPr/>
        </p:nvGraphicFramePr>
        <p:xfrm>
          <a:off x="3584575" y="3995738"/>
          <a:ext cx="5448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32" imgW="5448240" imgH="596880" progId="Equation.DSMT4">
                  <p:embed/>
                </p:oleObj>
              </mc:Choice>
              <mc:Fallback>
                <p:oleObj name="Equation" r:id="rId32" imgW="5448240" imgH="5968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3995738"/>
                        <a:ext cx="5448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31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7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7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27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000"/>
                                        <p:tgtEl>
                                          <p:spTgt spid="27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25DB537B-7050-4804-992C-828D7607D00F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22</a:t>
            </a:fld>
            <a:endParaRPr lang="ru-RU" altLang="ru-RU" sz="1800"/>
          </a:p>
        </p:txBody>
      </p:sp>
      <p:graphicFrame>
        <p:nvGraphicFramePr>
          <p:cNvPr id="272406" name="Object 22"/>
          <p:cNvGraphicFramePr>
            <a:graphicFrameLocks noChangeAspect="1"/>
          </p:cNvGraphicFramePr>
          <p:nvPr/>
        </p:nvGraphicFramePr>
        <p:xfrm>
          <a:off x="4427538" y="1736725"/>
          <a:ext cx="43561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Visio" r:id="rId4" imgW="4356354" imgH="3962781" progId="Visio.Drawing.11">
                  <p:embed/>
                </p:oleObj>
              </mc:Choice>
              <mc:Fallback>
                <p:oleObj name="Visio" r:id="rId4" imgW="4356354" imgH="3962781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736725"/>
                        <a:ext cx="43561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23"/>
          <p:cNvSpPr txBox="1">
            <a:spLocks noChangeArrowheads="1"/>
          </p:cNvSpPr>
          <p:nvPr/>
        </p:nvSpPr>
        <p:spPr bwMode="auto">
          <a:xfrm>
            <a:off x="323850" y="44450"/>
            <a:ext cx="8604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 b="1" i="1"/>
              <a:t>Второй способ</a:t>
            </a:r>
            <a:br>
              <a:rPr lang="ru-RU" altLang="ru-RU" b="1" i="1"/>
            </a:br>
            <a:r>
              <a:rPr lang="ru-RU" altLang="ru-RU"/>
              <a:t>(через получение результирующей ВАХ)</a:t>
            </a:r>
          </a:p>
        </p:txBody>
      </p:sp>
      <p:graphicFrame>
        <p:nvGraphicFramePr>
          <p:cNvPr id="20483" name="Object 24"/>
          <p:cNvGraphicFramePr>
            <a:graphicFrameLocks noChangeAspect="1"/>
          </p:cNvGraphicFramePr>
          <p:nvPr/>
        </p:nvGraphicFramePr>
        <p:xfrm>
          <a:off x="142875" y="2563813"/>
          <a:ext cx="42814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Visio" r:id="rId6" imgW="4282059" imgH="1981962" progId="Visio.Drawing.11">
                  <p:embed/>
                </p:oleObj>
              </mc:Choice>
              <mc:Fallback>
                <p:oleObj name="Visio" r:id="rId6" imgW="4282059" imgH="1981962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563813"/>
                        <a:ext cx="42814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5"/>
          <p:cNvGraphicFramePr>
            <a:graphicFrameLocks noChangeAspect="1"/>
          </p:cNvGraphicFramePr>
          <p:nvPr/>
        </p:nvGraphicFramePr>
        <p:xfrm>
          <a:off x="2124075" y="2205038"/>
          <a:ext cx="9477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Visio" r:id="rId8" imgW="948309" imgH="613410" progId="Visio.Drawing.11">
                  <p:embed/>
                </p:oleObj>
              </mc:Choice>
              <mc:Fallback>
                <p:oleObj name="Visio" r:id="rId8" imgW="948309" imgH="61341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9477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10" name="Object 26"/>
          <p:cNvGraphicFramePr>
            <a:graphicFrameLocks noChangeAspect="1"/>
          </p:cNvGraphicFramePr>
          <p:nvPr/>
        </p:nvGraphicFramePr>
        <p:xfrm>
          <a:off x="4937125" y="2009775"/>
          <a:ext cx="3810000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Visio" r:id="rId10" imgW="3810000" imgH="3220212" progId="Visio.Drawing.11">
                  <p:embed/>
                </p:oleObj>
              </mc:Choice>
              <mc:Fallback>
                <p:oleObj name="Visio" r:id="rId10" imgW="3810000" imgH="3220212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2009775"/>
                        <a:ext cx="3810000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11" name="Object 27"/>
          <p:cNvGraphicFramePr>
            <a:graphicFrameLocks noChangeAspect="1"/>
          </p:cNvGraphicFramePr>
          <p:nvPr/>
        </p:nvGraphicFramePr>
        <p:xfrm>
          <a:off x="4948238" y="2611438"/>
          <a:ext cx="3690937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Visio" r:id="rId12" imgW="3691128" imgH="2617089" progId="Visio.Drawing.11">
                  <p:embed/>
                </p:oleObj>
              </mc:Choice>
              <mc:Fallback>
                <p:oleObj name="Visio" r:id="rId12" imgW="3691128" imgH="2617089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2611438"/>
                        <a:ext cx="3690937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13" name="Object 29"/>
          <p:cNvGraphicFramePr>
            <a:graphicFrameLocks noChangeAspect="1"/>
          </p:cNvGraphicFramePr>
          <p:nvPr/>
        </p:nvGraphicFramePr>
        <p:xfrm>
          <a:off x="4930775" y="2168525"/>
          <a:ext cx="1871663" cy="306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Visio" r:id="rId14" imgW="1871472" imgH="3068574" progId="Visio.Drawing.11">
                  <p:embed/>
                </p:oleObj>
              </mc:Choice>
              <mc:Fallback>
                <p:oleObj name="Visio" r:id="rId14" imgW="1871472" imgH="3068574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168525"/>
                        <a:ext cx="1871663" cy="306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17" name="Object 33"/>
          <p:cNvGraphicFramePr>
            <a:graphicFrameLocks noChangeAspect="1"/>
          </p:cNvGraphicFramePr>
          <p:nvPr/>
        </p:nvGraphicFramePr>
        <p:xfrm>
          <a:off x="6480175" y="2754313"/>
          <a:ext cx="287338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Visio" r:id="rId16" imgW="288036" imgH="2979420" progId="Visio.Drawing.11">
                  <p:embed/>
                </p:oleObj>
              </mc:Choice>
              <mc:Fallback>
                <p:oleObj name="Visio" r:id="rId16" imgW="288036" imgH="2979420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2754313"/>
                        <a:ext cx="287338" cy="297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14" name="Object 30"/>
          <p:cNvGraphicFramePr>
            <a:graphicFrameLocks noChangeAspect="1"/>
          </p:cNvGraphicFramePr>
          <p:nvPr/>
        </p:nvGraphicFramePr>
        <p:xfrm>
          <a:off x="4524375" y="2457450"/>
          <a:ext cx="21701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Visio" r:id="rId18" imgW="2169414" imgH="557403" progId="Visio.Drawing.11">
                  <p:embed/>
                </p:oleObj>
              </mc:Choice>
              <mc:Fallback>
                <p:oleObj name="Visio" r:id="rId18" imgW="2169414" imgH="557403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2457450"/>
                        <a:ext cx="21701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3" name="Object 39"/>
          <p:cNvGraphicFramePr>
            <a:graphicFrameLocks/>
          </p:cNvGraphicFramePr>
          <p:nvPr/>
        </p:nvGraphicFramePr>
        <p:xfrm>
          <a:off x="4464050" y="3968750"/>
          <a:ext cx="2246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Visio" r:id="rId20" imgW="2243328" imgH="508635" progId="Visio.Drawing.11">
                  <p:embed/>
                </p:oleObj>
              </mc:Choice>
              <mc:Fallback>
                <p:oleObj name="Visio" r:id="rId20" imgW="2243328" imgH="508635" progId="Visio.Drawing.11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968750"/>
                        <a:ext cx="22463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Text Box 40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7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7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7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7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2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2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2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2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FE1E4CA-AE5F-4800-A131-32E909909537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3</a:t>
            </a:fld>
            <a:endParaRPr lang="ru-RU" altLang="ru-RU" sz="180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79388" y="1160463"/>
            <a:ext cx="89646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Дифференциальные </a:t>
            </a:r>
            <a:r>
              <a:rPr lang="ru-RU" altLang="ru-RU"/>
              <a:t>сопротивление и проводимость:</a:t>
            </a:r>
          </a:p>
        </p:txBody>
      </p:sp>
      <p:graphicFrame>
        <p:nvGraphicFramePr>
          <p:cNvPr id="284677" name="Object 5"/>
          <p:cNvGraphicFramePr>
            <a:graphicFrameLocks noChangeAspect="1"/>
          </p:cNvGraphicFramePr>
          <p:nvPr/>
        </p:nvGraphicFramePr>
        <p:xfrm>
          <a:off x="2147888" y="2205038"/>
          <a:ext cx="463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4635360" imgH="1066680" progId="Equation.DSMT4">
                  <p:embed/>
                </p:oleObj>
              </mc:Choice>
              <mc:Fallback>
                <p:oleObj name="Equation" r:id="rId4" imgW="4635360" imgH="1066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205038"/>
                        <a:ext cx="463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8" name="Object 6"/>
          <p:cNvGraphicFramePr>
            <a:graphicFrameLocks noChangeAspect="1"/>
          </p:cNvGraphicFramePr>
          <p:nvPr/>
        </p:nvGraphicFramePr>
        <p:xfrm>
          <a:off x="2054225" y="3494088"/>
          <a:ext cx="486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6" imgW="4863960" imgH="1066680" progId="Equation.DSMT4">
                  <p:embed/>
                </p:oleObj>
              </mc:Choice>
              <mc:Fallback>
                <p:oleObj name="Equation" r:id="rId6" imgW="4863960" imgH="1066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3494088"/>
                        <a:ext cx="4864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179388" y="152400"/>
            <a:ext cx="89646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Статическое сопротивление</a:t>
            </a:r>
            <a:r>
              <a:rPr lang="ru-RU" altLang="ru-RU"/>
              <a:t> – отношение напряжения к току в рассматриваемой точке ВАХ.</a:t>
            </a:r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179388" y="4678363"/>
            <a:ext cx="896461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Дифференциальное сопротивление</a:t>
            </a:r>
            <a:r>
              <a:rPr lang="ru-RU" altLang="ru-RU"/>
              <a:t> – отношение приращения напряжения к приращению тока в рассматриваемой точке статической ВАХ.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5AE140C-4916-4574-B01C-875E5A0AD42C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4</a:t>
            </a:fld>
            <a:endParaRPr lang="ru-RU" altLang="ru-RU" sz="180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792163" y="115888"/>
          <a:ext cx="752475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4" imgW="7524369" imgH="2961513" progId="Visio.Drawing.11">
                  <p:embed/>
                </p:oleObj>
              </mc:Choice>
              <mc:Fallback>
                <p:oleObj name="Visio" r:id="rId4" imgW="7524369" imgH="296151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15888"/>
                        <a:ext cx="752475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5" name="Object 5"/>
          <p:cNvGraphicFramePr>
            <a:graphicFrameLocks noChangeAspect="1"/>
          </p:cNvGraphicFramePr>
          <p:nvPr/>
        </p:nvGraphicFramePr>
        <p:xfrm>
          <a:off x="3121025" y="527050"/>
          <a:ext cx="456565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6" imgW="4565142" imgH="2060448" progId="Visio.Drawing.11">
                  <p:embed/>
                </p:oleObj>
              </mc:Choice>
              <mc:Fallback>
                <p:oleObj name="Visio" r:id="rId6" imgW="4565142" imgH="206044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27050"/>
                        <a:ext cx="4565650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2735263" y="755650"/>
          <a:ext cx="24495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8" imgW="2449830" imgH="521970" progId="Visio.Drawing.11">
                  <p:embed/>
                </p:oleObj>
              </mc:Choice>
              <mc:Fallback>
                <p:oleObj name="Visio" r:id="rId8" imgW="2449830" imgH="52197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755650"/>
                        <a:ext cx="24495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5084763" y="1079500"/>
          <a:ext cx="242887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10" imgW="243078" imgH="1925574" progId="Visio.Drawing.11">
                  <p:embed/>
                </p:oleObj>
              </mc:Choice>
              <mc:Fallback>
                <p:oleObj name="Visio" r:id="rId10" imgW="243078" imgH="192557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1079500"/>
                        <a:ext cx="242887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8" name="Object 8"/>
          <p:cNvGraphicFramePr>
            <a:graphicFrameLocks noChangeAspect="1"/>
          </p:cNvGraphicFramePr>
          <p:nvPr/>
        </p:nvGraphicFramePr>
        <p:xfrm>
          <a:off x="3136900" y="196850"/>
          <a:ext cx="3271838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12" imgW="3272028" imgH="2408301" progId="Visio.Drawing.11">
                  <p:embed/>
                </p:oleObj>
              </mc:Choice>
              <mc:Fallback>
                <p:oleObj name="Visio" r:id="rId12" imgW="3272028" imgH="240830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96850"/>
                        <a:ext cx="3271838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9" name="Object 9"/>
          <p:cNvGraphicFramePr>
            <a:graphicFrameLocks noChangeAspect="1"/>
          </p:cNvGraphicFramePr>
          <p:nvPr/>
        </p:nvGraphicFramePr>
        <p:xfrm>
          <a:off x="1042988" y="204788"/>
          <a:ext cx="64770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14" imgW="6476238" imgH="2476119" progId="Visio.Drawing.11">
                  <p:embed/>
                </p:oleObj>
              </mc:Choice>
              <mc:Fallback>
                <p:oleObj name="Visio" r:id="rId14" imgW="6476238" imgH="247611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4788"/>
                        <a:ext cx="64770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0" name="Object 10"/>
          <p:cNvGraphicFramePr>
            <a:graphicFrameLocks noChangeAspect="1"/>
          </p:cNvGraphicFramePr>
          <p:nvPr/>
        </p:nvGraphicFramePr>
        <p:xfrm>
          <a:off x="496888" y="2787650"/>
          <a:ext cx="3175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6" imgW="3174840" imgH="1180800" progId="Equation.DSMT4">
                  <p:embed/>
                </p:oleObj>
              </mc:Choice>
              <mc:Fallback>
                <p:oleObj name="Equation" r:id="rId16" imgW="3174840" imgH="1180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787650"/>
                        <a:ext cx="3175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1" name="Text Box 11"/>
          <p:cNvSpPr txBox="1">
            <a:spLocks noChangeArrowheads="1"/>
          </p:cNvSpPr>
          <p:nvPr/>
        </p:nvSpPr>
        <p:spPr bwMode="auto">
          <a:xfrm>
            <a:off x="179388" y="3900488"/>
            <a:ext cx="8964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где </a:t>
            </a:r>
            <a:r>
              <a:rPr lang="en-US" altLang="ru-RU" i="1"/>
              <a:t>k</a:t>
            </a:r>
            <a:r>
              <a:rPr lang="en-US" altLang="ru-RU"/>
              <a:t> – </a:t>
            </a:r>
            <a:r>
              <a:rPr lang="ru-RU" altLang="ru-RU"/>
              <a:t>масштабирующий коэффициент:</a:t>
            </a:r>
            <a:endParaRPr lang="ru-RU" altLang="ru-RU" b="1"/>
          </a:p>
        </p:txBody>
      </p:sp>
      <p:graphicFrame>
        <p:nvGraphicFramePr>
          <p:cNvPr id="286732" name="Object 12"/>
          <p:cNvGraphicFramePr>
            <a:graphicFrameLocks noChangeAspect="1"/>
          </p:cNvGraphicFramePr>
          <p:nvPr/>
        </p:nvGraphicFramePr>
        <p:xfrm>
          <a:off x="3851275" y="4333875"/>
          <a:ext cx="14605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8" imgW="1460160" imgH="1180800" progId="Equation.DSMT4">
                  <p:embed/>
                </p:oleObj>
              </mc:Choice>
              <mc:Fallback>
                <p:oleObj name="Equation" r:id="rId18" imgW="1460160" imgH="1180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33875"/>
                        <a:ext cx="14605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3" name="Text Box 13"/>
          <p:cNvSpPr txBox="1">
            <a:spLocks noChangeArrowheads="1"/>
          </p:cNvSpPr>
          <p:nvPr/>
        </p:nvSpPr>
        <p:spPr bwMode="auto">
          <a:xfrm>
            <a:off x="179388" y="5470525"/>
            <a:ext cx="88217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en-US" altLang="ru-RU" i="1"/>
              <a:t>m</a:t>
            </a:r>
            <a:r>
              <a:rPr lang="en-US" altLang="ru-RU" i="1" baseline="-25000"/>
              <a:t>u</a:t>
            </a:r>
            <a:r>
              <a:rPr lang="en-US" altLang="ru-RU"/>
              <a:t> – </a:t>
            </a:r>
            <a:r>
              <a:rPr lang="ru-RU" altLang="ru-RU"/>
              <a:t>масштаб по напряжению, В/дел;</a:t>
            </a:r>
            <a:br>
              <a:rPr lang="ru-RU" altLang="ru-RU"/>
            </a:br>
            <a:r>
              <a:rPr lang="en-US" altLang="ru-RU" i="1"/>
              <a:t>m</a:t>
            </a:r>
            <a:r>
              <a:rPr lang="en-US" altLang="ru-RU" i="1" baseline="-25000"/>
              <a:t>i</a:t>
            </a:r>
            <a:r>
              <a:rPr lang="en-US" altLang="ru-RU"/>
              <a:t> – </a:t>
            </a:r>
            <a:r>
              <a:rPr lang="ru-RU" altLang="ru-RU"/>
              <a:t>масштаб по току, А/дел.</a:t>
            </a:r>
          </a:p>
        </p:txBody>
      </p:sp>
      <p:graphicFrame>
        <p:nvGraphicFramePr>
          <p:cNvPr id="286734" name="Object 14"/>
          <p:cNvGraphicFramePr>
            <a:graphicFrameLocks noChangeAspect="1"/>
          </p:cNvGraphicFramePr>
          <p:nvPr/>
        </p:nvGraphicFramePr>
        <p:xfrm>
          <a:off x="4914900" y="2744788"/>
          <a:ext cx="1587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20" imgW="1587240" imgH="1066680" progId="Equation.DSMT4">
                  <p:embed/>
                </p:oleObj>
              </mc:Choice>
              <mc:Fallback>
                <p:oleObj name="Equation" r:id="rId20" imgW="1587240" imgH="10666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2744788"/>
                        <a:ext cx="1587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645025" y="908050"/>
            <a:ext cx="1511300" cy="865188"/>
            <a:chOff x="4218" y="2908"/>
            <a:chExt cx="952" cy="545"/>
          </a:xfrm>
        </p:grpSpPr>
        <p:sp>
          <p:nvSpPr>
            <p:cNvPr id="3090" name="AutoShape 16"/>
            <p:cNvSpPr>
              <a:spLocks noChangeArrowheads="1"/>
            </p:cNvSpPr>
            <p:nvPr/>
          </p:nvSpPr>
          <p:spPr bwMode="auto">
            <a:xfrm rot="-5400000">
              <a:off x="4422" y="2724"/>
              <a:ext cx="227" cy="635"/>
            </a:xfrm>
            <a:prstGeom prst="rtTriangle">
              <a:avLst/>
            </a:prstGeom>
            <a:pattFill prst="dkUpDiag">
              <a:fgClr>
                <a:srgbClr val="FF9900"/>
              </a:fgClr>
              <a:bgClr>
                <a:schemeClr val="bg1"/>
              </a:bgClr>
            </a:pattFill>
            <a:ln w="3175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91" name="Text Box 17"/>
            <p:cNvSpPr txBox="1">
              <a:spLocks noChangeArrowheads="1"/>
            </p:cNvSpPr>
            <p:nvPr/>
          </p:nvSpPr>
          <p:spPr bwMode="auto">
            <a:xfrm>
              <a:off x="4895" y="2908"/>
              <a:ext cx="2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altLang="ru-RU">
                  <a:solidFill>
                    <a:srgbClr val="990000"/>
                  </a:solidFill>
                  <a:cs typeface="Arial" charset="0"/>
                </a:rPr>
                <a:t>Δ</a:t>
              </a:r>
              <a:r>
                <a:rPr lang="en-US" altLang="ru-RU">
                  <a:solidFill>
                    <a:srgbClr val="990000"/>
                  </a:solidFill>
                  <a:cs typeface="Arial" charset="0"/>
                </a:rPr>
                <a:t>u</a:t>
              </a:r>
              <a:endParaRPr lang="el-GR" altLang="ru-RU">
                <a:solidFill>
                  <a:srgbClr val="990000"/>
                </a:solidFill>
                <a:cs typeface="Arial" charset="0"/>
              </a:endParaRPr>
            </a:p>
          </p:txBody>
        </p:sp>
        <p:sp>
          <p:nvSpPr>
            <p:cNvPr id="3092" name="Text Box 18"/>
            <p:cNvSpPr txBox="1">
              <a:spLocks noChangeArrowheads="1"/>
            </p:cNvSpPr>
            <p:nvPr/>
          </p:nvSpPr>
          <p:spPr bwMode="auto">
            <a:xfrm>
              <a:off x="4540" y="3184"/>
              <a:ext cx="200" cy="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altLang="ru-RU">
                  <a:solidFill>
                    <a:srgbClr val="990000"/>
                  </a:solidFill>
                  <a:cs typeface="Arial" charset="0"/>
                </a:rPr>
                <a:t>Δ</a:t>
              </a:r>
              <a:r>
                <a:rPr lang="en-US" altLang="ru-RU">
                  <a:solidFill>
                    <a:srgbClr val="990000"/>
                  </a:solidFill>
                  <a:cs typeface="Arial" charset="0"/>
                </a:rPr>
                <a:t>i</a:t>
              </a:r>
              <a:endParaRPr lang="el-GR" altLang="ru-RU">
                <a:solidFill>
                  <a:srgbClr val="990000"/>
                </a:solidFill>
                <a:cs typeface="Arial" charset="0"/>
              </a:endParaRPr>
            </a:p>
          </p:txBody>
        </p:sp>
      </p:grpSp>
      <p:graphicFrame>
        <p:nvGraphicFramePr>
          <p:cNvPr id="286739" name="Object 19"/>
          <p:cNvGraphicFramePr>
            <a:graphicFrameLocks noChangeAspect="1"/>
          </p:cNvGraphicFramePr>
          <p:nvPr/>
        </p:nvGraphicFramePr>
        <p:xfrm>
          <a:off x="6624638" y="3076575"/>
          <a:ext cx="151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22" imgW="1511280" imgH="495000" progId="Equation.DSMT4">
                  <p:embed/>
                </p:oleObj>
              </mc:Choice>
              <mc:Fallback>
                <p:oleObj name="Equation" r:id="rId22" imgW="1511280" imgH="495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076575"/>
                        <a:ext cx="1511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0" name="Object 20"/>
          <p:cNvGraphicFramePr>
            <a:graphicFrameLocks/>
          </p:cNvGraphicFramePr>
          <p:nvPr/>
        </p:nvGraphicFramePr>
        <p:xfrm>
          <a:off x="4921250" y="620713"/>
          <a:ext cx="406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24" imgW="406908" imgH="537972" progId="Visio.Drawing.11">
                  <p:embed/>
                </p:oleObj>
              </mc:Choice>
              <mc:Fallback>
                <p:oleObj name="Visio" r:id="rId24" imgW="406908" imgH="537972" progId="Visio.Drawing.11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620713"/>
                        <a:ext cx="406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21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1" grpId="0"/>
      <p:bldP spid="2867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62169081-B6C9-48F9-9521-84435000B1A6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5</a:t>
            </a:fld>
            <a:endParaRPr lang="ru-RU" altLang="ru-RU" sz="1800"/>
          </a:p>
        </p:txBody>
      </p:sp>
      <p:graphicFrame>
        <p:nvGraphicFramePr>
          <p:cNvPr id="288772" name="Object 4"/>
          <p:cNvGraphicFramePr>
            <a:graphicFrameLocks noChangeAspect="1"/>
          </p:cNvGraphicFramePr>
          <p:nvPr/>
        </p:nvGraphicFramePr>
        <p:xfrm>
          <a:off x="5508625" y="-26988"/>
          <a:ext cx="3441700" cy="106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3441600" imgH="1066680" progId="Equation.DSMT4">
                  <p:embed/>
                </p:oleObj>
              </mc:Choice>
              <mc:Fallback>
                <p:oleObj name="Equation" r:id="rId4" imgW="3441600" imgH="1066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-26988"/>
                        <a:ext cx="3441700" cy="1066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3" name="Object 5"/>
          <p:cNvGraphicFramePr>
            <a:graphicFrameLocks noChangeAspect="1"/>
          </p:cNvGraphicFramePr>
          <p:nvPr/>
        </p:nvGraphicFramePr>
        <p:xfrm>
          <a:off x="5508625" y="993775"/>
          <a:ext cx="3441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6" imgW="3441600" imgH="1066680" progId="Equation.DSMT4">
                  <p:embed/>
                </p:oleObj>
              </mc:Choice>
              <mc:Fallback>
                <p:oleObj name="Equation" r:id="rId6" imgW="3441600" imgH="1066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993775"/>
                        <a:ext cx="3441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4" name="Object 6"/>
          <p:cNvGraphicFramePr>
            <a:graphicFrameLocks noChangeAspect="1"/>
          </p:cNvGraphicFramePr>
          <p:nvPr/>
        </p:nvGraphicFramePr>
        <p:xfrm>
          <a:off x="5451475" y="1989138"/>
          <a:ext cx="3556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8" imgW="3555720" imgH="1066680" progId="Equation.DSMT4">
                  <p:embed/>
                </p:oleObj>
              </mc:Choice>
              <mc:Fallback>
                <p:oleObj name="Equation" r:id="rId8" imgW="3555720" imgH="1066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1989138"/>
                        <a:ext cx="3556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5" name="Object 7"/>
          <p:cNvGraphicFramePr>
            <a:graphicFrameLocks noChangeAspect="1"/>
          </p:cNvGraphicFramePr>
          <p:nvPr/>
        </p:nvGraphicFramePr>
        <p:xfrm>
          <a:off x="5451475" y="3009900"/>
          <a:ext cx="3556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10" imgW="3555720" imgH="1066680" progId="Equation.DSMT4">
                  <p:embed/>
                </p:oleObj>
              </mc:Choice>
              <mc:Fallback>
                <p:oleObj name="Equation" r:id="rId10" imgW="3555720" imgH="1066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3009900"/>
                        <a:ext cx="3556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179388" y="3716338"/>
            <a:ext cx="8785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en-US" altLang="ru-RU" i="1"/>
              <a:t>r</a:t>
            </a:r>
            <a:r>
              <a:rPr lang="ru-RU" altLang="ru-RU" baseline="-25000"/>
              <a:t>ст</a:t>
            </a:r>
            <a:r>
              <a:rPr lang="ru-RU" altLang="ru-RU"/>
              <a:t> и </a:t>
            </a:r>
            <a:r>
              <a:rPr lang="en-US" altLang="ru-RU" i="1"/>
              <a:t>g</a:t>
            </a:r>
            <a:r>
              <a:rPr lang="ru-RU" altLang="ru-RU" baseline="-25000"/>
              <a:t>ст</a:t>
            </a:r>
            <a:r>
              <a:rPr lang="ru-RU" altLang="ru-RU"/>
              <a:t> всегда положительны.</a:t>
            </a:r>
            <a:endParaRPr lang="ru-RU" altLang="ru-RU" b="1"/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179388" y="4287838"/>
            <a:ext cx="87852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en-US" altLang="ru-RU" i="1"/>
              <a:t>r</a:t>
            </a:r>
            <a:r>
              <a:rPr lang="ru-RU" altLang="ru-RU" baseline="-25000"/>
              <a:t>д</a:t>
            </a:r>
            <a:r>
              <a:rPr lang="ru-RU" altLang="ru-RU"/>
              <a:t> и </a:t>
            </a:r>
            <a:r>
              <a:rPr lang="en-US" altLang="ru-RU" i="1"/>
              <a:t>g</a:t>
            </a:r>
            <a:r>
              <a:rPr lang="ru-RU" altLang="ru-RU" baseline="-25000"/>
              <a:t>д</a:t>
            </a:r>
            <a:r>
              <a:rPr lang="ru-RU" altLang="ru-RU"/>
              <a:t> положительны в том случае,</a:t>
            </a:r>
            <a:r>
              <a:rPr lang="en-US" altLang="ru-RU"/>
              <a:t> </a:t>
            </a:r>
            <a:r>
              <a:rPr lang="ru-RU" altLang="ru-RU"/>
              <a:t>когда рассматриваемая точка лежит на восходящей части ВАХ.</a:t>
            </a:r>
            <a:endParaRPr lang="ru-RU" altLang="ru-RU" b="1"/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142875" y="5624513"/>
            <a:ext cx="8569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На падающем участке ВАХ </a:t>
            </a:r>
            <a:r>
              <a:rPr lang="en-US" altLang="ru-RU" i="1"/>
              <a:t>r</a:t>
            </a:r>
            <a:r>
              <a:rPr lang="ru-RU" altLang="ru-RU" baseline="-25000"/>
              <a:t>д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 i="1"/>
              <a:t>g</a:t>
            </a:r>
            <a:r>
              <a:rPr lang="ru-RU" altLang="ru-RU" baseline="-25000"/>
              <a:t>д</a:t>
            </a:r>
            <a:r>
              <a:rPr lang="ru-RU" altLang="ru-RU"/>
              <a:t> отрицательны.</a:t>
            </a:r>
            <a:endParaRPr lang="ru-RU" altLang="ru-RU" b="1"/>
          </a:p>
        </p:txBody>
      </p:sp>
      <p:graphicFrame>
        <p:nvGraphicFramePr>
          <p:cNvPr id="4102" name="Object 11"/>
          <p:cNvGraphicFramePr>
            <a:graphicFrameLocks noChangeAspect="1"/>
          </p:cNvGraphicFramePr>
          <p:nvPr/>
        </p:nvGraphicFramePr>
        <p:xfrm>
          <a:off x="71438" y="612775"/>
          <a:ext cx="52562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12" imgW="5256276" imgH="2815971" progId="Visio.Drawing.11">
                  <p:embed/>
                </p:oleObj>
              </mc:Choice>
              <mc:Fallback>
                <p:oleObj name="Visio" r:id="rId12" imgW="5256276" imgH="2815971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612775"/>
                        <a:ext cx="5256212" cy="28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0" name="Object 12"/>
          <p:cNvGraphicFramePr>
            <a:graphicFrameLocks noChangeAspect="1"/>
          </p:cNvGraphicFramePr>
          <p:nvPr/>
        </p:nvGraphicFramePr>
        <p:xfrm>
          <a:off x="1692275" y="728663"/>
          <a:ext cx="133985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Visio" r:id="rId14" imgW="1340358" imgH="2312289" progId="Visio.Drawing.11">
                  <p:embed/>
                </p:oleObj>
              </mc:Choice>
              <mc:Fallback>
                <p:oleObj name="Visio" r:id="rId14" imgW="1340358" imgH="2312289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728663"/>
                        <a:ext cx="1339850" cy="231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1" name="Object 13"/>
          <p:cNvGraphicFramePr>
            <a:graphicFrameLocks noChangeAspect="1"/>
          </p:cNvGraphicFramePr>
          <p:nvPr/>
        </p:nvGraphicFramePr>
        <p:xfrm>
          <a:off x="250825" y="908050"/>
          <a:ext cx="332105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Visio" r:id="rId16" imgW="3320415" imgH="2132457" progId="Visio.Drawing.11">
                  <p:embed/>
                </p:oleObj>
              </mc:Choice>
              <mc:Fallback>
                <p:oleObj name="Visio" r:id="rId16" imgW="3320415" imgH="2132457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08050"/>
                        <a:ext cx="3321050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2" name="Object 14"/>
          <p:cNvGraphicFramePr>
            <a:graphicFrameLocks noChangeAspect="1"/>
          </p:cNvGraphicFramePr>
          <p:nvPr/>
        </p:nvGraphicFramePr>
        <p:xfrm>
          <a:off x="1692275" y="1628775"/>
          <a:ext cx="267176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Visio" r:id="rId18" imgW="2672334" imgH="1412367" progId="Visio.Drawing.11">
                  <p:embed/>
                </p:oleObj>
              </mc:Choice>
              <mc:Fallback>
                <p:oleObj name="Visio" r:id="rId18" imgW="2672334" imgH="1412367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28775"/>
                        <a:ext cx="2671763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3" name="Object 15"/>
          <p:cNvGraphicFramePr>
            <a:graphicFrameLocks noChangeAspect="1"/>
          </p:cNvGraphicFramePr>
          <p:nvPr/>
        </p:nvGraphicFramePr>
        <p:xfrm>
          <a:off x="2193925" y="800100"/>
          <a:ext cx="2701925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Visio" r:id="rId20" imgW="2701671" imgH="2240280" progId="Visio.Drawing.11">
                  <p:embed/>
                </p:oleObj>
              </mc:Choice>
              <mc:Fallback>
                <p:oleObj name="Visio" r:id="rId20" imgW="2701671" imgH="224028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800100"/>
                        <a:ext cx="2701925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4" name="Line 16"/>
          <p:cNvSpPr>
            <a:spLocks noChangeShapeType="1"/>
          </p:cNvSpPr>
          <p:nvPr/>
        </p:nvSpPr>
        <p:spPr bwMode="auto">
          <a:xfrm>
            <a:off x="7343775" y="873125"/>
            <a:ext cx="154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8785" name="Line 17"/>
          <p:cNvSpPr>
            <a:spLocks noChangeShapeType="1"/>
          </p:cNvSpPr>
          <p:nvPr/>
        </p:nvSpPr>
        <p:spPr bwMode="auto">
          <a:xfrm>
            <a:off x="7343775" y="2889250"/>
            <a:ext cx="154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8786" name="Line 18"/>
          <p:cNvSpPr>
            <a:spLocks noChangeShapeType="1"/>
          </p:cNvSpPr>
          <p:nvPr/>
        </p:nvSpPr>
        <p:spPr bwMode="auto">
          <a:xfrm>
            <a:off x="7343775" y="1881188"/>
            <a:ext cx="154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8787" name="Line 19"/>
          <p:cNvSpPr>
            <a:spLocks noChangeShapeType="1"/>
          </p:cNvSpPr>
          <p:nvPr/>
        </p:nvSpPr>
        <p:spPr bwMode="auto">
          <a:xfrm>
            <a:off x="7343775" y="3897313"/>
            <a:ext cx="154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88788" name="Object 20"/>
          <p:cNvGraphicFramePr>
            <a:graphicFrameLocks noChangeAspect="1"/>
          </p:cNvGraphicFramePr>
          <p:nvPr/>
        </p:nvGraphicFramePr>
        <p:xfrm>
          <a:off x="2292350" y="1233488"/>
          <a:ext cx="334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Visio" r:id="rId22" imgW="334518" imgH="445008" progId="Visio.Drawing.11">
                  <p:embed/>
                </p:oleObj>
              </mc:Choice>
              <mc:Fallback>
                <p:oleObj name="Visio" r:id="rId22" imgW="334518" imgH="445008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1233488"/>
                        <a:ext cx="3349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9" name="Object 21"/>
          <p:cNvGraphicFramePr>
            <a:graphicFrameLocks noChangeAspect="1"/>
          </p:cNvGraphicFramePr>
          <p:nvPr/>
        </p:nvGraphicFramePr>
        <p:xfrm>
          <a:off x="3095625" y="1844675"/>
          <a:ext cx="4429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24" imgW="442341" imgH="440055" progId="Visio.Drawing.11">
                  <p:embed/>
                </p:oleObj>
              </mc:Choice>
              <mc:Fallback>
                <p:oleObj name="Visio" r:id="rId24" imgW="442341" imgH="440055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844675"/>
                        <a:ext cx="4429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88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88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288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/>
      <p:bldP spid="288777" grpId="0"/>
      <p:bldP spid="288778" grpId="0"/>
      <p:bldP spid="288784" grpId="0" animBg="1"/>
      <p:bldP spid="288784" grpId="1" animBg="1"/>
      <p:bldP spid="288785" grpId="0" animBg="1"/>
      <p:bldP spid="288785" grpId="1" animBg="1"/>
      <p:bldP spid="288786" grpId="0" animBg="1"/>
      <p:bldP spid="288786" grpId="1" animBg="1"/>
      <p:bldP spid="2887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5A211F8-825B-4BBE-9106-26A4B23AF88D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6</a:t>
            </a:fld>
            <a:endParaRPr lang="ru-RU" altLang="ru-RU" sz="1800"/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107950" y="44450"/>
            <a:ext cx="8785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 b="1"/>
              <a:t>Динамические характеристики</a:t>
            </a:r>
            <a:r>
              <a:rPr lang="ru-RU" altLang="ru-RU"/>
              <a:t> дают связь между напряжением и током при достаточно быстрых изменениях тока и, как правило, отличаются от статических характеристик.</a:t>
            </a:r>
            <a:endParaRPr lang="ru-RU" altLang="ru-RU" b="1"/>
          </a:p>
        </p:txBody>
      </p:sp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323850" y="2489200"/>
          <a:ext cx="457200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4" imgW="5007483" imgH="3473196" progId="Visio.Drawing.11">
                  <p:embed/>
                </p:oleObj>
              </mc:Choice>
              <mc:Fallback>
                <p:oleObj name="Visio" r:id="rId4" imgW="5007483" imgH="347319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89200"/>
                        <a:ext cx="4572000" cy="338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2" name="Object 6"/>
          <p:cNvGraphicFramePr>
            <a:graphicFrameLocks noChangeAspect="1"/>
          </p:cNvGraphicFramePr>
          <p:nvPr/>
        </p:nvGraphicFramePr>
        <p:xfrm>
          <a:off x="606425" y="3155950"/>
          <a:ext cx="365125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6" imgW="4544568" imgH="2618232" progId="Visio.Drawing.11">
                  <p:embed/>
                </p:oleObj>
              </mc:Choice>
              <mc:Fallback>
                <p:oleObj name="Visio" r:id="rId6" imgW="4544568" imgH="261823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155950"/>
                        <a:ext cx="365125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5364163" y="2384425"/>
          <a:ext cx="327660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8" imgW="3276219" imgH="3388233" progId="Visio.Drawing.11">
                  <p:embed/>
                </p:oleObj>
              </mc:Choice>
              <mc:Fallback>
                <p:oleObj name="Visio" r:id="rId8" imgW="3276219" imgH="338823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384425"/>
                        <a:ext cx="3276600" cy="338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4" name="Object 8"/>
          <p:cNvGraphicFramePr>
            <a:graphicFrameLocks noChangeAspect="1"/>
          </p:cNvGraphicFramePr>
          <p:nvPr/>
        </p:nvGraphicFramePr>
        <p:xfrm>
          <a:off x="5867400" y="3249613"/>
          <a:ext cx="2239963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10" imgW="2240280" imgH="2240280" progId="Visio.Drawing.11">
                  <p:embed/>
                </p:oleObj>
              </mc:Choice>
              <mc:Fallback>
                <p:oleObj name="Visio" r:id="rId10" imgW="2240280" imgH="224028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49613"/>
                        <a:ext cx="2239963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5" name="Text Box 9"/>
          <p:cNvSpPr txBox="1">
            <a:spLocks noChangeArrowheads="1"/>
          </p:cNvSpPr>
          <p:nvPr/>
        </p:nvSpPr>
        <p:spPr bwMode="auto">
          <a:xfrm>
            <a:off x="2195513" y="1938338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 b="1" i="1"/>
              <a:t>ВАХ лампы накаливания</a:t>
            </a:r>
          </a:p>
        </p:txBody>
      </p:sp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1154113" y="5789613"/>
            <a:ext cx="2625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/>
              <a:t>Статическая</a:t>
            </a:r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5616575" y="5789613"/>
            <a:ext cx="2700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/>
              <a:t>Динамическая</a:t>
            </a:r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5" grpId="0"/>
      <p:bldP spid="290826" grpId="0"/>
      <p:bldP spid="2908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F7293C02-327F-406D-8080-0479040238B6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7</a:t>
            </a:fld>
            <a:endParaRPr lang="ru-RU" altLang="ru-RU" sz="180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79388" y="7938"/>
            <a:ext cx="8785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 sz="3200" i="1"/>
              <a:t>Аппроксимация характеристик НЭ</a:t>
            </a:r>
            <a:endParaRPr lang="ru-RU" altLang="ru-RU" sz="3200" b="1" i="1"/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79388" y="512763"/>
            <a:ext cx="87852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При расчете электрических цепей с нелинейными элементами используется несколько</a:t>
            </a:r>
            <a:br>
              <a:rPr lang="ru-RU" altLang="ru-RU"/>
            </a:br>
            <a:r>
              <a:rPr lang="ru-RU" altLang="ru-RU"/>
              <a:t>видов представления их характеристик</a:t>
            </a:r>
            <a:r>
              <a:rPr lang="en-US" altLang="ru-RU"/>
              <a:t>:</a:t>
            </a:r>
            <a:endParaRPr lang="ru-RU" altLang="ru-RU"/>
          </a:p>
        </p:txBody>
      </p:sp>
      <p:sp>
        <p:nvSpPr>
          <p:cNvPr id="243724" name="Text Box 12"/>
          <p:cNvSpPr txBox="1">
            <a:spLocks noChangeArrowheads="1"/>
          </p:cNvSpPr>
          <p:nvPr/>
        </p:nvSpPr>
        <p:spPr bwMode="auto">
          <a:xfrm>
            <a:off x="179388" y="1881188"/>
            <a:ext cx="8785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1. </a:t>
            </a:r>
            <a:r>
              <a:rPr lang="ru-RU" altLang="ru-RU" b="1"/>
              <a:t>Для графического метода</a:t>
            </a:r>
            <a:r>
              <a:rPr lang="ru-RU" altLang="ru-RU"/>
              <a:t> используются ВАХ, </a:t>
            </a:r>
            <a:br>
              <a:rPr lang="ru-RU" altLang="ru-RU"/>
            </a:br>
            <a:r>
              <a:rPr lang="ru-RU" altLang="ru-RU"/>
              <a:t>    полученные опытным путем.</a:t>
            </a:r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179388" y="2816225"/>
            <a:ext cx="87852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2. Для метода </a:t>
            </a:r>
            <a:r>
              <a:rPr lang="ru-RU" altLang="ru-RU" b="1"/>
              <a:t>кусочно-линейной аппроксимации</a:t>
            </a:r>
            <a:r>
              <a:rPr lang="ru-RU" altLang="ru-RU"/>
              <a:t> </a:t>
            </a:r>
            <a:br>
              <a:rPr lang="ru-RU" altLang="ru-RU"/>
            </a:br>
            <a:r>
              <a:rPr lang="ru-RU" altLang="ru-RU"/>
              <a:t>    используется представление характеристики </a:t>
            </a:r>
            <a:br>
              <a:rPr lang="ru-RU" altLang="ru-RU"/>
            </a:br>
            <a:r>
              <a:rPr lang="ru-RU" altLang="ru-RU"/>
              <a:t>    отрезками прямых</a:t>
            </a:r>
            <a:r>
              <a:rPr lang="en-US" altLang="ru-RU"/>
              <a:t>.</a:t>
            </a:r>
            <a:endParaRPr lang="ru-RU" altLang="ru-RU"/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179388" y="4149725"/>
            <a:ext cx="87852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3. Для методов, использующих интегрирование </a:t>
            </a:r>
            <a:br>
              <a:rPr lang="ru-RU" altLang="ru-RU"/>
            </a:br>
            <a:r>
              <a:rPr lang="ru-RU" altLang="ru-RU"/>
              <a:t>    нелинейных дифференциальных уравнений, </a:t>
            </a:r>
            <a:br>
              <a:rPr lang="ru-RU" altLang="ru-RU"/>
            </a:br>
            <a:r>
              <a:rPr lang="ru-RU" altLang="ru-RU"/>
              <a:t>    </a:t>
            </a:r>
            <a:r>
              <a:rPr lang="ru-RU" altLang="ru-RU" b="1"/>
              <a:t>ВАХ представляются</a:t>
            </a:r>
            <a:r>
              <a:rPr lang="ru-RU" altLang="ru-RU"/>
              <a:t> различными </a:t>
            </a:r>
            <a:r>
              <a:rPr lang="ru-RU" altLang="ru-RU" b="1"/>
              <a:t>функциями</a:t>
            </a:r>
            <a:r>
              <a:rPr lang="ru-RU" altLang="ru-RU"/>
              <a:t> </a:t>
            </a:r>
            <a:br>
              <a:rPr lang="ru-RU" altLang="ru-RU"/>
            </a:br>
            <a:r>
              <a:rPr lang="ru-RU" altLang="ru-RU"/>
              <a:t>    (степенными, тригонометрическими, </a:t>
            </a:r>
            <a:br>
              <a:rPr lang="ru-RU" altLang="ru-RU"/>
            </a:br>
            <a:r>
              <a:rPr lang="ru-RU" altLang="ru-RU"/>
              <a:t>    гиперболическими и др.)</a:t>
            </a:r>
            <a:r>
              <a:rPr lang="en-US" altLang="ru-RU"/>
              <a:t>.</a:t>
            </a:r>
            <a:endParaRPr lang="ru-RU" altLang="ru-RU"/>
          </a:p>
        </p:txBody>
      </p:sp>
      <p:sp>
        <p:nvSpPr>
          <p:cNvPr id="23560" name="Text Box 15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/>
      <p:bldP spid="243724" grpId="0"/>
      <p:bldP spid="243725" grpId="0"/>
      <p:bldP spid="2437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46AB1056-4DF5-44B5-A8B9-47F401845913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8</a:t>
            </a:fld>
            <a:endParaRPr lang="ru-RU" altLang="ru-RU" sz="1800"/>
          </a:p>
        </p:txBody>
      </p:sp>
      <p:sp>
        <p:nvSpPr>
          <p:cNvPr id="6160" name="Text Box 9"/>
          <p:cNvSpPr txBox="1">
            <a:spLocks noChangeArrowheads="1"/>
          </p:cNvSpPr>
          <p:nvPr/>
        </p:nvSpPr>
        <p:spPr bwMode="auto">
          <a:xfrm>
            <a:off x="179388" y="7938"/>
            <a:ext cx="8785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 sz="3200" i="1"/>
              <a:t>Получение ВАХ нелинейного элемента</a:t>
            </a:r>
            <a:endParaRPr lang="ru-RU" altLang="ru-RU" sz="3200" b="1" i="1"/>
          </a:p>
        </p:txBody>
      </p:sp>
      <p:graphicFrame>
        <p:nvGraphicFramePr>
          <p:cNvPr id="245770" name="Object 10"/>
          <p:cNvGraphicFramePr>
            <a:graphicFrameLocks noChangeAspect="1"/>
          </p:cNvGraphicFramePr>
          <p:nvPr/>
        </p:nvGraphicFramePr>
        <p:xfrm>
          <a:off x="71438" y="906463"/>
          <a:ext cx="4986337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Visio" r:id="rId4" imgW="4985766" imgH="1983105" progId="Visio.Drawing.11">
                  <p:embed/>
                </p:oleObj>
              </mc:Choice>
              <mc:Fallback>
                <p:oleObj name="Visio" r:id="rId4" imgW="4985766" imgH="198310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906463"/>
                        <a:ext cx="4986337" cy="198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146675" y="1530350"/>
            <a:ext cx="3889375" cy="1143000"/>
            <a:chOff x="1451" y="2501"/>
            <a:chExt cx="2450" cy="720"/>
          </a:xfrm>
        </p:grpSpPr>
        <p:sp>
          <p:nvSpPr>
            <p:cNvPr id="6165" name="Rectangle 12"/>
            <p:cNvSpPr>
              <a:spLocks noChangeArrowheads="1"/>
            </p:cNvSpPr>
            <p:nvPr/>
          </p:nvSpPr>
          <p:spPr bwMode="auto">
            <a:xfrm>
              <a:off x="3039" y="2855"/>
              <a:ext cx="3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ru-RU"/>
                <a:t>…</a:t>
              </a:r>
              <a:endParaRPr lang="ru-RU" altLang="ru-RU"/>
            </a:p>
          </p:txBody>
        </p:sp>
        <p:sp>
          <p:nvSpPr>
            <p:cNvPr id="6166" name="Rectangle 13"/>
            <p:cNvSpPr>
              <a:spLocks noChangeArrowheads="1"/>
            </p:cNvSpPr>
            <p:nvPr/>
          </p:nvSpPr>
          <p:spPr bwMode="auto">
            <a:xfrm>
              <a:off x="2585" y="2855"/>
              <a:ext cx="45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ru-RU"/>
                <a:t>u</a:t>
              </a:r>
              <a:r>
                <a:rPr lang="en-US" altLang="ru-RU" baseline="-25000"/>
                <a:t>2</a:t>
              </a:r>
              <a:endParaRPr lang="ru-RU" altLang="ru-RU" baseline="-25000"/>
            </a:p>
          </p:txBody>
        </p:sp>
        <p:sp>
          <p:nvSpPr>
            <p:cNvPr id="6167" name="Rectangle 14"/>
            <p:cNvSpPr>
              <a:spLocks noChangeArrowheads="1"/>
            </p:cNvSpPr>
            <p:nvPr/>
          </p:nvSpPr>
          <p:spPr bwMode="auto">
            <a:xfrm>
              <a:off x="2086" y="2855"/>
              <a:ext cx="49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ru-RU"/>
                <a:t>u</a:t>
              </a:r>
              <a:r>
                <a:rPr lang="en-US" altLang="ru-RU" baseline="-25000"/>
                <a:t>1</a:t>
              </a:r>
              <a:endParaRPr lang="ru-RU" altLang="ru-RU" baseline="-25000"/>
            </a:p>
          </p:txBody>
        </p:sp>
        <p:sp>
          <p:nvSpPr>
            <p:cNvPr id="6168" name="Rectangle 15"/>
            <p:cNvSpPr>
              <a:spLocks noChangeArrowheads="1"/>
            </p:cNvSpPr>
            <p:nvPr/>
          </p:nvSpPr>
          <p:spPr bwMode="auto">
            <a:xfrm>
              <a:off x="1451" y="2895"/>
              <a:ext cx="635" cy="3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ru-RU" b="1" i="1"/>
                <a:t>u</a:t>
              </a:r>
              <a:r>
                <a:rPr lang="ru-RU" altLang="ru-RU"/>
                <a:t>, В</a:t>
              </a:r>
            </a:p>
          </p:txBody>
        </p:sp>
        <p:sp>
          <p:nvSpPr>
            <p:cNvPr id="6169" name="Rectangle 16"/>
            <p:cNvSpPr>
              <a:spLocks noChangeArrowheads="1"/>
            </p:cNvSpPr>
            <p:nvPr/>
          </p:nvSpPr>
          <p:spPr bwMode="auto">
            <a:xfrm>
              <a:off x="3039" y="2501"/>
              <a:ext cx="36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ru-RU"/>
                <a:t>…</a:t>
              </a:r>
              <a:endParaRPr lang="ru-RU" altLang="ru-RU"/>
            </a:p>
          </p:txBody>
        </p:sp>
        <p:sp>
          <p:nvSpPr>
            <p:cNvPr id="6170" name="Rectangle 17"/>
            <p:cNvSpPr>
              <a:spLocks noChangeArrowheads="1"/>
            </p:cNvSpPr>
            <p:nvPr/>
          </p:nvSpPr>
          <p:spPr bwMode="auto">
            <a:xfrm>
              <a:off x="2585" y="2501"/>
              <a:ext cx="45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ru-RU"/>
                <a:t>i</a:t>
              </a:r>
              <a:r>
                <a:rPr lang="en-US" altLang="ru-RU" baseline="-25000"/>
                <a:t>2</a:t>
              </a:r>
              <a:endParaRPr lang="ru-RU" altLang="ru-RU" baseline="-25000"/>
            </a:p>
          </p:txBody>
        </p:sp>
        <p:sp>
          <p:nvSpPr>
            <p:cNvPr id="6171" name="Rectangle 18"/>
            <p:cNvSpPr>
              <a:spLocks noChangeArrowheads="1"/>
            </p:cNvSpPr>
            <p:nvPr/>
          </p:nvSpPr>
          <p:spPr bwMode="auto">
            <a:xfrm>
              <a:off x="2086" y="2501"/>
              <a:ext cx="499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ru-RU"/>
                <a:t>i</a:t>
              </a:r>
              <a:r>
                <a:rPr lang="en-US" altLang="ru-RU" baseline="-25000"/>
                <a:t>1</a:t>
              </a:r>
              <a:endParaRPr lang="ru-RU" altLang="ru-RU" baseline="-25000"/>
            </a:p>
          </p:txBody>
        </p:sp>
        <p:sp>
          <p:nvSpPr>
            <p:cNvPr id="6172" name="Rectangle 19"/>
            <p:cNvSpPr>
              <a:spLocks noChangeArrowheads="1"/>
            </p:cNvSpPr>
            <p:nvPr/>
          </p:nvSpPr>
          <p:spPr bwMode="auto">
            <a:xfrm>
              <a:off x="1451" y="2523"/>
              <a:ext cx="635" cy="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ru-RU" b="1" i="1"/>
                <a:t>i</a:t>
              </a:r>
              <a:r>
                <a:rPr lang="en-US" altLang="ru-RU"/>
                <a:t>, </a:t>
              </a:r>
              <a:r>
                <a:rPr lang="ru-RU" altLang="ru-RU"/>
                <a:t>А</a:t>
              </a:r>
            </a:p>
          </p:txBody>
        </p:sp>
        <p:sp>
          <p:nvSpPr>
            <p:cNvPr id="6173" name="Line 20"/>
            <p:cNvSpPr>
              <a:spLocks noChangeShapeType="1"/>
            </p:cNvSpPr>
            <p:nvPr/>
          </p:nvSpPr>
          <p:spPr bwMode="auto">
            <a:xfrm>
              <a:off x="1451" y="2523"/>
              <a:ext cx="24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74" name="Line 21"/>
            <p:cNvSpPr>
              <a:spLocks noChangeShapeType="1"/>
            </p:cNvSpPr>
            <p:nvPr/>
          </p:nvSpPr>
          <p:spPr bwMode="auto">
            <a:xfrm>
              <a:off x="1451" y="2895"/>
              <a:ext cx="2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75" name="Line 22"/>
            <p:cNvSpPr>
              <a:spLocks noChangeShapeType="1"/>
            </p:cNvSpPr>
            <p:nvPr/>
          </p:nvSpPr>
          <p:spPr bwMode="auto">
            <a:xfrm>
              <a:off x="1451" y="3221"/>
              <a:ext cx="24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76" name="Line 23"/>
            <p:cNvSpPr>
              <a:spLocks noChangeShapeType="1"/>
            </p:cNvSpPr>
            <p:nvPr/>
          </p:nvSpPr>
          <p:spPr bwMode="auto">
            <a:xfrm>
              <a:off x="1451" y="2523"/>
              <a:ext cx="0" cy="6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77" name="Line 24"/>
            <p:cNvSpPr>
              <a:spLocks noChangeShapeType="1"/>
            </p:cNvSpPr>
            <p:nvPr/>
          </p:nvSpPr>
          <p:spPr bwMode="auto">
            <a:xfrm>
              <a:off x="2086" y="2523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78" name="Line 25"/>
            <p:cNvSpPr>
              <a:spLocks noChangeShapeType="1"/>
            </p:cNvSpPr>
            <p:nvPr/>
          </p:nvSpPr>
          <p:spPr bwMode="auto">
            <a:xfrm>
              <a:off x="2585" y="2523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79" name="Line 26"/>
            <p:cNvSpPr>
              <a:spLocks noChangeShapeType="1"/>
            </p:cNvSpPr>
            <p:nvPr/>
          </p:nvSpPr>
          <p:spPr bwMode="auto">
            <a:xfrm>
              <a:off x="3039" y="2523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80" name="Line 27"/>
            <p:cNvSpPr>
              <a:spLocks noChangeShapeType="1"/>
            </p:cNvSpPr>
            <p:nvPr/>
          </p:nvSpPr>
          <p:spPr bwMode="auto">
            <a:xfrm>
              <a:off x="3878" y="2523"/>
              <a:ext cx="0" cy="6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81" name="Line 31"/>
            <p:cNvSpPr>
              <a:spLocks noChangeShapeType="1"/>
            </p:cNvSpPr>
            <p:nvPr/>
          </p:nvSpPr>
          <p:spPr bwMode="auto">
            <a:xfrm>
              <a:off x="3402" y="2523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82" name="Rectangle 32"/>
            <p:cNvSpPr>
              <a:spLocks noChangeArrowheads="1"/>
            </p:cNvSpPr>
            <p:nvPr/>
          </p:nvSpPr>
          <p:spPr bwMode="auto">
            <a:xfrm>
              <a:off x="3401" y="2514"/>
              <a:ext cx="45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ru-RU"/>
                <a:t>i</a:t>
              </a:r>
              <a:r>
                <a:rPr lang="en-US" altLang="ru-RU" baseline="-25000"/>
                <a:t>n</a:t>
              </a:r>
              <a:endParaRPr lang="ru-RU" altLang="ru-RU" baseline="-25000"/>
            </a:p>
          </p:txBody>
        </p:sp>
        <p:sp>
          <p:nvSpPr>
            <p:cNvPr id="6183" name="Rectangle 33"/>
            <p:cNvSpPr>
              <a:spLocks noChangeArrowheads="1"/>
            </p:cNvSpPr>
            <p:nvPr/>
          </p:nvSpPr>
          <p:spPr bwMode="auto">
            <a:xfrm>
              <a:off x="3447" y="2846"/>
              <a:ext cx="45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ru-RU"/>
                <a:t>u</a:t>
              </a:r>
              <a:r>
                <a:rPr lang="en-US" altLang="ru-RU" baseline="-25000"/>
                <a:t>n</a:t>
              </a:r>
              <a:endParaRPr lang="ru-RU" altLang="ru-RU" baseline="-25000"/>
            </a:p>
          </p:txBody>
        </p:sp>
      </p:grpSp>
      <p:sp>
        <p:nvSpPr>
          <p:cNvPr id="245795" name="Text Box 35"/>
          <p:cNvSpPr txBox="1">
            <a:spLocks noChangeArrowheads="1"/>
          </p:cNvSpPr>
          <p:nvPr/>
        </p:nvSpPr>
        <p:spPr bwMode="auto">
          <a:xfrm>
            <a:off x="5038725" y="944563"/>
            <a:ext cx="2701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Опытная ВАХ</a:t>
            </a:r>
            <a:endParaRPr lang="ru-RU" altLang="ru-RU" b="1"/>
          </a:p>
        </p:txBody>
      </p:sp>
      <p:graphicFrame>
        <p:nvGraphicFramePr>
          <p:cNvPr id="245797" name="Object 37"/>
          <p:cNvGraphicFramePr>
            <a:graphicFrameLocks noChangeAspect="1"/>
          </p:cNvGraphicFramePr>
          <p:nvPr/>
        </p:nvGraphicFramePr>
        <p:xfrm>
          <a:off x="2484438" y="2781300"/>
          <a:ext cx="3995737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Visio" r:id="rId6" imgW="3996309" imgH="3388233" progId="Visio.Drawing.11">
                  <p:embed/>
                </p:oleObj>
              </mc:Choice>
              <mc:Fallback>
                <p:oleObj name="Visio" r:id="rId6" imgW="3996309" imgH="3388233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3995737" cy="338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0" name="Object 40"/>
          <p:cNvGraphicFramePr>
            <a:graphicFrameLocks noChangeAspect="1"/>
          </p:cNvGraphicFramePr>
          <p:nvPr/>
        </p:nvGraphicFramePr>
        <p:xfrm>
          <a:off x="2714625" y="5176838"/>
          <a:ext cx="8858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Visio" r:id="rId8" imgW="885444" imgH="557403" progId="Visio.Drawing.11">
                  <p:embed/>
                </p:oleObj>
              </mc:Choice>
              <mc:Fallback>
                <p:oleObj name="Visio" r:id="rId8" imgW="885444" imgH="557403" progId="Visio.Drawing.11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176838"/>
                        <a:ext cx="8858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1" name="Object 41"/>
          <p:cNvGraphicFramePr>
            <a:graphicFrameLocks noChangeAspect="1"/>
          </p:cNvGraphicFramePr>
          <p:nvPr/>
        </p:nvGraphicFramePr>
        <p:xfrm>
          <a:off x="3419475" y="5445125"/>
          <a:ext cx="3429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Visio" r:id="rId10" imgW="342900" imgH="651129" progId="Visio.Drawing.11">
                  <p:embed/>
                </p:oleObj>
              </mc:Choice>
              <mc:Fallback>
                <p:oleObj name="Visio" r:id="rId10" imgW="342900" imgH="651129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445125"/>
                        <a:ext cx="3429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2" name="Object 42"/>
          <p:cNvGraphicFramePr>
            <a:graphicFrameLocks noChangeAspect="1"/>
          </p:cNvGraphicFramePr>
          <p:nvPr/>
        </p:nvGraphicFramePr>
        <p:xfrm>
          <a:off x="2714625" y="4797425"/>
          <a:ext cx="16414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Visio" r:id="rId12" imgW="1641348" imgH="557403" progId="Visio.Drawing.11">
                  <p:embed/>
                </p:oleObj>
              </mc:Choice>
              <mc:Fallback>
                <p:oleObj name="Visio" r:id="rId12" imgW="1641348" imgH="557403" progId="Visio.Drawing.11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797425"/>
                        <a:ext cx="16414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3" name="Object 43"/>
          <p:cNvGraphicFramePr>
            <a:graphicFrameLocks noChangeAspect="1"/>
          </p:cNvGraphicFramePr>
          <p:nvPr/>
        </p:nvGraphicFramePr>
        <p:xfrm>
          <a:off x="4157663" y="5084763"/>
          <a:ext cx="3429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Visio" r:id="rId14" imgW="342900" imgH="1011174" progId="Visio.Drawing.11">
                  <p:embed/>
                </p:oleObj>
              </mc:Choice>
              <mc:Fallback>
                <p:oleObj name="Visio" r:id="rId14" imgW="342900" imgH="1011174" progId="Visio.Drawing.11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5084763"/>
                        <a:ext cx="3429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4" name="Object 44"/>
          <p:cNvGraphicFramePr>
            <a:graphicFrameLocks noChangeAspect="1"/>
          </p:cNvGraphicFramePr>
          <p:nvPr/>
        </p:nvGraphicFramePr>
        <p:xfrm>
          <a:off x="2714625" y="3124200"/>
          <a:ext cx="30448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Visio" r:id="rId16" imgW="3045333" imgH="557403" progId="Visio.Drawing.11">
                  <p:embed/>
                </p:oleObj>
              </mc:Choice>
              <mc:Fallback>
                <p:oleObj name="Visio" r:id="rId16" imgW="3045333" imgH="557403" progId="Visio.Drawing.11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124200"/>
                        <a:ext cx="30448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5" name="Object 45"/>
          <p:cNvGraphicFramePr>
            <a:graphicFrameLocks noChangeAspect="1"/>
          </p:cNvGraphicFramePr>
          <p:nvPr/>
        </p:nvGraphicFramePr>
        <p:xfrm>
          <a:off x="5580063" y="3392488"/>
          <a:ext cx="34290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Visio" r:id="rId18" imgW="342900" imgH="2703195" progId="Visio.Drawing.11">
                  <p:embed/>
                </p:oleObj>
              </mc:Choice>
              <mc:Fallback>
                <p:oleObj name="Visio" r:id="rId18" imgW="342900" imgH="2703195" progId="Visio.Drawing.11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392488"/>
                        <a:ext cx="342900" cy="270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6" name="Object 46"/>
          <p:cNvGraphicFramePr>
            <a:graphicFrameLocks noChangeAspect="1"/>
          </p:cNvGraphicFramePr>
          <p:nvPr/>
        </p:nvGraphicFramePr>
        <p:xfrm>
          <a:off x="3024188" y="2924175"/>
          <a:ext cx="2960687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Visio" r:id="rId20" imgW="2960370" imgH="2780538" progId="Visio.Drawing.11">
                  <p:embed/>
                </p:oleObj>
              </mc:Choice>
              <mc:Fallback>
                <p:oleObj name="Visio" r:id="rId20" imgW="2960370" imgH="2780538" progId="Visio.Drawing.11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924175"/>
                        <a:ext cx="2960687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7" name="Object 47"/>
          <p:cNvGraphicFramePr>
            <a:graphicFrameLocks noChangeAspect="1"/>
          </p:cNvGraphicFramePr>
          <p:nvPr/>
        </p:nvGraphicFramePr>
        <p:xfrm>
          <a:off x="3059113" y="3213100"/>
          <a:ext cx="3008312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Visio" r:id="rId22" imgW="3007995" imgH="2468118" progId="Visio.Drawing.11">
                  <p:embed/>
                </p:oleObj>
              </mc:Choice>
              <mc:Fallback>
                <p:oleObj name="Visio" r:id="rId22" imgW="3007995" imgH="2468118" progId="Visio.Drawing.11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213100"/>
                        <a:ext cx="3008312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8" name="Object 48"/>
          <p:cNvGraphicFramePr>
            <a:graphicFrameLocks noChangeAspect="1"/>
          </p:cNvGraphicFramePr>
          <p:nvPr/>
        </p:nvGraphicFramePr>
        <p:xfrm>
          <a:off x="3024188" y="3819525"/>
          <a:ext cx="11366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Visio" r:id="rId24" imgW="1137285" imgH="977646" progId="Visio.Drawing.11">
                  <p:embed/>
                </p:oleObj>
              </mc:Choice>
              <mc:Fallback>
                <p:oleObj name="Visio" r:id="rId24" imgW="1137285" imgH="977646" progId="Visio.Drawing.11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819525"/>
                        <a:ext cx="11366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9" name="Object 49"/>
          <p:cNvGraphicFramePr>
            <a:graphicFrameLocks noChangeAspect="1"/>
          </p:cNvGraphicFramePr>
          <p:nvPr/>
        </p:nvGraphicFramePr>
        <p:xfrm>
          <a:off x="6911975" y="3321050"/>
          <a:ext cx="1739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26" imgW="1739880" imgH="1180800" progId="Equation.DSMT4">
                  <p:embed/>
                </p:oleObj>
              </mc:Choice>
              <mc:Fallback>
                <p:oleObj name="Equation" r:id="rId26" imgW="1739880" imgH="11808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321050"/>
                        <a:ext cx="1739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0" name="Text Box 50"/>
          <p:cNvSpPr txBox="1">
            <a:spLocks noChangeArrowheads="1"/>
          </p:cNvSpPr>
          <p:nvPr/>
        </p:nvSpPr>
        <p:spPr bwMode="auto">
          <a:xfrm>
            <a:off x="5724525" y="3281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200" i="1">
                <a:latin typeface="Times New Roman" pitchFamily="18" charset="0"/>
              </a:rPr>
              <a:t>n</a:t>
            </a:r>
            <a:endParaRPr lang="ru-RU" altLang="ru-RU" sz="3200" i="1">
              <a:latin typeface="Times New Roman" pitchFamily="18" charset="0"/>
            </a:endParaRPr>
          </a:p>
        </p:txBody>
      </p:sp>
      <p:graphicFrame>
        <p:nvGraphicFramePr>
          <p:cNvPr id="245811" name="Object 51"/>
          <p:cNvGraphicFramePr>
            <a:graphicFrameLocks noChangeAspect="1"/>
          </p:cNvGraphicFramePr>
          <p:nvPr/>
        </p:nvGraphicFramePr>
        <p:xfrm>
          <a:off x="6759575" y="4652963"/>
          <a:ext cx="218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28" imgW="2184120" imgH="609480" progId="Equation.DSMT4">
                  <p:embed/>
                </p:oleObj>
              </mc:Choice>
              <mc:Fallback>
                <p:oleObj name="Equation" r:id="rId28" imgW="2184120" imgH="60948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4652963"/>
                        <a:ext cx="2184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Text Box 52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4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24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24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45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45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45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45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4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4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4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5" grpId="0"/>
      <p:bldP spid="2458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624323B7-EE4B-42AA-98F4-D1DA135AD709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9</a:t>
            </a:fld>
            <a:endParaRPr lang="ru-RU" altLang="ru-RU" sz="180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79388" y="7938"/>
            <a:ext cx="8785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 sz="3200" i="1"/>
              <a:t>Аппроксимация ВАХ степенным полиномом</a:t>
            </a:r>
            <a:endParaRPr lang="ru-RU" altLang="ru-RU" sz="3200" b="1" i="1"/>
          </a:p>
        </p:txBody>
      </p:sp>
      <p:graphicFrame>
        <p:nvGraphicFramePr>
          <p:cNvPr id="7170" name="Object 38"/>
          <p:cNvGraphicFramePr>
            <a:graphicFrameLocks noChangeAspect="1"/>
          </p:cNvGraphicFramePr>
          <p:nvPr/>
        </p:nvGraphicFramePr>
        <p:xfrm>
          <a:off x="611188" y="476250"/>
          <a:ext cx="3203575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4" imgW="3996309" imgH="3388233" progId="Visio.Drawing.11">
                  <p:embed/>
                </p:oleObj>
              </mc:Choice>
              <mc:Fallback>
                <p:oleObj name="Visio" r:id="rId4" imgW="3996309" imgH="3388233" progId="Visio.Drawing.11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6250"/>
                        <a:ext cx="3203575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47" name="Text Box 39"/>
          <p:cNvSpPr txBox="1">
            <a:spLocks noChangeArrowheads="1"/>
          </p:cNvSpPr>
          <p:nvPr/>
        </p:nvSpPr>
        <p:spPr bwMode="auto">
          <a:xfrm>
            <a:off x="4392613" y="1033463"/>
            <a:ext cx="46085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40000"/>
              </a:spcAft>
            </a:pPr>
            <a:r>
              <a:rPr lang="ru-RU" altLang="ru-RU"/>
              <a:t>ВАХ нелинейного элемента можно аппроксимировать степенным полиномом</a:t>
            </a:r>
          </a:p>
        </p:txBody>
      </p:sp>
      <p:graphicFrame>
        <p:nvGraphicFramePr>
          <p:cNvPr id="247849" name="Object 41"/>
          <p:cNvGraphicFramePr>
            <a:graphicFrameLocks noChangeAspect="1"/>
          </p:cNvGraphicFramePr>
          <p:nvPr/>
        </p:nvGraphicFramePr>
        <p:xfrm>
          <a:off x="1625600" y="3381375"/>
          <a:ext cx="570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6" imgW="5702040" imgH="622080" progId="Equation.DSMT4">
                  <p:embed/>
                </p:oleObj>
              </mc:Choice>
              <mc:Fallback>
                <p:oleObj name="Equation" r:id="rId6" imgW="5702040" imgH="6220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381375"/>
                        <a:ext cx="5702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50" name="Text Box 42"/>
          <p:cNvSpPr txBox="1">
            <a:spLocks noChangeArrowheads="1"/>
          </p:cNvSpPr>
          <p:nvPr/>
        </p:nvSpPr>
        <p:spPr bwMode="auto">
          <a:xfrm>
            <a:off x="215900" y="4094163"/>
            <a:ext cx="874871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40000"/>
              </a:spcAft>
            </a:pPr>
            <a:r>
              <a:rPr lang="ru-RU" altLang="ru-RU"/>
              <a:t>Для определения коэффициентов полинома на рабочем участке характеристики выбирают столько точек, сколько будет неизвестных коэффициентов.</a:t>
            </a:r>
          </a:p>
        </p:txBody>
      </p:sp>
      <p:sp>
        <p:nvSpPr>
          <p:cNvPr id="7176" name="Text Box 43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№5.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47" grpId="0"/>
      <p:bldP spid="247850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942</Words>
  <Application>Microsoft Office PowerPoint</Application>
  <PresentationFormat>Экран (4:3)</PresentationFormat>
  <Paragraphs>147</Paragraphs>
  <Slides>22</Slides>
  <Notes>20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Times New Roman</vt:lpstr>
      <vt:lpstr>Calibri</vt:lpstr>
      <vt:lpstr>Оформление по умолчанию</vt:lpstr>
      <vt:lpstr>MathType 5.0 Equation</vt:lpstr>
      <vt:lpstr>Microsoft Visio Drawing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ТЭ-Пономарев</dc:creator>
  <cp:lastModifiedBy>Пономарев Антон Витальевич</cp:lastModifiedBy>
  <cp:revision>534</cp:revision>
  <dcterms:created xsi:type="dcterms:W3CDTF">2009-12-07T09:47:05Z</dcterms:created>
  <dcterms:modified xsi:type="dcterms:W3CDTF">2021-12-02T07:28:29Z</dcterms:modified>
</cp:coreProperties>
</file>