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8" r:id="rId2"/>
    <p:sldId id="309" r:id="rId3"/>
    <p:sldId id="318" r:id="rId4"/>
    <p:sldId id="310" r:id="rId5"/>
    <p:sldId id="311" r:id="rId6"/>
    <p:sldId id="320" r:id="rId7"/>
    <p:sldId id="312" r:id="rId8"/>
    <p:sldId id="313" r:id="rId9"/>
    <p:sldId id="316" r:id="rId10"/>
    <p:sldId id="315" r:id="rId11"/>
    <p:sldId id="317" r:id="rId12"/>
    <p:sldId id="314" r:id="rId13"/>
    <p:sldId id="265" r:id="rId14"/>
    <p:sldId id="295" r:id="rId15"/>
    <p:sldId id="296" r:id="rId16"/>
    <p:sldId id="298" r:id="rId17"/>
    <p:sldId id="299" r:id="rId18"/>
    <p:sldId id="269" r:id="rId19"/>
    <p:sldId id="278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3300"/>
    <a:srgbClr val="0000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1" autoAdjust="0"/>
    <p:restoredTop sz="93829" autoAdjust="0"/>
  </p:normalViewPr>
  <p:slideViewPr>
    <p:cSldViewPr>
      <p:cViewPr varScale="1">
        <p:scale>
          <a:sx n="69" d="100"/>
          <a:sy n="6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9F0B577F-0361-4B4D-8320-79CCEB45C142}" type="datetimeFigureOut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8B58E0A-C798-467C-8CEE-78F3A71441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217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657DF2-83A4-4B40-AE1C-382344E247B2}" type="datetimeFigureOut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DA1E114-EBD9-488A-B18E-45C4C731CF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12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00B59-57DE-45D3-9E39-D941CB1719F9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E37E9-4EA9-4908-BFBB-D2E1729E81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3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B88ED-F205-429A-86B9-C7DC6904971B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BAC7E-C9ED-44B5-A33E-8F8A4E7656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88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81929-3671-4245-9DA7-720A17A5A066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AD9F4-A3D5-4752-90B0-A96AE3BE8F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3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0742-EA6C-4E55-8F1E-335B1383883A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66251-D966-4719-8CF5-A80A54D4A8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6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Заголовок, текст и кли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Клип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8154F-A6BC-4751-9024-41023FDAE4FE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5E314-3826-4412-855B-11FF85B8A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08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AC295-5987-480F-9FEE-B1F9155D79FB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E7261-10C6-4947-B7F7-38C4329793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39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F7343-9A61-45C2-8580-37FE315E13A5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DD78A-54A4-43F8-A4E8-413FF78498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14867-99BF-44A1-82ED-3C1FAB810A5D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28979-F50D-4AE0-924E-614D97192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47B1D-C378-4753-922D-BF8C0FBCA179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3CAE4-F2C9-4044-B9D3-40F99A2B55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5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52D6D6-92F0-4128-815C-7A31246F1808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68A03-CC2B-4182-92CB-2E546E553F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1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D2A77-8F81-4386-BE50-4E26F432D280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8C123-CDAF-4952-B839-1AACBF7201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9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379A4-B651-4BDC-B16B-938C00E11353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C81C-5726-480E-BB0B-60ABD85163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06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8AA92-EBAA-4B19-B344-02FD60760F2D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275CB-B531-4E74-9E87-390AD1D708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6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2955B0B1-DD57-4865-BEE4-C78AC87FD2BC}" type="datetime1">
              <a:rPr lang="ru-RU"/>
              <a:pPr>
                <a:defRPr/>
              </a:pPr>
              <a:t>30.03.2021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49208E-3CC1-4CCF-91CA-F636486EEB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ru-RU" smtClean="0"/>
              <a:t>Visual</a:t>
            </a:r>
            <a:r>
              <a:rPr lang="ru-RU" altLang="ru-RU" smtClean="0"/>
              <a:t> </a:t>
            </a:r>
            <a:r>
              <a:rPr lang="en-US" altLang="ru-RU" smtClean="0"/>
              <a:t>Studio 2013</a:t>
            </a:r>
            <a:endParaRPr lang="ru-RU" altLang="ru-RU" smtClean="0"/>
          </a:p>
        </p:txBody>
      </p:sp>
      <p:sp>
        <p:nvSpPr>
          <p:cNvPr id="205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4D474E-12D3-4C03-8C2D-95DDA399D857}" type="slidenum">
              <a:rPr lang="ru-RU" altLang="ru-RU" sz="1400" smtClean="0"/>
              <a:pPr/>
              <a:t>1</a:t>
            </a:fld>
            <a:endParaRPr lang="ru-RU" altLang="ru-RU" sz="1400" smtClean="0"/>
          </a:p>
        </p:txBody>
      </p:sp>
      <p:sp>
        <p:nvSpPr>
          <p:cNvPr id="2052" name="AutoShape 7" descr="https://www.royaldiscount.com/media/catalog/product/v/i/visual-pro-2013-msd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205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613"/>
            <a:ext cx="5707063" cy="570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ru-RU" altLang="ru-RU" smtClean="0"/>
              <a:t>Запуск проекта (программы)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8563"/>
            <a:ext cx="8229600" cy="29511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mtClean="0"/>
              <a:t>В случае синтактических ошибок в программе, после запуска такой программы на экране открывается окно, в котором нужно нажать  кнопку «</a:t>
            </a:r>
            <a:r>
              <a:rPr lang="ru-RU" altLang="ru-RU" b="1" smtClean="0"/>
              <a:t>Нет</a:t>
            </a:r>
            <a:r>
              <a:rPr lang="ru-RU" altLang="ru-RU" smtClean="0"/>
              <a:t>».</a:t>
            </a:r>
            <a:r>
              <a:rPr lang="en-US" altLang="ru-RU" smtClean="0"/>
              <a:t> </a:t>
            </a:r>
            <a:r>
              <a:rPr lang="ru-RU" altLang="ru-RU" smtClean="0"/>
              <a:t>И далее искать ошибки в программном коде.</a:t>
            </a:r>
            <a:endParaRPr lang="en-US" altLang="ru-RU" smtClean="0"/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249119-6360-416A-A4E7-D068FAC3EE56}" type="slidenum">
              <a:rPr lang="ru-RU" altLang="ru-RU" sz="1400" smtClean="0"/>
              <a:pPr/>
              <a:t>10</a:t>
            </a:fld>
            <a:endParaRPr lang="ru-RU" altLang="ru-RU" sz="1400" smtClean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6813" y="4437063"/>
            <a:ext cx="4324350" cy="1609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0" name="Picture 10"/>
          <p:cNvPicPr>
            <a:picLocks noChangeAspect="1" noChangeArrowheads="1"/>
          </p:cNvPicPr>
          <p:nvPr/>
        </p:nvPicPr>
        <p:blipFill rotWithShape="1">
          <a:blip r:embed="rId2"/>
          <a:srcRect t="68172" r="2881"/>
          <a:stretch/>
        </p:blipFill>
        <p:spPr bwMode="auto">
          <a:xfrm>
            <a:off x="250825" y="3924300"/>
            <a:ext cx="8748713" cy="1808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Заголовок 1"/>
          <p:cNvSpPr>
            <a:spLocks noGrp="1"/>
          </p:cNvSpPr>
          <p:nvPr>
            <p:ph type="title"/>
          </p:nvPr>
        </p:nvSpPr>
        <p:spPr>
          <a:xfrm>
            <a:off x="457200" y="-201613"/>
            <a:ext cx="8229600" cy="893763"/>
          </a:xfrm>
        </p:spPr>
        <p:txBody>
          <a:bodyPr/>
          <a:lstStyle/>
          <a:p>
            <a:r>
              <a:rPr lang="ru-RU" altLang="ru-RU" smtClean="0"/>
              <a:t>Поиск ошибок в программе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175" y="500063"/>
            <a:ext cx="8229600" cy="34242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400" smtClean="0"/>
              <a:t>При написании программного кода синтаксические ошибки автоматически подчеркиваются красной волнистой линией. При запуске такой программы список ошибок отображается в области «Вывод» нижней части рабочего окна проекта.</a:t>
            </a:r>
          </a:p>
          <a:p>
            <a:pPr marL="0" indent="0">
              <a:buFontTx/>
              <a:buNone/>
            </a:pPr>
            <a:r>
              <a:rPr lang="ru-RU" altLang="ru-RU" sz="2400" smtClean="0"/>
              <a:t>Ошибки (</a:t>
            </a:r>
            <a:r>
              <a:rPr lang="ru-RU" altLang="ru-RU" sz="2400" smtClean="0">
                <a:solidFill>
                  <a:srgbClr val="FF0000"/>
                </a:solidFill>
              </a:rPr>
              <a:t>error</a:t>
            </a:r>
            <a:r>
              <a:rPr lang="ru-RU" altLang="ru-RU" sz="2400" smtClean="0"/>
              <a:t>) необходимо начинать рассматривать </a:t>
            </a:r>
            <a:br>
              <a:rPr lang="ru-RU" altLang="ru-RU" sz="2400" smtClean="0"/>
            </a:br>
            <a:r>
              <a:rPr lang="ru-RU" altLang="ru-RU" sz="2400" smtClean="0"/>
              <a:t>с первой (верхней). Двойное нажатие на строчке </a:t>
            </a:r>
            <a:br>
              <a:rPr lang="ru-RU" altLang="ru-RU" sz="2400" smtClean="0"/>
            </a:br>
            <a:r>
              <a:rPr lang="ru-RU" altLang="ru-RU" sz="2400" smtClean="0"/>
              <a:t>с ошибкой указывает на строку с ошибкой </a:t>
            </a:r>
            <a:br>
              <a:rPr lang="ru-RU" altLang="ru-RU" sz="2400" smtClean="0"/>
            </a:br>
            <a:r>
              <a:rPr lang="ru-RU" altLang="ru-RU" sz="2400" smtClean="0"/>
              <a:t>в программном коде.</a:t>
            </a:r>
            <a:br>
              <a:rPr lang="ru-RU" altLang="ru-RU" sz="2400" smtClean="0"/>
            </a:br>
            <a:endParaRPr lang="ru-RU" altLang="ru-RU" sz="2400" smtClean="0"/>
          </a:p>
        </p:txBody>
      </p:sp>
      <p:sp>
        <p:nvSpPr>
          <p:cNvPr id="1229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F418BEB-AB77-4829-B7CA-1F6EEB2544F4}" type="slidenum">
              <a:rPr lang="ru-RU" altLang="ru-RU" sz="1400" smtClean="0"/>
              <a:pPr/>
              <a:t>11</a:t>
            </a:fld>
            <a:endParaRPr lang="ru-RU" altLang="ru-RU" sz="140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6199188" y="4610100"/>
            <a:ext cx="388937" cy="144463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6199188" y="3573463"/>
            <a:ext cx="1152525" cy="431800"/>
          </a:xfrm>
          <a:prstGeom prst="wedgeRectCallout">
            <a:avLst>
              <a:gd name="adj1" fmla="val -30641"/>
              <a:gd name="adj2" fmla="val 18775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rgbClr val="FF0000"/>
                </a:solidFill>
              </a:rPr>
              <a:t>erro</a:t>
            </a:r>
            <a:r>
              <a:rPr lang="en-US" dirty="0">
                <a:solidFill>
                  <a:srgbClr val="FF0000"/>
                </a:solidFill>
              </a:rPr>
              <a:t>r</a:t>
            </a:r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3563938" y="5740400"/>
            <a:ext cx="3311525" cy="865188"/>
          </a:xfrm>
          <a:prstGeom prst="wedgeRectCallout">
            <a:avLst>
              <a:gd name="adj1" fmla="val -80777"/>
              <a:gd name="adj2" fmla="val -5788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/>
              <a:t>После двойного нажатия строка выделяется синим и внизу виден текст ошибки</a:t>
            </a:r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2009775" y="4186238"/>
            <a:ext cx="852488" cy="568325"/>
          </a:xfrm>
          <a:prstGeom prst="wedgeRectCallout">
            <a:avLst>
              <a:gd name="adj1" fmla="val 75867"/>
              <a:gd name="adj2" fmla="val 377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dirty="0"/>
              <a:t>Двойное нажатие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>
          <a:xfrm>
            <a:off x="242888" y="4763"/>
            <a:ext cx="8712200" cy="1143000"/>
          </a:xfrm>
        </p:spPr>
        <p:txBody>
          <a:bodyPr/>
          <a:lstStyle/>
          <a:p>
            <a:r>
              <a:rPr lang="ru-RU" altLang="ru-RU" smtClean="0"/>
              <a:t>Открытие сохраненного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mtClean="0"/>
              <a:t>Для открытия сохраненного проекта необходимо выполнить двойное нажатие мышкой (запуск) файла с иконкой      </a:t>
            </a:r>
            <a:br>
              <a:rPr lang="ru-RU" altLang="ru-RU" smtClean="0"/>
            </a:br>
            <a:r>
              <a:rPr lang="ru-RU" altLang="ru-RU" smtClean="0"/>
              <a:t>в папке с проектом.</a:t>
            </a:r>
          </a:p>
          <a:p>
            <a:pPr marL="0" indent="0">
              <a:buFontTx/>
              <a:buNone/>
            </a:pPr>
            <a:r>
              <a:rPr lang="ru-RU" altLang="ru-RU" smtClean="0"/>
              <a:t>Далее, если не открылся программный код, то найти файл с программным кодом в левой части окна с проектом и выполнить двойной нажатие на нем.</a:t>
            </a: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69A09C-1E8D-48E5-B8AE-D94A30DE6844}" type="slidenum">
              <a:rPr lang="ru-RU" altLang="ru-RU" sz="1400" smtClean="0"/>
              <a:pPr/>
              <a:t>12</a:t>
            </a:fld>
            <a:endParaRPr lang="ru-RU" altLang="ru-RU" sz="1400" smtClean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0" t="14755" r="38406" b="66605"/>
          <a:stretch>
            <a:fillRect/>
          </a:stretch>
        </p:blipFill>
        <p:spPr bwMode="auto">
          <a:xfrm>
            <a:off x="7092950" y="2582863"/>
            <a:ext cx="5746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17C875-46F9-4076-9251-6B90A72126A2}" type="slidenum">
              <a:rPr lang="ru-RU" altLang="ru-RU" sz="1400" smtClean="0"/>
              <a:pPr/>
              <a:t>13</a:t>
            </a:fld>
            <a:endParaRPr lang="ru-RU" altLang="ru-RU" sz="1400" smtClean="0"/>
          </a:p>
        </p:txBody>
      </p:sp>
      <p:sp>
        <p:nvSpPr>
          <p:cNvPr id="1433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5012E76-404C-46F8-A577-A648C54F1FDA}" type="slidenum">
              <a:rPr lang="ru-RU" altLang="ru-RU" sz="1400"/>
              <a:pPr algn="r"/>
              <a:t>13</a:t>
            </a:fld>
            <a:endParaRPr lang="ru-RU" altLang="ru-RU" sz="1400"/>
          </a:p>
        </p:txBody>
      </p:sp>
      <p:graphicFrame>
        <p:nvGraphicFramePr>
          <p:cNvPr id="2069" name="Group 21"/>
          <p:cNvGraphicFramePr>
            <a:graphicFrameLocks noGrp="1"/>
          </p:cNvGraphicFramePr>
          <p:nvPr/>
        </p:nvGraphicFramePr>
        <p:xfrm>
          <a:off x="250825" y="346075"/>
          <a:ext cx="8642350" cy="6400800"/>
        </p:xfrm>
        <a:graphic>
          <a:graphicData uri="http://schemas.openxmlformats.org/drawingml/2006/table">
            <a:tbl>
              <a:tblPr/>
              <a:tblGrid>
                <a:gridCol w="3824288"/>
                <a:gridCol w="2297112"/>
                <a:gridCol w="25209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Название функции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Имя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Примечание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Синус, косинус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Тангенс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Арктангенс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Арксинус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Арккосинус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Показательная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e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endParaRPr kumimoji="0" lang="ru-RU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Логарифм натуральный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Логарифм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 основанию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Корень квадратный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Абсолютное значение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Целая часть числа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Целый остаток от деления х на у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Возведение в степень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ru-RU" sz="24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Извлечение корня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/>
                      </a:r>
                      <a:b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-степени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              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sin(x)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cos(x)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tan(x)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atan(x)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asin(x)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acos(x)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10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sqrt(x)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abs(x), fabs(x)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floor(x)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fmod(x,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pow(x, y)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pow(x,1./n)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Аргумент – вещественный, положительный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x,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–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вещественные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4" name="Rectangle 4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4355" name="Rectangle 54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4356" name="Object 78"/>
          <p:cNvGraphicFramePr>
            <a:graphicFrameLocks noChangeAspect="1"/>
          </p:cNvGraphicFramePr>
          <p:nvPr/>
        </p:nvGraphicFramePr>
        <p:xfrm>
          <a:off x="3348038" y="60213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0213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3EDDBD3-A661-4C04-A162-E99475C9AD6E}" type="slidenum">
              <a:rPr lang="ru-RU" altLang="ru-RU" sz="1400" smtClean="0"/>
              <a:pPr/>
              <a:t>14</a:t>
            </a:fld>
            <a:endParaRPr lang="ru-RU" altLang="ru-RU" sz="1400" smtClean="0"/>
          </a:p>
        </p:txBody>
      </p:sp>
      <p:sp>
        <p:nvSpPr>
          <p:cNvPr id="15363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CCA3AD8-0D2E-45F5-88A5-68FC9B1F0256}" type="slidenum">
              <a:rPr lang="ru-RU" altLang="ru-RU" sz="1400"/>
              <a:pPr algn="r"/>
              <a:t>14</a:t>
            </a:fld>
            <a:endParaRPr lang="ru-RU" altLang="ru-RU" sz="1400"/>
          </a:p>
        </p:txBody>
      </p:sp>
      <p:sp>
        <p:nvSpPr>
          <p:cNvPr id="15364" name="Rectangle 49"/>
          <p:cNvSpPr>
            <a:spLocks noChangeArrowheads="1"/>
          </p:cNvSpPr>
          <p:nvPr/>
        </p:nvSpPr>
        <p:spPr bwMode="auto">
          <a:xfrm>
            <a:off x="0" y="2959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15365" name="Rectangle 54"/>
          <p:cNvSpPr>
            <a:spLocks noChangeArrowheads="1"/>
          </p:cNvSpPr>
          <p:nvPr/>
        </p:nvSpPr>
        <p:spPr bwMode="auto">
          <a:xfrm>
            <a:off x="0" y="29591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5366" name="Object 78"/>
          <p:cNvGraphicFramePr>
            <a:graphicFrameLocks noChangeAspect="1"/>
          </p:cNvGraphicFramePr>
          <p:nvPr/>
        </p:nvGraphicFramePr>
        <p:xfrm>
          <a:off x="3348038" y="602138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602138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Group 49"/>
          <p:cNvGraphicFramePr>
            <a:graphicFrameLocks noGrp="1"/>
          </p:cNvGraphicFramePr>
          <p:nvPr/>
        </p:nvGraphicFramePr>
        <p:xfrm>
          <a:off x="179388" y="260350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Название функции</a:t>
                      </a: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Примечание</a:t>
                      </a: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49" name="Group 101"/>
          <p:cNvGraphicFramePr>
            <a:graphicFrameLocks noGrp="1"/>
          </p:cNvGraphicFramePr>
          <p:nvPr/>
        </p:nvGraphicFramePr>
        <p:xfrm>
          <a:off x="179388" y="1268413"/>
          <a:ext cx="8713787" cy="517525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Синус, косинус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sin(x)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cos(x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0" name="Group 102"/>
          <p:cNvGraphicFramePr>
            <a:graphicFrameLocks noGrp="1"/>
          </p:cNvGraphicFramePr>
          <p:nvPr/>
        </p:nvGraphicFramePr>
        <p:xfrm>
          <a:off x="179388" y="1831975"/>
          <a:ext cx="8713787" cy="517525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Тангенс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tan(x)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406" name="Group 158"/>
          <p:cNvGraphicFramePr>
            <a:graphicFrameLocks noGrp="1"/>
          </p:cNvGraphicFramePr>
          <p:nvPr/>
        </p:nvGraphicFramePr>
        <p:xfrm>
          <a:off x="179388" y="2420938"/>
          <a:ext cx="8713787" cy="517525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Арктангенс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atan(x)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2" name="Group 104"/>
          <p:cNvGraphicFramePr>
            <a:graphicFrameLocks noGrp="1"/>
          </p:cNvGraphicFramePr>
          <p:nvPr/>
        </p:nvGraphicFramePr>
        <p:xfrm>
          <a:off x="179388" y="2997200"/>
          <a:ext cx="8713787" cy="517525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Арксинус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asin(x)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53" name="Group 105"/>
          <p:cNvGraphicFramePr>
            <a:graphicFrameLocks noGrp="1"/>
          </p:cNvGraphicFramePr>
          <p:nvPr/>
        </p:nvGraphicFramePr>
        <p:xfrm>
          <a:off x="179388" y="3573463"/>
          <a:ext cx="8713787" cy="517525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Арккосинус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acos(x)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3348" name="Group 100"/>
          <p:cNvGraphicFramePr>
            <a:graphicFrameLocks noGrp="1"/>
          </p:cNvGraphicFramePr>
          <p:nvPr/>
        </p:nvGraphicFramePr>
        <p:xfrm>
          <a:off x="179388" y="4149725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показательная е</a:t>
                      </a:r>
                      <a:r>
                        <a:rPr kumimoji="0" lang="ru-RU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539750" y="5445125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 b="1" u="sng">
                <a:solidFill>
                  <a:schemeClr val="accent2"/>
                </a:solidFill>
              </a:rPr>
              <a:t>аргумент функций</a:t>
            </a:r>
            <a:r>
              <a:rPr lang="ru-RU" altLang="ru-RU" sz="2400"/>
              <a:t> – вещественный, положительный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5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EB6D988-6521-4D0E-9C92-CF0061F71039}" type="slidenum">
              <a:rPr lang="ru-RU" altLang="ru-RU" sz="1400" smtClean="0"/>
              <a:pPr/>
              <a:t>15</a:t>
            </a:fld>
            <a:endParaRPr lang="ru-RU" altLang="ru-RU" sz="1400" smtClean="0"/>
          </a:p>
        </p:txBody>
      </p:sp>
      <p:sp>
        <p:nvSpPr>
          <p:cNvPr id="16387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BCFE0ED2-A78C-41FC-9481-B46DD5E35EE5}" type="slidenum">
              <a:rPr lang="ru-RU" altLang="ru-RU" sz="1400"/>
              <a:pPr algn="r"/>
              <a:t>15</a:t>
            </a:fld>
            <a:endParaRPr lang="ru-RU" altLang="ru-RU" sz="1400"/>
          </a:p>
        </p:txBody>
      </p:sp>
      <p:graphicFrame>
        <p:nvGraphicFramePr>
          <p:cNvPr id="54277" name="Group 5"/>
          <p:cNvGraphicFramePr>
            <a:graphicFrameLocks noGrp="1"/>
          </p:cNvGraphicFramePr>
          <p:nvPr/>
        </p:nvGraphicFramePr>
        <p:xfrm>
          <a:off x="179388" y="260350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Название функции</a:t>
                      </a: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Примечание</a:t>
                      </a: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47" name="Group 75"/>
          <p:cNvGraphicFramePr>
            <a:graphicFrameLocks noGrp="1"/>
          </p:cNvGraphicFramePr>
          <p:nvPr/>
        </p:nvGraphicFramePr>
        <p:xfrm>
          <a:off x="179388" y="1268413"/>
          <a:ext cx="8713787" cy="944562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Логарифм натуральный</a:t>
                      </a:r>
                      <a:endParaRPr kumimoji="0" 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57" name="Group 85"/>
          <p:cNvGraphicFramePr>
            <a:graphicFrameLocks noGrp="1"/>
          </p:cNvGraphicFramePr>
          <p:nvPr/>
        </p:nvGraphicFramePr>
        <p:xfrm>
          <a:off x="179388" y="2276475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Логарифм десятичный</a:t>
                      </a:r>
                      <a:endParaRPr kumimoji="0" 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log10(x)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67" name="Group 95"/>
          <p:cNvGraphicFramePr>
            <a:graphicFrameLocks noGrp="1"/>
          </p:cNvGraphicFramePr>
          <p:nvPr/>
        </p:nvGraphicFramePr>
        <p:xfrm>
          <a:off x="179388" y="3284538"/>
          <a:ext cx="8713787" cy="944562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Корень квадратный</a:t>
                      </a:r>
                      <a:endParaRPr kumimoji="0" 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sqrt(x)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4377" name="Group 105"/>
          <p:cNvGraphicFramePr>
            <a:graphicFrameLocks noGrp="1"/>
          </p:cNvGraphicFramePr>
          <p:nvPr/>
        </p:nvGraphicFramePr>
        <p:xfrm>
          <a:off x="179388" y="4292600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Абсолютное значение</a:t>
                      </a:r>
                      <a:endParaRPr kumimoji="0" 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abs(x), fabs(x)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88" name="Text Box 116"/>
          <p:cNvSpPr txBox="1">
            <a:spLocks noChangeArrowheads="1"/>
          </p:cNvSpPr>
          <p:nvPr/>
        </p:nvSpPr>
        <p:spPr bwMode="auto">
          <a:xfrm>
            <a:off x="611188" y="6237288"/>
            <a:ext cx="856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 b="1" u="sng">
                <a:solidFill>
                  <a:schemeClr val="accent2"/>
                </a:solidFill>
              </a:rPr>
              <a:t>аргумент функций</a:t>
            </a:r>
            <a:r>
              <a:rPr lang="ru-RU" altLang="ru-RU" sz="2400"/>
              <a:t> – вещественный, положительный</a:t>
            </a:r>
          </a:p>
        </p:txBody>
      </p:sp>
      <p:graphicFrame>
        <p:nvGraphicFramePr>
          <p:cNvPr id="55392" name="Group 96"/>
          <p:cNvGraphicFramePr>
            <a:graphicFrameLocks noGrp="1"/>
          </p:cNvGraphicFramePr>
          <p:nvPr/>
        </p:nvGraphicFramePr>
        <p:xfrm>
          <a:off x="179388" y="5292725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Целая часть числа</a:t>
                      </a:r>
                      <a:endParaRPr kumimoji="0" 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floor(x)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ED89508-42D4-44E9-A36D-6B637308D96F}" type="slidenum">
              <a:rPr lang="ru-RU" altLang="ru-RU" sz="1400" smtClean="0"/>
              <a:pPr/>
              <a:t>16</a:t>
            </a:fld>
            <a:endParaRPr lang="ru-RU" altLang="ru-RU" sz="1400" smtClean="0"/>
          </a:p>
        </p:txBody>
      </p:sp>
      <p:sp>
        <p:nvSpPr>
          <p:cNvPr id="17411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DB58241-E371-4702-80B0-B0949934FA34}" type="slidenum">
              <a:rPr lang="ru-RU" altLang="ru-RU" sz="1400"/>
              <a:pPr algn="r"/>
              <a:t>16</a:t>
            </a:fld>
            <a:endParaRPr lang="ru-RU" altLang="ru-RU" sz="1400"/>
          </a:p>
        </p:txBody>
      </p:sp>
      <p:graphicFrame>
        <p:nvGraphicFramePr>
          <p:cNvPr id="56325" name="Group 5"/>
          <p:cNvGraphicFramePr>
            <a:graphicFrameLocks noGrp="1"/>
          </p:cNvGraphicFramePr>
          <p:nvPr/>
        </p:nvGraphicFramePr>
        <p:xfrm>
          <a:off x="179388" y="260350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Название функции</a:t>
                      </a: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Имя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Примечание</a:t>
                      </a: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418" name="Group 98"/>
          <p:cNvGraphicFramePr>
            <a:graphicFrameLocks noGrp="1"/>
          </p:cNvGraphicFramePr>
          <p:nvPr/>
        </p:nvGraphicFramePr>
        <p:xfrm>
          <a:off x="179388" y="4005263"/>
          <a:ext cx="8713787" cy="944562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Извлечение корня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-степени</a:t>
                      </a:r>
                      <a:endParaRPr kumimoji="0" lang="ru-RU" sz="3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pow(x,1</a:t>
                      </a:r>
                      <a:r>
                        <a:rPr kumimoji="0" lang="en-US" sz="5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/n)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405" name="Group 85"/>
          <p:cNvGraphicFramePr>
            <a:graphicFrameLocks noGrp="1"/>
          </p:cNvGraphicFramePr>
          <p:nvPr/>
        </p:nvGraphicFramePr>
        <p:xfrm>
          <a:off x="179388" y="1222375"/>
          <a:ext cx="8713787" cy="1676400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1081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Целый остаток от деления </a:t>
                      </a:r>
                      <a:r>
                        <a:rPr kumimoji="0" lang="ru-RU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х</a:t>
                      </a: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на </a:t>
                      </a:r>
                      <a:r>
                        <a:rPr kumimoji="0" lang="ru-RU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у</a:t>
                      </a:r>
                      <a:endParaRPr kumimoji="0" lang="ru-RU" sz="3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fmod(x,y)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419" name="Group 99"/>
          <p:cNvGraphicFramePr>
            <a:graphicFrameLocks noGrp="1"/>
          </p:cNvGraphicFramePr>
          <p:nvPr/>
        </p:nvGraphicFramePr>
        <p:xfrm>
          <a:off x="179388" y="2987675"/>
          <a:ext cx="8713787" cy="944563"/>
        </p:xfrm>
        <a:graphic>
          <a:graphicData uri="http://schemas.openxmlformats.org/drawingml/2006/table">
            <a:tbl>
              <a:tblPr/>
              <a:tblGrid>
                <a:gridCol w="2905125"/>
                <a:gridCol w="2903537"/>
                <a:gridCol w="2905125"/>
              </a:tblGrid>
              <a:tr h="944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Возведение в степень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</a:t>
                      </a:r>
                      <a:endParaRPr kumimoji="0" lang="ru-RU" sz="28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x,y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)</a:t>
                      </a:r>
                      <a:endParaRPr kumimoji="0" lang="ru-RU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T="45640" marB="456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6429" name="Object 77"/>
          <p:cNvGraphicFramePr>
            <a:graphicFrameLocks noChangeAspect="1"/>
          </p:cNvGraphicFramePr>
          <p:nvPr/>
        </p:nvGraphicFramePr>
        <p:xfrm>
          <a:off x="7019925" y="4005263"/>
          <a:ext cx="9366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Формула" r:id="rId3" imgW="241300" imgH="228600" progId="Equation.3">
                  <p:embed/>
                </p:oleObj>
              </mc:Choice>
              <mc:Fallback>
                <p:oleObj name="Формула" r:id="rId3" imgW="24130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4005263"/>
                        <a:ext cx="9366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3000"/>
                                        <p:tgtEl>
                                          <p:spTgt spid="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B7446DE-0219-4152-9B24-B9D0E7E9722E}" type="slidenum">
              <a:rPr lang="ru-RU" altLang="ru-RU" sz="1400" smtClean="0"/>
              <a:pPr/>
              <a:t>17</a:t>
            </a:fld>
            <a:endParaRPr lang="ru-RU" altLang="ru-RU" sz="1400" smtClean="0"/>
          </a:p>
        </p:txBody>
      </p:sp>
      <p:sp>
        <p:nvSpPr>
          <p:cNvPr id="18435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145C0D83-3BF0-40C1-8ACF-67DA44FCB1F4}" type="slidenum">
              <a:rPr lang="ru-RU" altLang="ru-RU" sz="1400"/>
              <a:pPr algn="r"/>
              <a:t>17</a:t>
            </a:fld>
            <a:endParaRPr lang="ru-RU" altLang="ru-RU" sz="1400"/>
          </a:p>
        </p:txBody>
      </p:sp>
      <p:graphicFrame>
        <p:nvGraphicFramePr>
          <p:cNvPr id="57405" name="Group 61"/>
          <p:cNvGraphicFramePr>
            <a:graphicFrameLocks noGrp="1"/>
          </p:cNvGraphicFramePr>
          <p:nvPr/>
        </p:nvGraphicFramePr>
        <p:xfrm>
          <a:off x="179388" y="260350"/>
          <a:ext cx="8713787" cy="517525"/>
        </p:xfrm>
        <a:graphic>
          <a:graphicData uri="http://schemas.openxmlformats.org/drawingml/2006/table">
            <a:tbl>
              <a:tblPr/>
              <a:tblGrid>
                <a:gridCol w="3168650"/>
                <a:gridCol w="5545137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Матем. запись</a:t>
                      </a:r>
                    </a:p>
                  </a:txBody>
                  <a:tcPr marT="45485" marB="454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Запись на С++</a:t>
                      </a:r>
                    </a:p>
                  </a:txBody>
                  <a:tcPr marT="45485" marB="454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413" name="Group 69"/>
          <p:cNvGraphicFramePr>
            <a:graphicFrameLocks noGrp="1"/>
          </p:cNvGraphicFramePr>
          <p:nvPr/>
        </p:nvGraphicFramePr>
        <p:xfrm>
          <a:off x="179388" y="4941888"/>
          <a:ext cx="8713787" cy="863600"/>
        </p:xfrm>
        <a:graphic>
          <a:graphicData uri="http://schemas.openxmlformats.org/drawingml/2006/table">
            <a:tbl>
              <a:tblPr/>
              <a:tblGrid>
                <a:gridCol w="3168650"/>
                <a:gridCol w="5545137"/>
              </a:tblGrid>
              <a:tr h="863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3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pow(sin(x) , 2)  – cos(pow(x, 3))</a:t>
                      </a:r>
                      <a:endParaRPr kumimoji="0" lang="ru-RU" alt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404" name="Group 60"/>
          <p:cNvGraphicFramePr>
            <a:graphicFrameLocks noGrp="1"/>
          </p:cNvGraphicFramePr>
          <p:nvPr/>
        </p:nvGraphicFramePr>
        <p:xfrm>
          <a:off x="179388" y="908050"/>
          <a:ext cx="8713787" cy="1081088"/>
        </p:xfrm>
        <a:graphic>
          <a:graphicData uri="http://schemas.openxmlformats.org/drawingml/2006/table">
            <a:tbl>
              <a:tblPr/>
              <a:tblGrid>
                <a:gridCol w="3168650"/>
                <a:gridCol w="5545137"/>
              </a:tblGrid>
              <a:tr h="10810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36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 * a* (-b)</a:t>
                      </a:r>
                      <a:endParaRPr kumimoji="0" lang="ru-RU" alt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403" name="Group 59"/>
          <p:cNvGraphicFramePr>
            <a:graphicFrameLocks noGrp="1"/>
          </p:cNvGraphicFramePr>
          <p:nvPr/>
        </p:nvGraphicFramePr>
        <p:xfrm>
          <a:off x="179388" y="2106613"/>
          <a:ext cx="8713787" cy="1655762"/>
        </p:xfrm>
        <a:graphic>
          <a:graphicData uri="http://schemas.openxmlformats.org/drawingml/2006/table">
            <a:tbl>
              <a:tblPr/>
              <a:tblGrid>
                <a:gridCol w="3168650"/>
                <a:gridCol w="5545137"/>
              </a:tblGrid>
              <a:tr h="165576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88" name="Object 77"/>
          <p:cNvGraphicFramePr>
            <a:graphicFrameLocks noChangeAspect="1"/>
          </p:cNvGraphicFramePr>
          <p:nvPr/>
        </p:nvGraphicFramePr>
        <p:xfrm>
          <a:off x="900113" y="1169988"/>
          <a:ext cx="1619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Формула" r:id="rId3" imgW="647700" imgH="228600" progId="Equation.3">
                  <p:embed/>
                </p:oleObj>
              </mc:Choice>
              <mc:Fallback>
                <p:oleObj name="Формула" r:id="rId3" imgW="647700" imgH="228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69988"/>
                        <a:ext cx="1619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98" name="Object 78"/>
          <p:cNvGraphicFramePr>
            <a:graphicFrameLocks noChangeAspect="1"/>
          </p:cNvGraphicFramePr>
          <p:nvPr/>
        </p:nvGraphicFramePr>
        <p:xfrm>
          <a:off x="250825" y="2205038"/>
          <a:ext cx="300355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Формула" r:id="rId5" imgW="901309" imgH="520474" progId="Equation.3">
                  <p:embed/>
                </p:oleObj>
              </mc:Choice>
              <mc:Fallback>
                <p:oleObj name="Формула" r:id="rId5" imgW="901309" imgH="520474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300355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6" name="Object 80"/>
          <p:cNvGraphicFramePr>
            <a:graphicFrameLocks noChangeAspect="1"/>
          </p:cNvGraphicFramePr>
          <p:nvPr/>
        </p:nvGraphicFramePr>
        <p:xfrm>
          <a:off x="250825" y="5008563"/>
          <a:ext cx="29527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Формула" r:id="rId7" imgW="901309" imgH="203112" progId="Equation.3">
                  <p:embed/>
                </p:oleObj>
              </mc:Choice>
              <mc:Fallback>
                <p:oleObj name="Формула" r:id="rId7" imgW="901309" imgH="203112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008563"/>
                        <a:ext cx="29527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22" name="Group 78"/>
          <p:cNvGraphicFramePr>
            <a:graphicFrameLocks noGrp="1"/>
          </p:cNvGraphicFramePr>
          <p:nvPr/>
        </p:nvGraphicFramePr>
        <p:xfrm>
          <a:off x="179388" y="3933825"/>
          <a:ext cx="8713787" cy="792163"/>
        </p:xfrm>
        <a:graphic>
          <a:graphicData uri="http://schemas.openxmlformats.org/drawingml/2006/table">
            <a:tbl>
              <a:tblPr/>
              <a:tblGrid>
                <a:gridCol w="8713787"/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(a *pow( x , 2) + b * x + c) / pow((d - 2.5) , 1. / 3)</a:t>
                      </a:r>
                      <a:endParaRPr kumimoji="0" lang="ru-RU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30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5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0"/>
                                        <p:tgtEl>
                                          <p:spTgt spid="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9733395-5014-4839-B25A-18834818A18C}" type="slidenum">
              <a:rPr lang="ru-RU" altLang="ru-RU" sz="1400" smtClean="0"/>
              <a:pPr/>
              <a:t>18</a:t>
            </a:fld>
            <a:endParaRPr lang="ru-RU" altLang="ru-RU" sz="1400" smtClean="0"/>
          </a:p>
        </p:txBody>
      </p:sp>
      <p:sp>
        <p:nvSpPr>
          <p:cNvPr id="19459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5D94BA96-1CFE-4A93-80C4-4DFD522BA23C}" type="slidenum">
              <a:rPr lang="ru-RU" altLang="ru-RU" sz="1400"/>
              <a:pPr algn="r"/>
              <a:t>18</a:t>
            </a:fld>
            <a:endParaRPr lang="ru-RU" altLang="ru-RU" sz="14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5900" y="581025"/>
            <a:ext cx="8748713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indent="450850" algn="ctr"/>
            <a:endParaRPr lang="ru-RU" altLang="ru-RU" sz="2400" b="1"/>
          </a:p>
          <a:p>
            <a:pPr indent="450850" algn="ctr"/>
            <a:endParaRPr lang="en-US" altLang="ru-RU" sz="2800" b="1" u="sng"/>
          </a:p>
          <a:p>
            <a:pPr indent="450850" algn="ctr"/>
            <a:endParaRPr lang="en-US" altLang="ru-RU" sz="1400" b="1" u="sng"/>
          </a:p>
          <a:p>
            <a:pPr indent="450850"/>
            <a:r>
              <a:rPr lang="en-US" altLang="ru-RU" sz="2800" b="1"/>
              <a:t>#</a:t>
            </a:r>
            <a:r>
              <a:rPr lang="ru-RU" altLang="ru-RU" sz="2800" b="1"/>
              <a:t> </a:t>
            </a:r>
            <a:r>
              <a:rPr lang="en-US" altLang="ru-RU" sz="2800" b="1"/>
              <a:t>include</a:t>
            </a:r>
            <a:r>
              <a:rPr lang="ru-RU" altLang="ru-RU" sz="2800" b="1"/>
              <a:t> </a:t>
            </a:r>
            <a:r>
              <a:rPr lang="en-US" altLang="ru-RU" sz="2800" b="1"/>
              <a:t>“stdafx.h”</a:t>
            </a:r>
            <a:endParaRPr lang="ru-RU" altLang="ru-RU" sz="2800" b="1"/>
          </a:p>
          <a:p>
            <a:pPr indent="450850"/>
            <a:r>
              <a:rPr lang="en-US" altLang="ru-RU" sz="2800" b="1"/>
              <a:t>#</a:t>
            </a:r>
            <a:r>
              <a:rPr lang="ru-RU" altLang="ru-RU" sz="2800" b="1"/>
              <a:t> </a:t>
            </a:r>
            <a:r>
              <a:rPr lang="en-US" altLang="ru-RU" sz="2800" b="1"/>
              <a:t>include</a:t>
            </a:r>
            <a:r>
              <a:rPr lang="ru-RU" altLang="ru-RU" sz="2800" b="1"/>
              <a:t> </a:t>
            </a:r>
            <a:r>
              <a:rPr lang="en-US" altLang="ru-RU" sz="2800" b="1"/>
              <a:t>&lt;</a:t>
            </a:r>
            <a:r>
              <a:rPr lang="ru-RU" altLang="ru-RU" sz="2800" b="1"/>
              <a:t>имя библиотеки</a:t>
            </a:r>
            <a:r>
              <a:rPr lang="en-US" altLang="ru-RU" sz="2800" b="1"/>
              <a:t>&gt;</a:t>
            </a:r>
            <a:endParaRPr lang="ru-RU" altLang="ru-RU" sz="2800" b="1"/>
          </a:p>
          <a:p>
            <a:pPr indent="450850"/>
            <a:r>
              <a:rPr lang="ru-RU" altLang="ru-RU" sz="2800"/>
              <a:t>	</a:t>
            </a:r>
            <a:r>
              <a:rPr lang="en-US" altLang="ru-RU" sz="2800" i="1"/>
              <a:t>int _tmain(int argc, _TCHAR* argv[</a:t>
            </a:r>
            <a:r>
              <a:rPr lang="ru-RU" altLang="ru-RU" sz="2800" i="1"/>
              <a:t> </a:t>
            </a:r>
            <a:r>
              <a:rPr lang="en-US" altLang="ru-RU" sz="2800" i="1"/>
              <a:t>])</a:t>
            </a:r>
            <a:endParaRPr lang="ru-RU" altLang="ru-RU" sz="2800" i="1"/>
          </a:p>
          <a:p>
            <a:pPr indent="450850"/>
            <a:r>
              <a:rPr lang="en-US" altLang="ru-RU" sz="2800" b="1"/>
              <a:t>	    {</a:t>
            </a:r>
            <a:endParaRPr lang="ru-RU" altLang="ru-RU" sz="2800" b="1"/>
          </a:p>
          <a:p>
            <a:pPr indent="450850" algn="ctr"/>
            <a:r>
              <a:rPr lang="ru-RU" altLang="ru-RU" sz="2800" b="1"/>
              <a:t>Строки программного кода; </a:t>
            </a:r>
            <a:r>
              <a:rPr lang="en-US" altLang="ru-RU" sz="2800" b="1" u="sng">
                <a:solidFill>
                  <a:srgbClr val="FF3300"/>
                </a:solidFill>
              </a:rPr>
              <a:t>// </a:t>
            </a:r>
            <a:r>
              <a:rPr lang="ru-RU" altLang="ru-RU" sz="2800" u="sng">
                <a:solidFill>
                  <a:srgbClr val="FF3300"/>
                </a:solidFill>
              </a:rPr>
              <a:t>комментарий</a:t>
            </a:r>
          </a:p>
          <a:p>
            <a:pPr indent="450850" algn="ctr"/>
            <a:r>
              <a:rPr lang="ru-RU" altLang="ru-RU" sz="2800" b="1"/>
              <a:t>	</a:t>
            </a:r>
            <a:r>
              <a:rPr lang="en-US" altLang="ru-RU" sz="2800" b="1" u="sng">
                <a:solidFill>
                  <a:srgbClr val="CC0099"/>
                </a:solidFill>
              </a:rPr>
              <a:t>/*</a:t>
            </a:r>
            <a:r>
              <a:rPr lang="ru-RU" altLang="ru-RU" sz="2800" b="1" u="sng">
                <a:solidFill>
                  <a:srgbClr val="CC0099"/>
                </a:solidFill>
              </a:rPr>
              <a:t> блок </a:t>
            </a:r>
          </a:p>
          <a:p>
            <a:pPr indent="450850"/>
            <a:r>
              <a:rPr lang="ru-RU" altLang="ru-RU" sz="2800" b="1">
                <a:solidFill>
                  <a:srgbClr val="CC0099"/>
                </a:solidFill>
              </a:rPr>
              <a:t>		</a:t>
            </a:r>
            <a:r>
              <a:rPr lang="en-US" altLang="ru-RU" sz="2800" b="1">
                <a:solidFill>
                  <a:srgbClr val="CC0099"/>
                </a:solidFill>
              </a:rPr>
              <a:t>			</a:t>
            </a:r>
            <a:r>
              <a:rPr lang="ru-RU" altLang="ru-RU" sz="2800" b="1" u="sng">
                <a:solidFill>
                  <a:srgbClr val="CC0099"/>
                </a:solidFill>
              </a:rPr>
              <a:t>комментариев</a:t>
            </a:r>
            <a:r>
              <a:rPr lang="ru-RU" altLang="ru-RU" sz="2400" b="1" u="sng">
                <a:solidFill>
                  <a:srgbClr val="CC0099"/>
                </a:solidFill>
              </a:rPr>
              <a:t> </a:t>
            </a:r>
            <a:r>
              <a:rPr lang="en-US" altLang="ru-RU" sz="2800" b="1" u="sng">
                <a:solidFill>
                  <a:srgbClr val="CC0099"/>
                </a:solidFill>
              </a:rPr>
              <a:t>*/</a:t>
            </a:r>
            <a:endParaRPr lang="ru-RU" altLang="ru-RU" sz="2800" b="1" u="sng">
              <a:solidFill>
                <a:srgbClr val="CC0099"/>
              </a:solidFill>
            </a:endParaRPr>
          </a:p>
          <a:p>
            <a:pPr indent="450850"/>
            <a:r>
              <a:rPr lang="ru-RU" altLang="ru-RU" sz="2800" b="1"/>
              <a:t> </a:t>
            </a:r>
            <a:r>
              <a:rPr lang="en-US" altLang="ru-RU" sz="2800" b="1"/>
              <a:t>		return 0;</a:t>
            </a:r>
          </a:p>
          <a:p>
            <a:pPr indent="450850"/>
            <a:r>
              <a:rPr lang="en-US" altLang="ru-RU" sz="2800" b="1"/>
              <a:t>	    }</a:t>
            </a:r>
            <a:endParaRPr lang="ru-RU" altLang="ru-RU" sz="2800" b="1"/>
          </a:p>
          <a:p>
            <a:pPr indent="450850" algn="ctr"/>
            <a:endParaRPr lang="ru-RU" altLang="ru-RU" sz="1400" b="1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395288" y="258763"/>
            <a:ext cx="8229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ru-RU" altLang="ru-RU" sz="3200" b="1"/>
              <a:t>Структура программы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276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7F57BB14-F4BB-4CF5-8010-D25F2B8F195F}" type="slidenum">
              <a:rPr lang="ru-RU" altLang="ru-RU" sz="1400" smtClean="0"/>
              <a:pPr/>
              <a:t>19</a:t>
            </a:fld>
            <a:endParaRPr lang="ru-RU" altLang="ru-RU" sz="1400" smtClean="0"/>
          </a:p>
        </p:txBody>
      </p:sp>
      <p:sp>
        <p:nvSpPr>
          <p:cNvPr id="20483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79978B95-A649-47A8-A9DA-B892ADECAF30}" type="slidenum">
              <a:rPr lang="ru-RU" altLang="ru-RU" sz="1400"/>
              <a:pPr algn="r"/>
              <a:t>19</a:t>
            </a:fld>
            <a:endParaRPr lang="ru-RU" altLang="ru-RU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782637"/>
          </a:xfrm>
        </p:spPr>
        <p:txBody>
          <a:bodyPr/>
          <a:lstStyle/>
          <a:p>
            <a:pPr eaLnBrk="1" hangingPunct="1"/>
            <a:r>
              <a:rPr lang="ru-RU" altLang="ru-RU" sz="3200" b="1" smtClean="0"/>
              <a:t>Пояснения к программному коду</a:t>
            </a:r>
            <a:r>
              <a:rPr lang="ru-RU" altLang="ru-RU" smtClean="0"/>
              <a:t>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36295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u-RU" sz="2400" b="1" u="sng" smtClean="0">
                <a:solidFill>
                  <a:srgbClr val="FF3300"/>
                </a:solidFill>
              </a:rPr>
              <a:t>#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include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“stdafx.h”</a:t>
            </a:r>
            <a:r>
              <a:rPr lang="ru-RU" altLang="ru-RU" sz="2400" b="1" smtClean="0">
                <a:solidFill>
                  <a:srgbClr val="990000"/>
                </a:solidFill>
              </a:rPr>
              <a:t> </a:t>
            </a:r>
            <a:r>
              <a:rPr lang="ru-RU" altLang="ru-RU" sz="2400" b="1" smtClean="0"/>
              <a:t>–</a:t>
            </a:r>
            <a:r>
              <a:rPr lang="en-US" altLang="ru-RU" sz="2400" b="1" smtClean="0"/>
              <a:t> </a:t>
            </a:r>
            <a:r>
              <a:rPr lang="ru-RU" altLang="ru-RU" sz="2400" b="1" smtClean="0"/>
              <a:t>подключение файла, отвечающего за перекомпиляцию;</a:t>
            </a:r>
            <a:endParaRPr lang="en-US" altLang="ru-RU" sz="2400" b="1" u="sng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b="1" u="sng" smtClean="0">
                <a:solidFill>
                  <a:srgbClr val="FF3300"/>
                </a:solidFill>
              </a:rPr>
              <a:t>#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include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&lt;iostream&gt;</a:t>
            </a:r>
            <a:r>
              <a:rPr lang="ru-RU" altLang="ru-RU" sz="2400" b="1" smtClean="0">
                <a:solidFill>
                  <a:srgbClr val="990000"/>
                </a:solidFill>
              </a:rPr>
              <a:t> </a:t>
            </a:r>
            <a:r>
              <a:rPr lang="ru-RU" altLang="ru-RU" sz="2400" b="1" smtClean="0"/>
              <a:t>– подключение библиотеки ввода-вывода с указанием пути;</a:t>
            </a:r>
            <a:endParaRPr lang="en-US" altLang="ru-RU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b="1" u="sng" smtClean="0">
                <a:solidFill>
                  <a:srgbClr val="FF3300"/>
                </a:solidFill>
              </a:rPr>
              <a:t>#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include</a:t>
            </a:r>
            <a:r>
              <a:rPr lang="ru-RU" altLang="ru-RU" sz="2400" b="1" u="sng" smtClean="0">
                <a:solidFill>
                  <a:srgbClr val="FF3300"/>
                </a:solidFill>
              </a:rPr>
              <a:t> </a:t>
            </a:r>
            <a:r>
              <a:rPr lang="en-US" altLang="ru-RU" sz="2400" b="1" u="sng" smtClean="0">
                <a:solidFill>
                  <a:srgbClr val="FF3300"/>
                </a:solidFill>
              </a:rPr>
              <a:t>&lt;math.h&gt;</a:t>
            </a:r>
            <a:r>
              <a:rPr lang="ru-RU" altLang="ru-RU" sz="2400" b="1" smtClean="0"/>
              <a:t> – то же для математической библиотеки;</a:t>
            </a:r>
            <a:endParaRPr lang="en-US" altLang="ru-RU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b="1" u="sng" smtClean="0">
                <a:solidFill>
                  <a:srgbClr val="FF3300"/>
                </a:solidFill>
              </a:rPr>
              <a:t>using namespace std</a:t>
            </a:r>
            <a:r>
              <a:rPr lang="en-US" altLang="ru-RU" sz="2400" b="1" smtClean="0">
                <a:solidFill>
                  <a:srgbClr val="990000"/>
                </a:solidFill>
              </a:rPr>
              <a:t> </a:t>
            </a:r>
            <a:r>
              <a:rPr lang="en-US" altLang="ru-RU" sz="2400" b="1" smtClean="0"/>
              <a:t>– </a:t>
            </a:r>
            <a:r>
              <a:rPr lang="ru-RU" altLang="ru-RU" sz="2400" b="1" smtClean="0"/>
              <a:t>использовать стандартное пространство имен</a:t>
            </a:r>
            <a:r>
              <a:rPr lang="en-US" altLang="ru-RU" sz="2400" b="1" smtClean="0"/>
              <a:t>;</a:t>
            </a:r>
            <a:endParaRPr lang="ru-RU" altLang="ru-RU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b="1" smtClean="0">
                <a:solidFill>
                  <a:srgbClr val="FF3300"/>
                </a:solidFill>
              </a:rPr>
              <a:t>{ }</a:t>
            </a:r>
            <a:r>
              <a:rPr lang="en-US" altLang="ru-RU" sz="2400" b="1" smtClean="0"/>
              <a:t> </a:t>
            </a:r>
            <a:r>
              <a:rPr lang="ru-RU" altLang="ru-RU" sz="2400" b="1" smtClean="0"/>
              <a:t>– операторные скобки;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u-RU" sz="2400" b="1" smtClean="0">
                <a:solidFill>
                  <a:srgbClr val="FF3300"/>
                </a:solidFill>
              </a:rPr>
              <a:t>cout&lt;&lt;“summa=”&lt;&lt;summa&lt;&lt;endl</a:t>
            </a:r>
            <a:r>
              <a:rPr lang="ru-RU" altLang="ru-RU" sz="2400" b="1" smtClean="0"/>
              <a:t> – выходной поток, оператор вставки, текстовая константа, оператор вставки, идентификатор, оператор вставки, конец строки; </a:t>
            </a:r>
            <a:endParaRPr lang="en-US" altLang="ru-RU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ru-RU" sz="2400" b="1" smtClean="0">
                <a:solidFill>
                  <a:srgbClr val="FF3300"/>
                </a:solidFill>
              </a:rPr>
              <a:t>cin&gt;&gt;slag_1</a:t>
            </a:r>
            <a:r>
              <a:rPr lang="en-US" altLang="ru-RU" sz="2400" b="1" smtClean="0">
                <a:solidFill>
                  <a:srgbClr val="990000"/>
                </a:solidFill>
              </a:rPr>
              <a:t> </a:t>
            </a:r>
            <a:r>
              <a:rPr lang="ru-RU" altLang="ru-RU" sz="2400" b="1" smtClean="0"/>
              <a:t>– входной поток, оператор извлечения, идентификатор.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1"/>
          <p:cNvSpPr>
            <a:spLocks noGrp="1"/>
          </p:cNvSpPr>
          <p:nvPr>
            <p:ph type="title"/>
          </p:nvPr>
        </p:nvSpPr>
        <p:spPr>
          <a:xfrm>
            <a:off x="0" y="7938"/>
            <a:ext cx="9144000" cy="1143000"/>
          </a:xfrm>
        </p:spPr>
        <p:txBody>
          <a:bodyPr/>
          <a:lstStyle/>
          <a:p>
            <a:r>
              <a:rPr lang="ru-RU" altLang="ru-RU" smtClean="0"/>
              <a:t>Запуск среды программирования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341438"/>
            <a:ext cx="8074025" cy="12239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mtClean="0"/>
              <a:t>Для запуска необходимо использовать ярлык на рабочем столе</a:t>
            </a:r>
          </a:p>
        </p:txBody>
      </p:sp>
      <p:sp>
        <p:nvSpPr>
          <p:cNvPr id="307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E9B131C-E634-4855-9982-56965EB14818}" type="slidenum">
              <a:rPr lang="ru-RU" altLang="ru-RU" sz="1400" smtClean="0"/>
              <a:pPr/>
              <a:t>2</a:t>
            </a:fld>
            <a:endParaRPr lang="ru-RU" altLang="ru-RU" sz="1400" smtClean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9" r="95972" b="44077"/>
          <a:stretch>
            <a:fillRect/>
          </a:stretch>
        </p:blipFill>
        <p:spPr bwMode="auto">
          <a:xfrm>
            <a:off x="3694113" y="2921000"/>
            <a:ext cx="15113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ru-RU" altLang="ru-RU" smtClean="0"/>
              <a:t>Создание нового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altLang="ru-RU" dirty="0" smtClean="0"/>
              <a:t>Каждое задание лабораторной работы выполняется в виде проекта </a:t>
            </a:r>
            <a:r>
              <a:rPr lang="en-US" altLang="ru-RU" dirty="0" smtClean="0"/>
              <a:t>Visual C++</a:t>
            </a:r>
            <a:r>
              <a:rPr lang="ru-RU" altLang="ru-RU" dirty="0" smtClean="0"/>
              <a:t>.</a:t>
            </a:r>
          </a:p>
          <a:p>
            <a:pPr marL="0" indent="0">
              <a:buFontTx/>
              <a:buNone/>
              <a:defRPr/>
            </a:pPr>
            <a:r>
              <a:rPr lang="ru-RU" altLang="ru-RU" dirty="0" smtClean="0"/>
              <a:t>Для его создания необходимо выполнить следующие пункты:</a:t>
            </a:r>
          </a:p>
          <a:p>
            <a:pPr marL="0" indent="0">
              <a:buFontTx/>
              <a:buAutoNum type="arabicPeriod"/>
              <a:defRPr/>
            </a:pPr>
            <a:r>
              <a:rPr lang="ru-RU" altLang="ru-RU" dirty="0" smtClean="0"/>
              <a:t>Файл</a:t>
            </a:r>
            <a:r>
              <a:rPr lang="en-US" altLang="ru-RU" dirty="0" smtClean="0"/>
              <a:t> =&gt; </a:t>
            </a:r>
            <a:r>
              <a:rPr lang="ru-RU" altLang="ru-RU" dirty="0" smtClean="0"/>
              <a:t>Создать</a:t>
            </a:r>
            <a:r>
              <a:rPr lang="en-US" altLang="ru-RU" dirty="0" smtClean="0"/>
              <a:t> =&gt; </a:t>
            </a:r>
            <a:r>
              <a:rPr lang="ru-RU" altLang="ru-RU" dirty="0" smtClean="0"/>
              <a:t>Проект</a:t>
            </a:r>
            <a:r>
              <a:rPr lang="en-US" altLang="ru-RU" dirty="0" smtClean="0"/>
              <a:t> …</a:t>
            </a:r>
          </a:p>
          <a:p>
            <a:pPr marL="0" indent="0">
              <a:buFontTx/>
              <a:buAutoNum type="arabicPeriod"/>
              <a:defRPr/>
            </a:pPr>
            <a:r>
              <a:rPr lang="ru-RU" altLang="ru-RU" dirty="0" smtClean="0"/>
              <a:t>В открывшемся окне выбрать слева </a:t>
            </a:r>
            <a:r>
              <a:rPr lang="ru-RU" altLang="ru-RU" dirty="0" smtClean="0">
                <a:solidFill>
                  <a:srgbClr val="7030A0"/>
                </a:solidFill>
              </a:rPr>
              <a:t>Установленные </a:t>
            </a:r>
            <a:r>
              <a:rPr lang="en-US" altLang="ru-RU" dirty="0" smtClean="0">
                <a:solidFill>
                  <a:srgbClr val="7030A0"/>
                </a:solidFill>
              </a:rPr>
              <a:t>=&gt; </a:t>
            </a:r>
            <a:r>
              <a:rPr lang="ru-RU" altLang="ru-RU" dirty="0" smtClean="0">
                <a:solidFill>
                  <a:srgbClr val="7030A0"/>
                </a:solidFill>
              </a:rPr>
              <a:t>Шаблоны </a:t>
            </a:r>
            <a:r>
              <a:rPr lang="en-US" altLang="ru-RU" dirty="0" smtClean="0">
                <a:solidFill>
                  <a:srgbClr val="7030A0"/>
                </a:solidFill>
              </a:rPr>
              <a:t>=&gt; Visual C++</a:t>
            </a:r>
            <a:r>
              <a:rPr lang="ru-RU" altLang="ru-RU" dirty="0" smtClean="0"/>
              <a:t>, справа</a:t>
            </a:r>
            <a:r>
              <a:rPr lang="ru-RU" altLang="ru-RU" dirty="0"/>
              <a:t> </a:t>
            </a:r>
            <a:r>
              <a:rPr lang="ru-RU" altLang="ru-RU" dirty="0" smtClean="0"/>
              <a:t>«</a:t>
            </a:r>
            <a:r>
              <a:rPr lang="ru-RU" altLang="ru-RU" dirty="0" smtClean="0">
                <a:solidFill>
                  <a:schemeClr val="accent1">
                    <a:lumMod val="25000"/>
                  </a:schemeClr>
                </a:solidFill>
              </a:rPr>
              <a:t>Консольное приложение </a:t>
            </a:r>
            <a:r>
              <a:rPr lang="en-US" altLang="ru-RU" dirty="0" smtClean="0">
                <a:solidFill>
                  <a:schemeClr val="accent1">
                    <a:lumMod val="25000"/>
                  </a:schemeClr>
                </a:solidFill>
              </a:rPr>
              <a:t>Win32</a:t>
            </a:r>
            <a:r>
              <a:rPr lang="ru-RU" altLang="ru-RU" dirty="0" smtClean="0"/>
              <a:t>»</a:t>
            </a:r>
            <a:r>
              <a:rPr lang="en-US" altLang="ru-RU" dirty="0" smtClean="0"/>
              <a:t>.</a:t>
            </a:r>
            <a:r>
              <a:rPr lang="ru-RU" altLang="ru-RU" dirty="0" smtClean="0"/>
              <a:t/>
            </a:r>
            <a:br>
              <a:rPr lang="ru-RU" altLang="ru-RU" dirty="0" smtClean="0"/>
            </a:br>
            <a:r>
              <a:rPr lang="ru-RU" altLang="ru-RU" sz="2400" dirty="0" smtClean="0"/>
              <a:t>(см. рисунок на слайде 5)</a:t>
            </a:r>
            <a:endParaRPr lang="ru-RU" altLang="ru-RU" dirty="0" smtClean="0"/>
          </a:p>
        </p:txBody>
      </p:sp>
      <p:sp>
        <p:nvSpPr>
          <p:cNvPr id="410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7574E94-E3F6-4AB8-98DB-609C72430A42}" type="slidenum">
              <a:rPr lang="ru-RU" altLang="ru-RU" sz="1400" smtClean="0"/>
              <a:pPr/>
              <a:t>3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ru-RU" altLang="ru-RU" smtClean="0"/>
              <a:t>Создание нового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188"/>
          </a:xfrm>
        </p:spPr>
        <p:txBody>
          <a:bodyPr/>
          <a:lstStyle/>
          <a:p>
            <a:pPr marL="514350" indent="-514350">
              <a:buFontTx/>
              <a:buAutoNum type="arabicPeriod" startAt="3"/>
            </a:pPr>
            <a:r>
              <a:rPr lang="ru-RU" altLang="ru-RU" sz="2800" u="sng" smtClean="0"/>
              <a:t>Имя</a:t>
            </a:r>
            <a:r>
              <a:rPr lang="en-US" altLang="ru-RU" sz="2800" smtClean="0"/>
              <a:t>:</a:t>
            </a:r>
            <a:r>
              <a:rPr lang="ru-RU" altLang="ru-RU" sz="2800" smtClean="0"/>
              <a:t> название проекта (задания лабораторной работы). Например, </a:t>
            </a:r>
            <a:r>
              <a:rPr lang="en-US" altLang="ru-RU" sz="2800" b="1" smtClean="0"/>
              <a:t>Lab</a:t>
            </a:r>
            <a:r>
              <a:rPr lang="ru-RU" altLang="ru-RU" sz="2800" b="1" smtClean="0"/>
              <a:t>4</a:t>
            </a:r>
            <a:r>
              <a:rPr lang="en-US" altLang="ru-RU" sz="2800" b="1" smtClean="0"/>
              <a:t>-</a:t>
            </a:r>
            <a:r>
              <a:rPr lang="ru-RU" altLang="ru-RU" sz="2800" b="1" smtClean="0"/>
              <a:t>1</a:t>
            </a:r>
            <a:r>
              <a:rPr lang="ru-RU" altLang="ru-RU" sz="2800" smtClean="0"/>
              <a:t>, для первого задания четвертой лабораторной работы.</a:t>
            </a:r>
          </a:p>
          <a:p>
            <a:pPr marL="514350" indent="-514350">
              <a:buFontTx/>
              <a:buAutoNum type="arabicPeriod" startAt="3"/>
            </a:pPr>
            <a:r>
              <a:rPr lang="ru-RU" altLang="ru-RU" sz="2800" u="sng" smtClean="0"/>
              <a:t>Расположение</a:t>
            </a:r>
            <a:r>
              <a:rPr lang="en-US" altLang="ru-RU" sz="2800" smtClean="0"/>
              <a:t>: </a:t>
            </a:r>
            <a:r>
              <a:rPr lang="ru-RU" altLang="ru-RU" sz="2800" smtClean="0"/>
              <a:t>путь к папке, в которой будет сохранен проект с заданием (личная папка на диске </a:t>
            </a:r>
            <a:r>
              <a:rPr lang="en-US" altLang="ru-RU" sz="2800" smtClean="0"/>
              <a:t>D)</a:t>
            </a:r>
            <a:r>
              <a:rPr lang="ru-RU" altLang="ru-RU" sz="2800" smtClean="0"/>
              <a:t>. Указать нажатием на кнопку </a:t>
            </a:r>
            <a:r>
              <a:rPr lang="ru-RU" altLang="ru-RU" sz="2800" b="1" smtClean="0"/>
              <a:t>Обзор</a:t>
            </a:r>
            <a:r>
              <a:rPr lang="en-US" altLang="ru-RU" sz="2800" b="1" smtClean="0"/>
              <a:t>…</a:t>
            </a:r>
          </a:p>
          <a:p>
            <a:pPr marL="514350" indent="-514350">
              <a:buFontTx/>
              <a:buAutoNum type="arabicPeriod" startAt="3"/>
            </a:pPr>
            <a:r>
              <a:rPr lang="ru-RU" altLang="ru-RU" sz="2800" smtClean="0"/>
              <a:t>После всех настроек нужно нажать на кнопку ОК. А в следующем появившемся окне нажать кнопку </a:t>
            </a:r>
            <a:r>
              <a:rPr lang="ru-RU" altLang="ru-RU" sz="2800" b="1" smtClean="0"/>
              <a:t>Готово</a:t>
            </a:r>
            <a:r>
              <a:rPr lang="ru-RU" altLang="ru-RU" sz="2800" smtClean="0"/>
              <a:t>.</a:t>
            </a:r>
          </a:p>
        </p:txBody>
      </p:sp>
      <p:sp>
        <p:nvSpPr>
          <p:cNvPr id="512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15AB48D-91FE-45FF-832C-1339EA392BD5}" type="slidenum">
              <a:rPr lang="ru-RU" altLang="ru-RU" sz="1400" smtClean="0"/>
              <a:pPr/>
              <a:t>4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ru-RU" altLang="ru-RU" smtClean="0"/>
              <a:t>Создание нового проекта</a:t>
            </a:r>
          </a:p>
        </p:txBody>
      </p:sp>
      <p:sp>
        <p:nvSpPr>
          <p:cNvPr id="614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7B0783A-22F3-466B-95EE-BB30EFC41B9B}" type="slidenum">
              <a:rPr lang="ru-RU" altLang="ru-RU" sz="1400" smtClean="0"/>
              <a:pPr/>
              <a:t>5</a:t>
            </a:fld>
            <a:endParaRPr lang="ru-RU" altLang="ru-RU" sz="1400" smtClean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052513"/>
            <a:ext cx="7716838" cy="5332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253163" y="5427663"/>
            <a:ext cx="817562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051050" y="5264150"/>
            <a:ext cx="817563" cy="168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627313" y="1557338"/>
            <a:ext cx="3744912" cy="28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66813" y="1914525"/>
            <a:ext cx="495300" cy="185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85813" y="1524000"/>
            <a:ext cx="1122362" cy="176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007225" y="6042025"/>
            <a:ext cx="685800" cy="255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155" name="TextBox 1"/>
          <p:cNvSpPr txBox="1">
            <a:spLocks noChangeArrowheads="1"/>
          </p:cNvSpPr>
          <p:nvPr/>
        </p:nvSpPr>
        <p:spPr bwMode="auto">
          <a:xfrm>
            <a:off x="493713" y="14271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156" name="TextBox 12"/>
          <p:cNvSpPr txBox="1">
            <a:spLocks noChangeArrowheads="1"/>
          </p:cNvSpPr>
          <p:nvPr/>
        </p:nvSpPr>
        <p:spPr bwMode="auto">
          <a:xfrm>
            <a:off x="882650" y="183673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157" name="TextBox 13"/>
          <p:cNvSpPr txBox="1">
            <a:spLocks noChangeArrowheads="1"/>
          </p:cNvSpPr>
          <p:nvPr/>
        </p:nvSpPr>
        <p:spPr bwMode="auto">
          <a:xfrm>
            <a:off x="2333625" y="14843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158" name="TextBox 14"/>
          <p:cNvSpPr txBox="1">
            <a:spLocks noChangeArrowheads="1"/>
          </p:cNvSpPr>
          <p:nvPr/>
        </p:nvSpPr>
        <p:spPr bwMode="auto">
          <a:xfrm>
            <a:off x="1778000" y="50593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159" name="TextBox 15"/>
          <p:cNvSpPr txBox="1">
            <a:spLocks noChangeArrowheads="1"/>
          </p:cNvSpPr>
          <p:nvPr/>
        </p:nvSpPr>
        <p:spPr bwMode="auto">
          <a:xfrm>
            <a:off x="5988050" y="51577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160" name="TextBox 16"/>
          <p:cNvSpPr txBox="1">
            <a:spLocks noChangeArrowheads="1"/>
          </p:cNvSpPr>
          <p:nvPr/>
        </p:nvSpPr>
        <p:spPr bwMode="auto">
          <a:xfrm>
            <a:off x="6721475" y="5946775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ru-RU" altLang="ru-RU" smtClean="0"/>
              <a:t>Создание нового проекта</a:t>
            </a:r>
          </a:p>
        </p:txBody>
      </p:sp>
      <p:sp>
        <p:nvSpPr>
          <p:cNvPr id="717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31F3176-604A-4CC2-84B7-8A013AEBA413}" type="slidenum">
              <a:rPr lang="ru-RU" altLang="ru-RU" sz="1400" smtClean="0"/>
              <a:pPr/>
              <a:t>6</a:t>
            </a:fld>
            <a:endParaRPr lang="ru-RU" altLang="ru-RU" sz="1400" smtClean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16013" y="1052513"/>
            <a:ext cx="6840537" cy="5292725"/>
          </a:xfrm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156325" y="5868988"/>
            <a:ext cx="817563" cy="276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174" name="TextBox 16"/>
          <p:cNvSpPr txBox="1">
            <a:spLocks noChangeArrowheads="1"/>
          </p:cNvSpPr>
          <p:nvPr/>
        </p:nvSpPr>
        <p:spPr bwMode="auto">
          <a:xfrm>
            <a:off x="5867400" y="5589588"/>
            <a:ext cx="31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ru-RU" sz="1800">
                <a:solidFill>
                  <a:srgbClr val="FF0000"/>
                </a:solidFill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620713"/>
            <a:ext cx="7962900" cy="57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Заголовок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709613"/>
          </a:xfrm>
        </p:spPr>
        <p:txBody>
          <a:bodyPr/>
          <a:lstStyle/>
          <a:p>
            <a:r>
              <a:rPr lang="ru-RU" altLang="ru-RU" smtClean="0"/>
              <a:t>Проект в </a:t>
            </a:r>
            <a:r>
              <a:rPr lang="en-US" altLang="ru-RU" smtClean="0"/>
              <a:t>Visual C++</a:t>
            </a:r>
            <a:endParaRPr lang="ru-RU" altLang="ru-RU" smtClean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FEB746A-F3A8-4B54-9F1D-A01D8F725535}" type="slidenum">
              <a:rPr lang="ru-RU" altLang="ru-RU" sz="1400" smtClean="0"/>
              <a:pPr/>
              <a:t>7</a:t>
            </a:fld>
            <a:endParaRPr lang="ru-RU" altLang="ru-RU" sz="1400" smtClean="0"/>
          </a:p>
        </p:txBody>
      </p:sp>
      <p:sp>
        <p:nvSpPr>
          <p:cNvPr id="5" name="Прямоугольная выноска 4"/>
          <p:cNvSpPr/>
          <p:nvPr/>
        </p:nvSpPr>
        <p:spPr>
          <a:xfrm>
            <a:off x="576263" y="4238625"/>
            <a:ext cx="1474787" cy="792163"/>
          </a:xfrm>
          <a:prstGeom prst="wedgeRectCallout">
            <a:avLst>
              <a:gd name="adj1" fmla="val 38669"/>
              <a:gd name="adj2" fmla="val -16077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Файл </a:t>
            </a:r>
            <a:br>
              <a:rPr lang="ru-RU" sz="1400" dirty="0"/>
            </a:br>
            <a:r>
              <a:rPr lang="ru-RU" sz="1400" dirty="0"/>
              <a:t>с программным кодом</a:t>
            </a:r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6011863" y="3573463"/>
            <a:ext cx="1571625" cy="790575"/>
          </a:xfrm>
          <a:prstGeom prst="wedgeRectCallout">
            <a:avLst>
              <a:gd name="adj1" fmla="val -110599"/>
              <a:gd name="adj2" fmla="val -9863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1400" dirty="0"/>
              <a:t>Редактор программного кода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37200" y="2060575"/>
            <a:ext cx="2520950" cy="52387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sz="1400" dirty="0"/>
              <a:t>Служебные слова автоматически меняют цвет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576388" y="3343275"/>
            <a:ext cx="5048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4663" y="5373688"/>
            <a:ext cx="3557587" cy="5222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ru-RU" sz="1400" dirty="0"/>
              <a:t>Область для вывода информации по синтаксическим ошибкам в программе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ru-RU" altLang="ru-RU" smtClean="0"/>
              <a:t>Запуск проекта (программы)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8563"/>
            <a:ext cx="8229600" cy="478155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ru-RU" dirty="0" smtClean="0"/>
              <a:t>Для запуска программы можно делать двумя способами:</a:t>
            </a:r>
          </a:p>
          <a:p>
            <a:pPr>
              <a:defRPr/>
            </a:pPr>
            <a:r>
              <a:rPr lang="ru-RU" dirty="0"/>
              <a:t>о</a:t>
            </a:r>
            <a:r>
              <a:rPr lang="ru-RU" dirty="0" smtClean="0"/>
              <a:t>бычный запуск программы </a:t>
            </a:r>
            <a:r>
              <a:rPr lang="en-US" b="1" dirty="0" smtClean="0"/>
              <a:t>Ctrl + F5</a:t>
            </a:r>
            <a:endParaRPr lang="ru-RU" b="1" dirty="0" smtClean="0"/>
          </a:p>
          <a:p>
            <a:pPr>
              <a:defRPr/>
            </a:pPr>
            <a:r>
              <a:rPr lang="ru-RU" dirty="0" smtClean="0"/>
              <a:t>пошаговый запуск программы </a:t>
            </a:r>
            <a:r>
              <a:rPr lang="en-US" b="1" dirty="0" smtClean="0"/>
              <a:t>F11</a:t>
            </a:r>
          </a:p>
          <a:p>
            <a:pPr marL="0" indent="0">
              <a:buFontTx/>
              <a:buNone/>
              <a:defRPr/>
            </a:pPr>
            <a:r>
              <a:rPr lang="ru-RU" dirty="0" smtClean="0"/>
              <a:t>При пошаговом запуске программы для того, чтобы выполнилась следующая строка программы, необходимо каждый раз нажимать </a:t>
            </a:r>
            <a:r>
              <a:rPr lang="en-US" dirty="0" smtClean="0"/>
              <a:t>F11. </a:t>
            </a:r>
            <a:r>
              <a:rPr lang="ru-RU" dirty="0" smtClean="0"/>
              <a:t>Для выхода из этого режима нажать </a:t>
            </a:r>
            <a:r>
              <a:rPr lang="en-US" dirty="0" smtClean="0"/>
              <a:t>Shift + F5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CB09F02-7A74-4FD5-812C-60A56ACA8ACC}" type="slidenum">
              <a:rPr lang="ru-RU" altLang="ru-RU" sz="1400" smtClean="0"/>
              <a:pPr/>
              <a:t>8</a:t>
            </a:fld>
            <a:endParaRPr lang="ru-RU" altLang="ru-RU" sz="14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457200" y="12700"/>
            <a:ext cx="8229600" cy="1143000"/>
          </a:xfrm>
        </p:spPr>
        <p:txBody>
          <a:bodyPr/>
          <a:lstStyle/>
          <a:p>
            <a:r>
              <a:rPr lang="ru-RU" altLang="ru-RU" smtClean="0"/>
              <a:t>Запуск проекта (программы)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8563"/>
            <a:ext cx="8229600" cy="29511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altLang="ru-RU" sz="2800" smtClean="0"/>
              <a:t>При запуске программы открывается окно «</a:t>
            </a:r>
            <a:r>
              <a:rPr lang="en-US" altLang="ru-RU" sz="2800" smtClean="0"/>
              <a:t>Microsoft Visual Studio</a:t>
            </a:r>
            <a:r>
              <a:rPr lang="ru-RU" altLang="ru-RU" sz="2800" smtClean="0"/>
              <a:t>» в котором нужно нажать кнопку «</a:t>
            </a:r>
            <a:r>
              <a:rPr lang="ru-RU" altLang="ru-RU" sz="2800" b="1" smtClean="0"/>
              <a:t>Да</a:t>
            </a:r>
            <a:r>
              <a:rPr lang="ru-RU" altLang="ru-RU" sz="2800" smtClean="0"/>
              <a:t>». Для того, чтобы оно больше не появлялось при следующих запусках программы, можно поставить «галочку» внизу окна «Больше не выводить это окно».</a:t>
            </a:r>
            <a:endParaRPr lang="en-US" altLang="ru-RU" sz="2800" smtClean="0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084D4CD-A961-4E36-9128-9D8B1C196F60}" type="slidenum">
              <a:rPr lang="ru-RU" altLang="ru-RU" sz="1400" smtClean="0"/>
              <a:pPr/>
              <a:t>9</a:t>
            </a:fld>
            <a:endParaRPr lang="ru-RU" altLang="ru-RU" sz="1400" smtClean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8" y="3903663"/>
            <a:ext cx="3130550" cy="2817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2318</TotalTime>
  <Words>758</Words>
  <Application>Microsoft Office PowerPoint</Application>
  <PresentationFormat>Экран (4:3)</PresentationFormat>
  <Paragraphs>180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Оформление по умолчанию</vt:lpstr>
      <vt:lpstr>Microsoft Equation 3.0</vt:lpstr>
      <vt:lpstr>Visual Studio 2013</vt:lpstr>
      <vt:lpstr>Запуск среды программирования</vt:lpstr>
      <vt:lpstr>Создание нового проекта</vt:lpstr>
      <vt:lpstr>Создание нового проекта</vt:lpstr>
      <vt:lpstr>Создание нового проекта</vt:lpstr>
      <vt:lpstr>Создание нового проекта</vt:lpstr>
      <vt:lpstr>Проект в Visual C++</vt:lpstr>
      <vt:lpstr>Запуск проекта (программы)</vt:lpstr>
      <vt:lpstr>Запуск проекта (программы)</vt:lpstr>
      <vt:lpstr>Запуск проекта (программы)</vt:lpstr>
      <vt:lpstr>Поиск ошибок в программе</vt:lpstr>
      <vt:lpstr>Открытие сохраненного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Пояснения к программному коду </vt:lpstr>
    </vt:vector>
  </TitlesOfParts>
  <Company>ОмГУПС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Калинина Екатерина Сергеевна</dc:creator>
  <cp:lastModifiedBy>Калинина Екатерина Сергеевна</cp:lastModifiedBy>
  <cp:revision>315</cp:revision>
  <dcterms:created xsi:type="dcterms:W3CDTF">2008-10-03T12:09:01Z</dcterms:created>
  <dcterms:modified xsi:type="dcterms:W3CDTF">2021-03-30T07:09:18Z</dcterms:modified>
</cp:coreProperties>
</file>