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88" r:id="rId3"/>
    <p:sldId id="283" r:id="rId4"/>
    <p:sldId id="264" r:id="rId5"/>
    <p:sldId id="262" r:id="rId6"/>
    <p:sldId id="261" r:id="rId7"/>
    <p:sldId id="295" r:id="rId8"/>
    <p:sldId id="257" r:id="rId9"/>
    <p:sldId id="258" r:id="rId10"/>
    <p:sldId id="259" r:id="rId11"/>
    <p:sldId id="260" r:id="rId12"/>
    <p:sldId id="296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97" r:id="rId21"/>
    <p:sldId id="263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90" r:id="rId34"/>
    <p:sldId id="284" r:id="rId35"/>
    <p:sldId id="291" r:id="rId36"/>
    <p:sldId id="285" r:id="rId37"/>
    <p:sldId id="293" r:id="rId38"/>
    <p:sldId id="286" r:id="rId39"/>
    <p:sldId id="287" r:id="rId40"/>
    <p:sldId id="29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A2A63D-34DE-1A12-489F-1610C6D6DFA2}" v="117" dt="2023-01-06T20:30:35.178"/>
    <p1510:client id="{46DEDAA6-6127-4F7D-9AA6-30122B5A21B1}" v="3" dt="2023-01-04T20:55:20.536"/>
    <p1510:client id="{91E408BA-842D-2151-1C64-D6530AA73C4B}" v="427" dt="2023-01-05T21:23:52.330"/>
    <p1510:client id="{B9A419FA-D61E-F627-ECD7-BD742650AC0C}" v="45" dt="2023-01-08T01:37:36.239"/>
    <p1510:client id="{F20E4BA0-2579-E0AB-0D3C-AF1674760533}" v="851" dt="2023-01-08T01:27:48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4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29D9F-DAA3-42B5-B3CE-A9355EF907E9}" type="datetimeFigureOut">
              <a:rPr lang="hr-HR" smtClean="0"/>
              <a:t>8.1.2023.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550D1-B21D-40FA-891E-79CE45B1E2D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0847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550D1-B21D-40FA-891E-79CE45B1E2D7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3858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550D1-B21D-40FA-891E-79CE45B1E2D7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52014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C28D-C374-4233-AED2-767E8CACB24A}" type="datetimeFigureOut">
              <a:rPr lang="hr-HR" smtClean="0"/>
              <a:t>8.1.2023.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F3F8084-4B2E-4019-8836-1189511EFD0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547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C28D-C374-4233-AED2-767E8CACB24A}" type="datetimeFigureOut">
              <a:rPr lang="hr-HR" smtClean="0"/>
              <a:t>8.1.2023.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8084-4B2E-4019-8836-1189511EFD0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0159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C28D-C374-4233-AED2-767E8CACB24A}" type="datetimeFigureOut">
              <a:rPr lang="hr-HR" smtClean="0"/>
              <a:t>8.1.2023.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8084-4B2E-4019-8836-1189511EFD0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7987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C28D-C374-4233-AED2-767E8CACB24A}" type="datetimeFigureOut">
              <a:rPr lang="hr-HR" smtClean="0"/>
              <a:t>8.1.2023.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8084-4B2E-4019-8836-1189511EFD0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4072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4BC28D-C374-4233-AED2-767E8CACB24A}" type="datetimeFigureOut">
              <a:rPr lang="hr-HR" smtClean="0"/>
              <a:t>8.1.2023.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hr-H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F3F8084-4B2E-4019-8836-1189511EFD0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5895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C28D-C374-4233-AED2-767E8CACB24A}" type="datetimeFigureOut">
              <a:rPr lang="hr-HR" smtClean="0"/>
              <a:t>8.1.2023.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8084-4B2E-4019-8836-1189511EFD0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555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C28D-C374-4233-AED2-767E8CACB24A}" type="datetimeFigureOut">
              <a:rPr lang="hr-HR" smtClean="0"/>
              <a:t>8.1.2023.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8084-4B2E-4019-8836-1189511EFD0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0311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C28D-C374-4233-AED2-767E8CACB24A}" type="datetimeFigureOut">
              <a:rPr lang="hr-HR" smtClean="0"/>
              <a:t>8.1.2023.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8084-4B2E-4019-8836-1189511EFD0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621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C28D-C374-4233-AED2-767E8CACB24A}" type="datetimeFigureOut">
              <a:rPr lang="hr-HR" smtClean="0"/>
              <a:t>8.1.2023.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8084-4B2E-4019-8836-1189511EFD0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8410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C28D-C374-4233-AED2-767E8CACB24A}" type="datetimeFigureOut">
              <a:rPr lang="hr-HR" smtClean="0"/>
              <a:t>8.1.2023.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8084-4B2E-4019-8836-1189511EFD0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378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C28D-C374-4233-AED2-767E8CACB24A}" type="datetimeFigureOut">
              <a:rPr lang="hr-HR" smtClean="0"/>
              <a:t>8.1.2023.</a:t>
            </a:fld>
            <a:endParaRPr lang="hr-H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8084-4B2E-4019-8836-1189511EFD0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790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64BC28D-C374-4233-AED2-767E8CACB24A}" type="datetimeFigureOut">
              <a:rPr lang="hr-HR" smtClean="0"/>
              <a:t>8.1.2023.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F3F8084-4B2E-4019-8836-1189511EFD0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1426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zitorij.pmf.unizg.hr/islandora/object/pmf%3A10743/datastream/PDF/view" TargetMode="External"/><Relationship Id="rId2" Type="http://schemas.openxmlformats.org/officeDocument/2006/relationships/hyperlink" Target="https://repozitorij.pmf.unizg.hr/islandora/object/pmf%3A5649/datastream/PDF/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BF11698-D15B-B221-D24E-3343B5536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FIBONACCIJEVA HRPA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6328FE3F-888B-461A-F5B1-48FC3FA7A9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57878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6EDC026-A5DD-3749-6DCE-2C4CB5C5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KONSOLIDACIJA (3) – PRIMJER (nastavak)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51271238-AD7E-3E92-08E5-E78880DC3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270" y="2093976"/>
            <a:ext cx="5997460" cy="3993226"/>
          </a:xfr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84AF54C8-43A7-A6EA-7837-B873D6ECF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42" y="2093976"/>
            <a:ext cx="5860288" cy="4031329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02273E10-7F46-386A-33F9-E39183EFF1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42" y="2093976"/>
            <a:ext cx="5822185" cy="4046571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AD79ABC5-4E47-8EB8-7A34-DB0EC333DA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648" y="2234959"/>
            <a:ext cx="5764525" cy="3891436"/>
          </a:xfrm>
          <a:prstGeom prst="rect">
            <a:avLst/>
          </a:prstGeom>
        </p:spPr>
      </p:pic>
      <p:pic>
        <p:nvPicPr>
          <p:cNvPr id="13" name="Slika 12">
            <a:extLst>
              <a:ext uri="{FF2B5EF4-FFF2-40B4-BE49-F238E27FC236}">
                <a16:creationId xmlns:a16="http://schemas.microsoft.com/office/drawing/2014/main" id="{084C5699-4280-505D-1CEB-67D4963DE6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61" y="2143510"/>
            <a:ext cx="6114052" cy="4031329"/>
          </a:xfrm>
          <a:prstGeom prst="rect">
            <a:avLst/>
          </a:prstGeom>
        </p:spPr>
      </p:pic>
      <p:pic>
        <p:nvPicPr>
          <p:cNvPr id="15" name="Slika 14">
            <a:extLst>
              <a:ext uri="{FF2B5EF4-FFF2-40B4-BE49-F238E27FC236}">
                <a16:creationId xmlns:a16="http://schemas.microsoft.com/office/drawing/2014/main" id="{3FA6D961-4BEB-B9EA-B2BD-FE785CF55F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164" y="2259180"/>
            <a:ext cx="5972565" cy="3994587"/>
          </a:xfrm>
          <a:prstGeom prst="rect">
            <a:avLst/>
          </a:prstGeom>
        </p:spPr>
      </p:pic>
      <p:pic>
        <p:nvPicPr>
          <p:cNvPr id="17" name="Slika 16">
            <a:extLst>
              <a:ext uri="{FF2B5EF4-FFF2-40B4-BE49-F238E27FC236}">
                <a16:creationId xmlns:a16="http://schemas.microsoft.com/office/drawing/2014/main" id="{6AB3F14A-7BCF-DE0B-1551-E9C58F9CB2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64" y="2443166"/>
            <a:ext cx="6639878" cy="379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8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CD219BB-4348-55A0-5C1C-0C66DDCC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KONSOLIDACIJA (4) – Primjer (rezultat)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9A961A93-F3E9-EBEC-59D0-EE7693809B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9573"/>
            <a:ext cx="6114230" cy="2203221"/>
          </a:xfrm>
        </p:spPr>
      </p:pic>
      <p:pic>
        <p:nvPicPr>
          <p:cNvPr id="13" name="Rezervirano mjesto sadržaja 12">
            <a:extLst>
              <a:ext uri="{FF2B5EF4-FFF2-40B4-BE49-F238E27FC236}">
                <a16:creationId xmlns:a16="http://schemas.microsoft.com/office/drawing/2014/main" id="{E8F95B3E-E72A-2953-24E7-772AEF60A2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023" y="3064219"/>
            <a:ext cx="4754562" cy="2719465"/>
          </a:xfrm>
        </p:spPr>
      </p:pic>
      <p:sp>
        <p:nvSpPr>
          <p:cNvPr id="14" name="Strelica: desno 13">
            <a:extLst>
              <a:ext uri="{FF2B5EF4-FFF2-40B4-BE49-F238E27FC236}">
                <a16:creationId xmlns:a16="http://schemas.microsoft.com/office/drawing/2014/main" id="{B1F4B5A0-D7A8-DAA0-C413-E5FCCB65D1B1}"/>
              </a:ext>
            </a:extLst>
          </p:cNvPr>
          <p:cNvSpPr/>
          <p:nvPr/>
        </p:nvSpPr>
        <p:spPr>
          <a:xfrm>
            <a:off x="6203252" y="4138816"/>
            <a:ext cx="1386401" cy="285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07266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C3BECFF-6D33-829D-AC60-A8EE767DA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Decreasekey</a:t>
            </a:r>
            <a:r>
              <a:rPr lang="hr-HR" dirty="0"/>
              <a:t> (1)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E335B45-14E8-7056-5B98-7CF6F6AD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void</a:t>
            </a:r>
            <a:r>
              <a:rPr lang="hr-HR" dirty="0"/>
              <a:t> </a:t>
            </a:r>
            <a:r>
              <a:rPr lang="hr-HR" dirty="0" err="1"/>
              <a:t>decreaseKey</a:t>
            </a:r>
            <a:r>
              <a:rPr lang="hr-HR" dirty="0"/>
              <a:t>(</a:t>
            </a:r>
            <a:r>
              <a:rPr lang="hr-HR" dirty="0" err="1"/>
              <a:t>struct</a:t>
            </a:r>
            <a:r>
              <a:rPr lang="hr-HR" dirty="0"/>
              <a:t> </a:t>
            </a:r>
            <a:r>
              <a:rPr lang="hr-HR" dirty="0" err="1"/>
              <a:t>node</a:t>
            </a:r>
            <a:r>
              <a:rPr lang="hr-HR" dirty="0"/>
              <a:t>* a, </a:t>
            </a:r>
            <a:r>
              <a:rPr lang="hr-HR" dirty="0" err="1"/>
              <a:t>int</a:t>
            </a:r>
            <a:r>
              <a:rPr lang="hr-HR" dirty="0"/>
              <a:t> n)</a:t>
            </a:r>
          </a:p>
          <a:p>
            <a:r>
              <a:rPr lang="hr-HR" dirty="0"/>
              <a:t>Smanjuje vrijednost oznake čvora na </a:t>
            </a:r>
            <a:r>
              <a:rPr lang="hr-HR" i="1" dirty="0"/>
              <a:t>n</a:t>
            </a:r>
          </a:p>
          <a:p>
            <a:r>
              <a:rPr lang="hr-HR" dirty="0"/>
              <a:t>Moguća su tri slučaja:</a:t>
            </a:r>
          </a:p>
          <a:p>
            <a:pPr marL="617220" lvl="1" indent="-342900">
              <a:buFont typeface="+mj-lt"/>
              <a:buAutoNum type="arabicPeriod"/>
            </a:pPr>
            <a:r>
              <a:rPr lang="hr-HR" dirty="0"/>
              <a:t>Nova vrijednost čvora je veća ili jednaka od vrijednosti roditeljskog čvora</a:t>
            </a:r>
          </a:p>
          <a:p>
            <a:pPr marL="617220" lvl="1" indent="-342900">
              <a:buFont typeface="+mj-lt"/>
              <a:buAutoNum type="arabicPeriod"/>
            </a:pPr>
            <a:r>
              <a:rPr lang="hr-HR" dirty="0"/>
              <a:t>Nova vrijednost čvora je manja od vrijednosti roditeljskog čvora za kojeg vrijedi  </a:t>
            </a:r>
            <a:r>
              <a:rPr lang="hr-HR" i="1" dirty="0" err="1"/>
              <a:t>marked</a:t>
            </a:r>
            <a:r>
              <a:rPr lang="hr-HR" i="1" dirty="0"/>
              <a:t> = </a:t>
            </a:r>
            <a:r>
              <a:rPr lang="hr-HR" i="1" dirty="0" err="1"/>
              <a:t>false</a:t>
            </a:r>
            <a:endParaRPr lang="hr-HR" i="1" dirty="0"/>
          </a:p>
          <a:p>
            <a:pPr marL="617220" lvl="1" indent="-342900">
              <a:buFont typeface="+mj-lt"/>
              <a:buAutoNum type="arabicPeriod"/>
            </a:pPr>
            <a:r>
              <a:rPr lang="hr-HR" dirty="0"/>
              <a:t>Nova vrijednost čvora je manja od vrijednosti roditeljskog čvora za kojeg vrijedi  </a:t>
            </a:r>
            <a:r>
              <a:rPr lang="hr-HR" i="1" dirty="0" err="1"/>
              <a:t>marked</a:t>
            </a:r>
            <a:r>
              <a:rPr lang="hr-HR" i="1" dirty="0"/>
              <a:t> = </a:t>
            </a:r>
            <a:r>
              <a:rPr lang="hr-HR" i="1" dirty="0" err="1"/>
              <a:t>true</a:t>
            </a: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1449579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FBF5-16A3-92AF-9442-528BBA48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DECREASEKEY (</a:t>
            </a:r>
            <a:r>
              <a:rPr lang="hr-HR" dirty="0"/>
              <a:t>2</a:t>
            </a:r>
            <a:r>
              <a:rPr lang="en-US" dirty="0"/>
              <a:t>) - 1. </a:t>
            </a:r>
            <a:r>
              <a:rPr lang="en-US" dirty="0" err="1"/>
              <a:t>slučaj</a:t>
            </a:r>
            <a:endParaRPr lang="en-US" dirty="0" err="1">
              <a:latin typeface="Rockwell Condensed"/>
            </a:endParaRPr>
          </a:p>
        </p:txBody>
      </p:sp>
      <p:pic>
        <p:nvPicPr>
          <p:cNvPr id="5" name="Picture 5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46A50575-4CD6-A153-B414-18AD307374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8533" y="2529440"/>
            <a:ext cx="5413398" cy="2871422"/>
          </a:xfr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5C3D9E3-7176-DD8A-381A-B66D072CCB06}"/>
              </a:ext>
            </a:extLst>
          </p:cNvPr>
          <p:cNvSpPr/>
          <p:nvPr/>
        </p:nvSpPr>
        <p:spPr>
          <a:xfrm>
            <a:off x="5652976" y="3872023"/>
            <a:ext cx="1187302" cy="283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0024CFFF-AB66-A234-79AF-D65C32F756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42689" y="2581415"/>
            <a:ext cx="5224484" cy="2867232"/>
          </a:xfrm>
        </p:spPr>
      </p:pic>
    </p:spTree>
    <p:extLst>
      <p:ext uri="{BB962C8B-B14F-4D97-AF65-F5344CB8AC3E}">
        <p14:creationId xmlns:p14="http://schemas.microsoft.com/office/powerpoint/2010/main" val="58005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2B5E-D824-B3DB-63A4-06FB1F2A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Decreasekey</a:t>
            </a:r>
            <a:r>
              <a:rPr lang="en-US" dirty="0"/>
              <a:t> (</a:t>
            </a:r>
            <a:r>
              <a:rPr lang="hr-HR" dirty="0"/>
              <a:t>3</a:t>
            </a:r>
            <a:r>
              <a:rPr lang="en-US" dirty="0"/>
              <a:t>) - 2. </a:t>
            </a:r>
            <a:r>
              <a:rPr lang="en-US" dirty="0" err="1"/>
              <a:t>slučaj</a:t>
            </a:r>
            <a:endParaRPr lang="en-US" dirty="0" err="1">
              <a:latin typeface="Rockwell Condensed"/>
            </a:endParaRPr>
          </a:p>
        </p:txBody>
      </p:sp>
      <p:pic>
        <p:nvPicPr>
          <p:cNvPr id="5" name="Picture 5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08A39D62-486C-86EA-45A7-FE252C19B9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5314" y="1718753"/>
            <a:ext cx="5055917" cy="2527958"/>
          </a:xfr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4DC1B60B-02B4-46CA-3F38-A147DD4027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34837" y="3831765"/>
            <a:ext cx="5347546" cy="2282799"/>
          </a:xfr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402B41F1-02EF-C20E-6CA0-8943A1D5158C}"/>
              </a:ext>
            </a:extLst>
          </p:cNvPr>
          <p:cNvSpPr/>
          <p:nvPr/>
        </p:nvSpPr>
        <p:spPr>
          <a:xfrm rot="17940000">
            <a:off x="4873037" y="3349037"/>
            <a:ext cx="310444" cy="1185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4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8E11-D379-82AC-72CC-BCF6FB91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Decreasekey</a:t>
            </a:r>
            <a:r>
              <a:rPr lang="en-US" dirty="0"/>
              <a:t> (</a:t>
            </a:r>
            <a:r>
              <a:rPr lang="hr-HR" dirty="0"/>
              <a:t>4</a:t>
            </a:r>
            <a:r>
              <a:rPr lang="en-US" dirty="0"/>
              <a:t>)</a:t>
            </a:r>
            <a:r>
              <a:rPr lang="hr-HR" dirty="0"/>
              <a:t> – 3. slučaj</a:t>
            </a:r>
            <a:endParaRPr lang="en-US" dirty="0" err="1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F48264FD-0F88-2614-B8D3-380F606D1D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5181" y="2096360"/>
            <a:ext cx="7671176" cy="327093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EE8D8-7B39-EB97-BFAC-AA886E4790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75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A1EC-C21B-13CF-D012-EB883D22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Decreasekey</a:t>
            </a:r>
            <a:r>
              <a:rPr lang="en-US" dirty="0">
                <a:ea typeface="+mj-lt"/>
                <a:cs typeface="+mj-lt"/>
              </a:rPr>
              <a:t> (</a:t>
            </a:r>
            <a:r>
              <a:rPr lang="hr-HR" dirty="0">
                <a:ea typeface="+mj-lt"/>
                <a:cs typeface="+mj-lt"/>
              </a:rPr>
              <a:t>5</a:t>
            </a:r>
            <a:r>
              <a:rPr lang="en-US" dirty="0">
                <a:ea typeface="+mj-lt"/>
                <a:cs typeface="+mj-lt"/>
              </a:rPr>
              <a:t>)</a:t>
            </a:r>
            <a:r>
              <a:rPr lang="hr-HR" dirty="0">
                <a:ea typeface="+mj-lt"/>
                <a:cs typeface="+mj-lt"/>
              </a:rPr>
              <a:t> – 3. slučaj </a:t>
            </a:r>
            <a:endParaRPr lang="en-US" dirty="0" err="1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93479D63-AB33-C96C-D994-730D76D6A1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3996" y="2094057"/>
            <a:ext cx="7285471" cy="314382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FD667-4B52-1E23-52C2-CADE85F31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85112" y="943375"/>
            <a:ext cx="4754880" cy="397764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27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21E8-2864-D507-480D-71B1F2C7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Decreasekey</a:t>
            </a:r>
            <a:r>
              <a:rPr lang="hr-HR" dirty="0">
                <a:ea typeface="+mj-lt"/>
                <a:cs typeface="+mj-lt"/>
              </a:rPr>
              <a:t> (6) – 3. slučaj</a:t>
            </a:r>
            <a:r>
              <a:rPr lang="en-US" dirty="0">
                <a:ea typeface="+mj-lt"/>
                <a:cs typeface="+mj-lt"/>
              </a:rPr>
              <a:t> </a:t>
            </a:r>
            <a:endParaRPr lang="en-US" dirty="0"/>
          </a:p>
        </p:txBody>
      </p:sp>
      <p:pic>
        <p:nvPicPr>
          <p:cNvPr id="5" name="Picture 5" descr="A picture containing text, device, clipart&#10;&#10;Description automatically generated">
            <a:extLst>
              <a:ext uri="{FF2B5EF4-FFF2-40B4-BE49-F238E27FC236}">
                <a16:creationId xmlns:a16="http://schemas.microsoft.com/office/drawing/2014/main" id="{2FC238C8-BFF4-3B99-29FB-6ED054FAF9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5182" y="2090561"/>
            <a:ext cx="7595918" cy="263341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E0F08-0039-277A-6E2D-98FBE194E9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28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0A9B-B317-DA2B-9282-66DDEE32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Decreasekey</a:t>
            </a:r>
            <a:r>
              <a:rPr lang="hr-HR" dirty="0">
                <a:ea typeface="+mj-lt"/>
                <a:cs typeface="+mj-lt"/>
              </a:rPr>
              <a:t> (7) – 3. slučaj</a:t>
            </a:r>
            <a:endParaRPr lang="en-US" dirty="0"/>
          </a:p>
        </p:txBody>
      </p:sp>
      <p:pic>
        <p:nvPicPr>
          <p:cNvPr id="5" name="Picture 5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0156CBFC-08DE-516D-A7F0-89757EEB47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8737" y="2192319"/>
            <a:ext cx="7887546" cy="267449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6047C-C9E0-982F-6C34-975EAD9AAA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39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939F-2AB0-2A21-7624-15FC4DE6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0190-B48F-A3BC-EAB8-A9C4C4F9B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10107694" cy="3977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dirty="0" err="1"/>
              <a:t>void</a:t>
            </a:r>
            <a:r>
              <a:rPr lang="hr-HR" dirty="0"/>
              <a:t> </a:t>
            </a:r>
            <a:r>
              <a:rPr lang="hr-HR" dirty="0" err="1"/>
              <a:t>delete</a:t>
            </a:r>
            <a:r>
              <a:rPr lang="hr-HR" dirty="0"/>
              <a:t>(</a:t>
            </a:r>
            <a:r>
              <a:rPr lang="hr-HR" dirty="0" err="1"/>
              <a:t>struct</a:t>
            </a:r>
            <a:r>
              <a:rPr lang="hr-HR" dirty="0"/>
              <a:t> </a:t>
            </a:r>
            <a:r>
              <a:rPr lang="hr-HR" dirty="0" err="1"/>
              <a:t>node</a:t>
            </a:r>
            <a:r>
              <a:rPr lang="hr-HR" dirty="0"/>
              <a:t>* a)</a:t>
            </a:r>
          </a:p>
          <a:p>
            <a:r>
              <a:rPr lang="hr-HR" dirty="0"/>
              <a:t>Briše proizvoljan čvor </a:t>
            </a:r>
            <a:r>
              <a:rPr lang="hr-HR" dirty="0" err="1"/>
              <a:t>Fibonaccijeve</a:t>
            </a:r>
            <a:r>
              <a:rPr lang="hr-HR" dirty="0"/>
              <a:t> hrpe</a:t>
            </a:r>
          </a:p>
          <a:p>
            <a:r>
              <a:rPr lang="en-US" dirty="0" err="1"/>
              <a:t>Jednostavna</a:t>
            </a:r>
            <a:r>
              <a:rPr lang="en-US" dirty="0"/>
              <a:t> </a:t>
            </a:r>
            <a:r>
              <a:rPr lang="en-US" dirty="0" err="1"/>
              <a:t>kombinacija</a:t>
            </a:r>
            <a:r>
              <a:rPr lang="en-US" dirty="0"/>
              <a:t> </a:t>
            </a:r>
            <a:r>
              <a:rPr lang="en-US" dirty="0" err="1"/>
              <a:t>operacija</a:t>
            </a:r>
            <a:r>
              <a:rPr lang="en-US" dirty="0"/>
              <a:t> </a:t>
            </a:r>
            <a:r>
              <a:rPr lang="en-US" i="1" dirty="0" err="1"/>
              <a:t>DecreaseKey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i="1" dirty="0" err="1"/>
              <a:t>deleteMin</a:t>
            </a:r>
            <a:endParaRPr lang="en-US" i="1" dirty="0"/>
          </a:p>
          <a:p>
            <a:pPr>
              <a:buClr>
                <a:srgbClr val="9E3611"/>
              </a:buClr>
            </a:pPr>
            <a:r>
              <a:rPr lang="en-US" dirty="0" err="1"/>
              <a:t>Vrijednost</a:t>
            </a:r>
            <a:r>
              <a:rPr lang="en-US" dirty="0"/>
              <a:t> </a:t>
            </a:r>
            <a:r>
              <a:rPr lang="en-US" dirty="0" err="1"/>
              <a:t>traženog</a:t>
            </a:r>
            <a:r>
              <a:rPr lang="en-US" dirty="0"/>
              <a:t> </a:t>
            </a:r>
            <a:r>
              <a:rPr lang="en-US" dirty="0" err="1"/>
              <a:t>čvora</a:t>
            </a:r>
            <a:r>
              <a:rPr lang="en-US" dirty="0"/>
              <a:t> </a:t>
            </a:r>
            <a:r>
              <a:rPr lang="en-US" dirty="0" err="1"/>
              <a:t>smanji</a:t>
            </a:r>
            <a:r>
              <a:rPr lang="en-US" dirty="0"/>
              <a:t> 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 </a:t>
            </a:r>
            <a:r>
              <a:rPr lang="en-US" dirty="0" err="1"/>
              <a:t>manji</a:t>
            </a:r>
            <a:r>
              <a:rPr lang="en-US" dirty="0"/>
              <a:t> od </a:t>
            </a:r>
            <a:r>
              <a:rPr lang="en-US" dirty="0" err="1"/>
              <a:t>vrijednosti</a:t>
            </a:r>
            <a:r>
              <a:rPr lang="en-US" dirty="0"/>
              <a:t> </a:t>
            </a:r>
            <a:r>
              <a:rPr lang="en-US" dirty="0" err="1"/>
              <a:t>minimalnog</a:t>
            </a:r>
            <a:r>
              <a:rPr lang="en-US" dirty="0"/>
              <a:t> </a:t>
            </a:r>
            <a:r>
              <a:rPr lang="en-US" dirty="0" err="1"/>
              <a:t>čvora</a:t>
            </a:r>
            <a:r>
              <a:rPr lang="en-US" dirty="0"/>
              <a:t> </a:t>
            </a:r>
            <a:r>
              <a:rPr lang="en-US" dirty="0" err="1"/>
              <a:t>hrpe</a:t>
            </a:r>
            <a:r>
              <a:rPr lang="en-US" dirty="0"/>
              <a:t>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čega</a:t>
            </a:r>
            <a:r>
              <a:rPr lang="en-US" dirty="0"/>
              <a:t> se </a:t>
            </a:r>
            <a:r>
              <a:rPr lang="en-US" dirty="0" err="1"/>
              <a:t>izvrši</a:t>
            </a:r>
            <a:r>
              <a:rPr lang="en-US" dirty="0"/>
              <a:t> </a:t>
            </a:r>
            <a:r>
              <a:rPr lang="en-US" i="1" dirty="0" err="1"/>
              <a:t>deleteMin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8684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6063-794D-256E-8B4A-22CCEA89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Definicija</a:t>
            </a:r>
            <a:r>
              <a:rPr lang="en-US" dirty="0"/>
              <a:t> </a:t>
            </a:r>
            <a:r>
              <a:rPr lang="en-US" dirty="0" err="1"/>
              <a:t>fibonaccijeve</a:t>
            </a:r>
            <a:r>
              <a:rPr lang="en-US" dirty="0"/>
              <a:t> </a:t>
            </a:r>
            <a:r>
              <a:rPr lang="en-US" dirty="0" err="1"/>
              <a:t>hrpe</a:t>
            </a:r>
            <a:endParaRPr lang="en-US" dirty="0" err="1">
              <a:latin typeface="Rockwell Condense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778C9-15D1-6D16-A2D1-27865B420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 dirty="0"/>
              <a:t>DEFINICIJA: k</a:t>
            </a:r>
            <a:r>
              <a:rPr lang="en-US" dirty="0" err="1"/>
              <a:t>olekcija</a:t>
            </a:r>
            <a:r>
              <a:rPr lang="hr-HR" dirty="0"/>
              <a:t> međusobno </a:t>
            </a:r>
            <a:r>
              <a:rPr lang="hr-HR" dirty="0" err="1"/>
              <a:t>disjunktnih</a:t>
            </a:r>
            <a:r>
              <a:rPr lang="en-US" dirty="0"/>
              <a:t> </a:t>
            </a:r>
            <a:r>
              <a:rPr lang="en-US" dirty="0" err="1"/>
              <a:t>stabala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svojstvom</a:t>
            </a:r>
            <a:r>
              <a:rPr lang="en-US" dirty="0"/>
              <a:t> </a:t>
            </a:r>
            <a:r>
              <a:rPr lang="en-US" dirty="0" err="1"/>
              <a:t>hrpe</a:t>
            </a:r>
            <a:r>
              <a:rPr lang="en-US" dirty="0"/>
              <a:t> – </a:t>
            </a:r>
            <a:r>
              <a:rPr lang="en-US" dirty="0" err="1"/>
              <a:t>roditeljski</a:t>
            </a:r>
            <a:r>
              <a:rPr lang="en-US" dirty="0"/>
              <a:t> </a:t>
            </a:r>
            <a:r>
              <a:rPr lang="en-US" dirty="0" err="1"/>
              <a:t>ključ</a:t>
            </a:r>
            <a:r>
              <a:rPr lang="en-US" dirty="0"/>
              <a:t> je </a:t>
            </a:r>
            <a:r>
              <a:rPr lang="en-US" dirty="0" err="1"/>
              <a:t>manji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jednak</a:t>
            </a:r>
            <a:r>
              <a:rPr lang="en-US" dirty="0"/>
              <a:t> od </a:t>
            </a:r>
            <a:r>
              <a:rPr lang="en-US" dirty="0" err="1"/>
              <a:t>djetetovog</a:t>
            </a:r>
            <a:endParaRPr lang="en-US" dirty="0"/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FC1D1B1-6803-AA23-A2C7-E838A7714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331" y="2927590"/>
            <a:ext cx="6554293" cy="335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01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D86251E-6235-08A8-4B76-31A10370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min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C5FAB01-910A-62F9-CF57-C4FB60909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int</a:t>
            </a:r>
            <a:r>
              <a:rPr lang="hr-HR" dirty="0"/>
              <a:t> min()</a:t>
            </a:r>
          </a:p>
          <a:p>
            <a:r>
              <a:rPr lang="hr-HR" dirty="0"/>
              <a:t>Vraća vrijednost čvora s minimalnom oznakom</a:t>
            </a:r>
          </a:p>
        </p:txBody>
      </p:sp>
    </p:spTree>
    <p:extLst>
      <p:ext uri="{BB962C8B-B14F-4D97-AF65-F5344CB8AC3E}">
        <p14:creationId xmlns:p14="http://schemas.microsoft.com/office/powerpoint/2010/main" val="710945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AD3E992-53DC-7A4A-9F5A-E9B36290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Analiza složenosti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0AB8FBB0-59C0-C9BB-95A2-4721E1E74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25222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D3E2AB2-8E98-6644-862A-B8814CCC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Amortizacijska analiza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EF88851-9B5A-A191-7EAE-39E17DD2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/>
              <a:t>Asimptotska analiza vremenske složenosti ponekad rezultira </a:t>
            </a:r>
            <a:r>
              <a:rPr lang="hr-HR" dirty="0" err="1"/>
              <a:t>prepesimističnom</a:t>
            </a:r>
            <a:r>
              <a:rPr lang="hr-HR" dirty="0"/>
              <a:t> ocjenom</a:t>
            </a:r>
          </a:p>
          <a:p>
            <a:r>
              <a:rPr lang="hr-HR" dirty="0"/>
              <a:t>Gornje se često događa prilikom provođenja asimptotske analize nad strukturama podataka koje imaju barem jednu vremenski „skupu” operaciju</a:t>
            </a:r>
          </a:p>
          <a:p>
            <a:r>
              <a:rPr lang="hr-HR" u="sng" dirty="0"/>
              <a:t>Primjer 1: </a:t>
            </a:r>
            <a:r>
              <a:rPr lang="hr-HR" dirty="0"/>
              <a:t> trgovina sadrži 500 proizvoda čija je cijena 1 kn te samo jedan proizvod cijene 500 kn. Marko želi kupiti sve proizvode, no ne zna koliko mu je potrebno novaca jer nema informaciju o broju proizvoda i njihovim cijenama. Zbog toga je za savjet upitao dva prijatelja kojima je poznato stanje u trgovini. Prvi prijatelj uvijek voli biti jako siguran te mu govori da je dovoljno 501 × 500 = 250500 kn za kupnju svih proizvoda. Drugi prijatelj pak smatra da je dovoljno 500×1+ 1×500 = 1000 kn. Očito da je ocjena drugog puno bolja od ocjene prvog prijatelja. Prvi prijatelj je koristio asimptotsku, a drugi amortizacijsku analizu problema.</a:t>
            </a:r>
          </a:p>
          <a:p>
            <a:r>
              <a:rPr lang="hr-HR" u="sng" dirty="0"/>
              <a:t>Primjer 2: </a:t>
            </a:r>
            <a:r>
              <a:rPr lang="hr-HR" dirty="0"/>
              <a:t> modificirani stog </a:t>
            </a:r>
          </a:p>
          <a:p>
            <a:r>
              <a:rPr lang="hr-HR" dirty="0"/>
              <a:t>Tehnika: </a:t>
            </a:r>
            <a:r>
              <a:rPr lang="hr-HR" i="1" dirty="0"/>
              <a:t>metoda potencijala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06975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1D759AF-ED2C-9C5E-D9AD-8F6EF13C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Metoda potencijala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2B38036A-7240-44D4-BD68-F9BD472443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r-HR" dirty="0"/>
                  <a:t>Struktura podataka: </a:t>
                </a:r>
                <a:r>
                  <a:rPr lang="hr-HR" dirty="0" err="1"/>
                  <a:t>Fibonaccijeva</a:t>
                </a:r>
                <a:r>
                  <a:rPr lang="hr-HR" dirty="0"/>
                  <a:t> hrpa</a:t>
                </a:r>
                <a:endParaRPr lang="hr-H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𝑝𝑜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č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𝑒𝑡𝑛𝑜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𝑠𝑡𝑎𝑛𝑗𝑒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𝑠𝑡𝑟𝑢𝑘𝑡𝑢𝑟𝑒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𝑝𝑜𝑑𝑎𝑡𝑎𝑘𝑎</m:t>
                    </m:r>
                  </m:oMath>
                </a14:m>
                <a:endParaRPr lang="hr-HR" b="0" dirty="0"/>
              </a:p>
              <a:p>
                <a:r>
                  <a:rPr lang="hr-HR" dirty="0"/>
                  <a:t>Obavljamo niz od </a:t>
                </a:r>
                <a:r>
                  <a:rPr lang="hr-HR" i="1" dirty="0"/>
                  <a:t>n</a:t>
                </a:r>
                <a:r>
                  <a:rPr lang="hr-HR" dirty="0"/>
                  <a:t> operacija nad strukturom</a:t>
                </a:r>
              </a:p>
              <a:p>
                <a:r>
                  <a:rPr lang="hr-HR" dirty="0"/>
                  <a:t>Obavljanjem operacija dobivamo niz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r-HR" dirty="0"/>
                  <a:t>gdje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r-HR" dirty="0"/>
                  <a:t> predstavlja stanje strukture podataka nakon obavljanja i-te operacije</a:t>
                </a:r>
              </a:p>
              <a:p>
                <a:r>
                  <a:rPr lang="hr-HR" dirty="0"/>
                  <a:t>Funkcija potencijala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r-HR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hr-HR" dirty="0"/>
                  <a:t>: svakom stanju pridružuje potencijal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hr-HR" b="0" dirty="0"/>
                  <a:t>stvarni trošak izvođenja i-te operacije</a:t>
                </a:r>
              </a:p>
              <a:p>
                <a:r>
                  <a:rPr lang="hr-HR" dirty="0"/>
                  <a:t>Amortizirani trošak i-te operacije:   </a:t>
                </a:r>
              </a:p>
              <a:p>
                <a:r>
                  <a:rPr lang="hr-HR" dirty="0"/>
                  <a:t>Ukupan amortizirani trošak: </a:t>
                </a:r>
              </a:p>
              <a:p>
                <a:endParaRPr lang="hr-HR" dirty="0"/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2B38036A-7240-44D4-BD68-F9BD472443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lika 4">
            <a:extLst>
              <a:ext uri="{FF2B5EF4-FFF2-40B4-BE49-F238E27FC236}">
                <a16:creationId xmlns:a16="http://schemas.microsoft.com/office/drawing/2014/main" id="{CEA30973-69E4-9A71-B570-5D1E7DF32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086" y="4900064"/>
            <a:ext cx="3272651" cy="496176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E1707FA6-9B7D-F696-5DB5-30EF81019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60" y="5784220"/>
            <a:ext cx="3618030" cy="775960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6328C1F8-CBBE-3958-94D1-F3B04FB8A4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43" y="5718148"/>
            <a:ext cx="2601338" cy="908103"/>
          </a:xfrm>
          <a:prstGeom prst="rect">
            <a:avLst/>
          </a:prstGeom>
        </p:spPr>
      </p:pic>
      <p:sp>
        <p:nvSpPr>
          <p:cNvPr id="10" name="TekstniOkvir 9">
            <a:extLst>
              <a:ext uri="{FF2B5EF4-FFF2-40B4-BE49-F238E27FC236}">
                <a16:creationId xmlns:a16="http://schemas.microsoft.com/office/drawing/2014/main" id="{A00D32C4-C5EB-FC68-3948-E2B534016526}"/>
              </a:ext>
            </a:extLst>
          </p:cNvPr>
          <p:cNvSpPr txBox="1"/>
          <p:nvPr/>
        </p:nvSpPr>
        <p:spPr>
          <a:xfrm>
            <a:off x="5358580" y="6015767"/>
            <a:ext cx="658762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740328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FEB5430-C588-4502-FE2F-12AEB357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Svojstva </a:t>
            </a:r>
            <a:r>
              <a:rPr lang="hr-HR" dirty="0" err="1"/>
              <a:t>fibonaccijeve</a:t>
            </a:r>
            <a:r>
              <a:rPr lang="hr-HR" dirty="0"/>
              <a:t> hrpe (1)</a:t>
            </a:r>
          </a:p>
        </p:txBody>
      </p:sp>
      <p:pic>
        <p:nvPicPr>
          <p:cNvPr id="5" name="Rezervirano mjesto sadržaja 4" descr="Slika na kojoj se prikazuje tekst&#10;&#10;Opis je automatski generiran">
            <a:extLst>
              <a:ext uri="{FF2B5EF4-FFF2-40B4-BE49-F238E27FC236}">
                <a16:creationId xmlns:a16="http://schemas.microsoft.com/office/drawing/2014/main" id="{C4201640-4890-B6CB-2B4D-1B91DE887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36" y="2093976"/>
            <a:ext cx="10038816" cy="3805379"/>
          </a:xfrm>
        </p:spPr>
      </p:pic>
    </p:spTree>
    <p:extLst>
      <p:ext uri="{BB962C8B-B14F-4D97-AF65-F5344CB8AC3E}">
        <p14:creationId xmlns:p14="http://schemas.microsoft.com/office/powerpoint/2010/main" val="3799322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DAA5BA8-5CEB-2C78-1D09-9D1E85E3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Svojstva </a:t>
            </a:r>
            <a:r>
              <a:rPr lang="hr-HR" dirty="0" err="1"/>
              <a:t>fibonaccijeve</a:t>
            </a:r>
            <a:r>
              <a:rPr lang="hr-HR" dirty="0"/>
              <a:t> hrpe (2)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62D1FB95-3B13-BEBA-C671-7F65128FD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025150"/>
            <a:ext cx="8817667" cy="916936"/>
          </a:xfrm>
        </p:spPr>
      </p:pic>
      <p:pic>
        <p:nvPicPr>
          <p:cNvPr id="7" name="Slika 6" descr="Slika na kojoj se prikazuje tekst&#10;&#10;Opis je automatski generiran">
            <a:extLst>
              <a:ext uri="{FF2B5EF4-FFF2-40B4-BE49-F238E27FC236}">
                <a16:creationId xmlns:a16="http://schemas.microsoft.com/office/drawing/2014/main" id="{A4674582-C605-C5E3-8E66-2F00FCC08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3029308"/>
            <a:ext cx="7136351" cy="146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31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5518959-ABC0-676A-958D-A8D7292C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SVOJSTVA FIBONACCIJEVE HRPE (3)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7EACD25C-3A51-B94A-999F-6BF1A5AA0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1" y="5363791"/>
            <a:ext cx="8687511" cy="860027"/>
          </a:xfrm>
        </p:spPr>
      </p:pic>
      <p:pic>
        <p:nvPicPr>
          <p:cNvPr id="7" name="Slika 6" descr="Slika na kojoj se prikazuje tekst&#10;&#10;Opis je automatski generiran">
            <a:extLst>
              <a:ext uri="{FF2B5EF4-FFF2-40B4-BE49-F238E27FC236}">
                <a16:creationId xmlns:a16="http://schemas.microsoft.com/office/drawing/2014/main" id="{5E49382A-9938-2107-2533-590DF7E5A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4028767"/>
            <a:ext cx="7795936" cy="1318374"/>
          </a:xfrm>
          <a:prstGeom prst="rect">
            <a:avLst/>
          </a:prstGeom>
        </p:spPr>
      </p:pic>
      <p:pic>
        <p:nvPicPr>
          <p:cNvPr id="9" name="Slika 8" descr="Slika na kojoj se prikazuje tekst&#10;&#10;Opis je automatski generiran">
            <a:extLst>
              <a:ext uri="{FF2B5EF4-FFF2-40B4-BE49-F238E27FC236}">
                <a16:creationId xmlns:a16="http://schemas.microsoft.com/office/drawing/2014/main" id="{44AB2AC3-74F3-5060-46B1-7115464F46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995688"/>
            <a:ext cx="8575371" cy="1433312"/>
          </a:xfrm>
          <a:prstGeom prst="rect">
            <a:avLst/>
          </a:prstGeom>
        </p:spPr>
      </p:pic>
      <p:sp>
        <p:nvSpPr>
          <p:cNvPr id="10" name="TekstniOkvir 9">
            <a:extLst>
              <a:ext uri="{FF2B5EF4-FFF2-40B4-BE49-F238E27FC236}">
                <a16:creationId xmlns:a16="http://schemas.microsoft.com/office/drawing/2014/main" id="{75AAE248-C530-920C-44D3-66E964339CEA}"/>
              </a:ext>
            </a:extLst>
          </p:cNvPr>
          <p:cNvSpPr txBox="1"/>
          <p:nvPr/>
        </p:nvSpPr>
        <p:spPr>
          <a:xfrm>
            <a:off x="1063752" y="3662709"/>
            <a:ext cx="2448232" cy="380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i="1" u="sng" dirty="0"/>
              <a:t>Ideja dokaza:</a:t>
            </a:r>
          </a:p>
        </p:txBody>
      </p:sp>
    </p:spTree>
    <p:extLst>
      <p:ext uri="{BB962C8B-B14F-4D97-AF65-F5344CB8AC3E}">
        <p14:creationId xmlns:p14="http://schemas.microsoft.com/office/powerpoint/2010/main" val="3380467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7BD2A7A-C2B6-12F0-0DE1-3B9D2189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Amortizacijska analiza </a:t>
            </a:r>
            <a:r>
              <a:rPr lang="hr-HR" dirty="0" err="1"/>
              <a:t>fibonaccijeve</a:t>
            </a:r>
            <a:r>
              <a:rPr lang="hr-HR" dirty="0"/>
              <a:t> hrpe (1)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60D1670-4BBF-B17B-2602-83D57B90C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084970"/>
            <a:ext cx="10058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i="1" dirty="0"/>
              <a:t>F</a:t>
            </a:r>
            <a:r>
              <a:rPr lang="hr-HR" dirty="0"/>
              <a:t> = </a:t>
            </a:r>
            <a:r>
              <a:rPr lang="hr-HR" dirty="0" err="1"/>
              <a:t>Fibonaccijeva</a:t>
            </a:r>
            <a:r>
              <a:rPr lang="hr-HR" dirty="0"/>
              <a:t> hrpa nad kojom će biti provedena amortizacijska analiza</a:t>
            </a:r>
          </a:p>
          <a:p>
            <a:r>
              <a:rPr lang="hr-HR" i="1" dirty="0"/>
              <a:t>t(F)</a:t>
            </a:r>
            <a:r>
              <a:rPr lang="hr-HR" dirty="0"/>
              <a:t> = broj </a:t>
            </a:r>
            <a:r>
              <a:rPr lang="hr-HR" dirty="0" err="1"/>
              <a:t>disjunktnih</a:t>
            </a:r>
            <a:r>
              <a:rPr lang="hr-HR" dirty="0"/>
              <a:t> stabala (korijena) hrpe </a:t>
            </a:r>
            <a:r>
              <a:rPr lang="hr-HR" i="1" dirty="0"/>
              <a:t>F</a:t>
            </a:r>
          </a:p>
          <a:p>
            <a:r>
              <a:rPr lang="hr-HR" i="1" dirty="0"/>
              <a:t>m(F) = </a:t>
            </a:r>
            <a:r>
              <a:rPr lang="hr-HR" dirty="0"/>
              <a:t>broj označenih čvorova hrpe</a:t>
            </a:r>
            <a:r>
              <a:rPr lang="hr-HR" i="1" dirty="0"/>
              <a:t> F</a:t>
            </a:r>
          </a:p>
          <a:p>
            <a:r>
              <a:rPr lang="hr-HR" dirty="0"/>
              <a:t>Funkcija potencijala: </a:t>
            </a:r>
          </a:p>
          <a:p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B07F211-CAEF-9AE4-4A8F-B9F4D409C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195" y="4311445"/>
            <a:ext cx="2359432" cy="50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95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89F7406-0448-7469-6382-06057405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AMORTIZACIJSKA ANALIZA FIBONACCIJEVE HRPE (2) – INSERT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10E13BBF-500E-226B-E34D-7B74A01E0C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hr-HR" b="0" dirty="0"/>
                  <a:t> = hrpa nastala dodavanjem čvora u hrpu </a:t>
                </a:r>
                <a:r>
                  <a:rPr lang="hr-HR" b="0" i="1" dirty="0"/>
                  <a:t>F</a:t>
                </a:r>
              </a:p>
              <a:p>
                <a:r>
                  <a:rPr lang="hr-HR" dirty="0"/>
                  <a:t>Amortizirani trošak operacije: </a:t>
                </a:r>
              </a:p>
              <a:p>
                <a:endParaRPr lang="hr-HR" b="0" i="1" dirty="0"/>
              </a:p>
              <a:p>
                <a:endParaRPr lang="hr-HR" i="1" dirty="0"/>
              </a:p>
              <a:p>
                <a:endParaRPr lang="hr-HR" b="0" i="1" dirty="0"/>
              </a:p>
              <a:p>
                <a:r>
                  <a:rPr lang="hr-HR" dirty="0"/>
                  <a:t>Amortizirana složenost: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hr-HR" b="0" i="1" dirty="0"/>
              </a:p>
              <a:p>
                <a:endParaRPr lang="hr-HR" i="1" dirty="0"/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10E13BBF-500E-226B-E34D-7B74A01E0C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654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lika 4" descr="Slika na kojoj se prikazuje tekst, ploča za pisanje&#10;&#10;Opis je automatski generiran">
            <a:extLst>
              <a:ext uri="{FF2B5EF4-FFF2-40B4-BE49-F238E27FC236}">
                <a16:creationId xmlns:a16="http://schemas.microsoft.com/office/drawing/2014/main" id="{6B32F7AB-87EA-5F88-9221-E5CF949ED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095" y="2873167"/>
            <a:ext cx="5135635" cy="127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44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07EE966-8AAC-E4D5-6F9B-73E343FC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Amortizacijska analiza </a:t>
            </a:r>
            <a:r>
              <a:rPr lang="hr-HR" dirty="0" err="1"/>
              <a:t>fibonaccijeve</a:t>
            </a:r>
            <a:r>
              <a:rPr lang="hr-HR" dirty="0"/>
              <a:t> hrpe (3) – </a:t>
            </a:r>
            <a:r>
              <a:rPr lang="hr-HR" dirty="0" err="1"/>
              <a:t>merge</a:t>
            </a:r>
            <a:r>
              <a:rPr lang="hr-HR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061A537A-2EBD-3149-F98C-310C28982C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r-HR" i="1" dirty="0"/>
                  <a:t>F</a:t>
                </a:r>
                <a:r>
                  <a:rPr lang="hr-HR" dirty="0"/>
                  <a:t> = hrpa nastala spajanjem hrpa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m:rPr>
                        <m:sty m:val="p"/>
                      </m:rPr>
                      <a:rPr lang="hr-H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hr-HR" b="0" dirty="0"/>
              </a:p>
              <a:p>
                <a:r>
                  <a:rPr lang="hr-HR" dirty="0"/>
                  <a:t>Amortizirani trošak operacije:</a:t>
                </a:r>
              </a:p>
              <a:p>
                <a:endParaRPr lang="hr-HR" dirty="0"/>
              </a:p>
              <a:p>
                <a:endParaRPr lang="hr-HR" dirty="0"/>
              </a:p>
              <a:p>
                <a:endParaRPr lang="hr-HR" dirty="0"/>
              </a:p>
              <a:p>
                <a:r>
                  <a:rPr lang="hr-HR" dirty="0"/>
                  <a:t>Amortizirana složenost: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hr-HR" dirty="0"/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061A537A-2EBD-3149-F98C-310C28982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lika 4" descr="Slika na kojoj se prikazuje tekst&#10;&#10;Opis je automatski generiran">
            <a:extLst>
              <a:ext uri="{FF2B5EF4-FFF2-40B4-BE49-F238E27FC236}">
                <a16:creationId xmlns:a16="http://schemas.microsoft.com/office/drawing/2014/main" id="{9CAB6F9D-31A1-BFB1-EFDD-95571265E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900" y="3065207"/>
            <a:ext cx="8702476" cy="125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2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5C54-645C-A3C1-B42B-02241B37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Struktura fibonaccijeve hrpe</a:t>
            </a: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61C8BA17-5967-99C4-3F0A-D0DDAB401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38" y="1829779"/>
            <a:ext cx="8771243" cy="4285977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D5B0E0BE-CA3D-A6C8-1EE7-41C3BD402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252" y="2790272"/>
            <a:ext cx="2978385" cy="224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76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01A35E2-EC82-17D0-6DBC-05C37021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Amortizacijska analiza </a:t>
            </a:r>
            <a:r>
              <a:rPr lang="hr-HR" dirty="0" err="1"/>
              <a:t>fibonaccijeve</a:t>
            </a:r>
            <a:r>
              <a:rPr lang="hr-HR" dirty="0"/>
              <a:t> hrpe (4) – </a:t>
            </a:r>
            <a:r>
              <a:rPr lang="hr-HR" dirty="0" err="1"/>
              <a:t>deletemin</a:t>
            </a:r>
            <a:r>
              <a:rPr lang="hr-HR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53ADA62B-2050-E5AA-2DB7-09AE6CCF1A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r-HR" dirty="0"/>
                  <a:t>n = broj čvorova </a:t>
                </a:r>
                <a:r>
                  <a:rPr lang="hr-HR" dirty="0" err="1"/>
                  <a:t>Fibonaccijeve</a:t>
                </a:r>
                <a:r>
                  <a:rPr lang="hr-HR" dirty="0"/>
                  <a:t> hrpe</a:t>
                </a:r>
              </a:p>
              <a:p>
                <a:r>
                  <a:rPr lang="hr-HR" dirty="0"/>
                  <a:t>d(n) = maksimalni broj djece proizvoljnog čvora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hr-HR" b="0" dirty="0"/>
                  <a:t> = hrpa nastala </a:t>
                </a:r>
                <a:r>
                  <a:rPr lang="hr-HR" dirty="0"/>
                  <a:t>primjenom operacije </a:t>
                </a:r>
                <a:r>
                  <a:rPr lang="hr-HR" i="1" dirty="0" err="1"/>
                  <a:t>deleteMin</a:t>
                </a:r>
                <a:r>
                  <a:rPr lang="hr-HR" dirty="0"/>
                  <a:t> na </a:t>
                </a:r>
                <a:r>
                  <a:rPr lang="hr-HR" b="0" i="1" dirty="0"/>
                  <a:t>F</a:t>
                </a:r>
              </a:p>
              <a:p>
                <a:r>
                  <a:rPr lang="hr-HR" b="0" dirty="0"/>
                  <a:t>Amortizirani trošak operacije:</a:t>
                </a:r>
              </a:p>
              <a:p>
                <a:endParaRPr lang="hr-HR" dirty="0"/>
              </a:p>
              <a:p>
                <a:endParaRPr lang="hr-HR" b="0" dirty="0"/>
              </a:p>
              <a:p>
                <a:endParaRPr lang="hr-HR" dirty="0"/>
              </a:p>
              <a:p>
                <a:endParaRPr lang="hr-HR" b="0" dirty="0"/>
              </a:p>
              <a:p>
                <a:r>
                  <a:rPr lang="hr-HR" b="0" dirty="0"/>
                  <a:t>Amortizirana složenost: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hr-HR" dirty="0"/>
              </a:p>
              <a:p>
                <a:endParaRPr lang="hr-HR" dirty="0"/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53ADA62B-2050-E5AA-2DB7-09AE6CCF1A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654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lika 4" descr="Slika na kojoj se prikazuje tekst&#10;&#10;Opis je automatski generiran">
            <a:extLst>
              <a:ext uri="{FF2B5EF4-FFF2-40B4-BE49-F238E27FC236}">
                <a16:creationId xmlns:a16="http://schemas.microsoft.com/office/drawing/2014/main" id="{9B640093-ADBC-F259-BE38-4AF9B5382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767" y="3900949"/>
            <a:ext cx="6343729" cy="153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56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3B02CC2-1C87-794F-FC88-F633675B1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Amortizacijska analiza </a:t>
            </a:r>
            <a:r>
              <a:rPr lang="hr-HR" dirty="0" err="1"/>
              <a:t>fibonaccijeve</a:t>
            </a:r>
            <a:r>
              <a:rPr lang="hr-HR" dirty="0"/>
              <a:t> hrpe (5) – </a:t>
            </a:r>
            <a:r>
              <a:rPr lang="hr-HR" dirty="0" err="1"/>
              <a:t>decreasekey</a:t>
            </a:r>
            <a:r>
              <a:rPr lang="hr-HR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A054ED18-5110-928A-E568-60CCF30077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hr-HR" b="0" dirty="0"/>
                  <a:t> = hrpa nastala </a:t>
                </a:r>
                <a:r>
                  <a:rPr lang="hr-HR" dirty="0"/>
                  <a:t>primjenom operacije </a:t>
                </a:r>
                <a:r>
                  <a:rPr lang="hr-HR" i="1" dirty="0" err="1"/>
                  <a:t>decreaseKey</a:t>
                </a:r>
                <a:r>
                  <a:rPr lang="hr-HR" dirty="0"/>
                  <a:t> na </a:t>
                </a:r>
                <a:r>
                  <a:rPr lang="hr-HR" b="0" i="1" dirty="0"/>
                  <a:t>F</a:t>
                </a:r>
              </a:p>
              <a:p>
                <a:r>
                  <a:rPr lang="hr-HR" b="0" dirty="0"/>
                  <a:t>Pretpostavka: uku</a:t>
                </a:r>
                <a:r>
                  <a:rPr lang="hr-HR" dirty="0"/>
                  <a:t>pno smo premjestili </a:t>
                </a:r>
                <a:r>
                  <a:rPr lang="hr-HR" i="1" dirty="0"/>
                  <a:t>k</a:t>
                </a:r>
                <a:r>
                  <a:rPr lang="hr-HR" dirty="0"/>
                  <a:t> označenih roditeljskih čvorova</a:t>
                </a:r>
              </a:p>
              <a:p>
                <a:r>
                  <a:rPr lang="hr-HR" dirty="0"/>
                  <a:t>Amortizirani trošak operacije: </a:t>
                </a:r>
              </a:p>
              <a:p>
                <a:endParaRPr lang="hr-HR" dirty="0"/>
              </a:p>
              <a:p>
                <a:endParaRPr lang="hr-HR" dirty="0"/>
              </a:p>
              <a:p>
                <a:endParaRPr lang="hr-HR" dirty="0"/>
              </a:p>
              <a:p>
                <a:r>
                  <a:rPr lang="hr-HR" dirty="0"/>
                  <a:t>Amortizirana složenost: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hr-HR" dirty="0"/>
              </a:p>
              <a:p>
                <a:endParaRPr lang="hr-HR" b="0" dirty="0"/>
              </a:p>
              <a:p>
                <a:endParaRPr lang="hr-HR" dirty="0"/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A054ED18-5110-928A-E568-60CCF30077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Slika 6" descr="Slika na kojoj se prikazuje tekst&#10;&#10;Opis je automatski generiran">
            <a:extLst>
              <a:ext uri="{FF2B5EF4-FFF2-40B4-BE49-F238E27FC236}">
                <a16:creationId xmlns:a16="http://schemas.microsoft.com/office/drawing/2014/main" id="{2D8F2DF6-008E-C6A3-B34B-7A47AB03E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706" y="3547036"/>
            <a:ext cx="6135784" cy="115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92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FD38D16-D835-0497-7A67-9DDCC801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Amortizacijska analiza </a:t>
            </a:r>
            <a:r>
              <a:rPr lang="hr-HR" dirty="0" err="1"/>
              <a:t>fibonaccijeve</a:t>
            </a:r>
            <a:r>
              <a:rPr lang="hr-HR" dirty="0"/>
              <a:t> hrpe (6) – </a:t>
            </a:r>
            <a:r>
              <a:rPr lang="hr-HR" dirty="0" err="1"/>
              <a:t>delete</a:t>
            </a:r>
            <a:r>
              <a:rPr lang="hr-HR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4694DEAB-2B0F-3DF2-E220-37780A94E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hr-HR" dirty="0"/>
                  <a:t>Implementacija:</a:t>
                </a:r>
              </a:p>
              <a:p>
                <a:endParaRPr lang="hr-HR" dirty="0"/>
              </a:p>
              <a:p>
                <a:endParaRPr lang="hr-HR" dirty="0"/>
              </a:p>
              <a:p>
                <a:endParaRPr lang="hr-HR" dirty="0"/>
              </a:p>
              <a:p>
                <a:endParaRPr lang="hr-HR" dirty="0"/>
              </a:p>
              <a:p>
                <a:r>
                  <a:rPr lang="hr-HR" dirty="0"/>
                  <a:t>Amortizacijska složenost: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hr-HR" dirty="0"/>
              </a:p>
              <a:p>
                <a:endParaRPr lang="hr-HR" dirty="0"/>
              </a:p>
              <a:p>
                <a:endParaRPr lang="hr-HR" dirty="0"/>
              </a:p>
              <a:p>
                <a:endParaRPr lang="hr-HR" dirty="0"/>
              </a:p>
              <a:p>
                <a:pPr marL="0" indent="0">
                  <a:buNone/>
                </a:pPr>
                <a:r>
                  <a:rPr lang="hr-HR" dirty="0"/>
                  <a:t> </a:t>
                </a:r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4694DEAB-2B0F-3DF2-E220-37780A94E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2256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lika 4" descr="Slika na kojoj se prikazuje tekst&#10;&#10;Opis je automatski generiran">
            <a:extLst>
              <a:ext uri="{FF2B5EF4-FFF2-40B4-BE49-F238E27FC236}">
                <a16:creationId xmlns:a16="http://schemas.microsoft.com/office/drawing/2014/main" id="{2057EFFC-BC8E-C61A-6091-0B93D08CB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267" y="2649235"/>
            <a:ext cx="4725108" cy="117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92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ECD7-3445-66FB-9F4D-12FC17B9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Primjene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CD584-551D-36D0-8C3D-88BE334003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76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9284-986B-FC50-FD88-16622EB4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primjene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2B419-3856-3FC6-25BF-9F88024E4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 dirty="0">
                <a:ea typeface="+mn-lt"/>
                <a:cs typeface="+mn-lt"/>
              </a:rPr>
              <a:t>Algoritam sortiranja: </a:t>
            </a:r>
            <a:r>
              <a:rPr lang="hr-HR" dirty="0" err="1">
                <a:ea typeface="+mn-lt"/>
                <a:cs typeface="+mn-lt"/>
              </a:rPr>
              <a:t>heap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sort</a:t>
            </a:r>
            <a:endParaRPr lang="en-US" dirty="0"/>
          </a:p>
          <a:p>
            <a:pPr>
              <a:buClr>
                <a:srgbClr val="9E3611"/>
              </a:buClr>
            </a:pPr>
            <a:r>
              <a:rPr lang="hr-HR" dirty="0"/>
              <a:t>Algoritmi na grafovima: </a:t>
            </a:r>
            <a:r>
              <a:rPr lang="hr-HR" dirty="0" err="1"/>
              <a:t>Dijkstrin</a:t>
            </a:r>
            <a:r>
              <a:rPr lang="hr-HR" dirty="0"/>
              <a:t> i </a:t>
            </a:r>
            <a:r>
              <a:rPr lang="hr-HR" dirty="0" err="1"/>
              <a:t>Primov</a:t>
            </a:r>
            <a:r>
              <a:rPr lang="hr-HR" dirty="0"/>
              <a:t> algoritam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17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3CC6-597C-F592-EAC9-2C2234CD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HEap</a:t>
            </a:r>
            <a:r>
              <a:rPr lang="en-US" dirty="0"/>
              <a:t>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8BCEB-3565-19A2-7407-21DDD48B5A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/>
                  <a:t>Neka je </a:t>
                </a:r>
                <a:r>
                  <a:rPr lang="en-US" i="1" dirty="0"/>
                  <a:t>n</a:t>
                </a:r>
                <a:r>
                  <a:rPr lang="en-US" dirty="0"/>
                  <a:t> </a:t>
                </a:r>
                <a:r>
                  <a:rPr lang="en-US" dirty="0" err="1"/>
                  <a:t>duljina</a:t>
                </a:r>
                <a:r>
                  <a:rPr lang="en-US" dirty="0"/>
                  <a:t> </a:t>
                </a:r>
                <a:r>
                  <a:rPr lang="en-US" dirty="0" err="1"/>
                  <a:t>niza</a:t>
                </a:r>
              </a:p>
              <a:p>
                <a:pPr>
                  <a:buClr>
                    <a:srgbClr val="9E3611"/>
                  </a:buClr>
                </a:pPr>
                <a:r>
                  <a:rPr lang="en-US" dirty="0" err="1"/>
                  <a:t>Elementi</a:t>
                </a:r>
                <a:r>
                  <a:rPr lang="en-US" dirty="0"/>
                  <a:t> </a:t>
                </a:r>
                <a:r>
                  <a:rPr lang="en-US" dirty="0" err="1"/>
                  <a:t>niza</a:t>
                </a:r>
                <a:r>
                  <a:rPr lang="en-US" dirty="0"/>
                  <a:t> </a:t>
                </a:r>
                <a:r>
                  <a:rPr lang="en-US" dirty="0" err="1"/>
                  <a:t>ubacuju</a:t>
                </a:r>
                <a:r>
                  <a:rPr lang="en-US" dirty="0"/>
                  <a:t> se u </a:t>
                </a:r>
                <a:r>
                  <a:rPr lang="en-US" dirty="0" err="1"/>
                  <a:t>Fibonaccijevu</a:t>
                </a:r>
                <a:r>
                  <a:rPr lang="en-US" dirty="0"/>
                  <a:t> </a:t>
                </a:r>
                <a:r>
                  <a:rPr lang="en-US" dirty="0" err="1"/>
                  <a:t>hrpu</a:t>
                </a:r>
              </a:p>
              <a:p>
                <a:pPr>
                  <a:buClr>
                    <a:srgbClr val="9E3611"/>
                  </a:buClr>
                </a:pPr>
                <a:r>
                  <a:rPr lang="en-US" i="1" dirty="0"/>
                  <a:t>n</a:t>
                </a:r>
                <a:r>
                  <a:rPr lang="en-US" dirty="0"/>
                  <a:t> puta se </a:t>
                </a:r>
                <a:r>
                  <a:rPr lang="en-US" dirty="0" err="1"/>
                  <a:t>ispisuje</a:t>
                </a:r>
                <a:r>
                  <a:rPr lang="en-US" dirty="0"/>
                  <a:t> </a:t>
                </a:r>
                <a:r>
                  <a:rPr lang="en-US" dirty="0" err="1"/>
                  <a:t>vrijednost</a:t>
                </a:r>
                <a:r>
                  <a:rPr lang="en-US" dirty="0"/>
                  <a:t> </a:t>
                </a:r>
                <a:r>
                  <a:rPr lang="en-US" dirty="0" err="1"/>
                  <a:t>čvora</a:t>
                </a:r>
                <a:r>
                  <a:rPr lang="en-US" dirty="0"/>
                  <a:t> </a:t>
                </a:r>
                <a:r>
                  <a:rPr lang="en-US" i="1" dirty="0" err="1"/>
                  <a:t>FibHeap</a:t>
                </a:r>
                <a:r>
                  <a:rPr lang="en-US" dirty="0"/>
                  <a:t> </a:t>
                </a:r>
                <a:r>
                  <a:rPr lang="en-US" dirty="0" err="1"/>
                  <a:t>te</a:t>
                </a:r>
                <a:r>
                  <a:rPr lang="en-US" dirty="0"/>
                  <a:t> </a:t>
                </a:r>
                <a:r>
                  <a:rPr lang="en-US" dirty="0" err="1"/>
                  <a:t>izvršava</a:t>
                </a:r>
                <a:r>
                  <a:rPr lang="en-US" dirty="0"/>
                  <a:t> </a:t>
                </a:r>
                <a:r>
                  <a:rPr lang="en-US" i="1" dirty="0" err="1"/>
                  <a:t>deleteMin</a:t>
                </a:r>
                <a:endParaRPr lang="en-US" dirty="0" err="1"/>
              </a:p>
              <a:p>
                <a:pPr>
                  <a:buClr>
                    <a:srgbClr val="9E3611"/>
                  </a:buClr>
                </a:pPr>
                <a:r>
                  <a:rPr lang="en-US" dirty="0" err="1"/>
                  <a:t>Složenost</a:t>
                </a:r>
                <a:r>
                  <a:rPr lang="hr-HR" dirty="0"/>
                  <a:t>: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×1+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hr-H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r-H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hr-HR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hr-H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8BCEB-3565-19A2-7407-21DDD48B5A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976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670A-F813-575A-45FB-B6BA6E03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Dijkstrin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hr-HR" dirty="0"/>
              <a:t> (1)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A462AE-B729-1700-ACC5-EDCEA743CD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𝐺</m:t>
                    </m:r>
                    <m:r>
                      <a:rPr lang="hr-H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</m:t>
                    </m:r>
                    <m:d>
                      <m:dPr>
                        <m:ctrlPr>
                          <a:rPr lang="hr-H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d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𝑉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, 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𝐸</m:t>
                        </m:r>
                      </m:e>
                    </m:d>
                  </m:oMath>
                </a14:m>
                <a:r>
                  <a:rPr lang="hr-HR" dirty="0">
                    <a:ea typeface="+mn-lt"/>
                    <a:cs typeface="+mn-lt"/>
                  </a:rPr>
                  <a:t> usmjereni graf</a:t>
                </a:r>
              </a:p>
              <a:p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𝑛</m:t>
                    </m:r>
                    <m:r>
                      <a:rPr lang="hr-H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≔</m:t>
                    </m:r>
                    <m:d>
                      <m:dPr>
                        <m:begChr m:val="|"/>
                        <m:endChr m:val="|"/>
                        <m:ctrlPr>
                          <a:rPr lang="hr-H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d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𝑉</m:t>
                        </m:r>
                      </m:e>
                    </m:d>
                    <m:r>
                      <a:rPr lang="hr-H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, </m:t>
                    </m:r>
                    <m:r>
                      <a:rPr lang="hr-H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𝑚</m:t>
                    </m:r>
                    <m:r>
                      <a:rPr lang="hr-H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≔</m:t>
                    </m:r>
                    <m:d>
                      <m:dPr>
                        <m:begChr m:val="|"/>
                        <m:endChr m:val="|"/>
                        <m:ctrlPr>
                          <a:rPr lang="hr-H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d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𝐸</m:t>
                        </m:r>
                      </m:e>
                    </m:d>
                  </m:oMath>
                </a14:m>
                <a:endParaRPr lang="en-US" dirty="0">
                  <a:ea typeface="+mn-lt"/>
                  <a:cs typeface="+mn-lt"/>
                </a:endParaRPr>
              </a:p>
              <a:p>
                <a:pPr>
                  <a:buClr>
                    <a:srgbClr val="9E3611"/>
                  </a:buClr>
                </a:pPr>
                <a:r>
                  <a:rPr lang="en-US" dirty="0" err="1"/>
                  <a:t>Reprezentacija</a:t>
                </a:r>
                <a:r>
                  <a:rPr lang="en-US" dirty="0"/>
                  <a:t> </a:t>
                </a:r>
                <a:r>
                  <a:rPr lang="en-US" dirty="0" err="1"/>
                  <a:t>grafa</a:t>
                </a:r>
                <a:r>
                  <a:rPr lang="en-US" dirty="0"/>
                  <a:t>: 2 </a:t>
                </a:r>
                <a:r>
                  <a:rPr lang="en-US" dirty="0" err="1"/>
                  <a:t>matrice</a:t>
                </a:r>
                <a:r>
                  <a:rPr lang="en-US" dirty="0"/>
                  <a:t> </a:t>
                </a:r>
                <a:r>
                  <a:rPr lang="en-US" dirty="0" err="1"/>
                  <a:t>reda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>
                  <a:buClr>
                    <a:srgbClr val="9E3611"/>
                  </a:buClr>
                </a:pPr>
                <a:r>
                  <a:rPr lang="en-US" dirty="0"/>
                  <a:t>Na </a:t>
                </a:r>
                <a:r>
                  <a:rPr lang="en-US" dirty="0" err="1"/>
                  <a:t>početku</a:t>
                </a:r>
                <a:r>
                  <a:rPr lang="en-US" dirty="0"/>
                  <a:t> se </a:t>
                </a:r>
                <a:r>
                  <a:rPr lang="en-US" dirty="0" err="1"/>
                  <a:t>svi</a:t>
                </a:r>
                <a:r>
                  <a:rPr lang="en-US" dirty="0"/>
                  <a:t> </a:t>
                </a:r>
                <a:r>
                  <a:rPr lang="en-US" dirty="0" err="1"/>
                  <a:t>vrhovi</a:t>
                </a:r>
                <a:r>
                  <a:rPr lang="en-US" dirty="0"/>
                  <a:t> </a:t>
                </a:r>
                <a:r>
                  <a:rPr lang="hr-HR" dirty="0"/>
                  <a:t>u</a:t>
                </a:r>
                <a:r>
                  <a:rPr lang="en-US" dirty="0" err="1"/>
                  <a:t>bace</a:t>
                </a:r>
                <a:r>
                  <a:rPr lang="en-US" dirty="0"/>
                  <a:t> u </a:t>
                </a:r>
                <a:r>
                  <a:rPr lang="en-US" dirty="0" err="1"/>
                  <a:t>listu</a:t>
                </a:r>
                <a:r>
                  <a:rPr lang="en-US" dirty="0"/>
                  <a:t> </a:t>
                </a:r>
                <a:r>
                  <a:rPr lang="en-US" dirty="0" err="1"/>
                  <a:t>korijena</a:t>
                </a:r>
                <a:r>
                  <a:rPr lang="en-US" dirty="0"/>
                  <a:t> </a:t>
                </a:r>
                <a:r>
                  <a:rPr lang="en-US" dirty="0" err="1"/>
                  <a:t>Fibonaccijeve</a:t>
                </a:r>
                <a:r>
                  <a:rPr lang="en-US" dirty="0"/>
                  <a:t> </a:t>
                </a:r>
                <a:r>
                  <a:rPr lang="en-US" dirty="0" err="1"/>
                  <a:t>hrpe</a:t>
                </a:r>
                <a:r>
                  <a:rPr lang="en-US" dirty="0"/>
                  <a:t> </a:t>
                </a:r>
                <a:r>
                  <a:rPr lang="en-US" dirty="0" err="1"/>
                  <a:t>sa</a:t>
                </a:r>
                <a:r>
                  <a:rPr lang="en-US" dirty="0"/>
                  <a:t> </a:t>
                </a:r>
                <a:r>
                  <a:rPr lang="en-US" dirty="0" err="1"/>
                  <a:t>vrijednošću</a:t>
                </a:r>
                <a:r>
                  <a:rPr lang="hr-HR" dirty="0"/>
                  <a:t> oznake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osim</a:t>
                </a:r>
                <a:r>
                  <a:rPr lang="en-US" dirty="0"/>
                  <a:t> </a:t>
                </a:r>
                <a:r>
                  <a:rPr lang="en-US" dirty="0" err="1"/>
                  <a:t>početnog</a:t>
                </a:r>
                <a:r>
                  <a:rPr lang="en-US" dirty="0"/>
                  <a:t> </a:t>
                </a:r>
                <a:r>
                  <a:rPr lang="en-US" dirty="0" err="1"/>
                  <a:t>čija</a:t>
                </a:r>
                <a:r>
                  <a:rPr lang="en-US" dirty="0"/>
                  <a:t> je </a:t>
                </a:r>
                <a:r>
                  <a:rPr lang="en-US" dirty="0" err="1"/>
                  <a:t>vrijednost</a:t>
                </a:r>
                <a:r>
                  <a:rPr lang="en-US" dirty="0"/>
                  <a:t> 0</a:t>
                </a:r>
              </a:p>
              <a:p>
                <a:pPr>
                  <a:buClr>
                    <a:srgbClr val="9E3611"/>
                  </a:buClr>
                </a:pPr>
                <a:r>
                  <a:rPr lang="en-US" dirty="0"/>
                  <a:t>Bira se </a:t>
                </a:r>
                <a:r>
                  <a:rPr lang="en-US" dirty="0" err="1"/>
                  <a:t>čvor</a:t>
                </a:r>
                <a:r>
                  <a:rPr lang="en-US" dirty="0"/>
                  <a:t> s </a:t>
                </a:r>
                <a:r>
                  <a:rPr lang="en-US" dirty="0" err="1"/>
                  <a:t>minimalnom</a:t>
                </a:r>
                <a:r>
                  <a:rPr lang="en-US" dirty="0"/>
                  <a:t> </a:t>
                </a:r>
                <a:r>
                  <a:rPr lang="en-US" dirty="0" err="1"/>
                  <a:t>vrijednošću</a:t>
                </a:r>
                <a:r>
                  <a:rPr lang="en-US" dirty="0"/>
                  <a:t> (</a:t>
                </a:r>
                <a:r>
                  <a:rPr lang="en-US" i="1" dirty="0" err="1"/>
                  <a:t>FibHeap</a:t>
                </a:r>
                <a:r>
                  <a:rPr lang="en-US" dirty="0"/>
                  <a:t>) </a:t>
                </a:r>
                <a:r>
                  <a:rPr lang="en-US" i="1" dirty="0"/>
                  <a:t>v</a:t>
                </a:r>
                <a:r>
                  <a:rPr lang="en-US" dirty="0"/>
                  <a:t> </a:t>
                </a:r>
                <a:r>
                  <a:rPr lang="en-US" dirty="0" err="1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svim</a:t>
                </a:r>
                <a:r>
                  <a:rPr lang="en-US" dirty="0"/>
                  <a:t> </a:t>
                </a:r>
                <a:r>
                  <a:rPr lang="en-US" dirty="0" err="1"/>
                  <a:t>njegovim</a:t>
                </a:r>
                <a:r>
                  <a:rPr lang="en-US" dirty="0"/>
                  <a:t> </a:t>
                </a:r>
                <a:r>
                  <a:rPr lang="en-US" dirty="0" err="1"/>
                  <a:t>susjedima</a:t>
                </a:r>
                <a:r>
                  <a:rPr lang="en-US" dirty="0"/>
                  <a:t> se po </a:t>
                </a:r>
                <a:r>
                  <a:rPr lang="en-US" dirty="0" err="1"/>
                  <a:t>potrebi</a:t>
                </a:r>
                <a:r>
                  <a:rPr lang="en-US" dirty="0"/>
                  <a:t> </a:t>
                </a:r>
                <a:r>
                  <a:rPr lang="en-US" dirty="0" err="1"/>
                  <a:t>smanjuje</a:t>
                </a:r>
                <a:r>
                  <a:rPr lang="en-US" dirty="0"/>
                  <a:t> </a:t>
                </a:r>
                <a:r>
                  <a:rPr lang="en-US" dirty="0" err="1"/>
                  <a:t>vrijednost</a:t>
                </a:r>
                <a:r>
                  <a:rPr lang="en-US" dirty="0">
                    <a:ea typeface="+mn-lt"/>
                    <a:cs typeface="+mn-lt"/>
                  </a:rPr>
                  <a:t> (</a:t>
                </a:r>
                <a:r>
                  <a:rPr lang="en-US" i="1" dirty="0" err="1">
                    <a:ea typeface="+mn-lt"/>
                    <a:cs typeface="+mn-lt"/>
                  </a:rPr>
                  <a:t>decreaseKey</a:t>
                </a:r>
                <a:r>
                  <a:rPr lang="en-US" dirty="0">
                    <a:ea typeface="+mn-lt"/>
                    <a:cs typeface="+mn-lt"/>
                  </a:rPr>
                  <a:t>)</a:t>
                </a:r>
                <a:r>
                  <a:rPr lang="en-US" dirty="0"/>
                  <a:t>, </a:t>
                </a:r>
                <a:r>
                  <a:rPr lang="en-US" dirty="0" err="1"/>
                  <a:t>tj</a:t>
                </a:r>
                <a:r>
                  <a:rPr lang="en-US" dirty="0"/>
                  <a:t>. </a:t>
                </a:r>
                <a:r>
                  <a:rPr lang="en-US" dirty="0" err="1"/>
                  <a:t>ako</a:t>
                </a:r>
                <a:r>
                  <a:rPr lang="en-US" dirty="0"/>
                  <a:t> </a:t>
                </a:r>
                <a:r>
                  <a:rPr lang="en-US" dirty="0" err="1"/>
                  <a:t>vrijedi</a:t>
                </a:r>
                <a:r>
                  <a:rPr lang="en-US" dirty="0"/>
                  <a:t> </a:t>
                </a:r>
                <a:r>
                  <a:rPr lang="en-US" i="1" dirty="0" err="1">
                    <a:ea typeface="+mn-lt"/>
                    <a:cs typeface="+mn-lt"/>
                  </a:rPr>
                  <a:t>v.key</a:t>
                </a:r>
                <a:r>
                  <a:rPr lang="en-US" i="1" dirty="0">
                    <a:ea typeface="+mn-lt"/>
                    <a:cs typeface="+mn-lt"/>
                  </a:rPr>
                  <a:t> + length((v, w)) &lt; </a:t>
                </a:r>
                <a:r>
                  <a:rPr lang="en-US" i="1" dirty="0" err="1">
                    <a:ea typeface="+mn-lt"/>
                    <a:cs typeface="+mn-lt"/>
                  </a:rPr>
                  <a:t>w.key</a:t>
                </a:r>
                <a:r>
                  <a:rPr lang="hr-HR" i="1" dirty="0">
                    <a:ea typeface="+mn-lt"/>
                    <a:cs typeface="+mn-lt"/>
                  </a:rPr>
                  <a:t>. </a:t>
                </a:r>
                <a:r>
                  <a:rPr lang="hr-HR" dirty="0">
                    <a:ea typeface="+mn-lt"/>
                    <a:cs typeface="+mn-lt"/>
                  </a:rPr>
                  <a:t>Nakon toga čvor </a:t>
                </a:r>
                <a:r>
                  <a:rPr lang="hr-HR" i="1" dirty="0">
                    <a:ea typeface="+mn-lt"/>
                    <a:cs typeface="+mn-lt"/>
                  </a:rPr>
                  <a:t>v</a:t>
                </a:r>
                <a:r>
                  <a:rPr lang="hr-HR" dirty="0">
                    <a:ea typeface="+mn-lt"/>
                    <a:cs typeface="+mn-lt"/>
                  </a:rPr>
                  <a:t> izbacujemo operacijom </a:t>
                </a:r>
                <a:r>
                  <a:rPr lang="hr-HR" i="1" dirty="0" err="1">
                    <a:ea typeface="+mn-lt"/>
                    <a:cs typeface="+mn-lt"/>
                  </a:rPr>
                  <a:t>deleteMin</a:t>
                </a:r>
                <a:endParaRPr lang="en-US" i="1" dirty="0"/>
              </a:p>
              <a:p>
                <a:pPr>
                  <a:buClr>
                    <a:srgbClr val="9E3611"/>
                  </a:buClr>
                </a:pPr>
                <a:r>
                  <a:rPr lang="en-US" dirty="0" err="1"/>
                  <a:t>Ovaj</a:t>
                </a:r>
                <a:r>
                  <a:rPr lang="en-US" dirty="0"/>
                  <a:t> </a:t>
                </a:r>
                <a:r>
                  <a:rPr lang="en-US" dirty="0" err="1"/>
                  <a:t>postupak</a:t>
                </a:r>
                <a:r>
                  <a:rPr lang="en-US" dirty="0"/>
                  <a:t> se </a:t>
                </a:r>
                <a:r>
                  <a:rPr lang="en-US" dirty="0" err="1"/>
                  <a:t>ponavlja</a:t>
                </a:r>
                <a:r>
                  <a:rPr lang="en-US" dirty="0"/>
                  <a:t> </a:t>
                </a:r>
                <a:r>
                  <a:rPr lang="hr-HR" i="1" dirty="0"/>
                  <a:t>n</a:t>
                </a:r>
                <a:r>
                  <a:rPr lang="en-US" dirty="0"/>
                  <a:t> puta, </a:t>
                </a:r>
                <a:r>
                  <a:rPr lang="en-US" dirty="0" err="1"/>
                  <a:t>tj</a:t>
                </a:r>
                <a:r>
                  <a:rPr lang="en-US" dirty="0"/>
                  <a:t> </a:t>
                </a:r>
                <a:r>
                  <a:rPr lang="en-US" dirty="0" err="1"/>
                  <a:t>dok</a:t>
                </a:r>
                <a:r>
                  <a:rPr lang="en-US" dirty="0"/>
                  <a:t> </a:t>
                </a:r>
                <a:r>
                  <a:rPr lang="en-US" dirty="0" err="1"/>
                  <a:t>svi</a:t>
                </a:r>
                <a:r>
                  <a:rPr lang="en-US" dirty="0"/>
                  <a:t> </a:t>
                </a:r>
                <a:r>
                  <a:rPr lang="en-US" dirty="0" err="1"/>
                  <a:t>vrhovi</a:t>
                </a:r>
                <a:r>
                  <a:rPr lang="en-US" dirty="0"/>
                  <a:t> </a:t>
                </a:r>
                <a:r>
                  <a:rPr lang="en-US" dirty="0" err="1"/>
                  <a:t>grafa</a:t>
                </a:r>
                <a:r>
                  <a:rPr lang="en-US" dirty="0"/>
                  <a:t> </a:t>
                </a:r>
                <a:r>
                  <a:rPr lang="en-US" dirty="0" err="1"/>
                  <a:t>nisu</a:t>
                </a:r>
                <a:r>
                  <a:rPr lang="en-US" dirty="0"/>
                  <a:t> </a:t>
                </a:r>
                <a:r>
                  <a:rPr lang="hr-HR" dirty="0"/>
                  <a:t>obrađeni</a:t>
                </a:r>
                <a:endParaRPr lang="en-US" dirty="0"/>
              </a:p>
              <a:p>
                <a:pPr>
                  <a:buClr>
                    <a:srgbClr val="9E3611"/>
                  </a:buClr>
                </a:pPr>
                <a:r>
                  <a:rPr lang="hr-HR" dirty="0">
                    <a:ea typeface="+mn-lt"/>
                    <a:cs typeface="+mn-lt"/>
                  </a:rPr>
                  <a:t>Analiza: </a:t>
                </a:r>
                <a:r>
                  <a:rPr lang="hr-HR" i="1" dirty="0">
                    <a:ea typeface="+mn-lt"/>
                    <a:cs typeface="+mn-lt"/>
                  </a:rPr>
                  <a:t>n</a:t>
                </a:r>
                <a:r>
                  <a:rPr lang="en-US" dirty="0">
                    <a:ea typeface="+mn-lt"/>
                    <a:cs typeface="+mn-lt"/>
                  </a:rPr>
                  <a:t> puta </a:t>
                </a:r>
                <a:r>
                  <a:rPr lang="en-US" i="1" dirty="0">
                    <a:ea typeface="+mn-lt"/>
                    <a:cs typeface="+mn-lt"/>
                  </a:rPr>
                  <a:t>insert, </a:t>
                </a:r>
                <a:r>
                  <a:rPr lang="hr-HR" i="1" dirty="0">
                    <a:ea typeface="+mn-lt"/>
                    <a:cs typeface="+mn-lt"/>
                  </a:rPr>
                  <a:t>n</a:t>
                </a:r>
                <a:r>
                  <a:rPr lang="en-US" dirty="0">
                    <a:ea typeface="+mn-lt"/>
                    <a:cs typeface="+mn-lt"/>
                  </a:rPr>
                  <a:t> puta </a:t>
                </a:r>
                <a:r>
                  <a:rPr lang="en-US" i="1" dirty="0" err="1">
                    <a:ea typeface="+mn-lt"/>
                    <a:cs typeface="+mn-lt"/>
                  </a:rPr>
                  <a:t>deleteMin</a:t>
                </a:r>
                <a:r>
                  <a:rPr lang="en-US" dirty="0">
                    <a:ea typeface="+mn-lt"/>
                    <a:cs typeface="+mn-lt"/>
                  </a:rPr>
                  <a:t> </a:t>
                </a:r>
                <a:r>
                  <a:rPr lang="hr-HR" dirty="0">
                    <a:ea typeface="+mn-lt"/>
                    <a:cs typeface="+mn-lt"/>
                  </a:rPr>
                  <a:t>i</a:t>
                </a:r>
                <a:r>
                  <a:rPr lang="en-US" dirty="0">
                    <a:ea typeface="+mn-lt"/>
                    <a:cs typeface="+mn-lt"/>
                  </a:rPr>
                  <a:t> </a:t>
                </a:r>
                <a:r>
                  <a:rPr lang="en-US" dirty="0" err="1">
                    <a:ea typeface="+mn-lt"/>
                    <a:cs typeface="+mn-lt"/>
                  </a:rPr>
                  <a:t>najviše</a:t>
                </a:r>
                <a:r>
                  <a:rPr lang="en-US" dirty="0">
                    <a:ea typeface="+mn-lt"/>
                    <a:cs typeface="+mn-lt"/>
                  </a:rPr>
                  <a:t> </a:t>
                </a:r>
                <a:r>
                  <a:rPr lang="hr-HR" i="1" dirty="0">
                    <a:ea typeface="+mn-lt"/>
                    <a:cs typeface="+mn-lt"/>
                  </a:rPr>
                  <a:t>m</a:t>
                </a:r>
                <a:r>
                  <a:rPr lang="en-US" dirty="0">
                    <a:ea typeface="+mn-lt"/>
                    <a:cs typeface="+mn-lt"/>
                  </a:rPr>
                  <a:t> puta </a:t>
                </a:r>
                <a:r>
                  <a:rPr lang="en-US" i="1" dirty="0" err="1">
                    <a:ea typeface="+mn-lt"/>
                    <a:cs typeface="+mn-lt"/>
                  </a:rPr>
                  <a:t>decreaseKey</a:t>
                </a:r>
                <a:endParaRPr lang="en-US" i="1" dirty="0">
                  <a:ea typeface="+mn-lt"/>
                  <a:cs typeface="+mn-lt"/>
                </a:endParaRPr>
              </a:p>
              <a:p>
                <a:pPr>
                  <a:buClr>
                    <a:srgbClr val="9E3611"/>
                  </a:buClr>
                </a:pPr>
                <a:r>
                  <a:rPr lang="en-US" dirty="0" err="1">
                    <a:ea typeface="+mn-lt"/>
                    <a:cs typeface="+mn-lt"/>
                  </a:rPr>
                  <a:t>Korištenje</a:t>
                </a:r>
                <a:r>
                  <a:rPr lang="en-US" dirty="0">
                    <a:ea typeface="+mn-lt"/>
                    <a:cs typeface="+mn-lt"/>
                  </a:rPr>
                  <a:t> </a:t>
                </a:r>
                <a:r>
                  <a:rPr lang="en-US" dirty="0" err="1">
                    <a:ea typeface="+mn-lt"/>
                    <a:cs typeface="+mn-lt"/>
                  </a:rPr>
                  <a:t>Fibonaccijeve</a:t>
                </a:r>
                <a:r>
                  <a:rPr lang="en-US" dirty="0">
                    <a:ea typeface="+mn-lt"/>
                    <a:cs typeface="+mn-lt"/>
                  </a:rPr>
                  <a:t> </a:t>
                </a:r>
                <a:r>
                  <a:rPr lang="en-US" dirty="0" err="1">
                    <a:ea typeface="+mn-lt"/>
                    <a:cs typeface="+mn-lt"/>
                  </a:rPr>
                  <a:t>hrpe</a:t>
                </a:r>
                <a:r>
                  <a:rPr lang="en-US" dirty="0">
                    <a:ea typeface="+mn-lt"/>
                    <a:cs typeface="+mn-lt"/>
                  </a:rPr>
                  <a:t> </a:t>
                </a:r>
                <a:r>
                  <a:rPr lang="en-US" dirty="0" err="1">
                    <a:ea typeface="+mn-lt"/>
                    <a:cs typeface="+mn-lt"/>
                  </a:rPr>
                  <a:t>smanjuje</a:t>
                </a:r>
                <a:r>
                  <a:rPr lang="en-US" dirty="0">
                    <a:ea typeface="+mn-lt"/>
                    <a:cs typeface="+mn-lt"/>
                  </a:rPr>
                  <a:t> </a:t>
                </a:r>
                <a:r>
                  <a:rPr lang="en-US" dirty="0" err="1">
                    <a:ea typeface="+mn-lt"/>
                    <a:cs typeface="+mn-lt"/>
                  </a:rPr>
                  <a:t>složenost</a:t>
                </a:r>
                <a:r>
                  <a:rPr lang="en-US" dirty="0">
                    <a:ea typeface="+mn-lt"/>
                    <a:cs typeface="+mn-lt"/>
                  </a:rPr>
                  <a:t> </a:t>
                </a:r>
                <a:r>
                  <a:rPr lang="en-US" dirty="0" err="1">
                    <a:ea typeface="+mn-lt"/>
                    <a:cs typeface="+mn-lt"/>
                  </a:rPr>
                  <a:t>sa</a:t>
                </a:r>
                <a:r>
                  <a:rPr lang="en-US" dirty="0">
                    <a:ea typeface="+mn-lt"/>
                    <a:cs typeface="+mn-lt"/>
                  </a:rPr>
                  <a:t> 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𝑂</m:t>
                    </m:r>
                    <m:d>
                      <m:dPr>
                        <m:ctrlPr>
                          <a:rPr lang="hr-H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r-HR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</m:ctrlPr>
                          </m:sSupPr>
                          <m:e>
                            <m:r>
                              <a:rPr lang="hr-HR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𝑛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hr-H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  <m:r>
                      <m:rPr>
                        <m:sty m:val="p"/>
                      </m:rPr>
                      <a:rPr lang="hr-HR" b="0" i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na</m:t>
                    </m:r>
                    <m:r>
                      <a:rPr lang="hr-H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  <m:r>
                      <a:rPr lang="hr-H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𝑂</m:t>
                    </m:r>
                    <m:r>
                      <a:rPr lang="hr-H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(</m:t>
                    </m:r>
                    <m:r>
                      <a:rPr lang="hr-H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𝑛</m:t>
                    </m:r>
                    <m:func>
                      <m:funcPr>
                        <m:ctrlPr>
                          <a:rPr lang="hr-H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log</m:t>
                        </m:r>
                      </m:fName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𝑛</m:t>
                        </m:r>
                      </m:e>
                    </m:func>
                    <m:r>
                      <a:rPr lang="hr-H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+</m:t>
                    </m:r>
                    <m:r>
                      <a:rPr lang="hr-H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𝑚</m:t>
                    </m:r>
                    <m:r>
                      <a:rPr lang="hr-H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A462AE-B729-1700-ACC5-EDCEA743C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2256" r="-24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96C811E-C18C-60EF-E126-0B2B75EA29C6}"/>
              </a:ext>
            </a:extLst>
          </p:cNvPr>
          <p:cNvSpPr txBox="1"/>
          <p:nvPr/>
        </p:nvSpPr>
        <p:spPr>
          <a:xfrm>
            <a:off x="6618767" y="2454348"/>
            <a:ext cx="180974" cy="3619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42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6B19-814C-38A4-5037-1FE639EC3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Dijkstrin</a:t>
            </a:r>
            <a:r>
              <a:rPr lang="en-US" dirty="0"/>
              <a:t> </a:t>
            </a:r>
            <a:r>
              <a:rPr lang="en-US" dirty="0" err="1"/>
              <a:t>algori</a:t>
            </a:r>
            <a:r>
              <a:rPr lang="hr-HR" dirty="0"/>
              <a:t>t</a:t>
            </a:r>
            <a:r>
              <a:rPr lang="en-US" dirty="0"/>
              <a:t>am</a:t>
            </a:r>
            <a:r>
              <a:rPr lang="hr-HR" dirty="0"/>
              <a:t> (2) – testni primjer</a:t>
            </a:r>
            <a:endParaRPr lang="en-US" dirty="0">
              <a:latin typeface="Rockwell Condensed"/>
            </a:endParaRP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84A76FDD-945B-8847-2294-B46D0B2C0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081" y="2517246"/>
            <a:ext cx="5485575" cy="3439312"/>
          </a:xfr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C5D89EA0-CD50-6DDE-EC03-9536C4726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632" y="2517246"/>
            <a:ext cx="5480754" cy="342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75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8B5F-A2B7-8165-BECA-757904B5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Primov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hr-HR" dirty="0"/>
              <a:t> (1)</a:t>
            </a:r>
            <a:endParaRPr lang="en-US" dirty="0" err="1">
              <a:latin typeface="Rockwell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1C7F35-FA01-8998-65CE-CD4441CA05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096008"/>
                <a:ext cx="10058400" cy="4622292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𝐺</m:t>
                    </m:r>
                    <m:r>
                      <a:rPr lang="hr-H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</m:t>
                    </m:r>
                    <m:d>
                      <m:dPr>
                        <m:ctrlPr>
                          <a:rPr lang="hr-H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d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𝑉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, 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𝐸</m:t>
                        </m:r>
                      </m:e>
                    </m:d>
                  </m:oMath>
                </a14:m>
                <a:r>
                  <a:rPr lang="hr-HR" dirty="0">
                    <a:ea typeface="+mn-lt"/>
                    <a:cs typeface="+mn-lt"/>
                  </a:rPr>
                  <a:t> neusmjereni graf</a:t>
                </a:r>
              </a:p>
              <a:p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𝑛</m:t>
                    </m:r>
                    <m:r>
                      <a:rPr lang="hr-H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≔</m:t>
                    </m:r>
                    <m:d>
                      <m:dPr>
                        <m:begChr m:val="|"/>
                        <m:endChr m:val="|"/>
                        <m:ctrlPr>
                          <a:rPr lang="hr-H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d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𝑉</m:t>
                        </m:r>
                      </m:e>
                    </m:d>
                    <m:r>
                      <a:rPr lang="hr-H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, </m:t>
                    </m:r>
                    <m:r>
                      <a:rPr lang="hr-H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𝑚</m:t>
                    </m:r>
                    <m:r>
                      <a:rPr lang="hr-H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≔</m:t>
                    </m:r>
                    <m:d>
                      <m:dPr>
                        <m:begChr m:val="|"/>
                        <m:endChr m:val="|"/>
                        <m:ctrlPr>
                          <a:rPr lang="hr-H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d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𝐸</m:t>
                        </m:r>
                      </m:e>
                    </m:d>
                  </m:oMath>
                </a14:m>
                <a:endParaRPr lang="en-US" dirty="0">
                  <a:ea typeface="+mn-lt"/>
                  <a:cs typeface="+mn-lt"/>
                </a:endParaRPr>
              </a:p>
              <a:p>
                <a:pPr>
                  <a:buClr>
                    <a:srgbClr val="9E3611"/>
                  </a:buClr>
                </a:pPr>
                <a:r>
                  <a:rPr lang="en-US" dirty="0">
                    <a:ea typeface="+mn-lt"/>
                    <a:cs typeface="+mn-lt"/>
                  </a:rPr>
                  <a:t>Na </a:t>
                </a:r>
                <a:r>
                  <a:rPr lang="en-US" dirty="0" err="1">
                    <a:ea typeface="+mn-lt"/>
                    <a:cs typeface="+mn-lt"/>
                  </a:rPr>
                  <a:t>početku</a:t>
                </a:r>
                <a:r>
                  <a:rPr lang="en-US" dirty="0">
                    <a:ea typeface="+mn-lt"/>
                    <a:cs typeface="+mn-lt"/>
                  </a:rPr>
                  <a:t> se </a:t>
                </a:r>
                <a:r>
                  <a:rPr lang="en-US" dirty="0" err="1">
                    <a:ea typeface="+mn-lt"/>
                    <a:cs typeface="+mn-lt"/>
                  </a:rPr>
                  <a:t>svi</a:t>
                </a:r>
                <a:r>
                  <a:rPr lang="en-US" dirty="0">
                    <a:ea typeface="+mn-lt"/>
                    <a:cs typeface="+mn-lt"/>
                  </a:rPr>
                  <a:t> </a:t>
                </a:r>
                <a:r>
                  <a:rPr lang="en-US" dirty="0" err="1">
                    <a:ea typeface="+mn-lt"/>
                    <a:cs typeface="+mn-lt"/>
                  </a:rPr>
                  <a:t>vrhovi</a:t>
                </a:r>
                <a:r>
                  <a:rPr lang="en-US" dirty="0">
                    <a:ea typeface="+mn-lt"/>
                    <a:cs typeface="+mn-lt"/>
                  </a:rPr>
                  <a:t> </a:t>
                </a:r>
                <a:r>
                  <a:rPr lang="hr-HR" dirty="0">
                    <a:ea typeface="+mn-lt"/>
                    <a:cs typeface="+mn-lt"/>
                  </a:rPr>
                  <a:t>u</a:t>
                </a:r>
                <a:r>
                  <a:rPr lang="en-US" dirty="0" err="1">
                    <a:ea typeface="+mn-lt"/>
                    <a:cs typeface="+mn-lt"/>
                  </a:rPr>
                  <a:t>bace</a:t>
                </a:r>
                <a:r>
                  <a:rPr lang="en-US" dirty="0">
                    <a:ea typeface="+mn-lt"/>
                    <a:cs typeface="+mn-lt"/>
                  </a:rPr>
                  <a:t> u </a:t>
                </a:r>
                <a:r>
                  <a:rPr lang="en-US" dirty="0" err="1">
                    <a:ea typeface="+mn-lt"/>
                    <a:cs typeface="+mn-lt"/>
                  </a:rPr>
                  <a:t>listu</a:t>
                </a:r>
                <a:r>
                  <a:rPr lang="en-US" dirty="0">
                    <a:ea typeface="+mn-lt"/>
                    <a:cs typeface="+mn-lt"/>
                  </a:rPr>
                  <a:t> </a:t>
                </a:r>
                <a:r>
                  <a:rPr lang="en-US" dirty="0" err="1">
                    <a:ea typeface="+mn-lt"/>
                    <a:cs typeface="+mn-lt"/>
                  </a:rPr>
                  <a:t>korijena</a:t>
                </a:r>
                <a:r>
                  <a:rPr lang="en-US" dirty="0">
                    <a:ea typeface="+mn-lt"/>
                    <a:cs typeface="+mn-lt"/>
                  </a:rPr>
                  <a:t> </a:t>
                </a:r>
                <a:r>
                  <a:rPr lang="en-US" dirty="0" err="1">
                    <a:ea typeface="+mn-lt"/>
                    <a:cs typeface="+mn-lt"/>
                  </a:rPr>
                  <a:t>Fibonaccijeve</a:t>
                </a:r>
                <a:r>
                  <a:rPr lang="en-US" dirty="0">
                    <a:ea typeface="+mn-lt"/>
                    <a:cs typeface="+mn-lt"/>
                  </a:rPr>
                  <a:t> </a:t>
                </a:r>
                <a:r>
                  <a:rPr lang="en-US" dirty="0" err="1">
                    <a:ea typeface="+mn-lt"/>
                    <a:cs typeface="+mn-lt"/>
                  </a:rPr>
                  <a:t>hrpe</a:t>
                </a:r>
                <a:r>
                  <a:rPr lang="en-US" dirty="0">
                    <a:ea typeface="+mn-lt"/>
                    <a:cs typeface="+mn-lt"/>
                  </a:rPr>
                  <a:t> </a:t>
                </a:r>
                <a:r>
                  <a:rPr lang="en-US" dirty="0" err="1">
                    <a:ea typeface="+mn-lt"/>
                    <a:cs typeface="+mn-lt"/>
                  </a:rPr>
                  <a:t>sa</a:t>
                </a:r>
                <a:r>
                  <a:rPr lang="en-US" dirty="0">
                    <a:ea typeface="+mn-lt"/>
                    <a:cs typeface="+mn-lt"/>
                  </a:rPr>
                  <a:t> </a:t>
                </a:r>
                <a:r>
                  <a:rPr lang="en-US" dirty="0" err="1">
                    <a:ea typeface="+mn-lt"/>
                    <a:cs typeface="+mn-lt"/>
                  </a:rPr>
                  <a:t>vrijednošću</a:t>
                </a:r>
                <a:r>
                  <a:rPr lang="hr-HR" dirty="0">
                    <a:ea typeface="+mn-lt"/>
                    <a:cs typeface="+mn-lt"/>
                  </a:rPr>
                  <a:t> oznake</a:t>
                </a:r>
                <a:r>
                  <a:rPr lang="en-US" dirty="0">
                    <a:ea typeface="+mn-lt"/>
                    <a:cs typeface="+mn-lt"/>
                  </a:rPr>
                  <a:t> 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∞</m:t>
                    </m:r>
                  </m:oMath>
                </a14:m>
                <a:r>
                  <a:rPr lang="en-US" dirty="0">
                    <a:ea typeface="+mn-lt"/>
                    <a:cs typeface="+mn-lt"/>
                  </a:rPr>
                  <a:t>, </a:t>
                </a:r>
                <a:r>
                  <a:rPr lang="en-US" dirty="0" err="1">
                    <a:ea typeface="+mn-lt"/>
                    <a:cs typeface="+mn-lt"/>
                  </a:rPr>
                  <a:t>osim</a:t>
                </a:r>
                <a:r>
                  <a:rPr lang="en-US" dirty="0">
                    <a:ea typeface="+mn-lt"/>
                    <a:cs typeface="+mn-lt"/>
                  </a:rPr>
                  <a:t> </a:t>
                </a:r>
                <a:r>
                  <a:rPr lang="en-US" dirty="0" err="1">
                    <a:ea typeface="+mn-lt"/>
                    <a:cs typeface="+mn-lt"/>
                  </a:rPr>
                  <a:t>početnog</a:t>
                </a:r>
                <a:r>
                  <a:rPr lang="en-US" dirty="0">
                    <a:ea typeface="+mn-lt"/>
                    <a:cs typeface="+mn-lt"/>
                  </a:rPr>
                  <a:t> </a:t>
                </a:r>
                <a:r>
                  <a:rPr lang="en-US" dirty="0" err="1">
                    <a:ea typeface="+mn-lt"/>
                    <a:cs typeface="+mn-lt"/>
                  </a:rPr>
                  <a:t>čija</a:t>
                </a:r>
                <a:r>
                  <a:rPr lang="en-US" dirty="0">
                    <a:ea typeface="+mn-lt"/>
                    <a:cs typeface="+mn-lt"/>
                  </a:rPr>
                  <a:t> je </a:t>
                </a:r>
                <a:r>
                  <a:rPr lang="en-US" dirty="0" err="1">
                    <a:ea typeface="+mn-lt"/>
                    <a:cs typeface="+mn-lt"/>
                  </a:rPr>
                  <a:t>vrijednost</a:t>
                </a:r>
                <a:r>
                  <a:rPr lang="en-US" dirty="0">
                    <a:ea typeface="+mn-lt"/>
                    <a:cs typeface="+mn-lt"/>
                  </a:rPr>
                  <a:t> -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∞</m:t>
                    </m:r>
                  </m:oMath>
                </a14:m>
                <a:endParaRPr lang="en-US" dirty="0">
                  <a:ea typeface="+mn-lt"/>
                  <a:cs typeface="+mn-lt"/>
                </a:endParaRPr>
              </a:p>
              <a:p>
                <a:pPr>
                  <a:buClr>
                    <a:srgbClr val="9E3611"/>
                  </a:buClr>
                </a:pPr>
                <a:r>
                  <a:rPr lang="en-US" dirty="0" err="1">
                    <a:ea typeface="+mn-lt"/>
                    <a:cs typeface="+mn-lt"/>
                  </a:rPr>
                  <a:t>Stvara</a:t>
                </a:r>
                <a:r>
                  <a:rPr lang="en-US" dirty="0">
                    <a:ea typeface="+mn-lt"/>
                    <a:cs typeface="+mn-lt"/>
                  </a:rPr>
                  <a:t> se </a:t>
                </a:r>
                <a:r>
                  <a:rPr lang="en-US" dirty="0" err="1">
                    <a:ea typeface="+mn-lt"/>
                    <a:cs typeface="+mn-lt"/>
                  </a:rPr>
                  <a:t>stablo</a:t>
                </a:r>
                <a:r>
                  <a:rPr lang="en-US" dirty="0">
                    <a:ea typeface="+mn-lt"/>
                    <a:cs typeface="+mn-lt"/>
                  </a:rPr>
                  <a:t> </a:t>
                </a:r>
                <a:r>
                  <a:rPr lang="en-US" i="1" dirty="0">
                    <a:ea typeface="+mn-lt"/>
                    <a:cs typeface="+mn-lt"/>
                  </a:rPr>
                  <a:t>T</a:t>
                </a:r>
                <a:r>
                  <a:rPr lang="en-US" dirty="0">
                    <a:ea typeface="+mn-lt"/>
                    <a:cs typeface="+mn-lt"/>
                  </a:rPr>
                  <a:t> u </a:t>
                </a:r>
                <a:r>
                  <a:rPr lang="en-US" dirty="0" err="1">
                    <a:ea typeface="+mn-lt"/>
                    <a:cs typeface="+mn-lt"/>
                  </a:rPr>
                  <a:t>koje</a:t>
                </a:r>
                <a:r>
                  <a:rPr lang="en-US" dirty="0">
                    <a:ea typeface="+mn-lt"/>
                    <a:cs typeface="+mn-lt"/>
                  </a:rPr>
                  <a:t> se </a:t>
                </a:r>
                <a:r>
                  <a:rPr lang="en-US" dirty="0" err="1">
                    <a:ea typeface="+mn-lt"/>
                    <a:cs typeface="+mn-lt"/>
                  </a:rPr>
                  <a:t>ubacuje</a:t>
                </a:r>
                <a:r>
                  <a:rPr lang="en-US" dirty="0">
                    <a:ea typeface="+mn-lt"/>
                    <a:cs typeface="+mn-lt"/>
                  </a:rPr>
                  <a:t> </a:t>
                </a:r>
                <a:r>
                  <a:rPr lang="en-US" dirty="0" err="1">
                    <a:ea typeface="+mn-lt"/>
                    <a:cs typeface="+mn-lt"/>
                  </a:rPr>
                  <a:t>početni</a:t>
                </a:r>
                <a:r>
                  <a:rPr lang="en-US" dirty="0">
                    <a:ea typeface="+mn-lt"/>
                    <a:cs typeface="+mn-lt"/>
                  </a:rPr>
                  <a:t> </a:t>
                </a:r>
                <a:r>
                  <a:rPr lang="en-US" dirty="0" err="1">
                    <a:ea typeface="+mn-lt"/>
                    <a:cs typeface="+mn-lt"/>
                  </a:rPr>
                  <a:t>vrh</a:t>
                </a:r>
                <a:endParaRPr lang="en-US" dirty="0">
                  <a:ea typeface="+mn-lt"/>
                  <a:cs typeface="+mn-lt"/>
                </a:endParaRPr>
              </a:p>
              <a:p>
                <a:pPr>
                  <a:buClr>
                    <a:srgbClr val="9E3611"/>
                  </a:buClr>
                </a:pPr>
                <a:r>
                  <a:rPr lang="en-US" dirty="0" err="1">
                    <a:ea typeface="+mn-lt"/>
                    <a:cs typeface="+mn-lt"/>
                  </a:rPr>
                  <a:t>Svim</a:t>
                </a:r>
                <a:r>
                  <a:rPr lang="en-US" dirty="0">
                    <a:ea typeface="+mn-lt"/>
                    <a:cs typeface="+mn-lt"/>
                  </a:rPr>
                  <a:t> </a:t>
                </a:r>
                <a:r>
                  <a:rPr lang="en-US" dirty="0" err="1">
                    <a:ea typeface="+mn-lt"/>
                    <a:cs typeface="+mn-lt"/>
                  </a:rPr>
                  <a:t>vrhovima</a:t>
                </a:r>
                <a:r>
                  <a:rPr lang="en-US" dirty="0">
                    <a:ea typeface="+mn-lt"/>
                    <a:cs typeface="+mn-lt"/>
                  </a:rPr>
                  <a:t> koji </a:t>
                </a:r>
                <a:r>
                  <a:rPr lang="en-US" dirty="0" err="1">
                    <a:ea typeface="+mn-lt"/>
                    <a:cs typeface="+mn-lt"/>
                  </a:rPr>
                  <a:t>nisu</a:t>
                </a:r>
                <a:r>
                  <a:rPr lang="en-US" dirty="0">
                    <a:ea typeface="+mn-lt"/>
                    <a:cs typeface="+mn-lt"/>
                  </a:rPr>
                  <a:t> u </a:t>
                </a:r>
                <a:r>
                  <a:rPr lang="en-US" i="1" dirty="0">
                    <a:ea typeface="+mn-lt"/>
                    <a:cs typeface="+mn-lt"/>
                  </a:rPr>
                  <a:t>T</a:t>
                </a:r>
                <a:r>
                  <a:rPr lang="en-US" dirty="0">
                    <a:ea typeface="+mn-lt"/>
                    <a:cs typeface="+mn-lt"/>
                  </a:rPr>
                  <a:t> </a:t>
                </a:r>
                <a:r>
                  <a:rPr lang="en-US" dirty="0" err="1">
                    <a:ea typeface="+mn-lt"/>
                    <a:cs typeface="+mn-lt"/>
                  </a:rPr>
                  <a:t>vrijednost</a:t>
                </a:r>
                <a:r>
                  <a:rPr lang="en-US" dirty="0">
                    <a:ea typeface="+mn-lt"/>
                    <a:cs typeface="+mn-lt"/>
                  </a:rPr>
                  <a:t> </a:t>
                </a:r>
                <a:r>
                  <a:rPr lang="en-US" dirty="0" err="1">
                    <a:ea typeface="+mn-lt"/>
                    <a:cs typeface="+mn-lt"/>
                  </a:rPr>
                  <a:t>oznake</a:t>
                </a:r>
                <a:r>
                  <a:rPr lang="en-US" dirty="0">
                    <a:ea typeface="+mn-lt"/>
                    <a:cs typeface="+mn-lt"/>
                  </a:rPr>
                  <a:t> </a:t>
                </a:r>
                <a:r>
                  <a:rPr lang="en-US" dirty="0" err="1">
                    <a:ea typeface="+mn-lt"/>
                    <a:cs typeface="+mn-lt"/>
                  </a:rPr>
                  <a:t>postavlja</a:t>
                </a:r>
                <a:r>
                  <a:rPr lang="en-US" dirty="0">
                    <a:ea typeface="+mn-lt"/>
                    <a:cs typeface="+mn-lt"/>
                  </a:rPr>
                  <a:t> se </a:t>
                </a:r>
                <a:r>
                  <a:rPr lang="en-US" dirty="0" err="1">
                    <a:ea typeface="+mn-lt"/>
                    <a:cs typeface="+mn-lt"/>
                  </a:rPr>
                  <a:t>na</a:t>
                </a:r>
                <a:r>
                  <a:rPr lang="en-US" dirty="0">
                    <a:ea typeface="+mn-lt"/>
                    <a:cs typeface="+mn-lt"/>
                  </a:rPr>
                  <a:t> </a:t>
                </a:r>
                <a:r>
                  <a:rPr lang="en-US" dirty="0" err="1">
                    <a:ea typeface="+mn-lt"/>
                    <a:cs typeface="+mn-lt"/>
                  </a:rPr>
                  <a:t>najmanju</a:t>
                </a:r>
                <a:r>
                  <a:rPr lang="en-US" dirty="0">
                    <a:ea typeface="+mn-lt"/>
                    <a:cs typeface="+mn-lt"/>
                  </a:rPr>
                  <a:t> </a:t>
                </a:r>
                <a:r>
                  <a:rPr lang="en-US" dirty="0" err="1">
                    <a:ea typeface="+mn-lt"/>
                    <a:cs typeface="+mn-lt"/>
                  </a:rPr>
                  <a:t>vrijednost</a:t>
                </a:r>
                <a:r>
                  <a:rPr lang="en-US" dirty="0">
                    <a:ea typeface="+mn-lt"/>
                    <a:cs typeface="+mn-lt"/>
                  </a:rPr>
                  <a:t> </a:t>
                </a:r>
                <a:r>
                  <a:rPr lang="en-US" dirty="0" err="1">
                    <a:ea typeface="+mn-lt"/>
                    <a:cs typeface="+mn-lt"/>
                  </a:rPr>
                  <a:t>brida</a:t>
                </a:r>
                <a:r>
                  <a:rPr lang="en-US" dirty="0">
                    <a:ea typeface="+mn-lt"/>
                    <a:cs typeface="+mn-lt"/>
                  </a:rPr>
                  <a:t> koji </a:t>
                </a:r>
                <a:r>
                  <a:rPr lang="en-US" dirty="0" err="1">
                    <a:ea typeface="+mn-lt"/>
                    <a:cs typeface="+mn-lt"/>
                  </a:rPr>
                  <a:t>ih</a:t>
                </a:r>
                <a:r>
                  <a:rPr lang="en-US" dirty="0">
                    <a:ea typeface="+mn-lt"/>
                    <a:cs typeface="+mn-lt"/>
                  </a:rPr>
                  <a:t> </a:t>
                </a:r>
                <a:r>
                  <a:rPr lang="en-US" dirty="0" err="1">
                    <a:ea typeface="+mn-lt"/>
                    <a:cs typeface="+mn-lt"/>
                  </a:rPr>
                  <a:t>spaja</a:t>
                </a:r>
                <a:r>
                  <a:rPr lang="en-US" dirty="0">
                    <a:ea typeface="+mn-lt"/>
                    <a:cs typeface="+mn-lt"/>
                  </a:rPr>
                  <a:t> s </a:t>
                </a:r>
                <a:r>
                  <a:rPr lang="en-US" dirty="0" err="1">
                    <a:ea typeface="+mn-lt"/>
                    <a:cs typeface="+mn-lt"/>
                  </a:rPr>
                  <a:t>nekim</a:t>
                </a:r>
                <a:r>
                  <a:rPr lang="en-US" dirty="0">
                    <a:ea typeface="+mn-lt"/>
                    <a:cs typeface="+mn-lt"/>
                  </a:rPr>
                  <a:t> </a:t>
                </a:r>
                <a:r>
                  <a:rPr lang="en-US" dirty="0" err="1">
                    <a:ea typeface="+mn-lt"/>
                    <a:cs typeface="+mn-lt"/>
                  </a:rPr>
                  <a:t>vrhom</a:t>
                </a:r>
                <a:r>
                  <a:rPr lang="en-US" dirty="0">
                    <a:ea typeface="+mn-lt"/>
                    <a:cs typeface="+mn-lt"/>
                  </a:rPr>
                  <a:t> </a:t>
                </a:r>
                <a:r>
                  <a:rPr lang="en-US" dirty="0" err="1">
                    <a:ea typeface="+mn-lt"/>
                    <a:cs typeface="+mn-lt"/>
                  </a:rPr>
                  <a:t>iz</a:t>
                </a:r>
                <a:r>
                  <a:rPr lang="en-US" dirty="0">
                    <a:ea typeface="+mn-lt"/>
                    <a:cs typeface="+mn-lt"/>
                  </a:rPr>
                  <a:t> </a:t>
                </a:r>
                <a:r>
                  <a:rPr lang="hr-HR" i="1" dirty="0">
                    <a:ea typeface="+mn-lt"/>
                    <a:cs typeface="+mn-lt"/>
                  </a:rPr>
                  <a:t>T</a:t>
                </a:r>
                <a:r>
                  <a:rPr lang="en-US" dirty="0">
                    <a:ea typeface="+mn-lt"/>
                    <a:cs typeface="+mn-lt"/>
                  </a:rPr>
                  <a:t> (</a:t>
                </a:r>
                <a:r>
                  <a:rPr lang="en-US" i="1" dirty="0" err="1">
                    <a:ea typeface="+mn-lt"/>
                    <a:cs typeface="+mn-lt"/>
                  </a:rPr>
                  <a:t>decreaseKey</a:t>
                </a:r>
                <a:r>
                  <a:rPr lang="en-US" dirty="0">
                    <a:ea typeface="+mn-lt"/>
                    <a:cs typeface="+mn-lt"/>
                  </a:rPr>
                  <a:t>) pa </a:t>
                </a:r>
                <a:r>
                  <a:rPr lang="hr-HR" dirty="0">
                    <a:ea typeface="+mn-lt"/>
                    <a:cs typeface="+mn-lt"/>
                  </a:rPr>
                  <a:t>uz pomoć </a:t>
                </a:r>
                <a:r>
                  <a:rPr lang="hr-HR" i="1" dirty="0" err="1">
                    <a:ea typeface="+mn-lt"/>
                    <a:cs typeface="+mn-lt"/>
                  </a:rPr>
                  <a:t>deleteMin</a:t>
                </a:r>
                <a:r>
                  <a:rPr lang="hr-HR" dirty="0">
                    <a:ea typeface="+mn-lt"/>
                    <a:cs typeface="+mn-lt"/>
                  </a:rPr>
                  <a:t> dobivamo vrh koji će se dodati u stablo </a:t>
                </a:r>
                <a:r>
                  <a:rPr lang="hr-HR" i="1" dirty="0">
                    <a:ea typeface="+mn-lt"/>
                    <a:cs typeface="+mn-lt"/>
                  </a:rPr>
                  <a:t>T</a:t>
                </a:r>
                <a:endParaRPr lang="en-US" i="1" dirty="0" err="1">
                  <a:ea typeface="+mn-lt"/>
                  <a:cs typeface="+mn-lt"/>
                </a:endParaRPr>
              </a:p>
              <a:p>
                <a:pPr>
                  <a:buClr>
                    <a:srgbClr val="9E3611"/>
                  </a:buClr>
                </a:pPr>
                <a:r>
                  <a:rPr lang="en-US" dirty="0" err="1">
                    <a:ea typeface="+mn-lt"/>
                    <a:cs typeface="+mn-lt"/>
                  </a:rPr>
                  <a:t>Ovaj</a:t>
                </a:r>
                <a:r>
                  <a:rPr lang="en-US" dirty="0">
                    <a:ea typeface="+mn-lt"/>
                    <a:cs typeface="+mn-lt"/>
                  </a:rPr>
                  <a:t> </a:t>
                </a:r>
                <a:r>
                  <a:rPr lang="en-US" dirty="0" err="1">
                    <a:ea typeface="+mn-lt"/>
                    <a:cs typeface="+mn-lt"/>
                  </a:rPr>
                  <a:t>postupak</a:t>
                </a:r>
                <a:r>
                  <a:rPr lang="en-US" dirty="0">
                    <a:ea typeface="+mn-lt"/>
                    <a:cs typeface="+mn-lt"/>
                  </a:rPr>
                  <a:t> se </a:t>
                </a:r>
                <a:r>
                  <a:rPr lang="en-US" dirty="0" err="1">
                    <a:ea typeface="+mn-lt"/>
                    <a:cs typeface="+mn-lt"/>
                  </a:rPr>
                  <a:t>ponavlja</a:t>
                </a:r>
                <a:r>
                  <a:rPr lang="en-US" dirty="0">
                    <a:ea typeface="+mn-lt"/>
                    <a:cs typeface="+mn-lt"/>
                  </a:rPr>
                  <a:t> </a:t>
                </a:r>
                <a:r>
                  <a:rPr lang="hr-HR" i="1" dirty="0">
                    <a:ea typeface="+mn-lt"/>
                    <a:cs typeface="+mn-lt"/>
                  </a:rPr>
                  <a:t>n</a:t>
                </a:r>
                <a:r>
                  <a:rPr lang="en-US" dirty="0">
                    <a:ea typeface="+mn-lt"/>
                    <a:cs typeface="+mn-lt"/>
                  </a:rPr>
                  <a:t> puta, </a:t>
                </a:r>
                <a:r>
                  <a:rPr lang="en-US" dirty="0" err="1">
                    <a:ea typeface="+mn-lt"/>
                    <a:cs typeface="+mn-lt"/>
                  </a:rPr>
                  <a:t>tj</a:t>
                </a:r>
                <a:r>
                  <a:rPr lang="en-US" dirty="0">
                    <a:ea typeface="+mn-lt"/>
                    <a:cs typeface="+mn-lt"/>
                  </a:rPr>
                  <a:t>. </a:t>
                </a:r>
                <a:r>
                  <a:rPr lang="en-US" dirty="0" err="1">
                    <a:ea typeface="+mn-lt"/>
                    <a:cs typeface="+mn-lt"/>
                  </a:rPr>
                  <a:t>dok</a:t>
                </a:r>
                <a:r>
                  <a:rPr lang="en-US" dirty="0">
                    <a:ea typeface="+mn-lt"/>
                    <a:cs typeface="+mn-lt"/>
                  </a:rPr>
                  <a:t> </a:t>
                </a:r>
                <a:r>
                  <a:rPr lang="en-US" dirty="0" err="1">
                    <a:ea typeface="+mn-lt"/>
                    <a:cs typeface="+mn-lt"/>
                  </a:rPr>
                  <a:t>svi</a:t>
                </a:r>
                <a:r>
                  <a:rPr lang="en-US" dirty="0">
                    <a:ea typeface="+mn-lt"/>
                    <a:cs typeface="+mn-lt"/>
                  </a:rPr>
                  <a:t> </a:t>
                </a:r>
                <a:r>
                  <a:rPr lang="en-US" dirty="0" err="1">
                    <a:ea typeface="+mn-lt"/>
                    <a:cs typeface="+mn-lt"/>
                  </a:rPr>
                  <a:t>vrhovi</a:t>
                </a:r>
                <a:r>
                  <a:rPr lang="en-US" dirty="0">
                    <a:ea typeface="+mn-lt"/>
                    <a:cs typeface="+mn-lt"/>
                  </a:rPr>
                  <a:t> </a:t>
                </a:r>
                <a:r>
                  <a:rPr lang="en-US" dirty="0" err="1">
                    <a:ea typeface="+mn-lt"/>
                    <a:cs typeface="+mn-lt"/>
                  </a:rPr>
                  <a:t>grafa</a:t>
                </a:r>
                <a:r>
                  <a:rPr lang="en-US" dirty="0">
                    <a:ea typeface="+mn-lt"/>
                    <a:cs typeface="+mn-lt"/>
                  </a:rPr>
                  <a:t> </a:t>
                </a:r>
                <a:r>
                  <a:rPr lang="en-US" dirty="0" err="1">
                    <a:ea typeface="+mn-lt"/>
                    <a:cs typeface="+mn-lt"/>
                  </a:rPr>
                  <a:t>nisu</a:t>
                </a:r>
                <a:r>
                  <a:rPr lang="en-US" dirty="0">
                    <a:ea typeface="+mn-lt"/>
                    <a:cs typeface="+mn-lt"/>
                  </a:rPr>
                  <a:t> u </a:t>
                </a:r>
                <a:r>
                  <a:rPr lang="en-US" i="1" dirty="0">
                    <a:ea typeface="+mn-lt"/>
                    <a:cs typeface="+mn-lt"/>
                  </a:rPr>
                  <a:t>T</a:t>
                </a:r>
              </a:p>
              <a:p>
                <a:pPr>
                  <a:buClr>
                    <a:srgbClr val="9E3611"/>
                  </a:buClr>
                </a:pPr>
                <a:r>
                  <a:rPr lang="hr-HR" dirty="0">
                    <a:ea typeface="+mn-lt"/>
                    <a:cs typeface="+mn-lt"/>
                  </a:rPr>
                  <a:t>Analiza: </a:t>
                </a:r>
                <a:r>
                  <a:rPr lang="hr-HR" i="1" dirty="0">
                    <a:ea typeface="+mn-lt"/>
                    <a:cs typeface="+mn-lt"/>
                  </a:rPr>
                  <a:t>n</a:t>
                </a:r>
                <a:r>
                  <a:rPr lang="en-US" dirty="0">
                    <a:ea typeface="+mn-lt"/>
                    <a:cs typeface="+mn-lt"/>
                  </a:rPr>
                  <a:t> puta </a:t>
                </a:r>
                <a:r>
                  <a:rPr lang="en-US" i="1" dirty="0">
                    <a:ea typeface="+mn-lt"/>
                    <a:cs typeface="+mn-lt"/>
                  </a:rPr>
                  <a:t>insert, </a:t>
                </a:r>
                <a:r>
                  <a:rPr lang="hr-HR" i="1" dirty="0">
                    <a:ea typeface="+mn-lt"/>
                    <a:cs typeface="+mn-lt"/>
                  </a:rPr>
                  <a:t>n</a:t>
                </a:r>
                <a:r>
                  <a:rPr lang="en-US" dirty="0">
                    <a:ea typeface="+mn-lt"/>
                    <a:cs typeface="+mn-lt"/>
                  </a:rPr>
                  <a:t> puta </a:t>
                </a:r>
                <a:r>
                  <a:rPr lang="en-US" i="1" dirty="0" err="1">
                    <a:ea typeface="+mn-lt"/>
                    <a:cs typeface="+mn-lt"/>
                  </a:rPr>
                  <a:t>deleteMin</a:t>
                </a:r>
                <a:r>
                  <a:rPr lang="en-US" dirty="0">
                    <a:ea typeface="+mn-lt"/>
                    <a:cs typeface="+mn-lt"/>
                  </a:rPr>
                  <a:t> </a:t>
                </a:r>
                <a:r>
                  <a:rPr lang="hr-HR" dirty="0">
                    <a:ea typeface="+mn-lt"/>
                    <a:cs typeface="+mn-lt"/>
                  </a:rPr>
                  <a:t>i</a:t>
                </a:r>
                <a:r>
                  <a:rPr lang="en-US" dirty="0">
                    <a:ea typeface="+mn-lt"/>
                    <a:cs typeface="+mn-lt"/>
                  </a:rPr>
                  <a:t> </a:t>
                </a:r>
                <a:r>
                  <a:rPr lang="en-US" dirty="0" err="1">
                    <a:ea typeface="+mn-lt"/>
                    <a:cs typeface="+mn-lt"/>
                  </a:rPr>
                  <a:t>najviše</a:t>
                </a:r>
                <a:r>
                  <a:rPr lang="en-US" dirty="0">
                    <a:ea typeface="+mn-lt"/>
                    <a:cs typeface="+mn-lt"/>
                  </a:rPr>
                  <a:t> </a:t>
                </a:r>
                <a:r>
                  <a:rPr lang="hr-HR" i="1" dirty="0">
                    <a:ea typeface="+mn-lt"/>
                    <a:cs typeface="+mn-lt"/>
                  </a:rPr>
                  <a:t>m</a:t>
                </a:r>
                <a:r>
                  <a:rPr lang="en-US" dirty="0">
                    <a:ea typeface="+mn-lt"/>
                    <a:cs typeface="+mn-lt"/>
                  </a:rPr>
                  <a:t> puta </a:t>
                </a:r>
                <a:r>
                  <a:rPr lang="en-US" i="1" dirty="0" err="1">
                    <a:ea typeface="+mn-lt"/>
                    <a:cs typeface="+mn-lt"/>
                  </a:rPr>
                  <a:t>decreaseKey</a:t>
                </a:r>
                <a:endParaRPr lang="en-US" dirty="0">
                  <a:ea typeface="+mn-lt"/>
                  <a:cs typeface="+mn-lt"/>
                </a:endParaRPr>
              </a:p>
              <a:p>
                <a:pPr>
                  <a:buClr>
                    <a:srgbClr val="9E3611"/>
                  </a:buClr>
                </a:pPr>
                <a:r>
                  <a:rPr lang="en-US" dirty="0">
                    <a:ea typeface="+mn-lt"/>
                    <a:cs typeface="+mn-lt"/>
                  </a:rPr>
                  <a:t>Korištenje </a:t>
                </a:r>
                <a:r>
                  <a:rPr lang="en-US" dirty="0" err="1">
                    <a:ea typeface="+mn-lt"/>
                    <a:cs typeface="+mn-lt"/>
                  </a:rPr>
                  <a:t>Fibonaccijeve</a:t>
                </a:r>
                <a:r>
                  <a:rPr lang="en-US" dirty="0">
                    <a:ea typeface="+mn-lt"/>
                    <a:cs typeface="+mn-lt"/>
                  </a:rPr>
                  <a:t> </a:t>
                </a:r>
                <a:r>
                  <a:rPr lang="en-US" dirty="0" err="1">
                    <a:ea typeface="+mn-lt"/>
                    <a:cs typeface="+mn-lt"/>
                  </a:rPr>
                  <a:t>hrpe</a:t>
                </a:r>
                <a:r>
                  <a:rPr lang="en-US" dirty="0">
                    <a:ea typeface="+mn-lt"/>
                    <a:cs typeface="+mn-lt"/>
                  </a:rPr>
                  <a:t> </a:t>
                </a:r>
                <a:r>
                  <a:rPr lang="en-US" dirty="0" err="1">
                    <a:ea typeface="+mn-lt"/>
                    <a:cs typeface="+mn-lt"/>
                  </a:rPr>
                  <a:t>smanjuje</a:t>
                </a:r>
                <a:r>
                  <a:rPr lang="en-US" dirty="0">
                    <a:ea typeface="+mn-lt"/>
                    <a:cs typeface="+mn-lt"/>
                  </a:rPr>
                  <a:t> </a:t>
                </a:r>
                <a:r>
                  <a:rPr lang="en-US" dirty="0" err="1">
                    <a:ea typeface="+mn-lt"/>
                    <a:cs typeface="+mn-lt"/>
                  </a:rPr>
                  <a:t>složenost</a:t>
                </a:r>
                <a:r>
                  <a:rPr lang="en-US" dirty="0">
                    <a:ea typeface="+mn-lt"/>
                    <a:cs typeface="+mn-lt"/>
                  </a:rPr>
                  <a:t> </a:t>
                </a:r>
                <a:r>
                  <a:rPr lang="en-US" dirty="0" err="1">
                    <a:ea typeface="+mn-lt"/>
                    <a:cs typeface="+mn-lt"/>
                  </a:rPr>
                  <a:t>sa</a:t>
                </a:r>
                <a:r>
                  <a:rPr lang="en-US" dirty="0">
                    <a:ea typeface="+mn-lt"/>
                    <a:cs typeface="+mn-lt"/>
                  </a:rPr>
                  <a:t> 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𝑂</m:t>
                    </m:r>
                    <m:d>
                      <m:dPr>
                        <m:ctrlPr>
                          <a:rPr lang="hr-H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r-HR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</m:ctrlPr>
                          </m:sSupPr>
                          <m:e>
                            <m:r>
                              <a:rPr lang="hr-HR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𝑛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hr-H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  <m:r>
                      <m:rPr>
                        <m:sty m:val="p"/>
                      </m:rPr>
                      <a:rPr lang="hr-HR" b="0" i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na</m:t>
                    </m:r>
                    <m:r>
                      <a:rPr lang="hr-H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  <m:r>
                      <a:rPr lang="hr-H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𝑂</m:t>
                    </m:r>
                    <m:r>
                      <a:rPr lang="hr-H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(</m:t>
                    </m:r>
                    <m:r>
                      <a:rPr lang="hr-H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𝑛</m:t>
                    </m:r>
                    <m:func>
                      <m:funcPr>
                        <m:ctrlPr>
                          <a:rPr lang="hr-H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log</m:t>
                        </m:r>
                      </m:fName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𝑛</m:t>
                        </m:r>
                      </m:e>
                    </m:func>
                    <m:r>
                      <a:rPr lang="hr-H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+</m:t>
                    </m:r>
                    <m:r>
                      <a:rPr lang="hr-H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𝑚</m:t>
                    </m:r>
                    <m:r>
                      <a:rPr lang="hr-H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rgbClr val="9E3611"/>
                  </a:buClr>
                  <a:buNone/>
                </a:pPr>
                <a:endParaRPr lang="en-US" dirty="0"/>
              </a:p>
              <a:p>
                <a:pPr>
                  <a:buClr>
                    <a:srgbClr val="9E3611"/>
                  </a:buClr>
                </a:pPr>
                <a:endParaRPr lang="en-US" dirty="0"/>
              </a:p>
              <a:p>
                <a:pPr>
                  <a:buClr>
                    <a:srgbClr val="9E3611"/>
                  </a:buClr>
                </a:pPr>
                <a:endParaRPr lang="en-US" dirty="0"/>
              </a:p>
              <a:p>
                <a:pPr>
                  <a:buClr>
                    <a:srgbClr val="9E361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1C7F35-FA01-8998-65CE-CD4441CA05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096008"/>
                <a:ext cx="10058400" cy="4622292"/>
              </a:xfrm>
              <a:blipFill>
                <a:blip r:embed="rId2"/>
                <a:stretch>
                  <a:fillRect l="-303" t="-145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034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A142-C425-8FD2-911B-F3482F65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PRImov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hr-HR" dirty="0"/>
              <a:t> (2) – testni primjer</a:t>
            </a:r>
            <a:endParaRPr lang="en-US" dirty="0" err="1"/>
          </a:p>
        </p:txBody>
      </p:sp>
      <p:pic>
        <p:nvPicPr>
          <p:cNvPr id="7" name="Picture 7" descr="A picture containing different&#10;&#10;Description automatically generated">
            <a:extLst>
              <a:ext uri="{FF2B5EF4-FFF2-40B4-BE49-F238E27FC236}">
                <a16:creationId xmlns:a16="http://schemas.microsoft.com/office/drawing/2014/main" id="{F24BAB21-DA82-A943-0AF8-8D4355A0C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80" y="2780214"/>
            <a:ext cx="4733925" cy="3362325"/>
          </a:xfrm>
        </p:spPr>
      </p:pic>
      <p:pic>
        <p:nvPicPr>
          <p:cNvPr id="9" name="Picture 9" descr="Chart&#10;&#10;Description automatically generated">
            <a:extLst>
              <a:ext uri="{FF2B5EF4-FFF2-40B4-BE49-F238E27FC236}">
                <a16:creationId xmlns:a16="http://schemas.microsoft.com/office/drawing/2014/main" id="{AEE9CF5F-F998-6818-8AD3-A2039B6D0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476" y="2773631"/>
            <a:ext cx="4728162" cy="336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9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BF7ED58-0F63-CD8D-B93D-A0A067B1A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Oblikovanje (implementacija)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880C806B-8628-ED9A-C054-FB0DFF74E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266646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C688-DD2F-615C-B312-F1A4ECBD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Rockwell Condensed"/>
              </a:rPr>
              <a:t>literatura</a:t>
            </a:r>
            <a:endParaRPr lang="en-US" dirty="0" err="1">
              <a:latin typeface="Rockwell Condense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6C113-6B5A-B413-340C-AA6A408B3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https://repozitorij.pmf.unizg.hr/islandora/object/pmf%3A5649/datastream/PDF/view</a:t>
            </a:r>
            <a:endParaRPr lang="hr-HR" dirty="0">
              <a:ea typeface="+mn-lt"/>
              <a:cs typeface="+mn-lt"/>
              <a:hlinkClick r:id="rId2"/>
            </a:endParaRPr>
          </a:p>
          <a:p>
            <a:r>
              <a:rPr lang="en-US" dirty="0">
                <a:hlinkClick r:id="rId3"/>
              </a:rPr>
              <a:t>https://repozitorij.pmf.unizg.hr/islandora/object/pmf%3A10743/datastream/PDF/view</a:t>
            </a:r>
            <a:endParaRPr lang="hr-HR" dirty="0"/>
          </a:p>
          <a:p>
            <a:r>
              <a:rPr lang="en-US" dirty="0">
                <a:ea typeface="+mn-lt"/>
                <a:cs typeface="+mn-lt"/>
                <a:hlinkClick r:id="rId2"/>
              </a:rPr>
              <a:t>https://www.geeksforgeeks.org/fibonacci-heap-set-1-introduction/</a:t>
            </a:r>
            <a:endParaRPr lang="hr-HR" dirty="0">
              <a:ea typeface="+mn-lt"/>
              <a:cs typeface="+mn-lt"/>
              <a:hlinkClick r:id="rId2"/>
            </a:endParaRPr>
          </a:p>
          <a:p>
            <a:r>
              <a:rPr lang="en-US" dirty="0">
                <a:ea typeface="+mn-lt"/>
                <a:cs typeface="+mn-lt"/>
                <a:hlinkClick r:id="rId2"/>
              </a:rPr>
              <a:t>https://www.geeksforgeeks.org/fibonacci-heap-deletion-extract-min-and-decrease-key/</a:t>
            </a:r>
            <a:endParaRPr lang="hr-HR" dirty="0">
              <a:ea typeface="+mn-lt"/>
              <a:cs typeface="+mn-lt"/>
              <a:hlinkClick r:id="rId2"/>
            </a:endParaRPr>
          </a:p>
          <a:p>
            <a:r>
              <a:rPr lang="en-US" dirty="0">
                <a:ea typeface="+mn-lt"/>
                <a:cs typeface="+mn-lt"/>
                <a:hlinkClick r:id="rId2"/>
              </a:rPr>
              <a:t>https://www.youtube.com/watch?v=WIabUqbOFP0&amp;list=LL&amp;index=12&amp;ab_channel=UzairJavedAkhtar</a:t>
            </a:r>
            <a:endParaRPr lang="hr-HR" dirty="0">
              <a:ea typeface="+mn-lt"/>
              <a:cs typeface="+mn-lt"/>
              <a:hlinkClick r:id="rId2"/>
            </a:endParaRPr>
          </a:p>
          <a:p>
            <a:r>
              <a:rPr lang="en-US" dirty="0">
                <a:ea typeface="+mn-lt"/>
                <a:cs typeface="+mn-lt"/>
                <a:hlinkClick r:id="rId2"/>
              </a:rPr>
              <a:t>https://www.youtube.com/watch?v=56jy_c6X9uA&amp;ab_channel=UzairJavedAkhtar</a:t>
            </a:r>
            <a:endParaRPr lang="hr-HR" dirty="0">
              <a:ea typeface="+mn-lt"/>
              <a:cs typeface="+mn-lt"/>
              <a:hlinkClick r:id="rId2"/>
            </a:endParaRPr>
          </a:p>
          <a:p>
            <a:r>
              <a:rPr lang="en-US" dirty="0">
                <a:ea typeface="+mn-lt"/>
                <a:cs typeface="+mn-lt"/>
                <a:hlinkClick r:id="rId2"/>
              </a:rPr>
              <a:t>https://www.youtube.com/watch?v=--bHJvg2Jgc&amp;ab_channel=UzairJavedAkhtar</a:t>
            </a:r>
            <a:endParaRPr lang="hr-HR" dirty="0">
              <a:ea typeface="+mn-lt"/>
              <a:cs typeface="+mn-lt"/>
              <a:hlinkClick r:id="rId2"/>
            </a:endParaRPr>
          </a:p>
          <a:p>
            <a:r>
              <a:rPr lang="en-US" dirty="0">
                <a:ea typeface="+mn-lt"/>
                <a:cs typeface="+mn-lt"/>
                <a:hlinkClick r:id="rId2"/>
              </a:rPr>
              <a:t>https://www.youtube.com/watch?v=-xO9TkpMlhs&amp;ab_channel=UzairJavedAkhtar</a:t>
            </a:r>
            <a:endParaRPr lang="hr-HR" dirty="0">
              <a:ea typeface="+mn-lt"/>
              <a:cs typeface="+mn-lt"/>
              <a:hlinkClick r:id="rId2"/>
            </a:endParaRPr>
          </a:p>
          <a:p>
            <a:r>
              <a:rPr lang="en-US" dirty="0">
                <a:ea typeface="+mn-lt"/>
                <a:cs typeface="+mn-lt"/>
                <a:hlinkClick r:id="rId2"/>
              </a:rPr>
              <a:t>https://brilliant.org/wiki/amortized-analysis/?fbclid=IwAR0leptCK4YdDCGffYZvamtXX_YMjp2mMwCctkQyQQHaiKWsBzd7wwdtWmQ#:~:text=Amortized%20analysis%20is%20a%20method,t%20get%20performed%20very%20</a:t>
            </a:r>
          </a:p>
          <a:p>
            <a:pPr>
              <a:buClr>
                <a:srgbClr val="9E361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938034D-912B-6265-7CD9-5B6E0B63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merge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1678A2C-937A-E720-9906-128B1D384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void</a:t>
            </a:r>
            <a:r>
              <a:rPr lang="hr-HR" dirty="0"/>
              <a:t> </a:t>
            </a:r>
            <a:r>
              <a:rPr lang="hr-HR" dirty="0" err="1"/>
              <a:t>merge</a:t>
            </a:r>
            <a:r>
              <a:rPr lang="hr-HR" dirty="0"/>
              <a:t>(</a:t>
            </a:r>
            <a:r>
              <a:rPr lang="hr-HR" dirty="0" err="1"/>
              <a:t>struct</a:t>
            </a:r>
            <a:r>
              <a:rPr lang="hr-HR" dirty="0"/>
              <a:t> </a:t>
            </a:r>
            <a:r>
              <a:rPr lang="hr-HR" dirty="0" err="1"/>
              <a:t>node</a:t>
            </a:r>
            <a:r>
              <a:rPr lang="hr-HR" dirty="0"/>
              <a:t>* </a:t>
            </a:r>
            <a:r>
              <a:rPr lang="hr-HR" dirty="0" err="1"/>
              <a:t>root</a:t>
            </a:r>
            <a:r>
              <a:rPr lang="hr-HR" dirty="0"/>
              <a:t>, </a:t>
            </a:r>
            <a:r>
              <a:rPr lang="hr-HR" dirty="0" err="1"/>
              <a:t>int</a:t>
            </a:r>
            <a:r>
              <a:rPr lang="hr-HR" dirty="0"/>
              <a:t> </a:t>
            </a:r>
            <a:r>
              <a:rPr lang="hr-HR" dirty="0" err="1"/>
              <a:t>num_nodes</a:t>
            </a:r>
            <a:r>
              <a:rPr lang="hr-HR" dirty="0"/>
              <a:t>)</a:t>
            </a:r>
          </a:p>
          <a:p>
            <a:r>
              <a:rPr lang="hr-HR" dirty="0"/>
              <a:t>Spaja dvije </a:t>
            </a:r>
            <a:r>
              <a:rPr lang="hr-HR" dirty="0" err="1"/>
              <a:t>Fibonaccijeve</a:t>
            </a:r>
            <a:r>
              <a:rPr lang="hr-HR" dirty="0"/>
              <a:t> hrpe i ažurira pokazivač na čvor s minimalnom oznakom</a:t>
            </a:r>
          </a:p>
          <a:p>
            <a:r>
              <a:rPr lang="hr-HR" dirty="0"/>
              <a:t>NAPOMENA: zbog načina implementacije, uvijek spajamo </a:t>
            </a:r>
            <a:r>
              <a:rPr lang="hr-HR" dirty="0" err="1"/>
              <a:t>FibHeap</a:t>
            </a:r>
            <a:r>
              <a:rPr lang="hr-HR" dirty="0"/>
              <a:t> s hrpom koja je poistovjećena s </a:t>
            </a:r>
            <a:r>
              <a:rPr lang="hr-HR" i="1" dirty="0" err="1"/>
              <a:t>root</a:t>
            </a:r>
            <a:r>
              <a:rPr lang="hr-HR" dirty="0"/>
              <a:t> u argumentu funkcije, dok će primjer biti prikazan za neke dvije proizvoljne </a:t>
            </a:r>
            <a:r>
              <a:rPr lang="hr-HR" dirty="0" err="1"/>
              <a:t>Fibonaccijeve</a:t>
            </a:r>
            <a:r>
              <a:rPr lang="hr-HR" dirty="0"/>
              <a:t> hrpe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0F1A5D6D-F8A8-2A95-6496-E6A6E717D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95" y="377435"/>
            <a:ext cx="10058400" cy="639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7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A755DAD-F96A-3A0E-7AA7-0D5A85C1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insert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B64F241-3045-491E-9F7B-99387BF84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struct</a:t>
            </a:r>
            <a:r>
              <a:rPr lang="hr-HR" dirty="0"/>
              <a:t> </a:t>
            </a:r>
            <a:r>
              <a:rPr lang="hr-HR" dirty="0" err="1"/>
              <a:t>node</a:t>
            </a:r>
            <a:r>
              <a:rPr lang="hr-HR" dirty="0"/>
              <a:t>* insert(</a:t>
            </a:r>
            <a:r>
              <a:rPr lang="hr-HR" dirty="0" err="1"/>
              <a:t>int</a:t>
            </a:r>
            <a:r>
              <a:rPr lang="hr-HR" dirty="0"/>
              <a:t> </a:t>
            </a:r>
            <a:r>
              <a:rPr lang="hr-HR" dirty="0" err="1"/>
              <a:t>value</a:t>
            </a:r>
            <a:r>
              <a:rPr lang="hr-HR" dirty="0"/>
              <a:t>)</a:t>
            </a:r>
          </a:p>
          <a:p>
            <a:r>
              <a:rPr lang="hr-HR" dirty="0"/>
              <a:t>Dodaje čvor s oznakom (</a:t>
            </a:r>
            <a:r>
              <a:rPr lang="hr-HR" i="1" dirty="0" err="1"/>
              <a:t>key</a:t>
            </a:r>
            <a:r>
              <a:rPr lang="hr-HR" dirty="0"/>
              <a:t>) </a:t>
            </a:r>
            <a:r>
              <a:rPr lang="hr-HR" i="1" dirty="0" err="1"/>
              <a:t>value</a:t>
            </a:r>
            <a:r>
              <a:rPr lang="hr-HR" dirty="0"/>
              <a:t> u </a:t>
            </a:r>
            <a:r>
              <a:rPr lang="hr-HR" dirty="0" err="1"/>
              <a:t>Fibonaccijevu</a:t>
            </a:r>
            <a:r>
              <a:rPr lang="hr-HR" dirty="0"/>
              <a:t> hrpu tako što ga ubacuje u vezanu listu korijena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3AB20CCE-7370-F34B-3A9B-90CEA32A4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747363"/>
            <a:ext cx="9900150" cy="4371924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92959E99-B1FD-7B3F-7866-F34929E6D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827708"/>
            <a:ext cx="10636290" cy="434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5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CCD8B7A-41A3-1306-9E78-043F005B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deletemin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78BAFE7-EAE5-6B38-E052-25FD2DD1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void</a:t>
            </a:r>
            <a:r>
              <a:rPr lang="hr-HR" dirty="0"/>
              <a:t> </a:t>
            </a:r>
            <a:r>
              <a:rPr lang="hr-HR" dirty="0" err="1"/>
              <a:t>deleteMin</a:t>
            </a:r>
            <a:r>
              <a:rPr lang="hr-HR" dirty="0"/>
              <a:t>()</a:t>
            </a:r>
          </a:p>
          <a:p>
            <a:r>
              <a:rPr lang="hr-HR" dirty="0"/>
              <a:t>Briše element s najmanjom oznakom iz </a:t>
            </a:r>
            <a:r>
              <a:rPr lang="hr-HR" dirty="0" err="1"/>
              <a:t>Fibonaccijeve</a:t>
            </a:r>
            <a:r>
              <a:rPr lang="hr-HR" dirty="0"/>
              <a:t> hrpe</a:t>
            </a:r>
          </a:p>
          <a:p>
            <a:r>
              <a:rPr lang="hr-HR" dirty="0"/>
              <a:t>Izvršava se u tri koraka:</a:t>
            </a:r>
          </a:p>
          <a:p>
            <a:pPr marL="617220" lvl="1" indent="-342900">
              <a:buFont typeface="+mj-lt"/>
              <a:buAutoNum type="arabicPeriod"/>
            </a:pPr>
            <a:r>
              <a:rPr lang="hr-HR" dirty="0"/>
              <a:t>Prebaci djecu elementa s najmanjom oznakom u vezanu listu korijena</a:t>
            </a:r>
          </a:p>
          <a:p>
            <a:pPr marL="617220" lvl="1" indent="-342900">
              <a:buFont typeface="+mj-lt"/>
              <a:buAutoNum type="arabicPeriod"/>
            </a:pPr>
            <a:r>
              <a:rPr lang="hr-HR" dirty="0"/>
              <a:t>Provedi </a:t>
            </a:r>
            <a:r>
              <a:rPr lang="hr-HR" i="1" dirty="0"/>
              <a:t>konsolidaciju</a:t>
            </a:r>
            <a:r>
              <a:rPr lang="hr-HR" dirty="0"/>
              <a:t> korijena</a:t>
            </a:r>
          </a:p>
          <a:p>
            <a:pPr marL="617220" lvl="1" indent="-342900">
              <a:buFont typeface="+mj-lt"/>
              <a:buAutoNum type="arabicPeriod"/>
            </a:pPr>
            <a:r>
              <a:rPr lang="hr-HR" dirty="0"/>
              <a:t>Ažuriraj </a:t>
            </a:r>
            <a:r>
              <a:rPr lang="hr-HR" i="1" dirty="0" err="1"/>
              <a:t>FibHeap</a:t>
            </a:r>
            <a:r>
              <a:rPr lang="hr-HR" i="1" dirty="0"/>
              <a:t>, </a:t>
            </a:r>
            <a:r>
              <a:rPr lang="hr-HR" dirty="0"/>
              <a:t>odnosno vezanu listu korijena</a:t>
            </a:r>
          </a:p>
        </p:txBody>
      </p:sp>
    </p:spTree>
    <p:extLst>
      <p:ext uri="{BB962C8B-B14F-4D97-AF65-F5344CB8AC3E}">
        <p14:creationId xmlns:p14="http://schemas.microsoft.com/office/powerpoint/2010/main" val="171255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47D905A-E3CE-BD44-1138-44749705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Konsolidacija (1)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32B316E-FCE6-FC24-C9EC-D571C4337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Glavni i najvažniji dio funkcije </a:t>
            </a:r>
            <a:r>
              <a:rPr lang="hr-HR" i="1" dirty="0" err="1"/>
              <a:t>deleteMin</a:t>
            </a:r>
            <a:endParaRPr lang="hr-HR" i="1" dirty="0"/>
          </a:p>
          <a:p>
            <a:r>
              <a:rPr lang="hr-HR" u="sng" dirty="0"/>
              <a:t>Ulaz:</a:t>
            </a:r>
            <a:r>
              <a:rPr lang="hr-HR" dirty="0"/>
              <a:t> </a:t>
            </a:r>
            <a:r>
              <a:rPr lang="hr-HR" dirty="0" err="1"/>
              <a:t>Fibonaccijeva</a:t>
            </a:r>
            <a:r>
              <a:rPr lang="hr-HR" dirty="0"/>
              <a:t> hrpa s korijenima </a:t>
            </a:r>
            <a:r>
              <a:rPr lang="hr-HR" dirty="0" err="1"/>
              <a:t>disjunktnih</a:t>
            </a:r>
            <a:r>
              <a:rPr lang="hr-HR" dirty="0"/>
              <a:t> stabala koji općenito mogu imati jednak broj djece (</a:t>
            </a:r>
            <a:r>
              <a:rPr lang="hr-HR" i="1" dirty="0" err="1"/>
              <a:t>rank</a:t>
            </a:r>
            <a:r>
              <a:rPr lang="hr-HR" dirty="0"/>
              <a:t>)</a:t>
            </a:r>
          </a:p>
          <a:p>
            <a:r>
              <a:rPr lang="hr-HR" u="sng" dirty="0"/>
              <a:t>Izlaz:</a:t>
            </a:r>
            <a:r>
              <a:rPr lang="hr-HR" dirty="0"/>
              <a:t> </a:t>
            </a:r>
            <a:r>
              <a:rPr lang="hr-HR" dirty="0" err="1"/>
              <a:t>Fibonaccijeva</a:t>
            </a:r>
            <a:r>
              <a:rPr lang="hr-HR" dirty="0"/>
              <a:t> hrpa u kojoj svaka dva korijena </a:t>
            </a:r>
            <a:r>
              <a:rPr lang="hr-HR" dirty="0" err="1"/>
              <a:t>disjunktnih</a:t>
            </a:r>
            <a:r>
              <a:rPr lang="hr-HR" dirty="0"/>
              <a:t> stabala imaju različit broj djece</a:t>
            </a:r>
          </a:p>
          <a:p>
            <a:r>
              <a:rPr lang="hr-HR" u="sng" dirty="0"/>
              <a:t>Implementacija:</a:t>
            </a:r>
            <a:r>
              <a:rPr lang="hr-HR" dirty="0"/>
              <a:t> korištenje jednodimenzionalnog polja </a:t>
            </a:r>
            <a:r>
              <a:rPr lang="hr-HR" dirty="0" err="1"/>
              <a:t>array</a:t>
            </a:r>
            <a:r>
              <a:rPr lang="hr-HR" dirty="0"/>
              <a:t> gdje </a:t>
            </a:r>
            <a:r>
              <a:rPr lang="hr-HR" i="1" dirty="0" err="1"/>
              <a:t>array</a:t>
            </a:r>
            <a:r>
              <a:rPr lang="hr-HR" i="1" dirty="0"/>
              <a:t>[i] </a:t>
            </a:r>
            <a:r>
              <a:rPr lang="hr-HR" dirty="0"/>
              <a:t>sadrži adresu korijena s </a:t>
            </a:r>
            <a:r>
              <a:rPr lang="hr-HR" i="1" dirty="0"/>
              <a:t>i</a:t>
            </a:r>
            <a:r>
              <a:rPr lang="hr-HR" dirty="0"/>
              <a:t> djece</a:t>
            </a:r>
          </a:p>
          <a:p>
            <a:r>
              <a:rPr lang="hr-HR" dirty="0"/>
              <a:t>Problem: veličina polja </a:t>
            </a:r>
            <a:r>
              <a:rPr lang="hr-HR" i="1" dirty="0" err="1"/>
              <a:t>array</a:t>
            </a:r>
            <a:endParaRPr lang="hr-HR" i="1" dirty="0"/>
          </a:p>
          <a:p>
            <a:r>
              <a:rPr lang="hr-HR" i="1" dirty="0"/>
              <a:t>Rješenje: </a:t>
            </a:r>
          </a:p>
          <a:p>
            <a:pPr marL="617220" lvl="1" indent="-342900">
              <a:buFont typeface="+mj-lt"/>
              <a:buAutoNum type="arabicPeriod"/>
            </a:pPr>
            <a:r>
              <a:rPr lang="hr-HR" i="1" dirty="0" err="1"/>
              <a:t>Realokacija</a:t>
            </a:r>
            <a:r>
              <a:rPr lang="hr-HR" i="1" dirty="0"/>
              <a:t> polja po potrebi, no to smanjuje efikasnost algoritma</a:t>
            </a:r>
          </a:p>
          <a:p>
            <a:pPr marL="617220" lvl="1" indent="-342900">
              <a:buFont typeface="+mj-lt"/>
              <a:buAutoNum type="arabicPeriod"/>
            </a:pPr>
            <a:r>
              <a:rPr lang="hr-HR" i="1" dirty="0"/>
              <a:t>Teorijski rezultat (analiza algoritma)</a:t>
            </a:r>
          </a:p>
        </p:txBody>
      </p:sp>
    </p:spTree>
    <p:extLst>
      <p:ext uri="{BB962C8B-B14F-4D97-AF65-F5344CB8AC3E}">
        <p14:creationId xmlns:p14="http://schemas.microsoft.com/office/powerpoint/2010/main" val="86159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F4201DC-586F-8130-9CC8-27602B45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Konsolidacija (2) – primjer 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E2C4D895-146A-3150-B2F6-3B27217BC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63" y="2598090"/>
            <a:ext cx="7994073" cy="2880610"/>
          </a:xfr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FAFB26B0-F244-685F-DFAF-FCF3192C4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88" y="2093976"/>
            <a:ext cx="8169348" cy="3459780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4549F232-5877-29FE-7393-FCF851048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29" y="2090166"/>
            <a:ext cx="7933107" cy="3467400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FDC3864-D491-6589-07F7-B3357ACB61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273" y="2033011"/>
            <a:ext cx="8055038" cy="3520745"/>
          </a:xfrm>
          <a:prstGeom prst="rect">
            <a:avLst/>
          </a:prstGeom>
        </p:spPr>
      </p:pic>
      <p:pic>
        <p:nvPicPr>
          <p:cNvPr id="13" name="Slika 12">
            <a:extLst>
              <a:ext uri="{FF2B5EF4-FFF2-40B4-BE49-F238E27FC236}">
                <a16:creationId xmlns:a16="http://schemas.microsoft.com/office/drawing/2014/main" id="{8517A05E-D317-B0BB-EDE9-862A939972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39" y="2079885"/>
            <a:ext cx="8032176" cy="3398815"/>
          </a:xfrm>
          <a:prstGeom prst="rect">
            <a:avLst/>
          </a:prstGeom>
        </p:spPr>
      </p:pic>
      <p:pic>
        <p:nvPicPr>
          <p:cNvPr id="17" name="Slika 16">
            <a:extLst>
              <a:ext uri="{FF2B5EF4-FFF2-40B4-BE49-F238E27FC236}">
                <a16:creationId xmlns:a16="http://schemas.microsoft.com/office/drawing/2014/main" id="{ED3806A1-FD39-871D-7B8D-89B3873F10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445" y="2215907"/>
            <a:ext cx="7917866" cy="3337849"/>
          </a:xfrm>
          <a:prstGeom prst="rect">
            <a:avLst/>
          </a:prstGeom>
        </p:spPr>
      </p:pic>
      <p:pic>
        <p:nvPicPr>
          <p:cNvPr id="19" name="Slika 18">
            <a:extLst>
              <a:ext uri="{FF2B5EF4-FFF2-40B4-BE49-F238E27FC236}">
                <a16:creationId xmlns:a16="http://schemas.microsoft.com/office/drawing/2014/main" id="{6947FF2A-924D-9DC9-DA73-D62074173B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71" y="2059683"/>
            <a:ext cx="7392041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8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og od drveta">
  <a:themeElements>
    <a:clrScheme name="Slog od drvet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Slog od drvet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log od drvet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TM03090434[[fn=Slog od drveta]]</Template>
  <TotalTime>333</TotalTime>
  <Words>1415</Words>
  <Application>Microsoft Office PowerPoint</Application>
  <PresentationFormat>Široki zaslon</PresentationFormat>
  <Paragraphs>164</Paragraphs>
  <Slides>40</Slides>
  <Notes>2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40</vt:i4>
      </vt:variant>
    </vt:vector>
  </HeadingPairs>
  <TitlesOfParts>
    <vt:vector size="46" baseType="lpstr">
      <vt:lpstr>Calibri</vt:lpstr>
      <vt:lpstr>Cambria Math</vt:lpstr>
      <vt:lpstr>Rockwell</vt:lpstr>
      <vt:lpstr>Rockwell Condensed</vt:lpstr>
      <vt:lpstr>Wingdings</vt:lpstr>
      <vt:lpstr>Slog od drveta</vt:lpstr>
      <vt:lpstr>FIBONACCIJEVA HRPA</vt:lpstr>
      <vt:lpstr>Definicija fibonaccijeve hrpe</vt:lpstr>
      <vt:lpstr>Struktura fibonaccijeve hrpe</vt:lpstr>
      <vt:lpstr>Oblikovanje (implementacija)</vt:lpstr>
      <vt:lpstr>merge</vt:lpstr>
      <vt:lpstr>insert</vt:lpstr>
      <vt:lpstr>deletemin</vt:lpstr>
      <vt:lpstr>Konsolidacija (1)</vt:lpstr>
      <vt:lpstr>Konsolidacija (2) – primjer </vt:lpstr>
      <vt:lpstr>KONSOLIDACIJA (3) – PRIMJER (nastavak)</vt:lpstr>
      <vt:lpstr>KONSOLIDACIJA (4) – Primjer (rezultat)</vt:lpstr>
      <vt:lpstr>Decreasekey (1)</vt:lpstr>
      <vt:lpstr>DECREASEKEY (2) - 1. slučaj</vt:lpstr>
      <vt:lpstr>Decreasekey (3) - 2. slučaj</vt:lpstr>
      <vt:lpstr>Decreasekey (4) – 3. slučaj</vt:lpstr>
      <vt:lpstr>Decreasekey (5) – 3. slučaj </vt:lpstr>
      <vt:lpstr>Decreasekey (6) – 3. slučaj </vt:lpstr>
      <vt:lpstr>Decreasekey (7) – 3. slučaj</vt:lpstr>
      <vt:lpstr>Delete</vt:lpstr>
      <vt:lpstr>min</vt:lpstr>
      <vt:lpstr>Analiza složenosti</vt:lpstr>
      <vt:lpstr>Amortizacijska analiza</vt:lpstr>
      <vt:lpstr>Metoda potencijala</vt:lpstr>
      <vt:lpstr>Svojstva fibonaccijeve hrpe (1)</vt:lpstr>
      <vt:lpstr>Svojstva fibonaccijeve hrpe (2)</vt:lpstr>
      <vt:lpstr>SVOJSTVA FIBONACCIJEVE HRPE (3)</vt:lpstr>
      <vt:lpstr>Amortizacijska analiza fibonaccijeve hrpe (1)</vt:lpstr>
      <vt:lpstr>AMORTIZACIJSKA ANALIZA FIBONACCIJEVE HRPE (2) – INSERT</vt:lpstr>
      <vt:lpstr>Amortizacijska analiza fibonaccijeve hrpe (3) – merge </vt:lpstr>
      <vt:lpstr>Amortizacijska analiza fibonaccijeve hrpe (4) – deletemin </vt:lpstr>
      <vt:lpstr>Amortizacijska analiza fibonaccijeve hrpe (5) – decreasekey </vt:lpstr>
      <vt:lpstr>Amortizacijska analiza fibonaccijeve hrpe (6) – delete </vt:lpstr>
      <vt:lpstr>Primjene</vt:lpstr>
      <vt:lpstr>primjene</vt:lpstr>
      <vt:lpstr>HEap sort</vt:lpstr>
      <vt:lpstr>Dijkstrin algoritam (1) </vt:lpstr>
      <vt:lpstr>Dijkstrin algoritam (2) – testni primjer</vt:lpstr>
      <vt:lpstr>Primov algoritam (1)</vt:lpstr>
      <vt:lpstr>PRImov algoritam (2) – testni primjer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FIBONACCIJEVA HRPA</dc:title>
  <dc:creator>Roberto Grabovac</dc:creator>
  <cp:lastModifiedBy>Roberto Grabovac</cp:lastModifiedBy>
  <cp:revision>575</cp:revision>
  <dcterms:created xsi:type="dcterms:W3CDTF">2023-01-02T12:26:06Z</dcterms:created>
  <dcterms:modified xsi:type="dcterms:W3CDTF">2023-01-08T14:13:47Z</dcterms:modified>
</cp:coreProperties>
</file>