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85"/>
  </p:normalViewPr>
  <p:slideViewPr>
    <p:cSldViewPr snapToGrid="0">
      <p:cViewPr>
        <p:scale>
          <a:sx n="102" d="100"/>
          <a:sy n="102" d="100"/>
        </p:scale>
        <p:origin x="416" y="-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E9697-489D-C4B5-017F-FFEF1641F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D0C376-1EC0-D2C0-EA45-E279A6686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E0D04-90E3-308E-DAE5-5E9D777A5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00330-EC07-5543-9A06-F4C6B68B4DC3}" type="datetimeFigureOut">
              <a:rPr lang="en-MX" smtClean="0"/>
              <a:t>08/08/22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E2633-2D53-E67E-1FF2-4CDB17C41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E8D07-8D7E-B202-96C6-1B056823D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687A-ADC4-E048-A912-C56F37C32E3B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164213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C000E-2A0C-6E61-1C9E-0E6296534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8C7EB6-B21A-6243-7446-EB1240564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7299B-1CC5-0429-8218-A05A1CEA1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00330-EC07-5543-9A06-F4C6B68B4DC3}" type="datetimeFigureOut">
              <a:rPr lang="en-MX" smtClean="0"/>
              <a:t>08/08/22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F8E09-3D68-C413-CC33-6204A7E1B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3528C-5C1D-7CE6-ECA9-7BF39E08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687A-ADC4-E048-A912-C56F37C32E3B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623988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99ECE4-4C3C-E1FC-8A05-0B2D5A7B0C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8CE9EB-C870-9022-4E32-54E242F44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BE800-8539-5DD0-DFE0-143389BEB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00330-EC07-5543-9A06-F4C6B68B4DC3}" type="datetimeFigureOut">
              <a:rPr lang="en-MX" smtClean="0"/>
              <a:t>08/08/22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FDC87-1DC3-15B6-AB47-60A9D936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C2674-7342-2A02-F885-B955436FB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687A-ADC4-E048-A912-C56F37C32E3B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721320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C3977-026B-ACF2-1FCA-0075C261E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F8C5D-E011-0173-FB59-D5A11210D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F69D5-5101-749C-2CF0-314059D2F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00330-EC07-5543-9A06-F4C6B68B4DC3}" type="datetimeFigureOut">
              <a:rPr lang="en-MX" smtClean="0"/>
              <a:t>08/08/22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36B6C-B60B-EE4B-8F79-295E98D7D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42735-EF8A-C40A-B422-6FA0B4734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687A-ADC4-E048-A912-C56F37C32E3B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772183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FDE12-0DDD-81EC-148A-E78DD1DE9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9DA0B-BA69-61FA-1EA2-719457C80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3554D-4222-767D-F2EA-2D7F00D64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00330-EC07-5543-9A06-F4C6B68B4DC3}" type="datetimeFigureOut">
              <a:rPr lang="en-MX" smtClean="0"/>
              <a:t>08/08/22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8F2D7-B810-A42F-2299-225EC6B63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64983-EB67-189A-2CEE-D4C6A21E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687A-ADC4-E048-A912-C56F37C32E3B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636754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2A55A-9A9C-A3BF-EA88-A96FA507E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A793B-0FAB-6FF7-428C-DB53D69A7B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F6BC2C-DF0A-57D4-6C99-7782E11DC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A54DF-17E4-3606-5ED3-C5AD46AB8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00330-EC07-5543-9A06-F4C6B68B4DC3}" type="datetimeFigureOut">
              <a:rPr lang="en-MX" smtClean="0"/>
              <a:t>08/08/22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0C34A-B9C6-0D57-8294-A5BC53064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E8FF8-549E-9DEB-AAF5-502D71271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687A-ADC4-E048-A912-C56F37C32E3B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130584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FC912-0AAA-C4B9-3D0B-25A82C87C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67ADA-D041-B0BC-68FC-8FC07BA75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D8641-F670-B65A-9E3C-2152400B6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E02ACF-6A96-F88A-2F81-6004497561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ECD0C9-ABB4-988E-2845-DC612B99B6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44A78B-7B14-EFD4-FE67-323BE4484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00330-EC07-5543-9A06-F4C6B68B4DC3}" type="datetimeFigureOut">
              <a:rPr lang="en-MX" smtClean="0"/>
              <a:t>08/08/22</a:t>
            </a:fld>
            <a:endParaRPr lang="en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8F3516-BC7D-DEAB-1F8F-ABFF5934F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4A8567-09C5-CB8F-F3B4-D23EDCE4C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687A-ADC4-E048-A912-C56F37C32E3B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423491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CF9D9-40BA-1043-2347-11A1383C1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48CA88-6F69-2ED8-F8FA-C5CE94B41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00330-EC07-5543-9A06-F4C6B68B4DC3}" type="datetimeFigureOut">
              <a:rPr lang="en-MX" smtClean="0"/>
              <a:t>08/08/22</a:t>
            </a:fld>
            <a:endParaRPr lang="en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75658E-114A-73B6-C2C6-A91A4032B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A1B111-27CB-3293-EBD9-8D56F9792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687A-ADC4-E048-A912-C56F37C32E3B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16062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7D6BC9-9FF9-E58D-DEE8-4E433DE38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00330-EC07-5543-9A06-F4C6B68B4DC3}" type="datetimeFigureOut">
              <a:rPr lang="en-MX" smtClean="0"/>
              <a:t>08/08/22</a:t>
            </a:fld>
            <a:endParaRPr lang="en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11777D-0C8A-ED61-640C-34AA627B0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1EE87-FEF3-201E-B68F-5C561B115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687A-ADC4-E048-A912-C56F37C32E3B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42084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056D2-6CF7-4812-3C98-F71341854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F92A3-ED80-AD44-9A36-CDCB4CFCD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45B3C-4223-AB6E-DB80-59A773447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4203E-00A8-11D6-B1FF-481524E10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00330-EC07-5543-9A06-F4C6B68B4DC3}" type="datetimeFigureOut">
              <a:rPr lang="en-MX" smtClean="0"/>
              <a:t>08/08/22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5C915-9132-C43B-31C2-4EAFCC6A4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B8F71-D8B9-93A5-1EBA-B18D6D909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687A-ADC4-E048-A912-C56F37C32E3B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539954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76CF7-6CAA-D868-1154-F9CA11D5A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38B74A-FEEB-04DF-A5AF-89AB01D3B3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E504A-5CE2-CCE6-E721-DD5CA8A97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B2E83-8B92-DF6B-FCA3-02CADA54F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00330-EC07-5543-9A06-F4C6B68B4DC3}" type="datetimeFigureOut">
              <a:rPr lang="en-MX" smtClean="0"/>
              <a:t>08/08/22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19DAA-05B2-F703-266E-AA3D936BA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A1289-5F04-9873-D6D7-EF154D2A6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687A-ADC4-E048-A912-C56F37C32E3B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02454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E416E9-537D-48E5-F9A0-541C1DFFA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14B22-970C-5286-AA7E-39F334E90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3C9D2-B17C-AF24-72C3-0CD02572D7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00330-EC07-5543-9A06-F4C6B68B4DC3}" type="datetimeFigureOut">
              <a:rPr lang="en-MX" smtClean="0"/>
              <a:t>08/08/22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D197D-B856-64E2-6F3A-A1AD9210BD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6A029-70E2-D907-A8FC-80F727F4A1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A687A-ADC4-E048-A912-C56F37C32E3B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36541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040D2-1FA8-7988-7809-AF77983DE4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X" dirty="0">
                <a:solidFill>
                  <a:schemeClr val="bg1"/>
                </a:solidFill>
              </a:rPr>
              <a:t>Power management in </a:t>
            </a:r>
            <a:br>
              <a:rPr lang="en-MX" dirty="0">
                <a:solidFill>
                  <a:schemeClr val="bg1"/>
                </a:solidFill>
              </a:rPr>
            </a:br>
            <a:r>
              <a:rPr lang="en-MX" dirty="0">
                <a:solidFill>
                  <a:schemeClr val="bg1"/>
                </a:solidFill>
              </a:rPr>
              <a:t>Smart Homes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58A0B7-CCD5-5421-37CC-B9BFD45E8C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X" dirty="0">
                <a:solidFill>
                  <a:schemeClr val="bg1"/>
                </a:solidFill>
              </a:rPr>
              <a:t>Roberto Leyva</a:t>
            </a:r>
          </a:p>
        </p:txBody>
      </p:sp>
    </p:spTree>
    <p:extLst>
      <p:ext uri="{BB962C8B-B14F-4D97-AF65-F5344CB8AC3E}">
        <p14:creationId xmlns:p14="http://schemas.microsoft.com/office/powerpoint/2010/main" val="3344859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7470C-8678-8169-DD2A-433C3FB90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Closing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34789-64C8-6411-FB39-1CF76F4E4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X" dirty="0">
                <a:solidFill>
                  <a:schemeClr val="bg1"/>
                </a:solidFill>
              </a:rPr>
              <a:t>The kitchen spends the leats amount of energy on average but has the highest peak.</a:t>
            </a:r>
          </a:p>
          <a:p>
            <a:r>
              <a:rPr lang="en-MX" dirty="0">
                <a:solidFill>
                  <a:schemeClr val="bg1"/>
                </a:solidFill>
              </a:rPr>
              <a:t>The electric water-heater and the air conditioner spend the most amount of energy on average.</a:t>
            </a:r>
          </a:p>
          <a:p>
            <a:r>
              <a:rPr lang="en-MX" dirty="0">
                <a:solidFill>
                  <a:schemeClr val="bg1"/>
                </a:solidFill>
              </a:rPr>
              <a:t>The quality of the data could be better by adding the recommendations.</a:t>
            </a:r>
          </a:p>
          <a:p>
            <a:endParaRPr lang="en-MX" dirty="0">
              <a:solidFill>
                <a:schemeClr val="bg1"/>
              </a:solidFill>
            </a:endParaRPr>
          </a:p>
          <a:p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343081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730DE-39ED-F9F5-7EF9-F26E5A629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1C9C1-4C1A-7C18-79C2-C69055A56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X" dirty="0">
                <a:solidFill>
                  <a:schemeClr val="bg1"/>
                </a:solidFill>
              </a:rPr>
              <a:t>Background</a:t>
            </a:r>
          </a:p>
          <a:p>
            <a:r>
              <a:rPr lang="en-MX" dirty="0">
                <a:solidFill>
                  <a:schemeClr val="bg1"/>
                </a:solidFill>
              </a:rPr>
              <a:t>Objective</a:t>
            </a:r>
          </a:p>
          <a:p>
            <a:r>
              <a:rPr lang="en-MX" dirty="0">
                <a:solidFill>
                  <a:schemeClr val="bg1"/>
                </a:solidFill>
              </a:rPr>
              <a:t>Data Management</a:t>
            </a:r>
          </a:p>
          <a:p>
            <a:r>
              <a:rPr lang="en-MX" dirty="0">
                <a:solidFill>
                  <a:schemeClr val="bg1"/>
                </a:solidFill>
              </a:rPr>
              <a:t>Description of data</a:t>
            </a:r>
          </a:p>
          <a:p>
            <a:r>
              <a:rPr lang="en-MX" dirty="0">
                <a:solidFill>
                  <a:schemeClr val="bg1"/>
                </a:solidFill>
              </a:rPr>
              <a:t>Plan to address known issues</a:t>
            </a:r>
          </a:p>
          <a:p>
            <a:r>
              <a:rPr lang="en-MX" dirty="0">
                <a:solidFill>
                  <a:schemeClr val="bg1"/>
                </a:solidFill>
              </a:rPr>
              <a:t>Descriptive statistics</a:t>
            </a:r>
          </a:p>
          <a:p>
            <a:r>
              <a:rPr lang="en-MX" dirty="0">
                <a:solidFill>
                  <a:schemeClr val="bg1"/>
                </a:solidFill>
              </a:rPr>
              <a:t>High-level recommendations</a:t>
            </a:r>
          </a:p>
          <a:p>
            <a:r>
              <a:rPr lang="en-MX" dirty="0">
                <a:solidFill>
                  <a:schemeClr val="bg1"/>
                </a:solidFill>
              </a:rPr>
              <a:t>Closing</a:t>
            </a:r>
          </a:p>
          <a:p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2252288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FC53B-79FC-69A1-03E2-99C13346E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B1FE1-9D33-FBA5-B765-67B3D1A46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 large regional residential developer is designing a large 'Smart Home' apartment housing development and is looking for evidence or positive reasons for adopting the use of electrical sub-metering devices used for power management in Smart Homes.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We gathered 2,049,280 measurements from a house located in </a:t>
            </a:r>
            <a:r>
              <a:rPr lang="en-US" dirty="0" err="1">
                <a:solidFill>
                  <a:schemeClr val="bg1"/>
                </a:solidFill>
              </a:rPr>
              <a:t>Sceaux</a:t>
            </a:r>
            <a:r>
              <a:rPr lang="en-US" dirty="0">
                <a:solidFill>
                  <a:schemeClr val="bg1"/>
                </a:solidFill>
              </a:rPr>
              <a:t> at 7km from Paris, France.</a:t>
            </a:r>
            <a:endParaRPr lang="en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597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DD302-9701-849F-3605-EA84963CF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CFC67-C9FB-6621-3EB9-4FA1BB621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Find enough evidence to help support the developer's marketing claims of sub-meters providing owners with 'useful' power usage analytics.</a:t>
            </a:r>
            <a:endParaRPr lang="en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596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56D5E-BFFF-DF34-0553-4ACA810DC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Data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DFA26-AF9F-AA48-C591-3E5E83EA8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Perform an 'analytical deep dive' of sub-metering generated data and producing high quality visualizations that show the power usage over time.</a:t>
            </a:r>
          </a:p>
          <a:p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3679258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715B4-7A10-BD95-C5F1-2DE195D63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Description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B55C3-3253-CF30-DB8F-29827A0AB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Date: Date in format dd/mm/</a:t>
            </a:r>
            <a:r>
              <a:rPr lang="en-US" dirty="0" err="1">
                <a:solidFill>
                  <a:schemeClr val="bg1"/>
                </a:solidFill>
              </a:rPr>
              <a:t>yyyy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Time: time in format </a:t>
            </a:r>
            <a:r>
              <a:rPr lang="en-US" dirty="0" err="1">
                <a:solidFill>
                  <a:schemeClr val="bg1"/>
                </a:solidFill>
              </a:rPr>
              <a:t>hh:mm:ss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Global_active_power</a:t>
            </a:r>
            <a:r>
              <a:rPr lang="en-US" dirty="0">
                <a:solidFill>
                  <a:schemeClr val="bg1"/>
                </a:solidFill>
              </a:rPr>
              <a:t>: household global minute-averaged active power (in kilowatt)</a:t>
            </a:r>
          </a:p>
          <a:p>
            <a:r>
              <a:rPr lang="en-US" dirty="0" err="1">
                <a:solidFill>
                  <a:schemeClr val="bg1"/>
                </a:solidFill>
              </a:rPr>
              <a:t>Global_reactive_power</a:t>
            </a:r>
            <a:r>
              <a:rPr lang="en-US" dirty="0">
                <a:solidFill>
                  <a:schemeClr val="bg1"/>
                </a:solidFill>
              </a:rPr>
              <a:t>: household global minute-averaged reactive power (in kilowatt)</a:t>
            </a:r>
          </a:p>
          <a:p>
            <a:r>
              <a:rPr lang="en-US" dirty="0">
                <a:solidFill>
                  <a:schemeClr val="bg1"/>
                </a:solidFill>
              </a:rPr>
              <a:t>Voltage: minute-averaged voltage (in volt)</a:t>
            </a:r>
          </a:p>
          <a:p>
            <a:r>
              <a:rPr lang="en-US" dirty="0" err="1">
                <a:solidFill>
                  <a:schemeClr val="bg1"/>
                </a:solidFill>
              </a:rPr>
              <a:t>Global_intensity</a:t>
            </a:r>
            <a:r>
              <a:rPr lang="en-US" dirty="0">
                <a:solidFill>
                  <a:schemeClr val="bg1"/>
                </a:solidFill>
              </a:rPr>
              <a:t>: household global minute-averaged current intensity (in ampere)</a:t>
            </a:r>
          </a:p>
          <a:p>
            <a:r>
              <a:rPr lang="en-US" dirty="0">
                <a:solidFill>
                  <a:schemeClr val="bg1"/>
                </a:solidFill>
              </a:rPr>
              <a:t>Sub_metering_1: energy sub-metering No. 1 (in watt-hour of active energy).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It corresponds to the kitchen, containing mainly a dishwasher, an oven and a microwave (hot plates are not electric but gas powered).</a:t>
            </a:r>
          </a:p>
          <a:p>
            <a:r>
              <a:rPr lang="en-US" dirty="0">
                <a:solidFill>
                  <a:schemeClr val="bg1"/>
                </a:solidFill>
              </a:rPr>
              <a:t>Sub_metering_2: energy sub-metering No. 2 (in watt-hour of active energy).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It corresponds to the laundry room, containing a washing-machine, a tumble-drier, a refrigerator and a light.</a:t>
            </a:r>
          </a:p>
          <a:p>
            <a:r>
              <a:rPr lang="en-US" dirty="0">
                <a:solidFill>
                  <a:schemeClr val="bg1"/>
                </a:solidFill>
              </a:rPr>
              <a:t>Sub_metering_3: energy sub-metering No. 3 (in watt-hour of active energy).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It corresponds to an electric water-heater and an air-conditioner.</a:t>
            </a:r>
            <a:endParaRPr lang="en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152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387EA-A6C8-C61B-430C-1348250EC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Plan to address known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666AA-918D-8E6C-C406-388C6E8AE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X" dirty="0">
                <a:solidFill>
                  <a:schemeClr val="bg1"/>
                </a:solidFill>
              </a:rPr>
              <a:t>Combine the Date and Time to extract the quarter, month, week, day, etc. Then perform the analysis of each sub-meter over time.</a:t>
            </a:r>
          </a:p>
          <a:p>
            <a:r>
              <a:rPr lang="en-MX" dirty="0">
                <a:solidFill>
                  <a:schemeClr val="bg1"/>
                </a:solidFill>
              </a:rPr>
              <a:t>Measure the rest of the electrical equipment in the house not measured by the sub-meters.</a:t>
            </a:r>
          </a:p>
        </p:txBody>
      </p:sp>
    </p:spTree>
    <p:extLst>
      <p:ext uri="{BB962C8B-B14F-4D97-AF65-F5344CB8AC3E}">
        <p14:creationId xmlns:p14="http://schemas.microsoft.com/office/powerpoint/2010/main" val="2567624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C2AC11E-3162-4990-A36E-92B07ECF1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073D962-D3D2-4A72-8593-65C213CBF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4" y="633619"/>
            <a:ext cx="4520912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E23938-15B6-D38F-F4F9-6D34719DB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8408"/>
            <a:ext cx="3721608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Descriptive statistics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387511B-F6E1-4929-AC90-94FB8B6B0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58F78C-27AB-465F-AA33-15E08AF26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6" y="2185416"/>
            <a:ext cx="3683187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667848-4AC6-F0DC-8DDC-B6556E236305}"/>
              </a:ext>
            </a:extLst>
          </p:cNvPr>
          <p:cNvSpPr txBox="1"/>
          <p:nvPr/>
        </p:nvSpPr>
        <p:spPr>
          <a:xfrm>
            <a:off x="838200" y="2368296"/>
            <a:ext cx="3721608" cy="3502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Sub_metering_1 spends on average 1.122 in watt-hour, the least amount of power. However, it has the highest peak with 88 watt-hour of active energy.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Sub_metering_2 spends on average 1.299 in watt-hour of active energy and has a maximum of 80 watt-hour.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Sub_metering_3 spends on average 6.458 in watt-hour of active energy, the highest average of active energy of all. However, it has the lowest maximum of 31 in watt-hour of active energy.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E972A2-E282-2BC3-1629-3BC15C938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024" y="3656857"/>
            <a:ext cx="3248351" cy="22597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6B2CB1-7824-3F70-2EF0-4BC3EB5EA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9914" y="847924"/>
            <a:ext cx="3248352" cy="2259722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383DBC-AF1E-1BD1-9ADD-AE5B2E1DAF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136023" y="847924"/>
            <a:ext cx="3248352" cy="22597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0D75CA-E5EF-C750-A3DE-7A77F8DA10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9914" y="3652030"/>
            <a:ext cx="3248352" cy="225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13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6A68D-60DC-A71E-9471-0034F0432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High-level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BDC09-EB29-AC4B-909B-56DA9C7D7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X" dirty="0">
                <a:solidFill>
                  <a:schemeClr val="bg1"/>
                </a:solidFill>
              </a:rPr>
              <a:t>Include the current measured in Amperes to know the flow of electricity to then deduce the power measured in Watts.</a:t>
            </a:r>
          </a:p>
          <a:p>
            <a:r>
              <a:rPr lang="en-MX" dirty="0">
                <a:solidFill>
                  <a:schemeClr val="bg1"/>
                </a:solidFill>
              </a:rPr>
              <a:t>Include the cost per kilo-Watt-hour (kWh) or 1,000 Wh.</a:t>
            </a:r>
          </a:p>
          <a:p>
            <a:r>
              <a:rPr lang="en-MX" dirty="0">
                <a:solidFill>
                  <a:schemeClr val="bg1"/>
                </a:solidFill>
              </a:rPr>
              <a:t>The refigerator should be in the sub-meter 1 with the kitchen related items.</a:t>
            </a:r>
          </a:p>
          <a:p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2857187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553</Words>
  <Application>Microsoft Macintosh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 management in  Smart Homes</vt:lpstr>
      <vt:lpstr>Agenda</vt:lpstr>
      <vt:lpstr>Background</vt:lpstr>
      <vt:lpstr>Objective</vt:lpstr>
      <vt:lpstr>Data Management</vt:lpstr>
      <vt:lpstr>Description of data</vt:lpstr>
      <vt:lpstr>Plan to address known issues</vt:lpstr>
      <vt:lpstr>Descriptive statistics</vt:lpstr>
      <vt:lpstr>High-level recommendations</vt:lpstr>
      <vt:lpstr>Closing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management in  Smart Homes</dc:title>
  <dc:creator>ROBERTO ALEJANDRO LEYVA MARQUEZ</dc:creator>
  <cp:lastModifiedBy>ROBERTO ALEJANDRO LEYVA MARQUEZ</cp:lastModifiedBy>
  <cp:revision>3</cp:revision>
  <dcterms:created xsi:type="dcterms:W3CDTF">2022-08-08T22:03:06Z</dcterms:created>
  <dcterms:modified xsi:type="dcterms:W3CDTF">2022-08-09T00:20:46Z</dcterms:modified>
</cp:coreProperties>
</file>