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5" r:id="rId5"/>
    <p:sldId id="266" r:id="rId6"/>
    <p:sldId id="270" r:id="rId7"/>
    <p:sldId id="263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>
        <p:scale>
          <a:sx n="84" d="100"/>
          <a:sy n="84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77EE7-1686-5748-BDFE-B15243640A2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DFB392-38F5-3C4A-BB03-489C79CDACE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Define the goal</a:t>
          </a:r>
        </a:p>
      </dgm:t>
    </dgm:pt>
    <dgm:pt modelId="{A47ACD2B-76E9-A149-8D1B-4CC4D0FE6F28}" type="parTrans" cxnId="{0A35CA06-890C-9A42-ADFF-EA01EE9593BF}">
      <dgm:prSet/>
      <dgm:spPr/>
      <dgm:t>
        <a:bodyPr/>
        <a:lstStyle/>
        <a:p>
          <a:endParaRPr lang="en-US"/>
        </a:p>
      </dgm:t>
    </dgm:pt>
    <dgm:pt modelId="{63CC0B54-B398-9D47-B607-EC466E1DCB3C}" type="sibTrans" cxnId="{0A35CA06-890C-9A42-ADFF-EA01EE9593BF}">
      <dgm:prSet/>
      <dgm:spPr/>
      <dgm:t>
        <a:bodyPr/>
        <a:lstStyle/>
        <a:p>
          <a:endParaRPr lang="en-US"/>
        </a:p>
      </dgm:t>
    </dgm:pt>
    <dgm:pt modelId="{14899A60-1458-314B-AC33-177C709DA64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Collect and  manage data</a:t>
          </a:r>
        </a:p>
      </dgm:t>
    </dgm:pt>
    <dgm:pt modelId="{A2BB29A7-CEDD-C64F-8286-30DBFDA15973}" type="parTrans" cxnId="{A76DA014-C1B7-5149-AE2D-77FB281D8AFE}">
      <dgm:prSet/>
      <dgm:spPr/>
      <dgm:t>
        <a:bodyPr/>
        <a:lstStyle/>
        <a:p>
          <a:endParaRPr lang="en-US"/>
        </a:p>
      </dgm:t>
    </dgm:pt>
    <dgm:pt modelId="{EDFF29A8-BA5D-794A-A1B0-6C7A954576FC}" type="sibTrans" cxnId="{A76DA014-C1B7-5149-AE2D-77FB281D8AFE}">
      <dgm:prSet/>
      <dgm:spPr/>
      <dgm:t>
        <a:bodyPr/>
        <a:lstStyle/>
        <a:p>
          <a:endParaRPr lang="en-US"/>
        </a:p>
      </dgm:t>
    </dgm:pt>
    <dgm:pt modelId="{7890E5DE-53F0-C14F-A7E6-1F5FBBB3F70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Build the model</a:t>
          </a:r>
        </a:p>
      </dgm:t>
    </dgm:pt>
    <dgm:pt modelId="{F27524AC-8F7E-EF49-954D-E4D2F1FB7BAA}" type="parTrans" cxnId="{2B832771-C567-4A4D-BD5F-8AB1219EABD4}">
      <dgm:prSet/>
      <dgm:spPr/>
      <dgm:t>
        <a:bodyPr/>
        <a:lstStyle/>
        <a:p>
          <a:endParaRPr lang="en-US"/>
        </a:p>
      </dgm:t>
    </dgm:pt>
    <dgm:pt modelId="{4C38F31A-42F9-3A4B-B477-B5AE321DF24D}" type="sibTrans" cxnId="{2B832771-C567-4A4D-BD5F-8AB1219EABD4}">
      <dgm:prSet/>
      <dgm:spPr/>
      <dgm:t>
        <a:bodyPr/>
        <a:lstStyle/>
        <a:p>
          <a:endParaRPr lang="en-US"/>
        </a:p>
      </dgm:t>
    </dgm:pt>
    <dgm:pt modelId="{C2340B31-1D28-0C45-A546-593C07E9B9B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Evaluate</a:t>
          </a:r>
          <a:r>
            <a:rPr lang="en-US" baseline="0" dirty="0"/>
            <a:t> and critique the model</a:t>
          </a:r>
          <a:endParaRPr lang="en-US" dirty="0"/>
        </a:p>
      </dgm:t>
    </dgm:pt>
    <dgm:pt modelId="{0778F352-A41B-7741-8B7D-3918A6FFB06F}" type="parTrans" cxnId="{1D26CC37-029F-7845-94A8-FB9193CF76FB}">
      <dgm:prSet/>
      <dgm:spPr/>
      <dgm:t>
        <a:bodyPr/>
        <a:lstStyle/>
        <a:p>
          <a:endParaRPr lang="en-US"/>
        </a:p>
      </dgm:t>
    </dgm:pt>
    <dgm:pt modelId="{485B0CAD-C8FD-A846-92A3-DBFD8124C37E}" type="sibTrans" cxnId="{1D26CC37-029F-7845-94A8-FB9193CF76FB}">
      <dgm:prSet/>
      <dgm:spPr/>
      <dgm:t>
        <a:bodyPr/>
        <a:lstStyle/>
        <a:p>
          <a:endParaRPr lang="en-US"/>
        </a:p>
      </dgm:t>
    </dgm:pt>
    <dgm:pt modelId="{A13FBE88-5664-F144-A6B6-FF8927E957C3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Present results and document</a:t>
          </a:r>
        </a:p>
      </dgm:t>
    </dgm:pt>
    <dgm:pt modelId="{E54CD121-F497-5943-A647-0C150AFB2B62}" type="parTrans" cxnId="{E19AA87E-B9FF-3241-AA5B-3292F6FE32BC}">
      <dgm:prSet/>
      <dgm:spPr/>
      <dgm:t>
        <a:bodyPr/>
        <a:lstStyle/>
        <a:p>
          <a:endParaRPr lang="en-US"/>
        </a:p>
      </dgm:t>
    </dgm:pt>
    <dgm:pt modelId="{5610AD57-6EE2-EE48-A9E0-5BDFB276D027}" type="sibTrans" cxnId="{E19AA87E-B9FF-3241-AA5B-3292F6FE32BC}">
      <dgm:prSet/>
      <dgm:spPr/>
      <dgm:t>
        <a:bodyPr/>
        <a:lstStyle/>
        <a:p>
          <a:endParaRPr lang="en-US"/>
        </a:p>
      </dgm:t>
    </dgm:pt>
    <dgm:pt modelId="{CB996A8E-60EF-5B46-B04E-FFBDEC22D43E}" type="pres">
      <dgm:prSet presAssocID="{1A177EE7-1686-5748-BDFE-B15243640A2A}" presName="Name0" presStyleCnt="0">
        <dgm:presLayoutVars>
          <dgm:dir/>
          <dgm:animLvl val="lvl"/>
          <dgm:resizeHandles val="exact"/>
        </dgm:presLayoutVars>
      </dgm:prSet>
      <dgm:spPr/>
    </dgm:pt>
    <dgm:pt modelId="{E19838F8-0060-564D-A70A-12CD7417011A}" type="pres">
      <dgm:prSet presAssocID="{88DFB392-38F5-3C4A-BB03-489C79CDACE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606A7C-FFEB-ED4C-A939-FB70C34CBCF4}" type="pres">
      <dgm:prSet presAssocID="{63CC0B54-B398-9D47-B607-EC466E1DCB3C}" presName="parTxOnlySpace" presStyleCnt="0"/>
      <dgm:spPr/>
    </dgm:pt>
    <dgm:pt modelId="{E8562A44-3454-9443-A2A0-40FB867C9594}" type="pres">
      <dgm:prSet presAssocID="{14899A60-1458-314B-AC33-177C709DA64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86B61EC-7828-D94B-8F18-8DA0D5AB1632}" type="pres">
      <dgm:prSet presAssocID="{EDFF29A8-BA5D-794A-A1B0-6C7A954576FC}" presName="parTxOnlySpace" presStyleCnt="0"/>
      <dgm:spPr/>
    </dgm:pt>
    <dgm:pt modelId="{788E42B7-1F33-4B44-8E6D-B87F5B7A6A01}" type="pres">
      <dgm:prSet presAssocID="{7890E5DE-53F0-C14F-A7E6-1F5FBBB3F7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7F205ED-8098-1444-806F-8165DC4F043A}" type="pres">
      <dgm:prSet presAssocID="{4C38F31A-42F9-3A4B-B477-B5AE321DF24D}" presName="parTxOnlySpace" presStyleCnt="0"/>
      <dgm:spPr/>
    </dgm:pt>
    <dgm:pt modelId="{FA8DC080-9B95-D645-8991-CE1409CBBDF6}" type="pres">
      <dgm:prSet presAssocID="{C2340B31-1D28-0C45-A546-593C07E9B9B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A60862C-7D94-414B-9FF1-9EE6CACE2143}" type="pres">
      <dgm:prSet presAssocID="{485B0CAD-C8FD-A846-92A3-DBFD8124C37E}" presName="parTxOnlySpace" presStyleCnt="0"/>
      <dgm:spPr/>
    </dgm:pt>
    <dgm:pt modelId="{82BB1ACE-47D6-E249-B41F-A48DBC403B1E}" type="pres">
      <dgm:prSet presAssocID="{A13FBE88-5664-F144-A6B6-FF8927E957C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A35CA06-890C-9A42-ADFF-EA01EE9593BF}" srcId="{1A177EE7-1686-5748-BDFE-B15243640A2A}" destId="{88DFB392-38F5-3C4A-BB03-489C79CDACEC}" srcOrd="0" destOrd="0" parTransId="{A47ACD2B-76E9-A149-8D1B-4CC4D0FE6F28}" sibTransId="{63CC0B54-B398-9D47-B607-EC466E1DCB3C}"/>
    <dgm:cxn modelId="{A76DA014-C1B7-5149-AE2D-77FB281D8AFE}" srcId="{1A177EE7-1686-5748-BDFE-B15243640A2A}" destId="{14899A60-1458-314B-AC33-177C709DA640}" srcOrd="1" destOrd="0" parTransId="{A2BB29A7-CEDD-C64F-8286-30DBFDA15973}" sibTransId="{EDFF29A8-BA5D-794A-A1B0-6C7A954576FC}"/>
    <dgm:cxn modelId="{15073219-7F28-7A4B-B008-D316B0004275}" type="presOf" srcId="{A13FBE88-5664-F144-A6B6-FF8927E957C3}" destId="{82BB1ACE-47D6-E249-B41F-A48DBC403B1E}" srcOrd="0" destOrd="0" presId="urn:microsoft.com/office/officeart/2005/8/layout/chevron1"/>
    <dgm:cxn modelId="{1D26CC37-029F-7845-94A8-FB9193CF76FB}" srcId="{1A177EE7-1686-5748-BDFE-B15243640A2A}" destId="{C2340B31-1D28-0C45-A546-593C07E9B9BA}" srcOrd="3" destOrd="0" parTransId="{0778F352-A41B-7741-8B7D-3918A6FFB06F}" sibTransId="{485B0CAD-C8FD-A846-92A3-DBFD8124C37E}"/>
    <dgm:cxn modelId="{D86FBF61-9816-204F-8217-6C9E5AD3D759}" type="presOf" srcId="{14899A60-1458-314B-AC33-177C709DA640}" destId="{E8562A44-3454-9443-A2A0-40FB867C9594}" srcOrd="0" destOrd="0" presId="urn:microsoft.com/office/officeart/2005/8/layout/chevron1"/>
    <dgm:cxn modelId="{2B832771-C567-4A4D-BD5F-8AB1219EABD4}" srcId="{1A177EE7-1686-5748-BDFE-B15243640A2A}" destId="{7890E5DE-53F0-C14F-A7E6-1F5FBBB3F700}" srcOrd="2" destOrd="0" parTransId="{F27524AC-8F7E-EF49-954D-E4D2F1FB7BAA}" sibTransId="{4C38F31A-42F9-3A4B-B477-B5AE321DF24D}"/>
    <dgm:cxn modelId="{E19AA87E-B9FF-3241-AA5B-3292F6FE32BC}" srcId="{1A177EE7-1686-5748-BDFE-B15243640A2A}" destId="{A13FBE88-5664-F144-A6B6-FF8927E957C3}" srcOrd="4" destOrd="0" parTransId="{E54CD121-F497-5943-A647-0C150AFB2B62}" sibTransId="{5610AD57-6EE2-EE48-A9E0-5BDFB276D027}"/>
    <dgm:cxn modelId="{CB3A66AD-1742-6146-91D3-5106CED469E1}" type="presOf" srcId="{1A177EE7-1686-5748-BDFE-B15243640A2A}" destId="{CB996A8E-60EF-5B46-B04E-FFBDEC22D43E}" srcOrd="0" destOrd="0" presId="urn:microsoft.com/office/officeart/2005/8/layout/chevron1"/>
    <dgm:cxn modelId="{E1694CBF-48A5-384C-8683-B5959C550456}" type="presOf" srcId="{88DFB392-38F5-3C4A-BB03-489C79CDACEC}" destId="{E19838F8-0060-564D-A70A-12CD7417011A}" srcOrd="0" destOrd="0" presId="urn:microsoft.com/office/officeart/2005/8/layout/chevron1"/>
    <dgm:cxn modelId="{5CEC60E9-FD3A-944D-B1F4-F1173328BA39}" type="presOf" srcId="{7890E5DE-53F0-C14F-A7E6-1F5FBBB3F700}" destId="{788E42B7-1F33-4B44-8E6D-B87F5B7A6A01}" srcOrd="0" destOrd="0" presId="urn:microsoft.com/office/officeart/2005/8/layout/chevron1"/>
    <dgm:cxn modelId="{67E8D1F1-E422-414C-AB03-CC5BA5681D11}" type="presOf" srcId="{C2340B31-1D28-0C45-A546-593C07E9B9BA}" destId="{FA8DC080-9B95-D645-8991-CE1409CBBDF6}" srcOrd="0" destOrd="0" presId="urn:microsoft.com/office/officeart/2005/8/layout/chevron1"/>
    <dgm:cxn modelId="{6B8AE23E-871A-1041-9E12-AA527D72E789}" type="presParOf" srcId="{CB996A8E-60EF-5B46-B04E-FFBDEC22D43E}" destId="{E19838F8-0060-564D-A70A-12CD7417011A}" srcOrd="0" destOrd="0" presId="urn:microsoft.com/office/officeart/2005/8/layout/chevron1"/>
    <dgm:cxn modelId="{7E3144C5-16ED-C044-AA35-A2CB4512023F}" type="presParOf" srcId="{CB996A8E-60EF-5B46-B04E-FFBDEC22D43E}" destId="{70606A7C-FFEB-ED4C-A939-FB70C34CBCF4}" srcOrd="1" destOrd="0" presId="urn:microsoft.com/office/officeart/2005/8/layout/chevron1"/>
    <dgm:cxn modelId="{C052FF70-4437-2A46-8293-4383720372DB}" type="presParOf" srcId="{CB996A8E-60EF-5B46-B04E-FFBDEC22D43E}" destId="{E8562A44-3454-9443-A2A0-40FB867C9594}" srcOrd="2" destOrd="0" presId="urn:microsoft.com/office/officeart/2005/8/layout/chevron1"/>
    <dgm:cxn modelId="{606E8436-30E1-5842-BE32-EC84A1EEC4B6}" type="presParOf" srcId="{CB996A8E-60EF-5B46-B04E-FFBDEC22D43E}" destId="{C86B61EC-7828-D94B-8F18-8DA0D5AB1632}" srcOrd="3" destOrd="0" presId="urn:microsoft.com/office/officeart/2005/8/layout/chevron1"/>
    <dgm:cxn modelId="{C4E82EF5-1368-8B4F-8369-E2457F78BE3B}" type="presParOf" srcId="{CB996A8E-60EF-5B46-B04E-FFBDEC22D43E}" destId="{788E42B7-1F33-4B44-8E6D-B87F5B7A6A01}" srcOrd="4" destOrd="0" presId="urn:microsoft.com/office/officeart/2005/8/layout/chevron1"/>
    <dgm:cxn modelId="{123342F5-CF7F-0C4F-AF0D-49A4035BECF3}" type="presParOf" srcId="{CB996A8E-60EF-5B46-B04E-FFBDEC22D43E}" destId="{87F205ED-8098-1444-806F-8165DC4F043A}" srcOrd="5" destOrd="0" presId="urn:microsoft.com/office/officeart/2005/8/layout/chevron1"/>
    <dgm:cxn modelId="{EBC7D7A4-F318-6040-879E-A5A30BF771CE}" type="presParOf" srcId="{CB996A8E-60EF-5B46-B04E-FFBDEC22D43E}" destId="{FA8DC080-9B95-D645-8991-CE1409CBBDF6}" srcOrd="6" destOrd="0" presId="urn:microsoft.com/office/officeart/2005/8/layout/chevron1"/>
    <dgm:cxn modelId="{5D1EBDE7-6C5D-AD4B-A6BC-B432FD4DEB36}" type="presParOf" srcId="{CB996A8E-60EF-5B46-B04E-FFBDEC22D43E}" destId="{BA60862C-7D94-414B-9FF1-9EE6CACE2143}" srcOrd="7" destOrd="0" presId="urn:microsoft.com/office/officeart/2005/8/layout/chevron1"/>
    <dgm:cxn modelId="{081512E4-AA59-E34A-91DC-313AE7BFD808}" type="presParOf" srcId="{CB996A8E-60EF-5B46-B04E-FFBDEC22D43E}" destId="{82BB1ACE-47D6-E249-B41F-A48DBC403B1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38F8-0060-564D-A70A-12CD7417011A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the goal</a:t>
          </a:r>
        </a:p>
      </dsp:txBody>
      <dsp:txXfrm>
        <a:off x="459544" y="1718692"/>
        <a:ext cx="1370930" cy="913953"/>
      </dsp:txXfrm>
    </dsp:sp>
    <dsp:sp modelId="{E8562A44-3454-9443-A2A0-40FB867C9594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and  manage data</a:t>
          </a:r>
        </a:p>
      </dsp:txBody>
      <dsp:txXfrm>
        <a:off x="2515939" y="1718692"/>
        <a:ext cx="1370930" cy="913953"/>
      </dsp:txXfrm>
    </dsp:sp>
    <dsp:sp modelId="{788E42B7-1F33-4B44-8E6D-B87F5B7A6A01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the model</a:t>
          </a:r>
        </a:p>
      </dsp:txBody>
      <dsp:txXfrm>
        <a:off x="4572335" y="1718692"/>
        <a:ext cx="1370930" cy="913953"/>
      </dsp:txXfrm>
    </dsp:sp>
    <dsp:sp modelId="{FA8DC080-9B95-D645-8991-CE1409CBBDF6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</a:t>
          </a:r>
          <a:r>
            <a:rPr lang="en-US" sz="2000" kern="1200" baseline="0" dirty="0"/>
            <a:t> and critique the model</a:t>
          </a:r>
          <a:endParaRPr lang="en-US" sz="2000" kern="1200" dirty="0"/>
        </a:p>
      </dsp:txBody>
      <dsp:txXfrm>
        <a:off x="6628730" y="1718692"/>
        <a:ext cx="1370930" cy="913953"/>
      </dsp:txXfrm>
    </dsp:sp>
    <dsp:sp modelId="{82BB1ACE-47D6-E249-B41F-A48DBC403B1E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 results and document</a:t>
          </a:r>
        </a:p>
      </dsp:txBody>
      <dsp:txXfrm>
        <a:off x="8685125" y="1718692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C906-E640-6894-E976-140FC5D5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8B455-C07E-E9BA-EA58-2B0D1CEB1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D9F6-DE8F-05B7-0269-F2000A33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E6BD-D5F4-71C8-9388-C641749A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B519-C5E4-7611-0F82-D1CC5540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019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9F6-D1FB-EA4F-B85D-1AEDFDE4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AC9E1-98FA-2ED8-3FDE-DE7B4A5F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2482-8BF2-F0EC-FD1C-56436E58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2E55-5E92-88B7-DA47-87B631C5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911C-7C2A-2F60-D65F-296714B6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9960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C1053-170B-E06E-EBDB-7A6447A6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033D-4799-3591-6E3D-E0489022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8198-270B-679F-664E-65EF121A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A140-775C-D879-DAC9-D8A3A2B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4211-A22A-A185-1F71-905C038B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064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118D-4F97-5BED-665D-573626DD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49BA-F2B1-A18D-8B37-B2CD605B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A39E-A608-1059-0799-CA9F5A4A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AE5F-2F49-E7C7-3312-1090E66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CEC6-26A4-7D7E-E0E1-1F7F632A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965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8B59-9162-1FE4-002D-FC3CFC7B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3044-B420-6C61-37C3-E93DAB3F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8134-62D0-7FF1-5B8A-E642E893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60C8-2CF3-3FD2-54E1-00BFCE5F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BFB8-C3D3-0756-7DD1-422CE79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15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89E0-17EF-A0ED-6684-281BE19D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BE52-33DD-6524-ABEC-1D91CCDF0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D8F38-5074-42FC-6977-38E14A97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FE26-04F8-FC59-443A-46987D0D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4CA6C-1493-E019-85B9-92B9B9C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F10F-F9CB-DCCA-2379-7B6043CB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144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BC84-B863-9DF7-B1AA-795DF2C5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4179-27A9-99C4-8D0E-EEC3B0A2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8029-E3F7-7945-F2AA-26418A1D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685E8-F316-CCB8-ED3E-653D31B4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1E359-5938-11DC-AE5D-772946977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95305-664F-962F-468A-80EB416D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1B80B-44C3-2C04-B32D-834E5065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026D-9113-7C7F-A19E-D7712389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007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BD2-E029-877F-203E-D8736754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BA01C-2BA5-AF2D-64B8-087C513E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984B8-E21B-DF11-3079-961C87E7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B18C-26AD-C1CB-D0BC-B515E42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366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CF9D-0E9C-EAFE-C1CD-3ACE110E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CF93D-9414-E5AF-9B3B-C2666570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700A-C2E5-722F-E8BB-E25BB1A8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2663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8F3-8475-2491-B919-2B7C52A7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6F9C-0431-7447-2060-A8CA8E39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52BDD-64A2-D048-8E09-7A345724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63A55-DA05-7789-2665-414A771E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FDAC-A477-16E7-905F-CA0A2949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611D-6D53-673C-7CB7-7717887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90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3EA0-E4F4-955C-1C63-D7E0327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1AE0-A3F3-C98B-390E-7ED569EF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BC33-A1F4-A477-4361-E481EC55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82D1-BBD2-B503-95A2-5785FED5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CD56-1197-FAA2-A487-588966E8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02A39-3627-6287-6C6F-AB30E671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165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C17CF-CF97-408C-3B1C-BA62D1EB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0577-BD10-DAD6-2FBA-98F0F9BA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4B14-C336-DBC1-2381-A66C16227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E102-4532-A44A-BA53-E7E63EE4A340}" type="datetimeFigureOut">
              <a:rPr lang="en-MX" smtClean="0"/>
              <a:t>21/04/22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5B8D-229E-D7AF-782C-5232E7AB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1F79-D98F-F74A-C991-85F2A8A2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6B47-5488-4042-9D9E-B7914ECC16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92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8867-B45E-C585-1710-ADE530B5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Data Science Framework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73A-8987-D1EA-F964-740E6181A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761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C373-6068-D7B2-289E-740C360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6F35-DE8A-6117-E012-7722163F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7E9BB3-75C6-E65E-A512-64668AAE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1219200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6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1B7-3FCC-C5F2-910E-CB7F1700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6FB2-CE41-470B-2585-3015B1BF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78E6E89-952B-E495-E52C-582AB9F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28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8BD1-B33F-24A8-494C-7C6E4FD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46EE-06AC-AA0D-0A3E-E82D5EF0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A3A4D7-771E-A44F-7C9B-FBA76DAE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340-6999-6E01-3487-3C9C6B7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55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X" dirty="0"/>
            </a:br>
            <a:br>
              <a:rPr lang="en-MX" dirty="0"/>
            </a:br>
            <a:r>
              <a:rPr lang="en-MX" dirty="0"/>
              <a:t>Zumel and Mount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C2E29-1D8C-1306-2437-4EF4F28E0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61057"/>
              </p:ext>
            </p:extLst>
          </p:nvPr>
        </p:nvGraphicFramePr>
        <p:xfrm>
          <a:off x="838199" y="15182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1BBE2A-1502-78B8-01A1-9A299E20BF4A}"/>
              </a:ext>
            </a:extLst>
          </p:cNvPr>
          <p:cNvSpPr txBox="1"/>
          <p:nvPr/>
        </p:nvSpPr>
        <p:spPr>
          <a:xfrm>
            <a:off x="474133" y="5339729"/>
            <a:ext cx="1087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This framework could help find the characteristics that provide the most information about a customer potentially defaulting.</a:t>
            </a:r>
          </a:p>
        </p:txBody>
      </p:sp>
    </p:spTree>
    <p:extLst>
      <p:ext uri="{BB962C8B-B14F-4D97-AF65-F5344CB8AC3E}">
        <p14:creationId xmlns:p14="http://schemas.microsoft.com/office/powerpoint/2010/main" val="29381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D2CD-2D49-8AC2-3B49-4E4F9244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1857-C809-9976-8E01-B17F9CCE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characteristics that can predict if a client is going to engage in default or not.</a:t>
            </a:r>
          </a:p>
          <a:p>
            <a:r>
              <a:rPr lang="en-US" dirty="0"/>
              <a:t>Who is most likely to default?  </a:t>
            </a:r>
          </a:p>
          <a:p>
            <a:r>
              <a:rPr lang="en-US" dirty="0"/>
              <a:t>Decide whether to give the customer credit or not.</a:t>
            </a:r>
          </a:p>
          <a:p>
            <a:r>
              <a:rPr lang="en-US" dirty="0"/>
              <a:t>Adjust the terms of the credit according to the risk of default.</a:t>
            </a:r>
          </a:p>
          <a:p>
            <a:endParaRPr lang="en-US" dirty="0"/>
          </a:p>
          <a:p>
            <a:endParaRPr lang="en-US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548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F7EA-B5E7-0497-45AE-4680AB1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Descriptions and location of related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3DBF-ADE2-8C08-F4CB-0DD491EF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Credit given</a:t>
            </a:r>
          </a:p>
          <a:p>
            <a:pPr marL="0" indent="0">
              <a:buNone/>
            </a:pPr>
            <a:r>
              <a:rPr lang="en-US" dirty="0"/>
              <a:t>		Gender</a:t>
            </a:r>
          </a:p>
          <a:p>
            <a:pPr marL="0" indent="0">
              <a:buNone/>
            </a:pPr>
            <a:r>
              <a:rPr lang="en-US" dirty="0"/>
              <a:t>			Education</a:t>
            </a:r>
          </a:p>
          <a:p>
            <a:pPr marL="0" indent="0">
              <a:buNone/>
            </a:pPr>
            <a:r>
              <a:rPr lang="en-US" dirty="0"/>
              <a:t>				Marital Status</a:t>
            </a:r>
          </a:p>
          <a:p>
            <a:pPr marL="0" indent="0">
              <a:buNone/>
            </a:pPr>
            <a:r>
              <a:rPr lang="en-US" dirty="0"/>
              <a:t>						Age</a:t>
            </a:r>
          </a:p>
          <a:p>
            <a:r>
              <a:rPr lang="en-US" dirty="0"/>
              <a:t>History of past payment from April to September 2005</a:t>
            </a:r>
          </a:p>
          <a:p>
            <a:r>
              <a:rPr lang="en-US" dirty="0"/>
              <a:t>Amount of bill statement from April to September 2005</a:t>
            </a:r>
          </a:p>
          <a:p>
            <a:r>
              <a:rPr lang="en-US" dirty="0"/>
              <a:t>Amount of previous payment from April to September 2005</a:t>
            </a:r>
          </a:p>
          <a:p>
            <a:r>
              <a:rPr lang="en-US" dirty="0"/>
              <a:t>What we want to predict: Default or not default</a:t>
            </a:r>
            <a:endParaRPr lang="en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6E869-0699-F8F0-C72E-48FF16D3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57" y="2214564"/>
            <a:ext cx="550333" cy="550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EB9FF-F831-426C-851E-8EC1DB49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56" y="1658409"/>
            <a:ext cx="562503" cy="562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305CE-3ECC-688D-B0EF-F8A7C22F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2677852"/>
            <a:ext cx="692148" cy="69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08320-229B-857D-74B9-629F2BFB0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961" y="3032922"/>
            <a:ext cx="692148" cy="692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1ED00-D7EE-B901-D491-68F015A1B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926" y="3554940"/>
            <a:ext cx="566207" cy="5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6662-6E81-D54D-C128-37101601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Process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DDCA-38A0-1C20-6A80-CA1F651A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X" dirty="0"/>
              <a:t>Search for any duplicates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Search and fill any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Change the type of some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Change name of columns and clean any weird symbols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Change the labels of data to 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Make age groups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Make graphs to help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MX" dirty="0"/>
              <a:t>Make a classification model to predict default</a:t>
            </a:r>
          </a:p>
          <a:p>
            <a:endParaRPr lang="en-MX" dirty="0"/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087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2740-A64A-4ADE-3CB9-EE95CCA7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2563-B67C-90BA-2B52-8FF59A6C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Age, gender, education, marital status, and the amount of credit given are not important on whether the customer will default or not.</a:t>
            </a:r>
          </a:p>
          <a:p>
            <a:r>
              <a:rPr lang="en-MX" dirty="0"/>
              <a:t>Important to check (in this case):</a:t>
            </a:r>
          </a:p>
          <a:p>
            <a:pPr lvl="1"/>
            <a:r>
              <a:rPr lang="en-MX" dirty="0"/>
              <a:t> The history of payment of April, May, June, August, and September.</a:t>
            </a:r>
          </a:p>
          <a:p>
            <a:pPr lvl="1"/>
            <a:r>
              <a:rPr lang="en-MX" dirty="0"/>
              <a:t>The amount paid on July.</a:t>
            </a:r>
          </a:p>
          <a:p>
            <a:pPr lvl="1"/>
            <a:r>
              <a:rPr lang="en-MX" dirty="0"/>
              <a:t>The amount of bill statement of September.</a:t>
            </a:r>
          </a:p>
          <a:p>
            <a:r>
              <a:rPr lang="en-MX" dirty="0"/>
              <a:t>The biggest demographic are people from university and graduate school.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004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EA4F-6640-EB12-3288-A7375B9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Visualization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AE31-2B51-E3E1-8321-9AAED4DB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11EE55-852A-22CD-E1AA-B479CBF9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121920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2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1CFA-5FA9-8845-1FA3-18D16AB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696D05-36DA-D808-6075-E36AD5F95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9239"/>
            <a:ext cx="10515600" cy="24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8B64-7396-AECC-195A-B3EDA06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9802-1D52-4849-1D55-9D508697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75D9AB-3B2F-8C9A-D1F1-E4DA81CE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12192000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296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 Framework Process</vt:lpstr>
      <vt:lpstr>  Zumel and Mount</vt:lpstr>
      <vt:lpstr>Goals</vt:lpstr>
      <vt:lpstr>Descriptions and location of related data sources</vt:lpstr>
      <vt:lpstr>Process to follow</vt:lpstr>
      <vt:lpstr>Initial insights</vt:lpstr>
      <vt:lpstr>Visualization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Process</dc:title>
  <dc:creator>ROBERTO ALEJANDRO LEYVA MARQUEZ</dc:creator>
  <cp:lastModifiedBy>ROBERTO ALEJANDRO LEYVA MARQUEZ</cp:lastModifiedBy>
  <cp:revision>1</cp:revision>
  <dcterms:created xsi:type="dcterms:W3CDTF">2022-04-21T21:46:11Z</dcterms:created>
  <dcterms:modified xsi:type="dcterms:W3CDTF">2022-04-22T00:42:55Z</dcterms:modified>
</cp:coreProperties>
</file>